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rvo"/>
      <p:regular r:id="rId24"/>
      <p:bold r:id="rId25"/>
      <p:italic r:id="rId26"/>
      <p:boldItalic r:id="rId27"/>
    </p:embeddedFont>
    <p:embeddedFont>
      <p:font typeface="Roboto Condensed"/>
      <p:regular r:id="rId28"/>
      <p:bold r:id="rId29"/>
      <p:italic r:id="rId30"/>
      <p:boldItalic r:id="rId31"/>
    </p:embeddedFont>
    <p:embeddedFont>
      <p:font typeface="Roboto Condensed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542651D-73F1-42E9-85E3-544875E02B42}">
  <a:tblStyle styleId="{3542651D-73F1-42E9-85E3-544875E02B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v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vo-italic.fntdata"/><Relationship Id="rId25" Type="http://schemas.openxmlformats.org/officeDocument/2006/relationships/font" Target="fonts/Arvo-bold.fntdata"/><Relationship Id="rId28" Type="http://schemas.openxmlformats.org/officeDocument/2006/relationships/font" Target="fonts/RobotoCondensed-regular.fntdata"/><Relationship Id="rId27" Type="http://schemas.openxmlformats.org/officeDocument/2006/relationships/font" Target="fonts/Arv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Condense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Condensed-boldItalic.fntdata"/><Relationship Id="rId30" Type="http://schemas.openxmlformats.org/officeDocument/2006/relationships/font" Target="fonts/RobotoCondensed-italic.fntdata"/><Relationship Id="rId11" Type="http://schemas.openxmlformats.org/officeDocument/2006/relationships/slide" Target="slides/slide6.xml"/><Relationship Id="rId33" Type="http://schemas.openxmlformats.org/officeDocument/2006/relationships/font" Target="fonts/RobotoCondensedLight-bold.fntdata"/><Relationship Id="rId10" Type="http://schemas.openxmlformats.org/officeDocument/2006/relationships/slide" Target="slides/slide5.xml"/><Relationship Id="rId32" Type="http://schemas.openxmlformats.org/officeDocument/2006/relationships/font" Target="fonts/RobotoCondensedLight-regular.fntdata"/><Relationship Id="rId13" Type="http://schemas.openxmlformats.org/officeDocument/2006/relationships/slide" Target="slides/slide8.xml"/><Relationship Id="rId35" Type="http://schemas.openxmlformats.org/officeDocument/2006/relationships/font" Target="fonts/RobotoCondensed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Condensed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7f1951d4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7f1951d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7f1951d4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7f1951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7f1951d4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7f1951d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7f1951d4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27f1951d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7ef35c7d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27ef35c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7ef35c7d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27ef35c7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7ef35c7d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7ef35c7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7ef35c7d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7ef35c7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7ef35c7d_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27ef35c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7f1951d4_4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7f1951d4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7f1951d4_4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7f1951d4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7f1951d4_4_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7f1951d4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7f1951d4_4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7f1951d4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7f1951d4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27f1951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7f1951d4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7f1951d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FF9800"/>
                </a:solidFill>
              </a:rPr>
              <a:t>“</a:t>
            </a:r>
            <a:endParaRPr b="1" sz="7200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D26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rgbClr val="2632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b="1" sz="20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youtube.com/watch?v=8vCkJsC_uXU" TargetMode="External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6500"/>
            <a:ext cx="1723415" cy="11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5875" y="2776575"/>
            <a:ext cx="1984875" cy="12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5323" y="4662425"/>
            <a:ext cx="4450573" cy="4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1"/>
          <p:cNvSpPr txBox="1"/>
          <p:nvPr>
            <p:ph type="ctrTitle"/>
          </p:nvPr>
        </p:nvSpPr>
        <p:spPr>
          <a:xfrm>
            <a:off x="11430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Projet PLA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Choix technique</a:t>
            </a:r>
            <a:endParaRPr/>
          </a:p>
        </p:txBody>
      </p:sp>
      <p:sp>
        <p:nvSpPr>
          <p:cNvPr id="255" name="Google Shape;255;p20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Arbre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Généré par le Parser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Constitué d’objets qui héritent de l’interface Expression</a:t>
            </a:r>
            <a:endParaRPr/>
          </a:p>
        </p:txBody>
      </p:sp>
      <p:sp>
        <p:nvSpPr>
          <p:cNvPr id="256" name="Google Shape;256;p20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Timeline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Permet d’effectuer plusieurs actions “en même temps”: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Apparition des pieces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Déplacement des robots</a:t>
            </a:r>
            <a:endParaRPr/>
          </a:p>
        </p:txBody>
      </p:sp>
      <p:sp>
        <p:nvSpPr>
          <p:cNvPr id="257" name="Google Shape;257;p20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JavaFX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Interface graphique plus simple à utiliser que Swing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9" name="Google Shape;259;p20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60" name="Google Shape;260;p2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/>
          <p:nvPr>
            <p:ph type="ctrTitle"/>
          </p:nvPr>
        </p:nvSpPr>
        <p:spPr>
          <a:xfrm>
            <a:off x="463525" y="3098050"/>
            <a:ext cx="4407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CONTRAT ET EXTENSIONS</a:t>
            </a:r>
            <a:endParaRPr/>
          </a:p>
        </p:txBody>
      </p:sp>
      <p:sp>
        <p:nvSpPr>
          <p:cNvPr id="272" name="Google Shape;272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21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Contrat</a:t>
            </a:r>
            <a:endParaRPr/>
          </a:p>
        </p:txBody>
      </p:sp>
      <p:sp>
        <p:nvSpPr>
          <p:cNvPr id="279" name="Google Shape;279;p22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4 actions :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Hit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Recolte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Explore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Move</a:t>
            </a:r>
            <a:endParaRPr/>
          </a:p>
        </p:txBody>
      </p:sp>
      <p:sp>
        <p:nvSpPr>
          <p:cNvPr id="280" name="Google Shape;280;p22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Roboto Condensed"/>
                <a:ea typeface="Roboto Condensed"/>
                <a:cs typeface="Roboto Condensed"/>
                <a:sym typeface="Roboto Condensed"/>
              </a:rPr>
              <a:t>3 séparateurs :</a:t>
            </a:r>
            <a:endParaRPr b="1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A;B -&gt; A puis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A|B -&gt; A ou 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A&gt;B -&gt;A sinon B</a:t>
            </a:r>
            <a:endParaRPr/>
          </a:p>
        </p:txBody>
      </p:sp>
      <p:sp>
        <p:nvSpPr>
          <p:cNvPr id="281" name="Google Shape;281;p22"/>
          <p:cNvSpPr txBox="1"/>
          <p:nvPr>
            <p:ph idx="3" type="body"/>
          </p:nvPr>
        </p:nvSpPr>
        <p:spPr>
          <a:xfrm>
            <a:off x="5325450" y="1542688"/>
            <a:ext cx="35061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Selection des comportements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Indicateur de création de robot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Illumination des robots quand les ressources sont suffisantes</a:t>
            </a:r>
            <a:endParaRPr/>
          </a:p>
        </p:txBody>
      </p:sp>
      <p:sp>
        <p:nvSpPr>
          <p:cNvPr id="282" name="Google Shape;282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Extension</a:t>
            </a:r>
            <a:endParaRPr/>
          </a:p>
        </p:txBody>
      </p:sp>
      <p:sp>
        <p:nvSpPr>
          <p:cNvPr id="288" name="Google Shape;288;p23"/>
          <p:cNvSpPr txBox="1"/>
          <p:nvPr>
            <p:ph idx="2" type="body"/>
          </p:nvPr>
        </p:nvSpPr>
        <p:spPr>
          <a:xfrm>
            <a:off x="814249" y="1545075"/>
            <a:ext cx="52584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▰"/>
            </a:pPr>
            <a:r>
              <a:rPr lang="en">
                <a:solidFill>
                  <a:srgbClr val="000000"/>
                </a:solidFill>
              </a:rPr>
              <a:t>Changement du comportement en cours de jeu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▰"/>
            </a:pPr>
            <a:r>
              <a:rPr lang="en">
                <a:solidFill>
                  <a:srgbClr val="000000"/>
                </a:solidFill>
              </a:rPr>
              <a:t>Gestion des erreurs du parser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00"/>
              </a:solidFill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▰"/>
            </a:pPr>
            <a:r>
              <a:rPr lang="en" sz="2400">
                <a:solidFill>
                  <a:srgbClr val="000000"/>
                </a:solidFill>
              </a:rPr>
              <a:t>AJOUT DU SON !!!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9" name="Google Shape;289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ésultat de recherche d'images pour &quot;logo son&quot;" id="290" name="Google Shape;2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4724" y="2893675"/>
            <a:ext cx="1157975" cy="115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3"/>
          <p:cNvSpPr txBox="1"/>
          <p:nvPr/>
        </p:nvSpPr>
        <p:spPr>
          <a:xfrm>
            <a:off x="-653750" y="-1788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ctrTitle"/>
          </p:nvPr>
        </p:nvSpPr>
        <p:spPr>
          <a:xfrm>
            <a:off x="420050" y="3645850"/>
            <a:ext cx="2796600" cy="62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ORGANISATION</a:t>
            </a:r>
            <a:endParaRPr/>
          </a:p>
        </p:txBody>
      </p:sp>
      <p:sp>
        <p:nvSpPr>
          <p:cNvPr id="297" name="Google Shape;297;p2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420050" y="7608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Planing </a:t>
            </a:r>
            <a:endParaRPr/>
          </a:p>
        </p:txBody>
      </p:sp>
      <p:sp>
        <p:nvSpPr>
          <p:cNvPr id="304" name="Google Shape;304;p25"/>
          <p:cNvSpPr txBox="1"/>
          <p:nvPr>
            <p:ph idx="1" type="body"/>
          </p:nvPr>
        </p:nvSpPr>
        <p:spPr>
          <a:xfrm>
            <a:off x="886300" y="1206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1ère semaine :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Définition des règles du jeux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Maquette d’un terrain de jeux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Prototypage</a:t>
            </a:r>
            <a:r>
              <a:rPr lang="en"/>
              <a:t> du jeux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Grands choix techniques (javaFX , timeline , …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Présentation au client</a:t>
            </a:r>
            <a:endParaRPr/>
          </a:p>
        </p:txBody>
      </p:sp>
      <p:sp>
        <p:nvSpPr>
          <p:cNvPr id="305" name="Google Shape;305;p25"/>
          <p:cNvSpPr txBox="1"/>
          <p:nvPr>
            <p:ph idx="2" type="body"/>
          </p:nvPr>
        </p:nvSpPr>
        <p:spPr>
          <a:xfrm>
            <a:off x="3233625" y="1206075"/>
            <a:ext cx="3954600" cy="3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2ème</a:t>
            </a:r>
            <a:r>
              <a:rPr lang="en"/>
              <a:t> semaine 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Répartition</a:t>
            </a:r>
            <a:r>
              <a:rPr lang="en"/>
              <a:t> des tâches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Interface graphique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Gestion de l’entrée des séquences et noms de joueur (multi-</a:t>
            </a:r>
            <a:r>
              <a:rPr lang="en"/>
              <a:t>fenêtrage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Lecture et écriture dans les fichier joueur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Grammaire / Analyse syntaxique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Création des automates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Implémentation des comportements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Gestion/création des ressources (pièces)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/>
              <a:t>Gestion/création des robots </a:t>
            </a:r>
            <a:endParaRPr/>
          </a:p>
        </p:txBody>
      </p:sp>
      <p:sp>
        <p:nvSpPr>
          <p:cNvPr id="306" name="Google Shape;306;p2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7" name="Google Shape;3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225" y="849800"/>
            <a:ext cx="1650975" cy="16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Répartition : </a:t>
            </a:r>
            <a:endParaRPr/>
          </a:p>
        </p:txBody>
      </p:sp>
      <p:sp>
        <p:nvSpPr>
          <p:cNvPr id="313" name="Google Shape;313;p2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14" name="Google Shape;314;p26"/>
          <p:cNvGraphicFramePr/>
          <p:nvPr/>
        </p:nvGraphicFramePr>
        <p:xfrm>
          <a:off x="80375" y="15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{3542651D-73F1-42E9-85E3-544875E02B42}</a:tableStyleId>
              </a:tblPr>
              <a:tblGrid>
                <a:gridCol w="821225"/>
                <a:gridCol w="2520300"/>
                <a:gridCol w="2648750"/>
                <a:gridCol w="2992950"/>
              </a:tblGrid>
              <a:tr h="437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Antoine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Samuel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Léo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3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Tâches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 Gestion de l’entrée des séquences et noms de joueur (multi-</a:t>
                      </a:r>
                      <a:r>
                        <a:rPr lang="en"/>
                        <a:t>fenêtrage</a:t>
                      </a:r>
                      <a:r>
                        <a:rPr lang="en"/>
                        <a:t>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 Morethan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 Changement comportement pendant le jeux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 Grammaire / Analyse syntaxique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 Création des Automates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 Implémentation des comportements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 Lecture et </a:t>
                      </a:r>
                      <a:r>
                        <a:rPr lang="en"/>
                        <a:t>écriture</a:t>
                      </a:r>
                      <a:r>
                        <a:rPr lang="en"/>
                        <a:t> dans les fichier joueur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  Gestion de l’entrée des séquences et nom des joueurs (multi-</a:t>
                      </a:r>
                      <a:r>
                        <a:rPr lang="en"/>
                        <a:t>fenêtrage</a:t>
                      </a:r>
                      <a:r>
                        <a:rPr lang="en"/>
                        <a:t>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 mise en place de modèle de séquence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Répartition : </a:t>
            </a:r>
            <a:endParaRPr/>
          </a:p>
        </p:txBody>
      </p:sp>
      <p:sp>
        <p:nvSpPr>
          <p:cNvPr id="320" name="Google Shape;320;p2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21" name="Google Shape;321;p27"/>
          <p:cNvGraphicFramePr/>
          <p:nvPr/>
        </p:nvGraphicFramePr>
        <p:xfrm>
          <a:off x="188500" y="150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{3542651D-73F1-42E9-85E3-544875E02B42}</a:tableStyleId>
              </a:tblPr>
              <a:tblGrid>
                <a:gridCol w="1098500"/>
                <a:gridCol w="2387075"/>
                <a:gridCol w="2780175"/>
                <a:gridCol w="2446700"/>
              </a:tblGrid>
              <a:tr h="4375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Baptiste (Chef de groupe)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Clément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Julien 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138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Tâches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 Répartition des </a:t>
                      </a:r>
                      <a:r>
                        <a:rPr lang="en"/>
                        <a:t>tâches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 Implémentation des comportements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 Gestion/création des robot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 Mise en place des </a:t>
                      </a:r>
                      <a:r>
                        <a:rPr lang="en"/>
                        <a:t>élément</a:t>
                      </a:r>
                      <a:r>
                        <a:rPr lang="en"/>
                        <a:t> dynamiques dans l’interface graphique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 Gestion/création des ressources (pièces)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 Gestion des coups des robots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 Implémentation de comportement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 interface graphique (photoshop) + intégration de l’interface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→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Gestion de l’entrée des séquences, du nom des joueurs (multi-fenêtrage)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→ Gestion de la fin de partie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/>
          <p:nvPr>
            <p:ph type="ctrTitle"/>
          </p:nvPr>
        </p:nvSpPr>
        <p:spPr>
          <a:xfrm>
            <a:off x="685800" y="1090800"/>
            <a:ext cx="62955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Merci de votre écoute...</a:t>
            </a:r>
            <a:endParaRPr/>
          </a:p>
        </p:txBody>
      </p:sp>
      <p:pic>
        <p:nvPicPr>
          <p:cNvPr descr="The Star Wars Theme recreated with the sweet sound of MLG airhorns!&#10;&#10;Thanks for the continuos support guys! Hope you all have an awesome day and enjoy this remix of one of my favourite movie themes of all time.&#10;&#10;Cheers to https://www.youtube.com/user/kanadaka for the space background loop.&#10;original: https://www.youtube.com/watch?v=W02gqzO5OCY&#10;&#10;Outro song:&#10;https://www.youtube.com/watch?v=YgWFqRDfNkU&#10;&#10;STAR WARS THEME - MLG AIRHORN REMIX&#10;&#10;Social medias below, (follow4follow?xddd) &#10;&#10;https://soundcloud.com/clammyhxnds/star-wars-theme-mlg-airhorn-remix &#10;&#10;✖ http://www.twitch.tv/clammyhxnds&#10;&#10;Tweet at me ✖ https://twitter.com/clammyhxnds&#10;&#10;Like my Facebook! ✖ https://facebook.com/clammyhxnds&#10;&#10;My Google+ ✖  https://www.google.com/+ClammyHands" id="327" name="Google Shape;327;p28" title="Star Wars Theme - MLG Airhorn Remix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5050" y="4309025"/>
            <a:ext cx="322876" cy="2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type="ctrTitle"/>
          </p:nvPr>
        </p:nvSpPr>
        <p:spPr>
          <a:xfrm>
            <a:off x="463525" y="3598325"/>
            <a:ext cx="3537000" cy="6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PARTIE UTILISATEUR</a:t>
            </a:r>
            <a:endParaRPr/>
          </a:p>
        </p:txBody>
      </p:sp>
      <p:sp>
        <p:nvSpPr>
          <p:cNvPr id="193" name="Google Shape;193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12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idx="1" type="body"/>
          </p:nvPr>
        </p:nvSpPr>
        <p:spPr>
          <a:xfrm>
            <a:off x="814275" y="1538000"/>
            <a:ext cx="3378300" cy="23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Chaque joueur sélectionne : </a:t>
            </a:r>
            <a:endParaRPr b="1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son nom de joueur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les 8 expressions qui déterminent le comportement de ses robots</a:t>
            </a:r>
            <a:endParaRPr/>
          </a:p>
        </p:txBody>
      </p:sp>
      <p:sp>
        <p:nvSpPr>
          <p:cNvPr id="200" name="Google Shape;200;p13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</a:t>
            </a:r>
            <a:r>
              <a:rPr lang="en">
                <a:solidFill>
                  <a:schemeClr val="lt1"/>
                </a:solidFill>
              </a:rPr>
              <a:t>È</a:t>
            </a:r>
            <a:r>
              <a:rPr lang="en"/>
              <a:t>RE PHASE DE JEU </a:t>
            </a:r>
            <a:endParaRPr/>
          </a:p>
        </p:txBody>
      </p:sp>
      <p:sp>
        <p:nvSpPr>
          <p:cNvPr id="201" name="Google Shape;201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 b="18791" l="20705" r="23917" t="0"/>
          <a:stretch/>
        </p:blipFill>
        <p:spPr>
          <a:xfrm>
            <a:off x="166575" y="508900"/>
            <a:ext cx="571500" cy="5335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9206426_1760737773938198_1806553230_n.png" id="203" name="Google Shape;20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0200" y="1538000"/>
            <a:ext cx="3219000" cy="26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"/>
          <p:cNvSpPr txBox="1"/>
          <p:nvPr>
            <p:ph idx="1" type="body"/>
          </p:nvPr>
        </p:nvSpPr>
        <p:spPr>
          <a:xfrm>
            <a:off x="814275" y="1538000"/>
            <a:ext cx="3792900" cy="16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Choix du niveau de difficulté : </a:t>
            </a:r>
            <a:endParaRPr b="1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easy : 1 mouvement/sec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normal : 2 mouvements/sec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hardcore : 3 mouvements/sec</a:t>
            </a:r>
            <a:endParaRPr/>
          </a:p>
        </p:txBody>
      </p:sp>
      <p:sp>
        <p:nvSpPr>
          <p:cNvPr id="209" name="Google Shape;209;p1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DEUXIÈME</a:t>
            </a:r>
            <a:r>
              <a:rPr lang="en"/>
              <a:t> PHASE DE JEU </a:t>
            </a:r>
            <a:endParaRPr/>
          </a:p>
        </p:txBody>
      </p:sp>
      <p:sp>
        <p:nvSpPr>
          <p:cNvPr id="210" name="Google Shape;210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1" name="Google Shape;211;p14"/>
          <p:cNvPicPr preferRelativeResize="0"/>
          <p:nvPr/>
        </p:nvPicPr>
        <p:blipFill rotWithShape="1">
          <a:blip r:embed="rId3">
            <a:alphaModFix/>
          </a:blip>
          <a:srcRect b="18791" l="20705" r="23917" t="0"/>
          <a:stretch/>
        </p:blipFill>
        <p:spPr>
          <a:xfrm>
            <a:off x="166575" y="508900"/>
            <a:ext cx="571500" cy="53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9000" y="1749875"/>
            <a:ext cx="40195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"/>
          <p:cNvSpPr txBox="1"/>
          <p:nvPr>
            <p:ph idx="1" type="body"/>
          </p:nvPr>
        </p:nvSpPr>
        <p:spPr>
          <a:xfrm>
            <a:off x="814275" y="1461800"/>
            <a:ext cx="3531900" cy="29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Déplacement du joueur 1 (bleu) : </a:t>
            </a:r>
            <a:r>
              <a:rPr b="1" lang="en"/>
              <a:t> </a:t>
            </a:r>
            <a:endParaRPr b="1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Z : haut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Q : gauche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 : bas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D : droite</a:t>
            </a:r>
            <a:endParaRPr/>
          </a:p>
        </p:txBody>
      </p:sp>
      <p:sp>
        <p:nvSpPr>
          <p:cNvPr id="218" name="Google Shape;218;p1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TROIS</a:t>
            </a:r>
            <a:r>
              <a:rPr lang="en"/>
              <a:t>IÈME PHASE DE JEU </a:t>
            </a:r>
            <a:endParaRPr/>
          </a:p>
        </p:txBody>
      </p:sp>
      <p:sp>
        <p:nvSpPr>
          <p:cNvPr id="219" name="Google Shape;219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15"/>
          <p:cNvPicPr preferRelativeResize="0"/>
          <p:nvPr/>
        </p:nvPicPr>
        <p:blipFill rotWithShape="1">
          <a:blip r:embed="rId3">
            <a:alphaModFix/>
          </a:blip>
          <a:srcRect b="18791" l="20705" r="23917" t="0"/>
          <a:stretch/>
        </p:blipFill>
        <p:spPr>
          <a:xfrm>
            <a:off x="166575" y="508900"/>
            <a:ext cx="571500" cy="5335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5"/>
          <p:cNvSpPr txBox="1"/>
          <p:nvPr>
            <p:ph idx="1" type="body"/>
          </p:nvPr>
        </p:nvSpPr>
        <p:spPr>
          <a:xfrm>
            <a:off x="4790800" y="1538000"/>
            <a:ext cx="3711000" cy="29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Déplacement du joueur 2 (rouge) :  </a:t>
            </a:r>
            <a:endParaRPr b="1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↑</a:t>
            </a:r>
            <a:r>
              <a:rPr lang="en"/>
              <a:t> : haut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← : gauche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↓ : bas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→ : droite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"/>
          <p:cNvSpPr txBox="1"/>
          <p:nvPr>
            <p:ph idx="1" type="body"/>
          </p:nvPr>
        </p:nvSpPr>
        <p:spPr>
          <a:xfrm>
            <a:off x="814275" y="1538000"/>
            <a:ext cx="3531900" cy="26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Gestion des robots</a:t>
            </a:r>
            <a:r>
              <a:rPr b="1" lang="en"/>
              <a:t> (joueur 1) :  </a:t>
            </a:r>
            <a:endParaRPr b="1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[&amp; 1]</a:t>
            </a:r>
            <a:r>
              <a:rPr lang="en"/>
              <a:t> : robot 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[é 2] : robot 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[“ 3] : robot 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[‘ 4] : robot 4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 : changement du comportement des robots</a:t>
            </a:r>
            <a:endParaRPr/>
          </a:p>
        </p:txBody>
      </p:sp>
      <p:sp>
        <p:nvSpPr>
          <p:cNvPr id="227" name="Google Shape;227;p1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TROISIÈME PHASE DE JEU </a:t>
            </a:r>
            <a:endParaRPr/>
          </a:p>
        </p:txBody>
      </p:sp>
      <p:sp>
        <p:nvSpPr>
          <p:cNvPr id="228" name="Google Shape;228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16"/>
          <p:cNvPicPr preferRelativeResize="0"/>
          <p:nvPr/>
        </p:nvPicPr>
        <p:blipFill rotWithShape="1">
          <a:blip r:embed="rId3">
            <a:alphaModFix/>
          </a:blip>
          <a:srcRect b="18791" l="20705" r="23917" t="0"/>
          <a:stretch/>
        </p:blipFill>
        <p:spPr>
          <a:xfrm>
            <a:off x="166575" y="508900"/>
            <a:ext cx="571500" cy="53355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6"/>
          <p:cNvSpPr txBox="1"/>
          <p:nvPr>
            <p:ph idx="1" type="body"/>
          </p:nvPr>
        </p:nvSpPr>
        <p:spPr>
          <a:xfrm>
            <a:off x="4790800" y="1538000"/>
            <a:ext cx="3711000" cy="27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Gestion des robots </a:t>
            </a:r>
            <a:r>
              <a:rPr b="1" lang="en"/>
              <a:t>(joueur 2) :  </a:t>
            </a:r>
            <a:endParaRPr b="1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[ç 9]</a:t>
            </a:r>
            <a:r>
              <a:rPr lang="en"/>
              <a:t> : robot 1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[à 0] : robot 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[) °] : robot 3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[= +] : robot 4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Shift : changement du comportement des robots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9212637_1760698180608824_290991359_o.png" id="235" name="Google Shape;2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18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3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42" name="Google Shape;242;p18"/>
          <p:cNvSpPr txBox="1"/>
          <p:nvPr>
            <p:ph type="ctrTitle"/>
          </p:nvPr>
        </p:nvSpPr>
        <p:spPr>
          <a:xfrm>
            <a:off x="463525" y="3598325"/>
            <a:ext cx="4193100" cy="64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PARTIE </a:t>
            </a:r>
            <a:r>
              <a:rPr lang="en"/>
              <a:t>DÉVELOPPEUR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19"/>
          <p:cNvSpPr txBox="1"/>
          <p:nvPr>
            <p:ph idx="1" type="body"/>
          </p:nvPr>
        </p:nvSpPr>
        <p:spPr>
          <a:xfrm>
            <a:off x="-297350" y="77625"/>
            <a:ext cx="2191500" cy="5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None/>
            </a:pPr>
            <a:r>
              <a:rPr b="1" lang="en">
                <a:solidFill>
                  <a:srgbClr val="FFFFFF"/>
                </a:solidFill>
              </a:rPr>
              <a:t>Hiérarchie du projet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Screenshot_20170616_154433.png" id="249" name="Google Shape;2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5569"/>
            <a:ext cx="9143999" cy="3651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