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6.xml" ContentType="application/vnd.openxmlformats-officedocument.drawingml.diagramStyle+xml"/>
  <Override PartName="/ppt/diagrams/data2.xml" ContentType="application/vnd.openxmlformats-officedocument.drawingml.diagramData+xml"/>
  <Override PartName="/ppt/diagrams/quickStyle3.xml" ContentType="application/vnd.openxmlformats-officedocument.drawingml.diagramStyle+xml"/>
  <Override PartName="/ppt/diagrams/layout2.xml" ContentType="application/vnd.openxmlformats-officedocument.drawingml.diagramLayout+xml"/>
  <Override PartName="/ppt/diagrams/layout6.xml" ContentType="application/vnd.openxmlformats-officedocument.drawingml.diagramLayout+xml"/>
  <Override PartName="/ppt/diagrams/drawing2.xml" ContentType="application/vnd.ms-office.drawingml.diagramDrawing+xml"/>
  <Override PartName="/ppt/diagrams/colors5.xml" ContentType="application/vnd.openxmlformats-officedocument.drawingml.diagramColors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data3.xml" ContentType="application/vnd.openxmlformats-officedocument.drawingml.diagramData+xml"/>
  <Override PartName="/ppt/diagrams/colors1.xml" ContentType="application/vnd.openxmlformats-officedocument.drawingml.diagramColors+xml"/>
  <Override PartName="/ppt/diagrams/drawing6.xml" ContentType="application/vnd.ms-office.drawingml.diagramDrawing+xml"/>
  <Override PartName="/ppt/diagrams/data1.xml" ContentType="application/vnd.openxmlformats-officedocument.drawingml.diagramData+xml"/>
  <Override PartName="/ppt/diagrams/quickStyle5.xml" ContentType="application/vnd.openxmlformats-officedocument.drawingml.diagramStyle+xml"/>
  <Override PartName="/ppt/diagrams/_rels/drawing3.xml.rels" ContentType="application/vnd.openxmlformats-package.relationships+xml"/>
  <Override PartName="/ppt/diagrams/_rels/data3.xml.rels" ContentType="application/vnd.openxmlformats-package.relationships+xml"/>
  <Override PartName="/ppt/diagrams/_rels/data5.xml.rels" ContentType="application/vnd.openxmlformats-package.relationships+xml"/>
  <Override PartName="/ppt/diagrams/_rels/drawing5.xml.rels" ContentType="application/vnd.openxmlformats-package.relationships+xml"/>
  <Override PartName="/ppt/diagrams/colors2.xml" ContentType="application/vnd.openxmlformats-officedocument.drawingml.diagramColor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colors6.xml" ContentType="application/vnd.openxmlformats-officedocument.drawingml.diagramColors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layout5.xml" ContentType="application/vnd.openxmlformats-officedocument.drawingml.diagramLayout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data6.xml" ContentType="application/vnd.openxmlformats-officedocument.drawingml.diagramData+xml"/>
  <Override PartName="/ppt/media/OOXDiagramDataRels3_5.svg" ContentType="image/svg"/>
  <Override PartName="/ppt/media/image3.png" ContentType="image/png"/>
  <Override PartName="/ppt/media/OOXDiagramDrawingRels3_3.svg" ContentType="image/svg"/>
  <Override PartName="/ppt/media/OOXDiagramDataRels3_3.svg" ContentType="image/svg"/>
  <Override PartName="/ppt/media/image1.png" ContentType="image/png"/>
  <Override PartName="/ppt/media/OOXDiagramDrawingRels3_2.png" ContentType="image/png"/>
  <Override PartName="/ppt/media/image6.jpeg" ContentType="image/jpeg"/>
  <Override PartName="/ppt/media/OOXDiagramDataRels3_2.png" ContentType="image/png"/>
  <Override PartName="/ppt/media/OOXDiagramDrawingRels3_1.svg" ContentType="image/svg"/>
  <Override PartName="/ppt/media/OOXDiagramDrawingRels5_2.png" ContentType="image/png"/>
  <Override PartName="/ppt/media/OOXDiagramDataRels3_1.svg" ContentType="image/svg"/>
  <Override PartName="/ppt/media/OOXDiagramDataRels5_2.png" ContentType="image/png"/>
  <Override PartName="/ppt/media/OOXDiagramDrawingRels5_3.svg" ContentType="image/svg"/>
  <Override PartName="/ppt/media/OOXDiagramDataRels5_3.svg" ContentType="image/svg"/>
  <Override PartName="/ppt/media/OOXDiagramDrawingRels5_0.png" ContentType="image/png"/>
  <Override PartName="/ppt/media/OOXDiagramDataRels5_0.png" ContentType="image/png"/>
  <Override PartName="/ppt/media/OOXDiagramDataRels5_1.svg" ContentType="image/svg"/>
  <Override PartName="/ppt/media/image5.png" ContentType="image/png"/>
  <Override PartName="/ppt/media/image2.jpeg" ContentType="image/jpeg"/>
  <Override PartName="/ppt/media/OOXDiagramDrawingRels5_1.svg" ContentType="image/svg"/>
  <Override PartName="/ppt/media/OOXDiagramDataRels3_4.png" ContentType="image/png"/>
  <Override PartName="/ppt/media/OOXDiagramDrawingRels3_4.png" ContentType="image/png"/>
  <Override PartName="/ppt/media/OOXDiagramDrawingRels3_5.svg" ContentType="image/svg"/>
  <Override PartName="/ppt/media/OOXDiagramDataRels3_0.png" ContentType="image/png"/>
  <Override PartName="/ppt/media/OOXDiagramDrawingRels3_0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<Relationship Id="rId5" Type="http://schemas.openxmlformats.org/officeDocument/2006/relationships/image" Target="../media/OOXDiagramDataRels3_4.png"/><Relationship Id="rId6" Type="http://schemas.openxmlformats.org/officeDocument/2006/relationships/image" Target="../media/OOXDiagramDataRels3_5.svg"/>
</Relationships>
</file>

<file path=ppt/diagrams/_rels/data5.xml.rels><?xml version="1.0" encoding="UTF-8"?>
<Relationships xmlns="http://schemas.openxmlformats.org/package/2006/relationships"><Relationship Id="rId1" Type="http://schemas.openxmlformats.org/officeDocument/2006/relationships/image" Target="../media/OOXDiagramDataRels5_0.png"/><Relationship Id="rId2" Type="http://schemas.openxmlformats.org/officeDocument/2006/relationships/image" Target="../media/OOXDiagramDataRels5_1.svg"/><Relationship Id="rId3" Type="http://schemas.openxmlformats.org/officeDocument/2006/relationships/image" Target="../media/OOXDiagramDataRels5_2.png"/><Relationship Id="rId4" Type="http://schemas.openxmlformats.org/officeDocument/2006/relationships/image" Target="../media/OOXDiagramDataRels5_3.sv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<Relationship Id="rId5" Type="http://schemas.openxmlformats.org/officeDocument/2006/relationships/image" Target="../media/OOXDiagramDrawingRels3_4.png"/><Relationship Id="rId6" Type="http://schemas.openxmlformats.org/officeDocument/2006/relationships/image" Target="../media/OOXDiagramDrawingRels3_5.svg"/>
</Relationships>
</file>

<file path=ppt/diagrams/_rels/drawing5.xml.rels><?xml version="1.0" encoding="UTF-8"?>
<Relationships xmlns="http://schemas.openxmlformats.org/package/2006/relationships"><Relationship Id="rId1" Type="http://schemas.openxmlformats.org/officeDocument/2006/relationships/image" Target="../media/OOXDiagramDrawingRels5_0.png"/><Relationship Id="rId2" Type="http://schemas.openxmlformats.org/officeDocument/2006/relationships/image" Target="../media/OOXDiagramDrawingRels5_1.svg"/><Relationship Id="rId3" Type="http://schemas.openxmlformats.org/officeDocument/2006/relationships/image" Target="../media/OOXDiagramDrawingRels5_2.png"/><Relationship Id="rId4" Type="http://schemas.openxmlformats.org/officeDocument/2006/relationships/image" Target="../media/OOXDiagramDrawingRels5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6EEC2-3EEB-43BA-AAD6-D93CEAB4C1F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FDF81-0B73-41F4-A3D6-C75876F32994}">
      <dgm:prSet/>
      <dgm:spPr/>
      <dgm:t>
        <a:bodyPr/>
        <a:lstStyle/>
        <a:p>
          <a:pPr>
            <a:defRPr b="1"/>
          </a:pPr>
          <a:r>
            <a:rPr lang="en-US"/>
            <a:t>Overview of problem:</a:t>
          </a:r>
        </a:p>
        <a:p>
          <a:pPr>
            <a:defRPr b="1"/>
          </a:pPr>
          <a:r>
            <a:rPr lang="en-US" b="0"/>
            <a:t>Member churn at Bellco Credit Union</a:t>
          </a:r>
        </a:p>
      </dgm:t>
    </dgm:pt>
    <dgm:pt modelId="{A0003A00-48A3-451D-85D9-099BCD3CDB73}" type="parTrans" cxnId="{C5BCBF34-43E3-4995-A657-70B81731126E}">
      <dgm:prSet/>
      <dgm:spPr/>
      <dgm:t>
        <a:bodyPr/>
        <a:lstStyle/>
        <a:p>
          <a:endParaRPr lang="en-US"/>
        </a:p>
      </dgm:t>
    </dgm:pt>
    <dgm:pt modelId="{58C6903A-A121-4822-A071-A683CEA54D38}" type="sibTrans" cxnId="{C5BCBF34-43E3-4995-A657-70B81731126E}">
      <dgm:prSet/>
      <dgm:spPr/>
      <dgm:t>
        <a:bodyPr/>
        <a:lstStyle/>
        <a:p>
          <a:endParaRPr lang="en-US"/>
        </a:p>
      </dgm:t>
    </dgm:pt>
    <dgm:pt modelId="{F03C5972-2ECC-49DE-A065-A4415F0536E0}">
      <dgm:prSet/>
      <dgm:spPr/>
      <dgm:t>
        <a:bodyPr/>
        <a:lstStyle/>
        <a:p>
          <a:pPr>
            <a:defRPr b="1"/>
          </a:pPr>
          <a:r>
            <a:rPr lang="en-US" b="0"/>
            <a:t>Importance of member retention for sustainable growth</a:t>
          </a:r>
        </a:p>
      </dgm:t>
    </dgm:pt>
    <dgm:pt modelId="{AD8AF164-3382-45BF-899C-DA046194CF66}" type="parTrans" cxnId="{A4492AB2-9950-49D8-9ACD-0DCB6A63AD2E}">
      <dgm:prSet/>
      <dgm:spPr/>
      <dgm:t>
        <a:bodyPr/>
        <a:lstStyle/>
        <a:p>
          <a:endParaRPr lang="en-US"/>
        </a:p>
      </dgm:t>
    </dgm:pt>
    <dgm:pt modelId="{B514EA61-8C0E-4646-824E-ABD5326D489B}" type="sibTrans" cxnId="{A4492AB2-9950-49D8-9ACD-0DCB6A63AD2E}">
      <dgm:prSet/>
      <dgm:spPr/>
      <dgm:t>
        <a:bodyPr/>
        <a:lstStyle/>
        <a:p>
          <a:endParaRPr lang="en-US"/>
        </a:p>
      </dgm:t>
    </dgm:pt>
    <dgm:pt modelId="{501941FF-56B1-4ABC-821D-ACA13C03EF86}" type="pres">
      <dgm:prSet presAssocID="{BC46EEC2-3EEB-43BA-AAD6-D93CEAB4C1FD}" presName="diagram" presStyleCnt="0">
        <dgm:presLayoutVars>
          <dgm:dir/>
          <dgm:resizeHandles val="exact"/>
        </dgm:presLayoutVars>
      </dgm:prSet>
      <dgm:spPr/>
    </dgm:pt>
    <dgm:pt modelId="{277DAD90-9C62-482D-8443-DAE260414BE5}" type="pres">
      <dgm:prSet presAssocID="{45CFDF81-0B73-41F4-A3D6-C75876F32994}" presName="node" presStyleLbl="node1" presStyleIdx="0" presStyleCnt="2">
        <dgm:presLayoutVars>
          <dgm:bulletEnabled val="1"/>
        </dgm:presLayoutVars>
      </dgm:prSet>
      <dgm:spPr/>
    </dgm:pt>
    <dgm:pt modelId="{35DC59C0-FC5B-41CE-8468-CB6C24433F18}" type="pres">
      <dgm:prSet presAssocID="{58C6903A-A121-4822-A071-A683CEA54D38}" presName="sibTrans" presStyleLbl="sibTrans2D1" presStyleIdx="0" presStyleCnt="1"/>
      <dgm:spPr/>
    </dgm:pt>
    <dgm:pt modelId="{4C7B5E37-9C16-4D68-8EEC-187E0F79B699}" type="pres">
      <dgm:prSet presAssocID="{58C6903A-A121-4822-A071-A683CEA54D38}" presName="connectorText" presStyleLbl="sibTrans2D1" presStyleIdx="0" presStyleCnt="1"/>
      <dgm:spPr/>
    </dgm:pt>
    <dgm:pt modelId="{68C42B03-5BA4-44D7-8BD1-21560235F827}" type="pres">
      <dgm:prSet presAssocID="{F03C5972-2ECC-49DE-A065-A4415F0536E0}" presName="node" presStyleLbl="node1" presStyleIdx="1" presStyleCnt="2">
        <dgm:presLayoutVars>
          <dgm:bulletEnabled val="1"/>
        </dgm:presLayoutVars>
      </dgm:prSet>
      <dgm:spPr/>
    </dgm:pt>
  </dgm:ptLst>
  <dgm:cxnLst>
    <dgm:cxn modelId="{804A520B-9452-41B4-A6A6-A5F9727ED19F}" type="presOf" srcId="{BC46EEC2-3EEB-43BA-AAD6-D93CEAB4C1FD}" destId="{501941FF-56B1-4ABC-821D-ACA13C03EF86}" srcOrd="0" destOrd="0" presId="urn:microsoft.com/office/officeart/2005/8/layout/process5"/>
    <dgm:cxn modelId="{C5BCBF34-43E3-4995-A657-70B81731126E}" srcId="{BC46EEC2-3EEB-43BA-AAD6-D93CEAB4C1FD}" destId="{45CFDF81-0B73-41F4-A3D6-C75876F32994}" srcOrd="0" destOrd="0" parTransId="{A0003A00-48A3-451D-85D9-099BCD3CDB73}" sibTransId="{58C6903A-A121-4822-A071-A683CEA54D38}"/>
    <dgm:cxn modelId="{84FD7935-6D53-4B4E-870F-A967450975AE}" type="presOf" srcId="{45CFDF81-0B73-41F4-A3D6-C75876F32994}" destId="{277DAD90-9C62-482D-8443-DAE260414BE5}" srcOrd="0" destOrd="0" presId="urn:microsoft.com/office/officeart/2005/8/layout/process5"/>
    <dgm:cxn modelId="{AE45F99B-839A-4D19-8EFF-53B1DC22AE82}" type="presOf" srcId="{58C6903A-A121-4822-A071-A683CEA54D38}" destId="{35DC59C0-FC5B-41CE-8468-CB6C24433F18}" srcOrd="0" destOrd="0" presId="urn:microsoft.com/office/officeart/2005/8/layout/process5"/>
    <dgm:cxn modelId="{A4492AB2-9950-49D8-9ACD-0DCB6A63AD2E}" srcId="{BC46EEC2-3EEB-43BA-AAD6-D93CEAB4C1FD}" destId="{F03C5972-2ECC-49DE-A065-A4415F0536E0}" srcOrd="1" destOrd="0" parTransId="{AD8AF164-3382-45BF-899C-DA046194CF66}" sibTransId="{B514EA61-8C0E-4646-824E-ABD5326D489B}"/>
    <dgm:cxn modelId="{0C9103C1-BFF0-457F-BF97-22F33EDD211A}" type="presOf" srcId="{58C6903A-A121-4822-A071-A683CEA54D38}" destId="{4C7B5E37-9C16-4D68-8EEC-187E0F79B699}" srcOrd="1" destOrd="0" presId="urn:microsoft.com/office/officeart/2005/8/layout/process5"/>
    <dgm:cxn modelId="{7E3D3BED-BE7F-491F-8741-36146576C4F4}" type="presOf" srcId="{F03C5972-2ECC-49DE-A065-A4415F0536E0}" destId="{68C42B03-5BA4-44D7-8BD1-21560235F827}" srcOrd="0" destOrd="0" presId="urn:microsoft.com/office/officeart/2005/8/layout/process5"/>
    <dgm:cxn modelId="{3B9A112C-3F19-44B5-8773-8BDF6CAFF2B4}" type="presParOf" srcId="{501941FF-56B1-4ABC-821D-ACA13C03EF86}" destId="{277DAD90-9C62-482D-8443-DAE260414BE5}" srcOrd="0" destOrd="0" presId="urn:microsoft.com/office/officeart/2005/8/layout/process5"/>
    <dgm:cxn modelId="{DE86772D-1355-4477-882A-D460AC97B34B}" type="presParOf" srcId="{501941FF-56B1-4ABC-821D-ACA13C03EF86}" destId="{35DC59C0-FC5B-41CE-8468-CB6C24433F18}" srcOrd="1" destOrd="0" presId="urn:microsoft.com/office/officeart/2005/8/layout/process5"/>
    <dgm:cxn modelId="{0438A750-1482-4802-8440-E569C08B4D7D}" type="presParOf" srcId="{35DC59C0-FC5B-41CE-8468-CB6C24433F18}" destId="{4C7B5E37-9C16-4D68-8EEC-187E0F79B699}" srcOrd="0" destOrd="0" presId="urn:microsoft.com/office/officeart/2005/8/layout/process5"/>
    <dgm:cxn modelId="{EAAF425E-4D7A-45C9-B54E-E2A29E613D7B}" type="presParOf" srcId="{501941FF-56B1-4ABC-821D-ACA13C03EF86}" destId="{68C42B03-5BA4-44D7-8BD1-21560235F827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F4DB4-33DF-4510-901C-196E53B8659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F88C76-4AA8-4805-AA7C-779CCE396A24}">
      <dgm:prSet/>
      <dgm:spPr/>
      <dgm:t>
        <a:bodyPr/>
        <a:lstStyle/>
        <a:p>
          <a:r>
            <a:rPr lang="en-US" u="sng" dirty="0"/>
            <a:t>Member Churn</a:t>
          </a:r>
          <a:r>
            <a:rPr lang="en-US" dirty="0"/>
            <a:t>: </a:t>
          </a:r>
        </a:p>
        <a:p>
          <a:r>
            <a:rPr lang="en-US" dirty="0"/>
            <a:t>members closing accounts and leaving CU</a:t>
          </a:r>
        </a:p>
      </dgm:t>
    </dgm:pt>
    <dgm:pt modelId="{13FF118B-B399-4686-9EB4-B1C18F02DC85}" type="parTrans" cxnId="{DCF4B7B2-029D-4461-B24A-C55B810D259D}">
      <dgm:prSet/>
      <dgm:spPr/>
      <dgm:t>
        <a:bodyPr/>
        <a:lstStyle/>
        <a:p>
          <a:endParaRPr lang="en-US"/>
        </a:p>
      </dgm:t>
    </dgm:pt>
    <dgm:pt modelId="{E9079D98-3F4A-46C7-A86B-98AC3F7D8FE5}" type="sibTrans" cxnId="{DCF4B7B2-029D-4461-B24A-C55B810D259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9D3CB0D-2385-4411-A3FF-69A1A8BE2EED}">
      <dgm:prSet/>
      <dgm:spPr/>
      <dgm:t>
        <a:bodyPr/>
        <a:lstStyle/>
        <a:p>
          <a:r>
            <a:rPr lang="en-US" dirty="0"/>
            <a:t>Significance of member churn for CUs, nationally: </a:t>
          </a:r>
        </a:p>
        <a:p>
          <a:r>
            <a:rPr lang="en-US" dirty="0">
              <a:hlinkClick xmlns:r="http://schemas.openxmlformats.org/officeDocument/2006/relationships" r:id="rId1"/>
            </a:rPr>
            <a:t>25% churn in the first year</a:t>
          </a:r>
        </a:p>
        <a:p>
          <a:r>
            <a:rPr lang="en-US" dirty="0">
              <a:hlinkClick xmlns:r="http://schemas.openxmlformats.org/officeDocument/2006/relationships" r:id="rId1"/>
            </a:rPr>
            <a:t>40% members leave prior to profitability</a:t>
          </a:r>
          <a:endParaRPr lang="en-US" dirty="0"/>
        </a:p>
      </dgm:t>
    </dgm:pt>
    <dgm:pt modelId="{92F413D9-CD7E-4425-90E6-B88DF9079407}" type="parTrans" cxnId="{E235A006-A2B3-4EB6-9648-D90C9C8B6C01}">
      <dgm:prSet/>
      <dgm:spPr/>
      <dgm:t>
        <a:bodyPr/>
        <a:lstStyle/>
        <a:p>
          <a:endParaRPr lang="en-US"/>
        </a:p>
      </dgm:t>
    </dgm:pt>
    <dgm:pt modelId="{3BB50A78-74DA-40C2-A2F2-979BC7A52410}" type="sibTrans" cxnId="{E235A006-A2B3-4EB6-9648-D90C9C8B6C0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415C7E5-D05D-4E4D-8343-65197C2D42BD}">
      <dgm:prSet/>
      <dgm:spPr/>
      <dgm:t>
        <a:bodyPr/>
        <a:lstStyle/>
        <a:p>
          <a:r>
            <a:rPr lang="en-US" dirty="0"/>
            <a:t>Objective: </a:t>
          </a:r>
        </a:p>
        <a:p>
          <a:r>
            <a:rPr lang="en-US" dirty="0"/>
            <a:t>Analyze and understand Bellco member churn</a:t>
          </a:r>
        </a:p>
      </dgm:t>
    </dgm:pt>
    <dgm:pt modelId="{F4EC9F98-B6D4-402E-970B-49A46FECA6C2}" type="parTrans" cxnId="{A07C2D0B-60C5-45F6-A326-A3F86FB36E60}">
      <dgm:prSet/>
      <dgm:spPr/>
      <dgm:t>
        <a:bodyPr/>
        <a:lstStyle/>
        <a:p>
          <a:endParaRPr lang="en-US"/>
        </a:p>
      </dgm:t>
    </dgm:pt>
    <dgm:pt modelId="{2229F95B-B06C-4F5E-A249-7BD6E1DA6372}" type="sibTrans" cxnId="{A07C2D0B-60C5-45F6-A326-A3F86FB36E60}">
      <dgm:prSet phldrT="3"/>
      <dgm:spPr/>
      <dgm:t>
        <a:bodyPr/>
        <a:lstStyle/>
        <a:p>
          <a:endParaRPr lang="en-US"/>
        </a:p>
      </dgm:t>
    </dgm:pt>
    <dgm:pt modelId="{6B1B0507-9219-455B-9C04-F2D54225C57C}" type="pres">
      <dgm:prSet presAssocID="{0C6F4DB4-33DF-4510-901C-196E53B86598}" presName="Name0" presStyleCnt="0">
        <dgm:presLayoutVars>
          <dgm:dir/>
          <dgm:resizeHandles val="exact"/>
        </dgm:presLayoutVars>
      </dgm:prSet>
      <dgm:spPr/>
    </dgm:pt>
    <dgm:pt modelId="{302944BC-D96B-4516-A56F-539B0AE67C20}" type="pres">
      <dgm:prSet presAssocID="{D5F88C76-4AA8-4805-AA7C-779CCE396A24}" presName="node" presStyleLbl="node1" presStyleIdx="0" presStyleCnt="3">
        <dgm:presLayoutVars>
          <dgm:bulletEnabled val="1"/>
        </dgm:presLayoutVars>
      </dgm:prSet>
      <dgm:spPr/>
    </dgm:pt>
    <dgm:pt modelId="{45B3D1D8-2ACA-4C83-A961-59061EF623D6}" type="pres">
      <dgm:prSet presAssocID="{E9079D98-3F4A-46C7-A86B-98AC3F7D8FE5}" presName="sibTrans" presStyleLbl="sibTrans1D1" presStyleIdx="0" presStyleCnt="2"/>
      <dgm:spPr/>
    </dgm:pt>
    <dgm:pt modelId="{2FD73BF0-EF26-473F-9785-472875242CF2}" type="pres">
      <dgm:prSet presAssocID="{E9079D98-3F4A-46C7-A86B-98AC3F7D8FE5}" presName="connectorText" presStyleLbl="sibTrans1D1" presStyleIdx="0" presStyleCnt="2"/>
      <dgm:spPr/>
    </dgm:pt>
    <dgm:pt modelId="{6FEE6C31-7DC2-4E0D-B985-D6ACB672B949}" type="pres">
      <dgm:prSet presAssocID="{79D3CB0D-2385-4411-A3FF-69A1A8BE2EED}" presName="node" presStyleLbl="node1" presStyleIdx="1" presStyleCnt="3">
        <dgm:presLayoutVars>
          <dgm:bulletEnabled val="1"/>
        </dgm:presLayoutVars>
      </dgm:prSet>
      <dgm:spPr/>
    </dgm:pt>
    <dgm:pt modelId="{17A37251-58CD-4466-8DAC-3F1D8AE5F643}" type="pres">
      <dgm:prSet presAssocID="{3BB50A78-74DA-40C2-A2F2-979BC7A52410}" presName="sibTrans" presStyleLbl="sibTrans1D1" presStyleIdx="1" presStyleCnt="2"/>
      <dgm:spPr/>
    </dgm:pt>
    <dgm:pt modelId="{D2EB4AFF-BCCF-4F9D-837A-DA1CCDE2F599}" type="pres">
      <dgm:prSet presAssocID="{3BB50A78-74DA-40C2-A2F2-979BC7A52410}" presName="connectorText" presStyleLbl="sibTrans1D1" presStyleIdx="1" presStyleCnt="2"/>
      <dgm:spPr/>
    </dgm:pt>
    <dgm:pt modelId="{F0BA3116-7212-4FD9-862A-B172E6E8279E}" type="pres">
      <dgm:prSet presAssocID="{D415C7E5-D05D-4E4D-8343-65197C2D42BD}" presName="node" presStyleLbl="node1" presStyleIdx="2" presStyleCnt="3">
        <dgm:presLayoutVars>
          <dgm:bulletEnabled val="1"/>
        </dgm:presLayoutVars>
      </dgm:prSet>
      <dgm:spPr/>
    </dgm:pt>
  </dgm:ptLst>
  <dgm:cxnLst>
    <dgm:cxn modelId="{E235A006-A2B3-4EB6-9648-D90C9C8B6C01}" srcId="{0C6F4DB4-33DF-4510-901C-196E53B86598}" destId="{79D3CB0D-2385-4411-A3FF-69A1A8BE2EED}" srcOrd="1" destOrd="0" parTransId="{92F413D9-CD7E-4425-90E6-B88DF9079407}" sibTransId="{3BB50A78-74DA-40C2-A2F2-979BC7A52410}"/>
    <dgm:cxn modelId="{A07C2D0B-60C5-45F6-A326-A3F86FB36E60}" srcId="{0C6F4DB4-33DF-4510-901C-196E53B86598}" destId="{D415C7E5-D05D-4E4D-8343-65197C2D42BD}" srcOrd="2" destOrd="0" parTransId="{F4EC9F98-B6D4-402E-970B-49A46FECA6C2}" sibTransId="{2229F95B-B06C-4F5E-A249-7BD6E1DA6372}"/>
    <dgm:cxn modelId="{9F97891B-DCAF-4EF7-BDDE-65101D3AB030}" type="presOf" srcId="{D415C7E5-D05D-4E4D-8343-65197C2D42BD}" destId="{F0BA3116-7212-4FD9-862A-B172E6E8279E}" srcOrd="0" destOrd="0" presId="urn:microsoft.com/office/officeart/2016/7/layout/RepeatingBendingProcessNew"/>
    <dgm:cxn modelId="{2E25C024-596E-4641-9268-AE78A6FC472D}" type="presOf" srcId="{E9079D98-3F4A-46C7-A86B-98AC3F7D8FE5}" destId="{45B3D1D8-2ACA-4C83-A961-59061EF623D6}" srcOrd="0" destOrd="0" presId="urn:microsoft.com/office/officeart/2016/7/layout/RepeatingBendingProcessNew"/>
    <dgm:cxn modelId="{F6B0E82C-C7B0-40C1-BE26-8CA7F7093EA7}" type="presOf" srcId="{0C6F4DB4-33DF-4510-901C-196E53B86598}" destId="{6B1B0507-9219-455B-9C04-F2D54225C57C}" srcOrd="0" destOrd="0" presId="urn:microsoft.com/office/officeart/2016/7/layout/RepeatingBendingProcessNew"/>
    <dgm:cxn modelId="{88235F3B-8AC0-47FF-89CC-BA0E8F455FDE}" type="presOf" srcId="{3BB50A78-74DA-40C2-A2F2-979BC7A52410}" destId="{17A37251-58CD-4466-8DAC-3F1D8AE5F643}" srcOrd="0" destOrd="0" presId="urn:microsoft.com/office/officeart/2016/7/layout/RepeatingBendingProcessNew"/>
    <dgm:cxn modelId="{E222485D-C34E-4EDB-A544-9809674F36F2}" type="presOf" srcId="{3BB50A78-74DA-40C2-A2F2-979BC7A52410}" destId="{D2EB4AFF-BCCF-4F9D-837A-DA1CCDE2F599}" srcOrd="1" destOrd="0" presId="urn:microsoft.com/office/officeart/2016/7/layout/RepeatingBendingProcessNew"/>
    <dgm:cxn modelId="{1812EE95-998F-405F-BFFA-3AEB415D6C15}" type="presOf" srcId="{79D3CB0D-2385-4411-A3FF-69A1A8BE2EED}" destId="{6FEE6C31-7DC2-4E0D-B985-D6ACB672B949}" srcOrd="0" destOrd="0" presId="urn:microsoft.com/office/officeart/2016/7/layout/RepeatingBendingProcessNew"/>
    <dgm:cxn modelId="{DCF4B7B2-029D-4461-B24A-C55B810D259D}" srcId="{0C6F4DB4-33DF-4510-901C-196E53B86598}" destId="{D5F88C76-4AA8-4805-AA7C-779CCE396A24}" srcOrd="0" destOrd="0" parTransId="{13FF118B-B399-4686-9EB4-B1C18F02DC85}" sibTransId="{E9079D98-3F4A-46C7-A86B-98AC3F7D8FE5}"/>
    <dgm:cxn modelId="{87FA14DB-5096-4415-AEFE-DD74BC7BE9BD}" type="presOf" srcId="{D5F88C76-4AA8-4805-AA7C-779CCE396A24}" destId="{302944BC-D96B-4516-A56F-539B0AE67C20}" srcOrd="0" destOrd="0" presId="urn:microsoft.com/office/officeart/2016/7/layout/RepeatingBendingProcessNew"/>
    <dgm:cxn modelId="{F4C95FF1-C3E7-4FE5-A794-249BCA936DFF}" type="presOf" srcId="{E9079D98-3F4A-46C7-A86B-98AC3F7D8FE5}" destId="{2FD73BF0-EF26-473F-9785-472875242CF2}" srcOrd="1" destOrd="0" presId="urn:microsoft.com/office/officeart/2016/7/layout/RepeatingBendingProcessNew"/>
    <dgm:cxn modelId="{DF9FF0F1-CC17-44F2-B376-849D86C61893}" type="presParOf" srcId="{6B1B0507-9219-455B-9C04-F2D54225C57C}" destId="{302944BC-D96B-4516-A56F-539B0AE67C20}" srcOrd="0" destOrd="0" presId="urn:microsoft.com/office/officeart/2016/7/layout/RepeatingBendingProcessNew"/>
    <dgm:cxn modelId="{A3838F32-943B-4B67-AC6C-5030A4527CD6}" type="presParOf" srcId="{6B1B0507-9219-455B-9C04-F2D54225C57C}" destId="{45B3D1D8-2ACA-4C83-A961-59061EF623D6}" srcOrd="1" destOrd="0" presId="urn:microsoft.com/office/officeart/2016/7/layout/RepeatingBendingProcessNew"/>
    <dgm:cxn modelId="{CB246CF6-36C0-427F-875E-288970ED2E9E}" type="presParOf" srcId="{45B3D1D8-2ACA-4C83-A961-59061EF623D6}" destId="{2FD73BF0-EF26-473F-9785-472875242CF2}" srcOrd="0" destOrd="0" presId="urn:microsoft.com/office/officeart/2016/7/layout/RepeatingBendingProcessNew"/>
    <dgm:cxn modelId="{99FF50AB-0031-4DB4-A8E9-93AB3DE8F34D}" type="presParOf" srcId="{6B1B0507-9219-455B-9C04-F2D54225C57C}" destId="{6FEE6C31-7DC2-4E0D-B985-D6ACB672B949}" srcOrd="2" destOrd="0" presId="urn:microsoft.com/office/officeart/2016/7/layout/RepeatingBendingProcessNew"/>
    <dgm:cxn modelId="{33E45BCF-6B98-406D-B3F7-D0A2ACA3E0D5}" type="presParOf" srcId="{6B1B0507-9219-455B-9C04-F2D54225C57C}" destId="{17A37251-58CD-4466-8DAC-3F1D8AE5F643}" srcOrd="3" destOrd="0" presId="urn:microsoft.com/office/officeart/2016/7/layout/RepeatingBendingProcessNew"/>
    <dgm:cxn modelId="{A9826E86-0AF0-442F-95AD-2AE4AF1D2132}" type="presParOf" srcId="{17A37251-58CD-4466-8DAC-3F1D8AE5F643}" destId="{D2EB4AFF-BCCF-4F9D-837A-DA1CCDE2F599}" srcOrd="0" destOrd="0" presId="urn:microsoft.com/office/officeart/2016/7/layout/RepeatingBendingProcessNew"/>
    <dgm:cxn modelId="{A8700820-0D0C-4B07-A942-1841843ADC7B}" type="presParOf" srcId="{6B1B0507-9219-455B-9C04-F2D54225C57C}" destId="{F0BA3116-7212-4FD9-862A-B172E6E8279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FCD1A-49BF-42F7-9FBC-B365A5B888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574A98-1949-45E6-A65E-002A002BEA48}">
      <dgm:prSet/>
      <dgm:spPr/>
      <dgm:t>
        <a:bodyPr/>
        <a:lstStyle/>
        <a:p>
          <a:r>
            <a:rPr lang="en-US" dirty="0"/>
            <a:t>Impact on revenue and profitability</a:t>
          </a:r>
        </a:p>
      </dgm:t>
    </dgm:pt>
    <dgm:pt modelId="{4C6A7250-7BC1-45C2-AABB-81E5118420FF}" type="parTrans" cxnId="{9A593277-AA59-4ED7-9C71-5586437721CC}">
      <dgm:prSet/>
      <dgm:spPr/>
      <dgm:t>
        <a:bodyPr/>
        <a:lstStyle/>
        <a:p>
          <a:endParaRPr lang="en-US"/>
        </a:p>
      </dgm:t>
    </dgm:pt>
    <dgm:pt modelId="{A2C890D6-1144-4D1E-9C48-F0CC64F448D0}" type="sibTrans" cxnId="{9A593277-AA59-4ED7-9C71-5586437721CC}">
      <dgm:prSet/>
      <dgm:spPr/>
      <dgm:t>
        <a:bodyPr/>
        <a:lstStyle/>
        <a:p>
          <a:endParaRPr lang="en-US"/>
        </a:p>
      </dgm:t>
    </dgm:pt>
    <dgm:pt modelId="{24F78F91-908A-443B-BC23-1F71E5169F34}">
      <dgm:prSet/>
      <dgm:spPr/>
      <dgm:t>
        <a:bodyPr/>
        <a:lstStyle/>
        <a:p>
          <a:r>
            <a:rPr lang="en-US" dirty="0"/>
            <a:t>Disruption of business operations</a:t>
          </a:r>
        </a:p>
      </dgm:t>
    </dgm:pt>
    <dgm:pt modelId="{662BC931-FA5E-4C66-9412-EB6770E015F0}" type="parTrans" cxnId="{6087FC7E-E41F-4388-A827-EEDAD02A8A9E}">
      <dgm:prSet/>
      <dgm:spPr/>
      <dgm:t>
        <a:bodyPr/>
        <a:lstStyle/>
        <a:p>
          <a:endParaRPr lang="en-US"/>
        </a:p>
      </dgm:t>
    </dgm:pt>
    <dgm:pt modelId="{99603D72-6D8F-4F86-8D42-7D298816504A}" type="sibTrans" cxnId="{6087FC7E-E41F-4388-A827-EEDAD02A8A9E}">
      <dgm:prSet/>
      <dgm:spPr/>
      <dgm:t>
        <a:bodyPr/>
        <a:lstStyle/>
        <a:p>
          <a:endParaRPr lang="en-US"/>
        </a:p>
      </dgm:t>
    </dgm:pt>
    <dgm:pt modelId="{391A7D90-AFCD-42EE-9238-AD62CE214DF1}">
      <dgm:prSet/>
      <dgm:spPr/>
      <dgm:t>
        <a:bodyPr/>
        <a:lstStyle/>
        <a:p>
          <a:r>
            <a:rPr lang="en-US" dirty="0"/>
            <a:t>Maintaining a loyal customer base for long-term success</a:t>
          </a:r>
        </a:p>
      </dgm:t>
    </dgm:pt>
    <dgm:pt modelId="{2097234E-6F4A-4F8A-881B-2625BA7C9886}" type="parTrans" cxnId="{D2F1C662-867E-4628-AFE1-DBA339497410}">
      <dgm:prSet/>
      <dgm:spPr/>
      <dgm:t>
        <a:bodyPr/>
        <a:lstStyle/>
        <a:p>
          <a:endParaRPr lang="en-US"/>
        </a:p>
      </dgm:t>
    </dgm:pt>
    <dgm:pt modelId="{5C692930-21A9-4A7A-9B0E-E73A511811EA}" type="sibTrans" cxnId="{D2F1C662-867E-4628-AFE1-DBA339497410}">
      <dgm:prSet/>
      <dgm:spPr/>
      <dgm:t>
        <a:bodyPr/>
        <a:lstStyle/>
        <a:p>
          <a:endParaRPr lang="en-US"/>
        </a:p>
      </dgm:t>
    </dgm:pt>
    <dgm:pt modelId="{907A7379-27B1-4067-A9A0-D058834E0CCA}" type="pres">
      <dgm:prSet presAssocID="{ED6FCD1A-49BF-42F7-9FBC-B365A5B88831}" presName="root" presStyleCnt="0">
        <dgm:presLayoutVars>
          <dgm:dir/>
          <dgm:resizeHandles val="exact"/>
        </dgm:presLayoutVars>
      </dgm:prSet>
      <dgm:spPr/>
    </dgm:pt>
    <dgm:pt modelId="{B0C6687B-4D0F-477B-9231-AB9BA6FE23F9}" type="pres">
      <dgm:prSet presAssocID="{7B574A98-1949-45E6-A65E-002A002BEA48}" presName="compNode" presStyleCnt="0"/>
      <dgm:spPr/>
    </dgm:pt>
    <dgm:pt modelId="{97647BA2-1D81-41AE-8990-76D7D287A66E}" type="pres">
      <dgm:prSet presAssocID="{7B574A98-1949-45E6-A65E-002A002BE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57CFEAF-DD30-4AD3-98E7-28FDFDA9D1C4}" type="pres">
      <dgm:prSet presAssocID="{7B574A98-1949-45E6-A65E-002A002BEA48}" presName="spaceRect" presStyleCnt="0"/>
      <dgm:spPr/>
    </dgm:pt>
    <dgm:pt modelId="{02793A53-22E9-4CE4-A43D-64EE002C2C3F}" type="pres">
      <dgm:prSet presAssocID="{7B574A98-1949-45E6-A65E-002A002BEA48}" presName="textRect" presStyleLbl="revTx" presStyleIdx="0" presStyleCnt="3">
        <dgm:presLayoutVars>
          <dgm:chMax val="1"/>
          <dgm:chPref val="1"/>
        </dgm:presLayoutVars>
      </dgm:prSet>
      <dgm:spPr/>
    </dgm:pt>
    <dgm:pt modelId="{875D6A8C-6CE8-449E-BE09-5D0D6D86663C}" type="pres">
      <dgm:prSet presAssocID="{A2C890D6-1144-4D1E-9C48-F0CC64F448D0}" presName="sibTrans" presStyleCnt="0"/>
      <dgm:spPr/>
    </dgm:pt>
    <dgm:pt modelId="{43B92241-3EAB-4DD2-A167-F4BEB447A802}" type="pres">
      <dgm:prSet presAssocID="{24F78F91-908A-443B-BC23-1F71E5169F34}" presName="compNode" presStyleCnt="0"/>
      <dgm:spPr/>
    </dgm:pt>
    <dgm:pt modelId="{8144A6D9-34E1-42EF-9E4A-765BF0708954}" type="pres">
      <dgm:prSet presAssocID="{24F78F91-908A-443B-BC23-1F71E5169F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DB7A81E-D2B4-4AF5-A32F-A0A0827A8DEB}" type="pres">
      <dgm:prSet presAssocID="{24F78F91-908A-443B-BC23-1F71E5169F34}" presName="spaceRect" presStyleCnt="0"/>
      <dgm:spPr/>
    </dgm:pt>
    <dgm:pt modelId="{4A89FE62-543C-4A33-BD0C-1FF9D0C53D55}" type="pres">
      <dgm:prSet presAssocID="{24F78F91-908A-443B-BC23-1F71E5169F34}" presName="textRect" presStyleLbl="revTx" presStyleIdx="1" presStyleCnt="3">
        <dgm:presLayoutVars>
          <dgm:chMax val="1"/>
          <dgm:chPref val="1"/>
        </dgm:presLayoutVars>
      </dgm:prSet>
      <dgm:spPr/>
    </dgm:pt>
    <dgm:pt modelId="{2CDBF28E-ABBF-470D-A443-BB567CBE95E2}" type="pres">
      <dgm:prSet presAssocID="{99603D72-6D8F-4F86-8D42-7D298816504A}" presName="sibTrans" presStyleCnt="0"/>
      <dgm:spPr/>
    </dgm:pt>
    <dgm:pt modelId="{3DE9B251-3AAE-4B76-A5DB-606351AF4BC9}" type="pres">
      <dgm:prSet presAssocID="{391A7D90-AFCD-42EE-9238-AD62CE214DF1}" presName="compNode" presStyleCnt="0"/>
      <dgm:spPr/>
    </dgm:pt>
    <dgm:pt modelId="{77A5A837-AC98-496A-A0DF-4EF123F9A868}" type="pres">
      <dgm:prSet presAssocID="{391A7D90-AFCD-42EE-9238-AD62CE214D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A9E78F3-8AB1-477F-8688-091985C20530}" type="pres">
      <dgm:prSet presAssocID="{391A7D90-AFCD-42EE-9238-AD62CE214DF1}" presName="spaceRect" presStyleCnt="0"/>
      <dgm:spPr/>
    </dgm:pt>
    <dgm:pt modelId="{E96369E5-9771-4948-B681-51F7AE1D5F3D}" type="pres">
      <dgm:prSet presAssocID="{391A7D90-AFCD-42EE-9238-AD62CE214D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FA8A2B-30ED-4BD7-B861-38C5510553B8}" type="presOf" srcId="{24F78F91-908A-443B-BC23-1F71E5169F34}" destId="{4A89FE62-543C-4A33-BD0C-1FF9D0C53D55}" srcOrd="0" destOrd="0" presId="urn:microsoft.com/office/officeart/2018/2/layout/IconLabelList"/>
    <dgm:cxn modelId="{C4F4F432-4931-4E76-9841-D3A29F96387A}" type="presOf" srcId="{7B574A98-1949-45E6-A65E-002A002BEA48}" destId="{02793A53-22E9-4CE4-A43D-64EE002C2C3F}" srcOrd="0" destOrd="0" presId="urn:microsoft.com/office/officeart/2018/2/layout/IconLabelList"/>
    <dgm:cxn modelId="{7FC45A5B-EAEA-49F0-B7C9-8EDD59D9D862}" type="presOf" srcId="{391A7D90-AFCD-42EE-9238-AD62CE214DF1}" destId="{E96369E5-9771-4948-B681-51F7AE1D5F3D}" srcOrd="0" destOrd="0" presId="urn:microsoft.com/office/officeart/2018/2/layout/IconLabelList"/>
    <dgm:cxn modelId="{D2F1C662-867E-4628-AFE1-DBA339497410}" srcId="{ED6FCD1A-49BF-42F7-9FBC-B365A5B88831}" destId="{391A7D90-AFCD-42EE-9238-AD62CE214DF1}" srcOrd="2" destOrd="0" parTransId="{2097234E-6F4A-4F8A-881B-2625BA7C9886}" sibTransId="{5C692930-21A9-4A7A-9B0E-E73A511811EA}"/>
    <dgm:cxn modelId="{9A593277-AA59-4ED7-9C71-5586437721CC}" srcId="{ED6FCD1A-49BF-42F7-9FBC-B365A5B88831}" destId="{7B574A98-1949-45E6-A65E-002A002BEA48}" srcOrd="0" destOrd="0" parTransId="{4C6A7250-7BC1-45C2-AABB-81E5118420FF}" sibTransId="{A2C890D6-1144-4D1E-9C48-F0CC64F448D0}"/>
    <dgm:cxn modelId="{6087FC7E-E41F-4388-A827-EEDAD02A8A9E}" srcId="{ED6FCD1A-49BF-42F7-9FBC-B365A5B88831}" destId="{24F78F91-908A-443B-BC23-1F71E5169F34}" srcOrd="1" destOrd="0" parTransId="{662BC931-FA5E-4C66-9412-EB6770E015F0}" sibTransId="{99603D72-6D8F-4F86-8D42-7D298816504A}"/>
    <dgm:cxn modelId="{F2D166F6-AD44-4D50-B2F1-603C26F7B421}" type="presOf" srcId="{ED6FCD1A-49BF-42F7-9FBC-B365A5B88831}" destId="{907A7379-27B1-4067-A9A0-D058834E0CCA}" srcOrd="0" destOrd="0" presId="urn:microsoft.com/office/officeart/2018/2/layout/IconLabelList"/>
    <dgm:cxn modelId="{BDA47DCB-7546-4865-9AFA-2416C0408ADA}" type="presParOf" srcId="{907A7379-27B1-4067-A9A0-D058834E0CCA}" destId="{B0C6687B-4D0F-477B-9231-AB9BA6FE23F9}" srcOrd="0" destOrd="0" presId="urn:microsoft.com/office/officeart/2018/2/layout/IconLabelList"/>
    <dgm:cxn modelId="{04957263-28AD-4092-90DC-E2CA17310900}" type="presParOf" srcId="{B0C6687B-4D0F-477B-9231-AB9BA6FE23F9}" destId="{97647BA2-1D81-41AE-8990-76D7D287A66E}" srcOrd="0" destOrd="0" presId="urn:microsoft.com/office/officeart/2018/2/layout/IconLabelList"/>
    <dgm:cxn modelId="{FDA08696-727D-4514-B22E-EB56F7E9D9B2}" type="presParOf" srcId="{B0C6687B-4D0F-477B-9231-AB9BA6FE23F9}" destId="{057CFEAF-DD30-4AD3-98E7-28FDFDA9D1C4}" srcOrd="1" destOrd="0" presId="urn:microsoft.com/office/officeart/2018/2/layout/IconLabelList"/>
    <dgm:cxn modelId="{1DF30774-3AA2-439F-9CFF-C11CE6151B66}" type="presParOf" srcId="{B0C6687B-4D0F-477B-9231-AB9BA6FE23F9}" destId="{02793A53-22E9-4CE4-A43D-64EE002C2C3F}" srcOrd="2" destOrd="0" presId="urn:microsoft.com/office/officeart/2018/2/layout/IconLabelList"/>
    <dgm:cxn modelId="{E03B5DB7-7E61-44CE-8262-9B14638B3028}" type="presParOf" srcId="{907A7379-27B1-4067-A9A0-D058834E0CCA}" destId="{875D6A8C-6CE8-449E-BE09-5D0D6D86663C}" srcOrd="1" destOrd="0" presId="urn:microsoft.com/office/officeart/2018/2/layout/IconLabelList"/>
    <dgm:cxn modelId="{DB816EAB-88A5-49E9-A81B-0D8FE0373C62}" type="presParOf" srcId="{907A7379-27B1-4067-A9A0-D058834E0CCA}" destId="{43B92241-3EAB-4DD2-A167-F4BEB447A802}" srcOrd="2" destOrd="0" presId="urn:microsoft.com/office/officeart/2018/2/layout/IconLabelList"/>
    <dgm:cxn modelId="{3E2FBCA6-DC8B-4AAA-A2AB-F6B4062F8AB7}" type="presParOf" srcId="{43B92241-3EAB-4DD2-A167-F4BEB447A802}" destId="{8144A6D9-34E1-42EF-9E4A-765BF0708954}" srcOrd="0" destOrd="0" presId="urn:microsoft.com/office/officeart/2018/2/layout/IconLabelList"/>
    <dgm:cxn modelId="{ACE0BE3C-D20F-4FD6-A022-FDB009F18836}" type="presParOf" srcId="{43B92241-3EAB-4DD2-A167-F4BEB447A802}" destId="{4DB7A81E-D2B4-4AF5-A32F-A0A0827A8DEB}" srcOrd="1" destOrd="0" presId="urn:microsoft.com/office/officeart/2018/2/layout/IconLabelList"/>
    <dgm:cxn modelId="{2827DB0A-5201-487B-AEB3-A7467C92DB02}" type="presParOf" srcId="{43B92241-3EAB-4DD2-A167-F4BEB447A802}" destId="{4A89FE62-543C-4A33-BD0C-1FF9D0C53D55}" srcOrd="2" destOrd="0" presId="urn:microsoft.com/office/officeart/2018/2/layout/IconLabelList"/>
    <dgm:cxn modelId="{B66464DE-44B4-44D4-B345-CA2696E9AD34}" type="presParOf" srcId="{907A7379-27B1-4067-A9A0-D058834E0CCA}" destId="{2CDBF28E-ABBF-470D-A443-BB567CBE95E2}" srcOrd="3" destOrd="0" presId="urn:microsoft.com/office/officeart/2018/2/layout/IconLabelList"/>
    <dgm:cxn modelId="{C7AF910B-D216-4E48-9737-62C16082A153}" type="presParOf" srcId="{907A7379-27B1-4067-A9A0-D058834E0CCA}" destId="{3DE9B251-3AAE-4B76-A5DB-606351AF4BC9}" srcOrd="4" destOrd="0" presId="urn:microsoft.com/office/officeart/2018/2/layout/IconLabelList"/>
    <dgm:cxn modelId="{025F2BE2-D30A-4C73-8650-CCAC26E44587}" type="presParOf" srcId="{3DE9B251-3AAE-4B76-A5DB-606351AF4BC9}" destId="{77A5A837-AC98-496A-A0DF-4EF123F9A868}" srcOrd="0" destOrd="0" presId="urn:microsoft.com/office/officeart/2018/2/layout/IconLabelList"/>
    <dgm:cxn modelId="{E14F42CD-4E23-4FA4-9BDC-4EC4340020B0}" type="presParOf" srcId="{3DE9B251-3AAE-4B76-A5DB-606351AF4BC9}" destId="{CA9E78F3-8AB1-477F-8688-091985C20530}" srcOrd="1" destOrd="0" presId="urn:microsoft.com/office/officeart/2018/2/layout/IconLabelList"/>
    <dgm:cxn modelId="{F5353EF7-30EF-4B83-BAFB-AA070CE8D395}" type="presParOf" srcId="{3DE9B251-3AAE-4B76-A5DB-606351AF4BC9}" destId="{E96369E5-9771-4948-B681-51F7AE1D5F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26FCEE-4146-43BC-B58A-392EEB7A20E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1ED014-4115-4601-A082-8489FF331C66}">
      <dgm:prSet/>
      <dgm:spPr/>
      <dgm:t>
        <a:bodyPr/>
        <a:lstStyle/>
        <a:p>
          <a:r>
            <a:rPr lang="en-US"/>
            <a:t>Advising CU of strategies</a:t>
          </a:r>
        </a:p>
      </dgm:t>
    </dgm:pt>
    <dgm:pt modelId="{CC423C18-7085-4DF8-8C66-BE0CF58950CA}" type="parTrans" cxnId="{D5E2BF17-2F88-4F2E-B25E-3A077B8806D3}">
      <dgm:prSet/>
      <dgm:spPr/>
      <dgm:t>
        <a:bodyPr/>
        <a:lstStyle/>
        <a:p>
          <a:endParaRPr lang="en-US"/>
        </a:p>
      </dgm:t>
    </dgm:pt>
    <dgm:pt modelId="{F54664FB-0943-480E-BD3F-1CC4890A2B66}" type="sibTrans" cxnId="{D5E2BF17-2F88-4F2E-B25E-3A077B8806D3}">
      <dgm:prSet/>
      <dgm:spPr/>
      <dgm:t>
        <a:bodyPr/>
        <a:lstStyle/>
        <a:p>
          <a:endParaRPr lang="en-US"/>
        </a:p>
      </dgm:t>
    </dgm:pt>
    <dgm:pt modelId="{C0657A9C-D125-416F-A006-ADE74C74BA34}">
      <dgm:prSet/>
      <dgm:spPr/>
      <dgm:t>
        <a:bodyPr/>
        <a:lstStyle/>
        <a:p>
          <a:r>
            <a:rPr lang="en-US" u="sng"/>
            <a:t>Continuous monitoring</a:t>
          </a:r>
          <a:r>
            <a:rPr lang="en-US"/>
            <a:t> and adaptation</a:t>
          </a:r>
        </a:p>
      </dgm:t>
    </dgm:pt>
    <dgm:pt modelId="{5B3ABC76-FB79-40C3-A70E-951D8DEB2D57}" type="parTrans" cxnId="{144CB9A5-594E-4356-8A58-1FF283E1461D}">
      <dgm:prSet/>
      <dgm:spPr/>
      <dgm:t>
        <a:bodyPr/>
        <a:lstStyle/>
        <a:p>
          <a:endParaRPr lang="en-US"/>
        </a:p>
      </dgm:t>
    </dgm:pt>
    <dgm:pt modelId="{64BEE42A-3A9D-4E4E-8DEE-C3DE077B1F4B}" type="sibTrans" cxnId="{144CB9A5-594E-4356-8A58-1FF283E1461D}">
      <dgm:prSet/>
      <dgm:spPr/>
      <dgm:t>
        <a:bodyPr/>
        <a:lstStyle/>
        <a:p>
          <a:endParaRPr lang="en-US"/>
        </a:p>
      </dgm:t>
    </dgm:pt>
    <dgm:pt modelId="{E4759B03-EE43-4ABF-983A-6687E7ED0244}">
      <dgm:prSet/>
      <dgm:spPr/>
      <dgm:t>
        <a:bodyPr/>
        <a:lstStyle/>
        <a:p>
          <a:r>
            <a:rPr lang="en-US"/>
            <a:t>Demonstrated improvements in member retention</a:t>
          </a:r>
        </a:p>
      </dgm:t>
    </dgm:pt>
    <dgm:pt modelId="{AEB18715-5214-4374-A1EC-339FB1B13F0B}" type="parTrans" cxnId="{88BCFDB4-9E93-4DED-81AD-42160F42045F}">
      <dgm:prSet/>
      <dgm:spPr/>
      <dgm:t>
        <a:bodyPr/>
        <a:lstStyle/>
        <a:p>
          <a:endParaRPr lang="en-US"/>
        </a:p>
      </dgm:t>
    </dgm:pt>
    <dgm:pt modelId="{A5ACED79-2B18-42B6-A23C-3A92819F76C8}" type="sibTrans" cxnId="{88BCFDB4-9E93-4DED-81AD-42160F42045F}">
      <dgm:prSet/>
      <dgm:spPr/>
      <dgm:t>
        <a:bodyPr/>
        <a:lstStyle/>
        <a:p>
          <a:endParaRPr lang="en-US"/>
        </a:p>
      </dgm:t>
    </dgm:pt>
    <dgm:pt modelId="{5453311E-B5CA-437D-95FD-83B853F67520}" type="pres">
      <dgm:prSet presAssocID="{8026FCEE-4146-43BC-B58A-392EEB7A20E0}" presName="linear" presStyleCnt="0">
        <dgm:presLayoutVars>
          <dgm:animLvl val="lvl"/>
          <dgm:resizeHandles val="exact"/>
        </dgm:presLayoutVars>
      </dgm:prSet>
      <dgm:spPr/>
    </dgm:pt>
    <dgm:pt modelId="{492F79B7-EEEA-4657-9FA8-6F3BA8F2C42C}" type="pres">
      <dgm:prSet presAssocID="{261ED014-4115-4601-A082-8489FF331C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324268-1C33-4189-A7AF-90521B3221F3}" type="pres">
      <dgm:prSet presAssocID="{F54664FB-0943-480E-BD3F-1CC4890A2B66}" presName="spacer" presStyleCnt="0"/>
      <dgm:spPr/>
    </dgm:pt>
    <dgm:pt modelId="{3DD705BB-BFB1-4A5D-82C3-464EE31DA3CD}" type="pres">
      <dgm:prSet presAssocID="{C0657A9C-D125-416F-A006-ADE74C74BA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9E72F5-E4D6-42AD-8470-BAA24BB5D541}" type="pres">
      <dgm:prSet presAssocID="{64BEE42A-3A9D-4E4E-8DEE-C3DE077B1F4B}" presName="spacer" presStyleCnt="0"/>
      <dgm:spPr/>
    </dgm:pt>
    <dgm:pt modelId="{BBE5DF02-912F-4BF8-A0E4-02C28065DA66}" type="pres">
      <dgm:prSet presAssocID="{E4759B03-EE43-4ABF-983A-6687E7ED02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71220C-B46B-4C37-AFBD-81159229F669}" type="presOf" srcId="{E4759B03-EE43-4ABF-983A-6687E7ED0244}" destId="{BBE5DF02-912F-4BF8-A0E4-02C28065DA66}" srcOrd="0" destOrd="0" presId="urn:microsoft.com/office/officeart/2005/8/layout/vList2"/>
    <dgm:cxn modelId="{D5E2BF17-2F88-4F2E-B25E-3A077B8806D3}" srcId="{8026FCEE-4146-43BC-B58A-392EEB7A20E0}" destId="{261ED014-4115-4601-A082-8489FF331C66}" srcOrd="0" destOrd="0" parTransId="{CC423C18-7085-4DF8-8C66-BE0CF58950CA}" sibTransId="{F54664FB-0943-480E-BD3F-1CC4890A2B66}"/>
    <dgm:cxn modelId="{00A35363-F355-415F-84AA-587703BB1588}" type="presOf" srcId="{261ED014-4115-4601-A082-8489FF331C66}" destId="{492F79B7-EEEA-4657-9FA8-6F3BA8F2C42C}" srcOrd="0" destOrd="0" presId="urn:microsoft.com/office/officeart/2005/8/layout/vList2"/>
    <dgm:cxn modelId="{9489A467-91A5-480E-8756-D942159FC971}" type="presOf" srcId="{C0657A9C-D125-416F-A006-ADE74C74BA34}" destId="{3DD705BB-BFB1-4A5D-82C3-464EE31DA3CD}" srcOrd="0" destOrd="0" presId="urn:microsoft.com/office/officeart/2005/8/layout/vList2"/>
    <dgm:cxn modelId="{144CB9A5-594E-4356-8A58-1FF283E1461D}" srcId="{8026FCEE-4146-43BC-B58A-392EEB7A20E0}" destId="{C0657A9C-D125-416F-A006-ADE74C74BA34}" srcOrd="1" destOrd="0" parTransId="{5B3ABC76-FB79-40C3-A70E-951D8DEB2D57}" sibTransId="{64BEE42A-3A9D-4E4E-8DEE-C3DE077B1F4B}"/>
    <dgm:cxn modelId="{758FD2AC-7C36-47D9-8B21-DEF458A15053}" type="presOf" srcId="{8026FCEE-4146-43BC-B58A-392EEB7A20E0}" destId="{5453311E-B5CA-437D-95FD-83B853F67520}" srcOrd="0" destOrd="0" presId="urn:microsoft.com/office/officeart/2005/8/layout/vList2"/>
    <dgm:cxn modelId="{88BCFDB4-9E93-4DED-81AD-42160F42045F}" srcId="{8026FCEE-4146-43BC-B58A-392EEB7A20E0}" destId="{E4759B03-EE43-4ABF-983A-6687E7ED0244}" srcOrd="2" destOrd="0" parTransId="{AEB18715-5214-4374-A1EC-339FB1B13F0B}" sibTransId="{A5ACED79-2B18-42B6-A23C-3A92819F76C8}"/>
    <dgm:cxn modelId="{A4767BD1-5D2C-452A-8389-BBD0054161B0}" type="presParOf" srcId="{5453311E-B5CA-437D-95FD-83B853F67520}" destId="{492F79B7-EEEA-4657-9FA8-6F3BA8F2C42C}" srcOrd="0" destOrd="0" presId="urn:microsoft.com/office/officeart/2005/8/layout/vList2"/>
    <dgm:cxn modelId="{E9015ECD-127D-4E75-84C1-061A8A53C38F}" type="presParOf" srcId="{5453311E-B5CA-437D-95FD-83B853F67520}" destId="{8E324268-1C33-4189-A7AF-90521B3221F3}" srcOrd="1" destOrd="0" presId="urn:microsoft.com/office/officeart/2005/8/layout/vList2"/>
    <dgm:cxn modelId="{C2A70E94-8045-4CF5-A25A-59E788B3F168}" type="presParOf" srcId="{5453311E-B5CA-437D-95FD-83B853F67520}" destId="{3DD705BB-BFB1-4A5D-82C3-464EE31DA3CD}" srcOrd="2" destOrd="0" presId="urn:microsoft.com/office/officeart/2005/8/layout/vList2"/>
    <dgm:cxn modelId="{ABA54E72-C1AA-4FF3-916E-8C2EA71A0451}" type="presParOf" srcId="{5453311E-B5CA-437D-95FD-83B853F67520}" destId="{789E72F5-E4D6-42AD-8470-BAA24BB5D541}" srcOrd="3" destOrd="0" presId="urn:microsoft.com/office/officeart/2005/8/layout/vList2"/>
    <dgm:cxn modelId="{10A567C7-C135-4B29-87B5-08D755149304}" type="presParOf" srcId="{5453311E-B5CA-437D-95FD-83B853F67520}" destId="{BBE5DF02-912F-4BF8-A0E4-02C28065DA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4EF21-CD0B-4B7D-B3F4-FBE385994F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4C511E-C890-405A-8000-60AE27C0D9B4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Churn analysis successfully modeled and capable of predicting at risk members with 88% accuracy</a:t>
          </a:r>
        </a:p>
      </dgm:t>
    </dgm:pt>
    <dgm:pt modelId="{1C2EDE4A-CA7B-490E-AF7E-55F543A568CA}" type="parTrans" cxnId="{46950140-DA73-47F4-B211-781824DB536E}">
      <dgm:prSet/>
      <dgm:spPr/>
      <dgm:t>
        <a:bodyPr/>
        <a:lstStyle/>
        <a:p>
          <a:endParaRPr lang="en-US"/>
        </a:p>
      </dgm:t>
    </dgm:pt>
    <dgm:pt modelId="{EAC29FB1-C5E6-416B-95C6-ED09705A010B}" type="sibTrans" cxnId="{46950140-DA73-47F4-B211-781824DB536E}">
      <dgm:prSet/>
      <dgm:spPr/>
      <dgm:t>
        <a:bodyPr/>
        <a:lstStyle/>
        <a:p>
          <a:endParaRPr lang="en-US"/>
        </a:p>
      </dgm:t>
    </dgm:pt>
    <dgm:pt modelId="{0C8A52F8-3E31-4267-A5CC-D95DA16273DB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Key factors leading to member retention can be examined and leveraged</a:t>
          </a:r>
        </a:p>
      </dgm:t>
    </dgm:pt>
    <dgm:pt modelId="{6EAA7F81-97D7-4A47-B13C-05127DE1CF7E}" type="parTrans" cxnId="{87C5CC29-229A-4968-9584-6E0AC04B854C}">
      <dgm:prSet/>
      <dgm:spPr/>
      <dgm:t>
        <a:bodyPr/>
        <a:lstStyle/>
        <a:p>
          <a:endParaRPr lang="en-US"/>
        </a:p>
      </dgm:t>
    </dgm:pt>
    <dgm:pt modelId="{3E1A8DB0-4DE3-44B1-8B5B-240326CBDC35}" type="sibTrans" cxnId="{87C5CC29-229A-4968-9584-6E0AC04B854C}">
      <dgm:prSet/>
      <dgm:spPr/>
      <dgm:t>
        <a:bodyPr/>
        <a:lstStyle/>
        <a:p>
          <a:endParaRPr lang="en-US"/>
        </a:p>
      </dgm:t>
    </dgm:pt>
    <dgm:pt modelId="{8575CD6C-AE33-4CD0-9E7A-C2C4310BBED4}" type="pres">
      <dgm:prSet presAssocID="{D664EF21-CD0B-4B7D-B3F4-FBE385994F5B}" presName="root" presStyleCnt="0">
        <dgm:presLayoutVars>
          <dgm:dir/>
          <dgm:resizeHandles val="exact"/>
        </dgm:presLayoutVars>
      </dgm:prSet>
      <dgm:spPr/>
    </dgm:pt>
    <dgm:pt modelId="{16EFA11B-2ABD-4807-AE65-603DAD7EF2FC}" type="pres">
      <dgm:prSet presAssocID="{944C511E-C890-405A-8000-60AE27C0D9B4}" presName="compNode" presStyleCnt="0"/>
      <dgm:spPr/>
    </dgm:pt>
    <dgm:pt modelId="{76253F5F-642F-408B-BF69-99CAF51B59D5}" type="pres">
      <dgm:prSet presAssocID="{944C511E-C890-405A-8000-60AE27C0D9B4}" presName="iconBgRect" presStyleLbl="bgShp" presStyleIdx="0" presStyleCnt="2"/>
      <dgm:spPr/>
    </dgm:pt>
    <dgm:pt modelId="{C6C6ECDB-DF4A-4C3D-A357-F23015064CDB}" type="pres">
      <dgm:prSet presAssocID="{944C511E-C890-405A-8000-60AE27C0D9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1D4A3CC-65A1-4B51-B7D8-015888ECCE51}" type="pres">
      <dgm:prSet presAssocID="{944C511E-C890-405A-8000-60AE27C0D9B4}" presName="spaceRect" presStyleCnt="0"/>
      <dgm:spPr/>
    </dgm:pt>
    <dgm:pt modelId="{591CB66C-B0EE-49C4-BB27-1783C37A0C16}" type="pres">
      <dgm:prSet presAssocID="{944C511E-C890-405A-8000-60AE27C0D9B4}" presName="textRect" presStyleLbl="revTx" presStyleIdx="0" presStyleCnt="2">
        <dgm:presLayoutVars>
          <dgm:chMax val="1"/>
          <dgm:chPref val="1"/>
        </dgm:presLayoutVars>
      </dgm:prSet>
      <dgm:spPr/>
    </dgm:pt>
    <dgm:pt modelId="{BC644E20-3CB7-4482-8DF6-20C48AB86905}" type="pres">
      <dgm:prSet presAssocID="{EAC29FB1-C5E6-416B-95C6-ED09705A010B}" presName="sibTrans" presStyleCnt="0"/>
      <dgm:spPr/>
    </dgm:pt>
    <dgm:pt modelId="{E09E3773-FEBA-42D0-A2B5-992F9314EF36}" type="pres">
      <dgm:prSet presAssocID="{0C8A52F8-3E31-4267-A5CC-D95DA16273DB}" presName="compNode" presStyleCnt="0"/>
      <dgm:spPr/>
    </dgm:pt>
    <dgm:pt modelId="{AF9482D1-7CA9-4933-8249-4341BC994E5D}" type="pres">
      <dgm:prSet presAssocID="{0C8A52F8-3E31-4267-A5CC-D95DA16273DB}" presName="iconBgRect" presStyleLbl="bgShp" presStyleIdx="1" presStyleCnt="2"/>
      <dgm:spPr/>
    </dgm:pt>
    <dgm:pt modelId="{39553952-80C8-4610-A195-0941F7A9DA73}" type="pres">
      <dgm:prSet presAssocID="{0C8A52F8-3E31-4267-A5CC-D95DA16273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6495CA-2BBE-48A6-9D1A-1FA994A7DCDA}" type="pres">
      <dgm:prSet presAssocID="{0C8A52F8-3E31-4267-A5CC-D95DA16273DB}" presName="spaceRect" presStyleCnt="0"/>
      <dgm:spPr/>
    </dgm:pt>
    <dgm:pt modelId="{BF363C88-B61C-4E66-9C3B-41ADE6BFA2D4}" type="pres">
      <dgm:prSet presAssocID="{0C8A52F8-3E31-4267-A5CC-D95DA16273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D0AC1D-1A93-46AE-AFEB-8D4CCC35438D}" type="presOf" srcId="{0C8A52F8-3E31-4267-A5CC-D95DA16273DB}" destId="{BF363C88-B61C-4E66-9C3B-41ADE6BFA2D4}" srcOrd="0" destOrd="0" presId="urn:microsoft.com/office/officeart/2018/5/layout/IconCircleLabelList"/>
    <dgm:cxn modelId="{87C5CC29-229A-4968-9584-6E0AC04B854C}" srcId="{D664EF21-CD0B-4B7D-B3F4-FBE385994F5B}" destId="{0C8A52F8-3E31-4267-A5CC-D95DA16273DB}" srcOrd="1" destOrd="0" parTransId="{6EAA7F81-97D7-4A47-B13C-05127DE1CF7E}" sibTransId="{3E1A8DB0-4DE3-44B1-8B5B-240326CBDC35}"/>
    <dgm:cxn modelId="{E25D9E38-E533-4428-A2CD-F995AC3823A7}" type="presOf" srcId="{944C511E-C890-405A-8000-60AE27C0D9B4}" destId="{591CB66C-B0EE-49C4-BB27-1783C37A0C16}" srcOrd="0" destOrd="0" presId="urn:microsoft.com/office/officeart/2018/5/layout/IconCircleLabelList"/>
    <dgm:cxn modelId="{46950140-DA73-47F4-B211-781824DB536E}" srcId="{D664EF21-CD0B-4B7D-B3F4-FBE385994F5B}" destId="{944C511E-C890-405A-8000-60AE27C0D9B4}" srcOrd="0" destOrd="0" parTransId="{1C2EDE4A-CA7B-490E-AF7E-55F543A568CA}" sibTransId="{EAC29FB1-C5E6-416B-95C6-ED09705A010B}"/>
    <dgm:cxn modelId="{AD530292-80EB-4514-AC4B-0BCF1C7DF095}" type="presOf" srcId="{D664EF21-CD0B-4B7D-B3F4-FBE385994F5B}" destId="{8575CD6C-AE33-4CD0-9E7A-C2C4310BBED4}" srcOrd="0" destOrd="0" presId="urn:microsoft.com/office/officeart/2018/5/layout/IconCircleLabelList"/>
    <dgm:cxn modelId="{C18C3CE0-A78C-4F3F-8F7F-A0AB8BE0C5E6}" type="presParOf" srcId="{8575CD6C-AE33-4CD0-9E7A-C2C4310BBED4}" destId="{16EFA11B-2ABD-4807-AE65-603DAD7EF2FC}" srcOrd="0" destOrd="0" presId="urn:microsoft.com/office/officeart/2018/5/layout/IconCircleLabelList"/>
    <dgm:cxn modelId="{5673587B-7104-4A9A-8C2D-F71FD2AE7CE8}" type="presParOf" srcId="{16EFA11B-2ABD-4807-AE65-603DAD7EF2FC}" destId="{76253F5F-642F-408B-BF69-99CAF51B59D5}" srcOrd="0" destOrd="0" presId="urn:microsoft.com/office/officeart/2018/5/layout/IconCircleLabelList"/>
    <dgm:cxn modelId="{0AC43769-BEA6-450F-90AA-D62FCC2888EF}" type="presParOf" srcId="{16EFA11B-2ABD-4807-AE65-603DAD7EF2FC}" destId="{C6C6ECDB-DF4A-4C3D-A357-F23015064CDB}" srcOrd="1" destOrd="0" presId="urn:microsoft.com/office/officeart/2018/5/layout/IconCircleLabelList"/>
    <dgm:cxn modelId="{64D6E1A2-78CB-4342-AC55-72762158C3FB}" type="presParOf" srcId="{16EFA11B-2ABD-4807-AE65-603DAD7EF2FC}" destId="{61D4A3CC-65A1-4B51-B7D8-015888ECCE51}" srcOrd="2" destOrd="0" presId="urn:microsoft.com/office/officeart/2018/5/layout/IconCircleLabelList"/>
    <dgm:cxn modelId="{5FDF5270-5A5E-43B7-9FE2-212D15263123}" type="presParOf" srcId="{16EFA11B-2ABD-4807-AE65-603DAD7EF2FC}" destId="{591CB66C-B0EE-49C4-BB27-1783C37A0C16}" srcOrd="3" destOrd="0" presId="urn:microsoft.com/office/officeart/2018/5/layout/IconCircleLabelList"/>
    <dgm:cxn modelId="{545939B5-BB94-47DC-94A1-1219CF2BE648}" type="presParOf" srcId="{8575CD6C-AE33-4CD0-9E7A-C2C4310BBED4}" destId="{BC644E20-3CB7-4482-8DF6-20C48AB86905}" srcOrd="1" destOrd="0" presId="urn:microsoft.com/office/officeart/2018/5/layout/IconCircleLabelList"/>
    <dgm:cxn modelId="{646B1FB1-5178-42C2-B554-CEE565A57D7B}" type="presParOf" srcId="{8575CD6C-AE33-4CD0-9E7A-C2C4310BBED4}" destId="{E09E3773-FEBA-42D0-A2B5-992F9314EF36}" srcOrd="2" destOrd="0" presId="urn:microsoft.com/office/officeart/2018/5/layout/IconCircleLabelList"/>
    <dgm:cxn modelId="{144D7699-5EFA-444C-8C7D-F5CFA7E030B4}" type="presParOf" srcId="{E09E3773-FEBA-42D0-A2B5-992F9314EF36}" destId="{AF9482D1-7CA9-4933-8249-4341BC994E5D}" srcOrd="0" destOrd="0" presId="urn:microsoft.com/office/officeart/2018/5/layout/IconCircleLabelList"/>
    <dgm:cxn modelId="{78298688-CBCA-4AA6-B5F4-9DE4D619C4F7}" type="presParOf" srcId="{E09E3773-FEBA-42D0-A2B5-992F9314EF36}" destId="{39553952-80C8-4610-A195-0941F7A9DA73}" srcOrd="1" destOrd="0" presId="urn:microsoft.com/office/officeart/2018/5/layout/IconCircleLabelList"/>
    <dgm:cxn modelId="{DA11AF9A-16F8-413D-892F-29EE38C3297A}" type="presParOf" srcId="{E09E3773-FEBA-42D0-A2B5-992F9314EF36}" destId="{E16495CA-2BBE-48A6-9D1A-1FA994A7DCDA}" srcOrd="2" destOrd="0" presId="urn:microsoft.com/office/officeart/2018/5/layout/IconCircleLabelList"/>
    <dgm:cxn modelId="{4ACC79C6-30A5-44B4-9AF6-AA03E5F341FA}" type="presParOf" srcId="{E09E3773-FEBA-42D0-A2B5-992F9314EF36}" destId="{BF363C88-B61C-4E66-9C3B-41ADE6BFA2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3F7CE-B695-4186-86B2-B1AF8AB137D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AD2562-F152-41D2-9202-C565B736361D}">
      <dgm:prSet/>
      <dgm:spPr/>
      <dgm:t>
        <a:bodyPr/>
        <a:lstStyle/>
        <a:p>
          <a:r>
            <a:rPr lang="en-US"/>
            <a:t>Thanks for your time and attention</a:t>
          </a:r>
        </a:p>
      </dgm:t>
    </dgm:pt>
    <dgm:pt modelId="{95385719-AA25-420E-9F3D-4B4E5277F710}" type="parTrans" cxnId="{798DFDAF-F916-4855-B362-20C5E7466131}">
      <dgm:prSet/>
      <dgm:spPr/>
      <dgm:t>
        <a:bodyPr/>
        <a:lstStyle/>
        <a:p>
          <a:endParaRPr lang="en-US"/>
        </a:p>
      </dgm:t>
    </dgm:pt>
    <dgm:pt modelId="{422F6EF1-4957-4729-ACCC-EB81AC35718F}" type="sibTrans" cxnId="{798DFDAF-F916-4855-B362-20C5E7466131}">
      <dgm:prSet/>
      <dgm:spPr/>
      <dgm:t>
        <a:bodyPr/>
        <a:lstStyle/>
        <a:p>
          <a:endParaRPr lang="en-US"/>
        </a:p>
      </dgm:t>
    </dgm:pt>
    <dgm:pt modelId="{F51CDF98-BB27-4B33-8138-43901301D2A5}">
      <dgm:prSet/>
      <dgm:spPr/>
      <dgm:t>
        <a:bodyPr/>
        <a:lstStyle/>
        <a:p>
          <a:r>
            <a:rPr lang="en-US"/>
            <a:t>Help Bellco provide excellent member service</a:t>
          </a:r>
        </a:p>
      </dgm:t>
    </dgm:pt>
    <dgm:pt modelId="{9C8AAAE7-784F-4637-842D-B5F54F98BFC5}" type="parTrans" cxnId="{4CF5BDAA-48B8-4094-9C24-F80B5EF97EBD}">
      <dgm:prSet/>
      <dgm:spPr/>
      <dgm:t>
        <a:bodyPr/>
        <a:lstStyle/>
        <a:p>
          <a:endParaRPr lang="en-US"/>
        </a:p>
      </dgm:t>
    </dgm:pt>
    <dgm:pt modelId="{0C299E62-2EFF-43E1-BE9A-0BD03BF79583}" type="sibTrans" cxnId="{4CF5BDAA-48B8-4094-9C24-F80B5EF97EBD}">
      <dgm:prSet/>
      <dgm:spPr/>
      <dgm:t>
        <a:bodyPr/>
        <a:lstStyle/>
        <a:p>
          <a:endParaRPr lang="en-US"/>
        </a:p>
      </dgm:t>
    </dgm:pt>
    <dgm:pt modelId="{FB1ABFEE-320C-4C3B-B419-FD5D8FA0422F}" type="pres">
      <dgm:prSet presAssocID="{AF23F7CE-B695-4186-86B2-B1AF8AB137D8}" presName="vert0" presStyleCnt="0">
        <dgm:presLayoutVars>
          <dgm:dir/>
          <dgm:animOne val="branch"/>
          <dgm:animLvl val="lvl"/>
        </dgm:presLayoutVars>
      </dgm:prSet>
      <dgm:spPr/>
    </dgm:pt>
    <dgm:pt modelId="{1E1C7499-B229-42F2-9425-7D54CFA6719D}" type="pres">
      <dgm:prSet presAssocID="{CCAD2562-F152-41D2-9202-C565B736361D}" presName="thickLine" presStyleLbl="alignNode1" presStyleIdx="0" presStyleCnt="2"/>
      <dgm:spPr/>
    </dgm:pt>
    <dgm:pt modelId="{548C07F0-6E66-408C-B1CB-0B1CEDBB0B22}" type="pres">
      <dgm:prSet presAssocID="{CCAD2562-F152-41D2-9202-C565B736361D}" presName="horz1" presStyleCnt="0"/>
      <dgm:spPr/>
    </dgm:pt>
    <dgm:pt modelId="{5076DB7A-F145-4912-9E4B-8ED4870B445C}" type="pres">
      <dgm:prSet presAssocID="{CCAD2562-F152-41D2-9202-C565B736361D}" presName="tx1" presStyleLbl="revTx" presStyleIdx="0" presStyleCnt="2"/>
      <dgm:spPr/>
    </dgm:pt>
    <dgm:pt modelId="{BA92EC0E-B337-427B-B15D-2032ECEBA4AC}" type="pres">
      <dgm:prSet presAssocID="{CCAD2562-F152-41D2-9202-C565B736361D}" presName="vert1" presStyleCnt="0"/>
      <dgm:spPr/>
    </dgm:pt>
    <dgm:pt modelId="{253E311D-D1D5-48C4-B313-A7FDC05B5CBA}" type="pres">
      <dgm:prSet presAssocID="{F51CDF98-BB27-4B33-8138-43901301D2A5}" presName="thickLine" presStyleLbl="alignNode1" presStyleIdx="1" presStyleCnt="2"/>
      <dgm:spPr/>
    </dgm:pt>
    <dgm:pt modelId="{2B6849BF-C1E8-48AC-8182-BFA9AD37F8C1}" type="pres">
      <dgm:prSet presAssocID="{F51CDF98-BB27-4B33-8138-43901301D2A5}" presName="horz1" presStyleCnt="0"/>
      <dgm:spPr/>
    </dgm:pt>
    <dgm:pt modelId="{D08EDFE2-0B95-4721-A64D-5AABDF355472}" type="pres">
      <dgm:prSet presAssocID="{F51CDF98-BB27-4B33-8138-43901301D2A5}" presName="tx1" presStyleLbl="revTx" presStyleIdx="1" presStyleCnt="2"/>
      <dgm:spPr/>
    </dgm:pt>
    <dgm:pt modelId="{715E47E0-5041-425B-A438-E74712B4BB61}" type="pres">
      <dgm:prSet presAssocID="{F51CDF98-BB27-4B33-8138-43901301D2A5}" presName="vert1" presStyleCnt="0"/>
      <dgm:spPr/>
    </dgm:pt>
  </dgm:ptLst>
  <dgm:cxnLst>
    <dgm:cxn modelId="{06370E31-9B70-4E2C-827E-EDC2809FF7F3}" type="presOf" srcId="{CCAD2562-F152-41D2-9202-C565B736361D}" destId="{5076DB7A-F145-4912-9E4B-8ED4870B445C}" srcOrd="0" destOrd="0" presId="urn:microsoft.com/office/officeart/2008/layout/LinedList"/>
    <dgm:cxn modelId="{F6070540-9A5B-4938-9F19-86D04E50EC11}" type="presOf" srcId="{AF23F7CE-B695-4186-86B2-B1AF8AB137D8}" destId="{FB1ABFEE-320C-4C3B-B419-FD5D8FA0422F}" srcOrd="0" destOrd="0" presId="urn:microsoft.com/office/officeart/2008/layout/LinedList"/>
    <dgm:cxn modelId="{4CF5BDAA-48B8-4094-9C24-F80B5EF97EBD}" srcId="{AF23F7CE-B695-4186-86B2-B1AF8AB137D8}" destId="{F51CDF98-BB27-4B33-8138-43901301D2A5}" srcOrd="1" destOrd="0" parTransId="{9C8AAAE7-784F-4637-842D-B5F54F98BFC5}" sibTransId="{0C299E62-2EFF-43E1-BE9A-0BD03BF79583}"/>
    <dgm:cxn modelId="{798DFDAF-F916-4855-B362-20C5E7466131}" srcId="{AF23F7CE-B695-4186-86B2-B1AF8AB137D8}" destId="{CCAD2562-F152-41D2-9202-C565B736361D}" srcOrd="0" destOrd="0" parTransId="{95385719-AA25-420E-9F3D-4B4E5277F710}" sibTransId="{422F6EF1-4957-4729-ACCC-EB81AC35718F}"/>
    <dgm:cxn modelId="{E11226F7-6BAB-412D-825A-3D1F2DBB9487}" type="presOf" srcId="{F51CDF98-BB27-4B33-8138-43901301D2A5}" destId="{D08EDFE2-0B95-4721-A64D-5AABDF355472}" srcOrd="0" destOrd="0" presId="urn:microsoft.com/office/officeart/2008/layout/LinedList"/>
    <dgm:cxn modelId="{6D9E7179-59AA-4B2B-9CF4-8E012CA3D8C3}" type="presParOf" srcId="{FB1ABFEE-320C-4C3B-B419-FD5D8FA0422F}" destId="{1E1C7499-B229-42F2-9425-7D54CFA6719D}" srcOrd="0" destOrd="0" presId="urn:microsoft.com/office/officeart/2008/layout/LinedList"/>
    <dgm:cxn modelId="{7151AEDA-E5D2-41E7-A28F-D2AE791B0E35}" type="presParOf" srcId="{FB1ABFEE-320C-4C3B-B419-FD5D8FA0422F}" destId="{548C07F0-6E66-408C-B1CB-0B1CEDBB0B22}" srcOrd="1" destOrd="0" presId="urn:microsoft.com/office/officeart/2008/layout/LinedList"/>
    <dgm:cxn modelId="{99ACA688-1B11-425F-8474-F3790FEDA4A7}" type="presParOf" srcId="{548C07F0-6E66-408C-B1CB-0B1CEDBB0B22}" destId="{5076DB7A-F145-4912-9E4B-8ED4870B445C}" srcOrd="0" destOrd="0" presId="urn:microsoft.com/office/officeart/2008/layout/LinedList"/>
    <dgm:cxn modelId="{E2B719B8-737A-471C-8DB1-7356D9505E03}" type="presParOf" srcId="{548C07F0-6E66-408C-B1CB-0B1CEDBB0B22}" destId="{BA92EC0E-B337-427B-B15D-2032ECEBA4AC}" srcOrd="1" destOrd="0" presId="urn:microsoft.com/office/officeart/2008/layout/LinedList"/>
    <dgm:cxn modelId="{443CD1A4-07D4-4FC4-8CF6-CCB2680B9D0A}" type="presParOf" srcId="{FB1ABFEE-320C-4C3B-B419-FD5D8FA0422F}" destId="{253E311D-D1D5-48C4-B313-A7FDC05B5CBA}" srcOrd="2" destOrd="0" presId="urn:microsoft.com/office/officeart/2008/layout/LinedList"/>
    <dgm:cxn modelId="{C5149B48-2A3F-4D32-9BF7-F8BFE31C1B24}" type="presParOf" srcId="{FB1ABFEE-320C-4C3B-B419-FD5D8FA0422F}" destId="{2B6849BF-C1E8-48AC-8182-BFA9AD37F8C1}" srcOrd="3" destOrd="0" presId="urn:microsoft.com/office/officeart/2008/layout/LinedList"/>
    <dgm:cxn modelId="{4CE0C79E-C07B-427F-9188-11488878CE3E}" type="presParOf" srcId="{2B6849BF-C1E8-48AC-8182-BFA9AD37F8C1}" destId="{D08EDFE2-0B95-4721-A64D-5AABDF355472}" srcOrd="0" destOrd="0" presId="urn:microsoft.com/office/officeart/2008/layout/LinedList"/>
    <dgm:cxn modelId="{AF87F522-748F-41E3-805A-A190D11CF885}" type="presParOf" srcId="{2B6849BF-C1E8-48AC-8182-BFA9AD37F8C1}" destId="{715E47E0-5041-425B-A438-E74712B4B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DAD90-9C62-482D-8443-DAE260414BE5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Overview of problem: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0" kern="1200"/>
            <a:t>Member churn at Bellco Credit Union</a:t>
          </a:r>
        </a:p>
      </dsp:txBody>
      <dsp:txXfrm>
        <a:off x="79021" y="938700"/>
        <a:ext cx="4225852" cy="2473937"/>
      </dsp:txXfrm>
    </dsp:sp>
    <dsp:sp modelId="{35DC59C0-FC5B-41CE-8468-CB6C24433F18}">
      <dsp:nvSpPr>
        <dsp:cNvPr id="0" name=""/>
        <dsp:cNvSpPr/>
      </dsp:nvSpPr>
      <dsp:spPr>
        <a:xfrm>
          <a:off x="4767263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67263" y="1849812"/>
        <a:ext cx="649961" cy="651713"/>
      </dsp:txXfrm>
    </dsp:sp>
    <dsp:sp modelId="{68C42B03-5BA4-44D7-8BD1-21560235F827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0" kern="1200"/>
            <a:t>Importance of member retention for sustainable growth</a:t>
          </a:r>
        </a:p>
      </dsp:txBody>
      <dsp:txXfrm>
        <a:off x="6210725" y="938700"/>
        <a:ext cx="4225852" cy="247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3D1D8-2ACA-4C83-A961-59061EF623D6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354" y="45720"/>
              </a:lnTo>
            </a:path>
            <a:path>
              <a:moveTo>
                <a:pt x="415348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439421" y="1979107"/>
        <a:ext cx="135994" cy="234590"/>
      </dsp:txXfrm>
    </dsp:sp>
    <dsp:sp modelId="{302944BC-D96B-4516-A56F-539B0AE67C20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/>
            <a:t>Member Churn</a:t>
          </a:r>
          <a:r>
            <a:rPr lang="en-US" sz="1900" kern="1200" dirty="0"/>
            <a:t>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members closing accounts and leaving CU</a:t>
          </a:r>
        </a:p>
      </dsp:txBody>
      <dsp:txXfrm>
        <a:off x="8377" y="1150355"/>
        <a:ext cx="3153489" cy="1892093"/>
      </dsp:txXfrm>
    </dsp:sp>
    <dsp:sp modelId="{17A37251-58CD-4466-8DAC-3F1D8AE5F643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354" y="45720"/>
              </a:lnTo>
            </a:path>
            <a:path>
              <a:moveTo>
                <a:pt x="415348" y="45720"/>
              </a:moveTo>
              <a:lnTo>
                <a:pt x="69470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7318213" y="1979107"/>
        <a:ext cx="135994" cy="234590"/>
      </dsp:txXfrm>
    </dsp:sp>
    <dsp:sp modelId="{6FEE6C31-7DC2-4E0D-B985-D6ACB672B949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Significance of member churn for CUs, nationally: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linkClick xmlns:r="http://schemas.openxmlformats.org/officeDocument/2006/relationships" r:id="rId1"/>
            </a:rPr>
            <a:t>25% churn in the first year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linkClick xmlns:r="http://schemas.openxmlformats.org/officeDocument/2006/relationships" r:id="rId1"/>
            </a:rPr>
            <a:t>40% members leave prior to profitability</a:t>
          </a:r>
          <a:endParaRPr lang="en-US" sz="1900" kern="1200" dirty="0"/>
        </a:p>
      </dsp:txBody>
      <dsp:txXfrm>
        <a:off x="3887169" y="1150355"/>
        <a:ext cx="3153489" cy="1892093"/>
      </dsp:txXfrm>
    </dsp:sp>
    <dsp:sp modelId="{F0BA3116-7212-4FD9-862A-B172E6E8279E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and understand Bellco member churn</a:t>
          </a:r>
        </a:p>
      </dsp:txBody>
      <dsp:txXfrm>
        <a:off x="7765961" y="1150355"/>
        <a:ext cx="3153489" cy="1892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7BA2-1D81-41AE-8990-76D7D287A66E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93A53-22E9-4CE4-A43D-64EE002C2C3F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Impact on revenue and profitability</a:t>
          </a:r>
        </a:p>
      </dsp:txBody>
      <dsp:txXfrm>
        <a:off x="417971" y="2442842"/>
        <a:ext cx="2889450" cy="720000"/>
      </dsp:txXfrm>
    </dsp:sp>
    <dsp:sp modelId="{8144A6D9-34E1-42EF-9E4A-765BF0708954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FE62-543C-4A33-BD0C-1FF9D0C53D55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Disruption of business operations</a:t>
          </a:r>
        </a:p>
      </dsp:txBody>
      <dsp:txXfrm>
        <a:off x="3813075" y="2442842"/>
        <a:ext cx="2889450" cy="720000"/>
      </dsp:txXfrm>
    </dsp:sp>
    <dsp:sp modelId="{77A5A837-AC98-496A-A0DF-4EF123F9A86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369E5-9771-4948-B681-51F7AE1D5F3D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Maintaining a loyal customer base for long-term success</a:t>
          </a:r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79B7-EEEA-4657-9FA8-6F3BA8F2C42C}">
      <dsp:nvSpPr>
        <dsp:cNvPr id="0" name=""/>
        <dsp:cNvSpPr/>
      </dsp:nvSpPr>
      <dsp:spPr>
        <a:xfrm>
          <a:off x="0" y="228250"/>
          <a:ext cx="6666833" cy="15890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Advising CU of strategies</a:t>
          </a:r>
        </a:p>
      </dsp:txBody>
      <dsp:txXfrm>
        <a:off x="77569" y="305819"/>
        <a:ext cx="6511695" cy="1433868"/>
      </dsp:txXfrm>
    </dsp:sp>
    <dsp:sp modelId="{3DD705BB-BFB1-4A5D-82C3-464EE31DA3CD}">
      <dsp:nvSpPr>
        <dsp:cNvPr id="0" name=""/>
        <dsp:cNvSpPr/>
      </dsp:nvSpPr>
      <dsp:spPr>
        <a:xfrm>
          <a:off x="0" y="1932456"/>
          <a:ext cx="6666833" cy="1589006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sng" kern="1200"/>
            <a:t>Continuous monitoring</a:t>
          </a:r>
          <a:r>
            <a:rPr lang="en-US" sz="4000" kern="1200"/>
            <a:t> and adaptation</a:t>
          </a:r>
        </a:p>
      </dsp:txBody>
      <dsp:txXfrm>
        <a:off x="77569" y="2010025"/>
        <a:ext cx="6511695" cy="1433868"/>
      </dsp:txXfrm>
    </dsp:sp>
    <dsp:sp modelId="{BBE5DF02-912F-4BF8-A0E4-02C28065DA66}">
      <dsp:nvSpPr>
        <dsp:cNvPr id="0" name=""/>
        <dsp:cNvSpPr/>
      </dsp:nvSpPr>
      <dsp:spPr>
        <a:xfrm>
          <a:off x="0" y="3636663"/>
          <a:ext cx="6666833" cy="158900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Demonstrated improvements in member retention</a:t>
          </a:r>
        </a:p>
      </dsp:txBody>
      <dsp:txXfrm>
        <a:off x="77569" y="3714232"/>
        <a:ext cx="6511695" cy="14338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3F5F-642F-408B-BF69-99CAF51B59D5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6ECDB-DF4A-4C3D-A357-F23015064CDB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CB66C-B0EE-49C4-BB27-1783C37A0C16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baseline="0" dirty="0"/>
            <a:t>Churn analysis successfully modeled and capable of predicting at risk members with 88% accuracy</a:t>
          </a:r>
        </a:p>
      </dsp:txBody>
      <dsp:txXfrm>
        <a:off x="1342800" y="3054438"/>
        <a:ext cx="3600000" cy="720000"/>
      </dsp:txXfrm>
    </dsp:sp>
    <dsp:sp modelId="{AF9482D1-7CA9-4933-8249-4341BC994E5D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53952-80C8-4610-A195-0941F7A9DA73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63C88-B61C-4E66-9C3B-41ADE6BFA2D4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baseline="0" dirty="0"/>
            <a:t>Key factors leading to member retention can be examined and leveraged</a:t>
          </a:r>
        </a:p>
      </dsp:txBody>
      <dsp:txXfrm>
        <a:off x="5572800" y="3054438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C7499-B229-42F2-9425-7D54CFA6719D}">
      <dsp:nvSpPr>
        <dsp:cNvPr id="0" name=""/>
        <dsp:cNvSpPr/>
      </dsp:nvSpPr>
      <dsp:spPr>
        <a:xfrm>
          <a:off x="0" y="0"/>
          <a:ext cx="560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6DB7A-F145-4912-9E4B-8ED4870B445C}">
      <dsp:nvSpPr>
        <dsp:cNvPr id="0" name=""/>
        <dsp:cNvSpPr/>
      </dsp:nvSpPr>
      <dsp:spPr>
        <a:xfrm>
          <a:off x="0" y="0"/>
          <a:ext cx="5605400" cy="276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Thanks for your time and attention</a:t>
          </a:r>
        </a:p>
      </dsp:txBody>
      <dsp:txXfrm>
        <a:off x="0" y="0"/>
        <a:ext cx="5605400" cy="2769600"/>
      </dsp:txXfrm>
    </dsp:sp>
    <dsp:sp modelId="{253E311D-D1D5-48C4-B313-A7FDC05B5CBA}">
      <dsp:nvSpPr>
        <dsp:cNvPr id="0" name=""/>
        <dsp:cNvSpPr/>
      </dsp:nvSpPr>
      <dsp:spPr>
        <a:xfrm>
          <a:off x="0" y="2769600"/>
          <a:ext cx="56054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EDFE2-0B95-4721-A64D-5AABDF355472}">
      <dsp:nvSpPr>
        <dsp:cNvPr id="0" name=""/>
        <dsp:cNvSpPr/>
      </dsp:nvSpPr>
      <dsp:spPr>
        <a:xfrm>
          <a:off x="0" y="2769600"/>
          <a:ext cx="5605400" cy="276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Help Bellco provide excellent member service</a:t>
          </a:r>
        </a:p>
      </dsp:txBody>
      <dsp:txXfrm>
        <a:off x="0" y="2769600"/>
        <a:ext cx="5605400" cy="276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0BDCA6-8B61-4D8F-A85A-62C046B6A2D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Thanks for hosting this project presentation.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churn analysis presented here is a part of my internship project, and was for Bellco Credit Union, specifically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3CAD6C-55F4-46B2-957B-5CFC30A597D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3 credit unions, data was available for all, however, Bellco was chosen as it’s a local CU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can we minimize or reduce member churn at Bellco?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Analysis based on period 1/1/2022 through 8/1/2023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C94356-1B6E-40CB-A8C6-537540AD890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1: provide definition of member churn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2: Figures under 2 come from CU2.0 &amp; are for CUs generally, not necessarily the Front Range or even Bellco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AD5B2C-E039-4AB1-BA4E-A0ED1886401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4B7564-74D5-4471-9685-2D36770A8C3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presentation is not technical &amp; I won’t go into detail, however, the involved steps are presented here nonetheless.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E7A400-3454-49E6-B324-D0814662486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account type matters when modeling member churn, specifically whether the account is a consumer loan or a checking account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specific types were found to matter for Bellco mbrs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the mbr uses their account also matters as it was found: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number of transactions in the lookback period was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Whether the mbr uses ATMs, for withdrawals, or just generally as the most frequent type of usage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E4D753-8036-4308-B93B-515CF06757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Model achieved 88% accuracy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 Accuracy - quantifies the ratio of correctly predicted instances to the total number of instances in a classification task, offering a general overview of a model's overall correctness.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 Precision - measures the proportion of correctly predicted positive instances among all instances predicted as positive in a classification task.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 Recall - also known as sensitivity, calculates the proportion of correctly predicted positive instances among all actual positive instances in a classification task.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 F1-Score - the harmonic mean of precision and recall, providing a balanced measure to assess a model's performance in binary classification tasks.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 Support - refers to the number of actual occurrences of a class in the dataset and is used to calculate various metrics in classification evaluations.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C8356E-4A85-4B06-8D83-85E1EB2790D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 analysis like has been carried out here can help with theses points….[read points]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AE3030-E613-4EB0-8B18-71F24CF930F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9512F-0AE7-45C0-BBCD-AB553DB248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543A29-E8B8-41DB-9DBF-3E46535763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9AF008-2263-4982-85B9-61371FABD0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64B1E-4A3B-453A-845A-F37A66CF9B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F5478-2610-49F3-8903-E21566DF0E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D2DEEB-C79A-4C98-867C-3981239CD4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FF04ED-54D5-4AA9-996F-D0E861BDF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A1484-13B3-460F-BEFA-C675525A78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8BCFB3-8179-4A10-937D-9135746063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4E94D2-48C8-474D-9B33-D6F9FE39A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900E7-B64A-41A4-8B5B-2123C9A21A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01FD4C-F695-4FC5-B469-C3F93F3008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F9918A-AE79-4994-90D2-6724B24B385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mailto:Joel.Corley@du.edu" TargetMode="External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" name="Rectangle 10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282280"/>
            <a:ext cx="12191760" cy="1590480"/>
          </a:xfrm>
          <a:prstGeom prst="rect">
            <a:avLst/>
          </a:prstGeom>
          <a:gradFill rotWithShape="0">
            <a:gsLst>
              <a:gs pos="34000">
                <a:srgbClr val="000000">
                  <a:alpha val="96000"/>
                </a:srgbClr>
              </a:gs>
              <a:gs pos="100000">
                <a:srgbClr val="4472c4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Rectangle 10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282280"/>
            <a:ext cx="8115120" cy="1590480"/>
          </a:xfrm>
          <a:prstGeom prst="rect">
            <a:avLst/>
          </a:prstGeom>
          <a:gradFill rotWithShape="0">
            <a:gsLst>
              <a:gs pos="28000">
                <a:srgbClr val="2f5597">
                  <a:alpha val="59000"/>
                </a:srgbClr>
              </a:gs>
              <a:gs pos="100000">
                <a:srgbClr val="000000">
                  <a:alpha val="70000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Rectangle 10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28228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>
                  <a:alpha val="72000"/>
                </a:srgbClr>
              </a:gs>
              <a:gs pos="100000">
                <a:srgbClr val="4472c4">
                  <a:alpha val="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9840" y="5491080"/>
            <a:ext cx="6961680" cy="11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Member Churn Analysis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456400" y="5633640"/>
            <a:ext cx="3408120" cy="87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8294" lnSpcReduction="2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OTS Summer Internship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Joel Corley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4" descr="Bellco Credit Union - Bank Deal Guy"/>
          <p:cNvPicPr/>
          <p:nvPr/>
        </p:nvPicPr>
        <p:blipFill>
          <a:blip r:embed="rId1"/>
          <a:stretch/>
        </p:blipFill>
        <p:spPr>
          <a:xfrm>
            <a:off x="478440" y="880560"/>
            <a:ext cx="11327040" cy="35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Calibri Light"/>
              </a:rPr>
              <a:t>Conclusion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080" y="1865160"/>
            <a:ext cx="10423800" cy="18000"/>
          </a:xfrm>
          <a:custGeom>
            <a:avLst/>
            <a:gdLst>
              <a:gd name="textAreaLeft" fmla="*/ 0 w 10423800"/>
              <a:gd name="textAreaRight" fmla="*/ 10424160 w 104238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424160" h="18288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stroke="0" w="10424160" h="18288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683317594"/>
              </p:ext>
            </p:extLst>
          </p:nvPr>
        </p:nvGraphicFramePr>
        <p:xfrm>
          <a:off x="838080" y="2228040"/>
          <a:ext cx="10515240" cy="39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29840" y="1146240"/>
            <a:ext cx="9014040" cy="240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 Light"/>
              </a:rPr>
              <a:t>Q&amp;A Session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60" y="4374720"/>
            <a:ext cx="12191760" cy="2482920"/>
          </a:xfrm>
          <a:prstGeom prst="rect">
            <a:avLst/>
          </a:prstGeom>
          <a:gradFill rotWithShape="0">
            <a:gsLst>
              <a:gs pos="0">
                <a:srgbClr val="2f5597"/>
              </a:gs>
              <a:gs pos="100000">
                <a:srgbClr val="000000"/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40320" y="4375080"/>
            <a:ext cx="4051080" cy="2482920"/>
          </a:xfrm>
          <a:prstGeom prst="rect">
            <a:avLst/>
          </a:prstGeom>
          <a:gradFill rotWithShape="0">
            <a:gsLst>
              <a:gs pos="4000">
                <a:srgbClr val="4472c4">
                  <a:alpha val="21000"/>
                </a:srgbClr>
              </a:gs>
              <a:gs pos="83000">
                <a:srgbClr val="203864">
                  <a:alpha val="61000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60" y="4379400"/>
            <a:ext cx="12191760" cy="1953720"/>
          </a:xfrm>
          <a:prstGeom prst="rect">
            <a:avLst/>
          </a:prstGeom>
          <a:gradFill rotWithShape="0">
            <a:gsLst>
              <a:gs pos="32000">
                <a:srgbClr val="203864">
                  <a:alpha val="0"/>
                </a:srgbClr>
              </a:gs>
              <a:gs pos="100000">
                <a:srgbClr val="4472c4">
                  <a:alpha val="55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380840"/>
            <a:ext cx="12191760" cy="2019240"/>
          </a:xfrm>
          <a:prstGeom prst="rect">
            <a:avLst/>
          </a:prstGeom>
          <a:gradFill rotWithShape="0">
            <a:gsLst>
              <a:gs pos="32000">
                <a:srgbClr val="203864">
                  <a:alpha val="0"/>
                </a:srgbClr>
              </a:gs>
              <a:gs pos="100000">
                <a:srgbClr val="000000">
                  <a:alpha val="45000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329840" y="4892760"/>
            <a:ext cx="6386760" cy="107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Questions?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8" name="Picture 4" descr="A person in a suit leaning against a brick wall&#10;&#10;Description automatically generated"/>
          <p:cNvPicPr/>
          <p:nvPr/>
        </p:nvPicPr>
        <p:blipFill>
          <a:blip r:embed="rId1"/>
          <a:srcRect l="0" t="0" r="-4" b="7172"/>
          <a:stretch/>
        </p:blipFill>
        <p:spPr>
          <a:xfrm>
            <a:off x="621720" y="623160"/>
            <a:ext cx="4032360" cy="5607360"/>
          </a:xfrm>
          <a:prstGeom prst="rect">
            <a:avLst/>
          </a:prstGeom>
          <a:ln w="0">
            <a:noFill/>
          </a:ln>
        </p:spPr>
      </p:pic>
      <p:sp>
        <p:nvSpPr>
          <p:cNvPr id="109" name="Right Tri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75920" y="623160"/>
            <a:ext cx="65703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65520" y="1188720"/>
            <a:ext cx="5641920" cy="15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Calibri Light"/>
              </a:rPr>
              <a:t>Contact Information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65520" y="2998440"/>
            <a:ext cx="6080760" cy="197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jcorley@open-techs.com or joel.corley@du.edu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August 2023 Data Science graduate, Masters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Chemical Engineering, Bachelors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56680" y="637920"/>
            <a:ext cx="2898000" cy="557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Thank You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Rectangl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640" y="0"/>
            <a:ext cx="753912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2642226791"/>
              </p:ext>
            </p:extLst>
          </p:nvPr>
        </p:nvGraphicFramePr>
        <p:xfrm>
          <a:off x="5439960" y="637920"/>
          <a:ext cx="5605200" cy="55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5" descr=""/>
          <p:cNvPicPr/>
          <p:nvPr/>
        </p:nvPicPr>
        <p:blipFill>
          <a:blip r:embed="rId1"/>
          <a:srcRect l="1384" t="0" r="7376" b="1654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6440" cy="6857640"/>
          </a:xfrm>
          <a:prstGeom prst="rect">
            <a:avLst/>
          </a:prstGeom>
          <a:gradFill rotWithShape="0">
            <a:gsLst>
              <a:gs pos="26000">
                <a:srgbClr val="ffffff"/>
              </a:gs>
              <a:gs pos="72000">
                <a:srgbClr val="e7e6e6">
                  <a:alpha val="84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12062251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Rectangle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9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" name="Rectang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23000">
                <a:srgbClr val="4472c4">
                  <a:alpha val="0"/>
                </a:srgbClr>
              </a:gs>
              <a:gs pos="99000">
                <a:srgbClr val="000000">
                  <a:alpha val="7400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Understanding the challenge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262740007"/>
              </p:ext>
            </p:extLst>
          </p:nvPr>
        </p:nvGraphicFramePr>
        <p:xfrm>
          <a:off x="644040" y="2112480"/>
          <a:ext cx="10927440" cy="419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Calibri Light"/>
              </a:rPr>
              <a:t>Why does member churn matter?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080" y="1865160"/>
            <a:ext cx="10423800" cy="18000"/>
          </a:xfrm>
          <a:custGeom>
            <a:avLst/>
            <a:gdLst>
              <a:gd name="textAreaLeft" fmla="*/ 0 w 10423800"/>
              <a:gd name="textAreaRight" fmla="*/ 10424160 w 104238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424160" h="18288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stroke="0" w="10424160" h="18288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205693944"/>
              </p:ext>
            </p:extLst>
          </p:nvPr>
        </p:nvGraphicFramePr>
        <p:xfrm>
          <a:off x="838080" y="2228040"/>
          <a:ext cx="10515240" cy="39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" name="Right Triangle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ctangl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27880" y="4212720"/>
            <a:ext cx="8231760" cy="133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Value of Data Analysis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9" name="Graphic 46" descr="Upward trend"/>
          <p:cNvPicPr/>
          <p:nvPr/>
        </p:nvPicPr>
        <p:blipFill>
          <a:blip r:embed="rId1"/>
          <a:stretch/>
        </p:blipFill>
        <p:spPr>
          <a:xfrm>
            <a:off x="1191240" y="1108080"/>
            <a:ext cx="2799360" cy="279936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654440" y="1108080"/>
            <a:ext cx="5414040" cy="27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</a:rPr>
              <a:t>What this analysis accomplishes: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Identifying factors leading to churn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Modeling potential churn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100" spc="-1" strike="noStrike">
                <a:solidFill>
                  <a:srgbClr val="ffffff"/>
                </a:solidFill>
                <a:latin typeface="Calibri Light"/>
              </a:rPr>
              <a:t>Methodology Overview</a:t>
            </a:r>
            <a:endParaRPr b="0" lang="en-US" sz="4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Steps involved in the analysis process: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Data Preprocessing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Cleaning, transforming, and organizing the data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Exploratory Data Analysis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Identifying patterns and trends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Model Development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Creating predictive models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Evaluation and Validation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Testing model accuracy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High-Level Results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 rot="5400000">
            <a:off x="555840" y="21834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429560"/>
            <a:ext cx="10512720" cy="47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Data Insights: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Key factors contributing to churn: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Whether the account is a consumer loan or a checking account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Number of transactions conducted on account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Whether the member uses ATMs (general-use or withdrawals, specifically)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Average account balance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Account usage difficulties: NSF fees or transaction reversal issues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Churn demographic trends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Zip code 80602: Thornton, CO adjacent to South Platte River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Bad credit (300-599 credit score)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Fewer transactions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and problems with transactions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82" name="Freeform: Shap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5520" cy="6857640"/>
          </a:xfrm>
          <a:custGeom>
            <a:avLst/>
            <a:gdLst>
              <a:gd name="textAreaLeft" fmla="*/ 0 w 6095520"/>
              <a:gd name="textAreaRight" fmla="*/ 6095880 w 60955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algn="l" blurRad="8892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83" name="Freeform: Shap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85080" cy="6857640"/>
          </a:xfrm>
          <a:custGeom>
            <a:avLst/>
            <a:gdLst>
              <a:gd name="textAreaLeft" fmla="*/ 0 w 6085080"/>
              <a:gd name="textAreaRight" fmla="*/ 6085440 w 6085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38840" y="859680"/>
            <a:ext cx="4832280" cy="12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chemeClr val="dk1"/>
                </a:solidFill>
                <a:latin typeface="Calibri Light"/>
              </a:rPr>
              <a:t>High-Level Results (continued)</a:t>
            </a:r>
            <a:endParaRPr b="0" lang="en-US" sz="3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52000"/>
            <a:ext cx="127800" cy="6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840" y="2185200"/>
            <a:ext cx="498312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38840" y="2512440"/>
            <a:ext cx="4832280" cy="366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</a:rPr>
              <a:t>Predictive Model: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Accurate predictions of potential churn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88% accuracy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Early warning system for at-risk members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/>
        </p:blipFill>
        <p:spPr>
          <a:xfrm>
            <a:off x="7344000" y="517680"/>
            <a:ext cx="3907440" cy="291096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/>
        </p:blipFill>
        <p:spPr>
          <a:xfrm>
            <a:off x="6617520" y="3740760"/>
            <a:ext cx="4203360" cy="17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600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Freeform: Shap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>
              <a:gd name="textAreaLeft" fmla="*/ 0 w 3899880"/>
              <a:gd name="textAreaRight" fmla="*/ 3900240 w 3899880"/>
              <a:gd name="textAreaTop" fmla="*/ 0 h 4178520"/>
              <a:gd name="textAreaBottom" fmla="*/ 4178880 h 4178520"/>
            </a:gdLst>
            <a:ahLst/>
            <a:rect l="textAreaLeft" t="textAreaTop" r="textAreaRight" b="textAreaBottom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000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6440" y="1683720"/>
            <a:ext cx="3115080" cy="239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Calibri Light"/>
              </a:rPr>
              <a:t>Implementation and Beyond</a:t>
            </a:r>
            <a:endParaRPr b="0" lang="en-US" sz="3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517292681"/>
              </p:ext>
            </p:extLst>
          </p:nvPr>
        </p:nvGraphicFramePr>
        <p:xfrm>
          <a:off x="4905000" y="750600"/>
          <a:ext cx="6666480" cy="545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Application>LibreOffice/7.6.4.1$Linux_X86_64 LibreOffice_project/60$Build-1</Application>
  <AppVersion>15.0000</AppVersion>
  <Words>782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2023-08-21T18:36:07Z</dcterms:created>
  <dc:creator>Joel Corley</dc:creator>
  <dc:description/>
  <dc:language>en-US</dc:language>
  <cp:lastModifiedBy/>
  <dcterms:modified xsi:type="dcterms:W3CDTF">2024-02-20T18:56:42Z</dcterms:modified>
  <cp:revision>82</cp:revision>
  <dc:subject/>
  <dc:title>Member Churn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