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4" r:id="rId6"/>
    <p:sldId id="270" r:id="rId7"/>
    <p:sldId id="272" r:id="rId8"/>
    <p:sldId id="261" r:id="rId9"/>
    <p:sldId id="273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4190" y="4464688"/>
            <a:ext cx="4941771" cy="1122202"/>
          </a:xfrm>
        </p:spPr>
        <p:txBody>
          <a:bodyPr/>
          <a:lstStyle/>
          <a:p>
            <a:r>
              <a:rPr lang="en-US" dirty="0"/>
              <a:t>Spectral Clustering for Identifying Large-Scale Neuron Connectivity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4190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Jackson Cornell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46051"/>
            <a:ext cx="8421688" cy="901700"/>
          </a:xfrm>
        </p:spPr>
        <p:txBody>
          <a:bodyPr/>
          <a:lstStyle/>
          <a:p>
            <a:r>
              <a:rPr lang="en-US" u="sng" dirty="0"/>
              <a:t>The problems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6CC99256-8314-4B72-ADAB-485A5F5617BB}"/>
              </a:ext>
            </a:extLst>
          </p:cNvPr>
          <p:cNvSpPr txBox="1">
            <a:spLocks/>
          </p:cNvSpPr>
          <p:nvPr/>
        </p:nvSpPr>
        <p:spPr>
          <a:xfrm>
            <a:off x="2463800" y="6356350"/>
            <a:ext cx="347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44" name="Picture 2" descr="Artificial Neurons Can Now Be Used To Replace Human Brain Cells">
            <a:extLst>
              <a:ext uri="{FF2B5EF4-FFF2-40B4-BE49-F238E27FC236}">
                <a16:creationId xmlns:a16="http://schemas.microsoft.com/office/drawing/2014/main" id="{6A325A27-3EC6-4314-ADEB-80C4C19BD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9" y="1249680"/>
            <a:ext cx="2809136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A Tale of Two Convolutions: Differing Design Paradigms for Graph Neural  Networks | by Cody Marie Wild | Towards Data Science">
            <a:extLst>
              <a:ext uri="{FF2B5EF4-FFF2-40B4-BE49-F238E27FC236}">
                <a16:creationId xmlns:a16="http://schemas.microsoft.com/office/drawing/2014/main" id="{6EAABE25-A702-4189-8AF8-6003DF10F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2" y="1249680"/>
            <a:ext cx="3787839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Arrow: Right 45">
            <a:extLst>
              <a:ext uri="{FF2B5EF4-FFF2-40B4-BE49-F238E27FC236}">
                <a16:creationId xmlns:a16="http://schemas.microsoft.com/office/drawing/2014/main" id="{3A6CC6FB-C89B-46D7-BEE6-5DA51ACE19BF}"/>
              </a:ext>
            </a:extLst>
          </p:cNvPr>
          <p:cNvSpPr/>
          <p:nvPr/>
        </p:nvSpPr>
        <p:spPr>
          <a:xfrm>
            <a:off x="4203700" y="2069905"/>
            <a:ext cx="2457450" cy="476250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1AB135-3511-4CBA-9B10-D217540E4DA6}"/>
              </a:ext>
            </a:extLst>
          </p:cNvPr>
          <p:cNvSpPr txBox="1"/>
          <p:nvPr/>
        </p:nvSpPr>
        <p:spPr>
          <a:xfrm>
            <a:off x="383311" y="880348"/>
            <a:ext cx="420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Neurons to graph representation</a:t>
            </a:r>
          </a:p>
        </p:txBody>
      </p:sp>
      <p:pic>
        <p:nvPicPr>
          <p:cNvPr id="48" name="Picture 10" descr="Visualization of spectral clustering results using the... | Download  Scientific Diagram">
            <a:extLst>
              <a:ext uri="{FF2B5EF4-FFF2-40B4-BE49-F238E27FC236}">
                <a16:creationId xmlns:a16="http://schemas.microsoft.com/office/drawing/2014/main" id="{16585FBD-5B02-48AB-8B15-EDB100A08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9" y="3974970"/>
            <a:ext cx="5700711" cy="262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27603C5-EA82-442C-9578-BF71FCD7B85E}"/>
              </a:ext>
            </a:extLst>
          </p:cNvPr>
          <p:cNvSpPr txBox="1"/>
          <p:nvPr/>
        </p:nvSpPr>
        <p:spPr>
          <a:xfrm>
            <a:off x="383311" y="3556634"/>
            <a:ext cx="448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graph to find neuron populations</a:t>
            </a: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Scale-space projection</a:t>
            </a:r>
          </a:p>
        </p:txBody>
      </p:sp>
      <p:pic>
        <p:nvPicPr>
          <p:cNvPr id="2050" name="Picture 2" descr="Simulating neural spike trains – Praneeth Namburi">
            <a:extLst>
              <a:ext uri="{FF2B5EF4-FFF2-40B4-BE49-F238E27FC236}">
                <a16:creationId xmlns:a16="http://schemas.microsoft.com/office/drawing/2014/main" id="{D9D8BF18-C649-4371-B738-47F5F836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81" y="1428750"/>
            <a:ext cx="2958253" cy="221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10B83B-F6AA-41BC-B5E6-70A61FDD5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571" y="1544269"/>
            <a:ext cx="3016405" cy="19876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A4152E6-EAC3-41B0-9AAC-5341B6F06642}"/>
              </a:ext>
            </a:extLst>
          </p:cNvPr>
          <p:cNvSpPr/>
          <p:nvPr/>
        </p:nvSpPr>
        <p:spPr>
          <a:xfrm>
            <a:off x="9845798" y="1802499"/>
            <a:ext cx="1524000" cy="1325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71E15D-6D4F-42B9-8E9D-A7F28E203979}"/>
              </a:ext>
            </a:extLst>
          </p:cNvPr>
          <p:cNvSpPr/>
          <p:nvPr/>
        </p:nvSpPr>
        <p:spPr>
          <a:xfrm>
            <a:off x="9596878" y="1954899"/>
            <a:ext cx="1524000" cy="1325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E12E0B-26C7-4C56-B05C-3B689C79F7AE}"/>
              </a:ext>
            </a:extLst>
          </p:cNvPr>
          <p:cNvSpPr/>
          <p:nvPr/>
        </p:nvSpPr>
        <p:spPr>
          <a:xfrm>
            <a:off x="9347958" y="2193024"/>
            <a:ext cx="1524000" cy="1325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22D4D7-6E14-4E91-B200-4436CF15479D}"/>
              </a:ext>
            </a:extLst>
          </p:cNvPr>
          <p:cNvSpPr txBox="1"/>
          <p:nvPr/>
        </p:nvSpPr>
        <p:spPr>
          <a:xfrm>
            <a:off x="8910592" y="2617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A1E2DE-2B1C-461E-B848-685B9AD3AF5B}"/>
              </a:ext>
            </a:extLst>
          </p:cNvPr>
          <p:cNvSpPr txBox="1"/>
          <p:nvPr/>
        </p:nvSpPr>
        <p:spPr>
          <a:xfrm>
            <a:off x="9953505" y="35720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506A87-E75B-4DDB-943F-32FB4715FA06}"/>
              </a:ext>
            </a:extLst>
          </p:cNvPr>
          <p:cNvCxnSpPr/>
          <p:nvPr/>
        </p:nvCxnSpPr>
        <p:spPr>
          <a:xfrm flipH="1">
            <a:off x="8910592" y="1578979"/>
            <a:ext cx="800586" cy="6140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5CCB176-7EEA-4E2C-B661-5091DAA77601}"/>
              </a:ext>
            </a:extLst>
          </p:cNvPr>
          <p:cNvSpPr txBox="1"/>
          <p:nvPr/>
        </p:nvSpPr>
        <p:spPr>
          <a:xfrm>
            <a:off x="9067045" y="154504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909EE3-5DC6-4B46-9FAA-1817613E3FCA}"/>
              </a:ext>
            </a:extLst>
          </p:cNvPr>
          <p:cNvSpPr/>
          <p:nvPr/>
        </p:nvSpPr>
        <p:spPr>
          <a:xfrm>
            <a:off x="5961578" y="4370162"/>
            <a:ext cx="1051318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B43DD4-88F5-4EC9-AE4D-59287E08481E}"/>
                  </a:ext>
                </a:extLst>
              </p:cNvPr>
              <p:cNvSpPr/>
              <p:nvPr/>
            </p:nvSpPr>
            <p:spPr>
              <a:xfrm>
                <a:off x="7413870" y="5279799"/>
                <a:ext cx="1524000" cy="13255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B43DD4-88F5-4EC9-AE4D-59287E084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70" y="5279799"/>
                <a:ext cx="1524000" cy="1325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40E137B3-9040-43A1-84A9-F3F491987114}"/>
              </a:ext>
            </a:extLst>
          </p:cNvPr>
          <p:cNvSpPr/>
          <p:nvPr/>
        </p:nvSpPr>
        <p:spPr>
          <a:xfrm>
            <a:off x="9282039" y="5279799"/>
            <a:ext cx="2211069" cy="1325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V</a:t>
            </a:r>
          </a:p>
        </p:txBody>
      </p:sp>
      <p:pic>
        <p:nvPicPr>
          <p:cNvPr id="22" name="Picture 2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C784EE6-A65C-45B5-B5B3-346F1A369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79718"/>
            <a:ext cx="2789045" cy="2417615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52C0468A-356F-4506-84C0-FB0CCD8E4AB0}"/>
              </a:ext>
            </a:extLst>
          </p:cNvPr>
          <p:cNvSpPr/>
          <p:nvPr/>
        </p:nvSpPr>
        <p:spPr>
          <a:xfrm>
            <a:off x="3531871" y="2464502"/>
            <a:ext cx="759017" cy="27472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7AE5D37-1D0F-4D48-8CC7-7BC2A9F1DE54}"/>
              </a:ext>
            </a:extLst>
          </p:cNvPr>
          <p:cNvSpPr/>
          <p:nvPr/>
        </p:nvSpPr>
        <p:spPr>
          <a:xfrm>
            <a:off x="7806891" y="2480953"/>
            <a:ext cx="759017" cy="27472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F1EA740-D5AE-47A3-96BB-6DFE3F752DCC}"/>
              </a:ext>
            </a:extLst>
          </p:cNvPr>
          <p:cNvSpPr/>
          <p:nvPr/>
        </p:nvSpPr>
        <p:spPr>
          <a:xfrm rot="5400000">
            <a:off x="9886902" y="4372401"/>
            <a:ext cx="759017" cy="27472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BEB4551-9D4B-4F2A-A0E7-512D353964EE}"/>
              </a:ext>
            </a:extLst>
          </p:cNvPr>
          <p:cNvSpPr/>
          <p:nvPr/>
        </p:nvSpPr>
        <p:spPr>
          <a:xfrm rot="10800000">
            <a:off x="4382308" y="5251160"/>
            <a:ext cx="759017" cy="27472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813F21-2E13-4DD7-9FCE-A8A5C546AB34}"/>
              </a:ext>
            </a:extLst>
          </p:cNvPr>
          <p:cNvSpPr txBox="1"/>
          <p:nvPr/>
        </p:nvSpPr>
        <p:spPr>
          <a:xfrm>
            <a:off x="3567992" y="2095170"/>
            <a:ext cx="65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DWT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BFFD6C-3BA7-4978-BDD8-854D434E02CD}"/>
              </a:ext>
            </a:extLst>
          </p:cNvPr>
          <p:cNvSpPr txBox="1"/>
          <p:nvPr/>
        </p:nvSpPr>
        <p:spPr>
          <a:xfrm>
            <a:off x="7540677" y="2115344"/>
            <a:ext cx="129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Covariance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1BE47F-C8AB-42BC-BC27-C13F0E285FB9}"/>
              </a:ext>
            </a:extLst>
          </p:cNvPr>
          <p:cNvSpPr txBox="1"/>
          <p:nvPr/>
        </p:nvSpPr>
        <p:spPr>
          <a:xfrm>
            <a:off x="10387573" y="4281817"/>
            <a:ext cx="733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SVD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7EE7D7-9AEC-4140-9C8C-BEFFF0E8D8CC}"/>
              </a:ext>
            </a:extLst>
          </p:cNvPr>
          <p:cNvSpPr txBox="1"/>
          <p:nvPr/>
        </p:nvSpPr>
        <p:spPr>
          <a:xfrm>
            <a:off x="4138657" y="4881828"/>
            <a:ext cx="2093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Reconstruct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Normalized Spectral clustering</a:t>
            </a:r>
          </a:p>
        </p:txBody>
      </p:sp>
      <p:pic>
        <p:nvPicPr>
          <p:cNvPr id="25" name="Picture 2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860CDEF-90C7-449A-9E30-A3BCB4377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789045" cy="2417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686405-B2E2-4BEE-8378-6EFD648DAF8E}"/>
              </a:ext>
            </a:extLst>
          </p:cNvPr>
          <p:cNvSpPr txBox="1"/>
          <p:nvPr/>
        </p:nvSpPr>
        <p:spPr>
          <a:xfrm>
            <a:off x="7191376" y="1801913"/>
            <a:ext cx="3209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Graph Laplacian Matrix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9F81B0-A7BE-443F-BFCB-7E9512D08A9B}"/>
              </a:ext>
            </a:extLst>
          </p:cNvPr>
          <p:cNvSpPr/>
          <p:nvPr/>
        </p:nvSpPr>
        <p:spPr>
          <a:xfrm>
            <a:off x="6429376" y="4803548"/>
            <a:ext cx="1524000" cy="1325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E3DACDF-E0E7-4062-A48B-2AD79FC04EC4}"/>
                  </a:ext>
                </a:extLst>
              </p:cNvPr>
              <p:cNvSpPr/>
              <p:nvPr/>
            </p:nvSpPr>
            <p:spPr>
              <a:xfrm>
                <a:off x="8211474" y="4803549"/>
                <a:ext cx="1524000" cy="13255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𝚲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E3DACDF-E0E7-4062-A48B-2AD79FC04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474" y="4803549"/>
                <a:ext cx="1524000" cy="1325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69F071E9-359E-490A-AAAE-51EF3DDF3AAE}"/>
              </a:ext>
            </a:extLst>
          </p:cNvPr>
          <p:cNvSpPr/>
          <p:nvPr/>
        </p:nvSpPr>
        <p:spPr>
          <a:xfrm>
            <a:off x="9946293" y="4803548"/>
            <a:ext cx="1652661" cy="1325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Q^-1</a:t>
            </a:r>
          </a:p>
        </p:txBody>
      </p:sp>
      <p:pic>
        <p:nvPicPr>
          <p:cNvPr id="4098" name="Picture 2" descr="What Is K-Means Clustering? – Perpetual Enigma">
            <a:extLst>
              <a:ext uri="{FF2B5EF4-FFF2-40B4-BE49-F238E27FC236}">
                <a16:creationId xmlns:a16="http://schemas.microsoft.com/office/drawing/2014/main" id="{DD148F1A-8A15-44FF-8C5C-593602AD6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46" y="4209487"/>
            <a:ext cx="3357562" cy="251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18B7FE96-188E-4640-949C-916582B7851C}"/>
              </a:ext>
            </a:extLst>
          </p:cNvPr>
          <p:cNvSpPr/>
          <p:nvPr/>
        </p:nvSpPr>
        <p:spPr>
          <a:xfrm>
            <a:off x="4724400" y="2162128"/>
            <a:ext cx="1214313" cy="717003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B2F93E7-A19C-4497-8C33-0F4549727900}"/>
              </a:ext>
            </a:extLst>
          </p:cNvPr>
          <p:cNvSpPr/>
          <p:nvPr/>
        </p:nvSpPr>
        <p:spPr>
          <a:xfrm rot="5400000">
            <a:off x="8316102" y="3482838"/>
            <a:ext cx="1214313" cy="717003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C9572A40-4837-44CD-B26F-9673E63E4BAA}"/>
              </a:ext>
            </a:extLst>
          </p:cNvPr>
          <p:cNvSpPr/>
          <p:nvPr/>
        </p:nvSpPr>
        <p:spPr>
          <a:xfrm rot="10800000">
            <a:off x="4436213" y="5035075"/>
            <a:ext cx="1214313" cy="717003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171606-03C9-43E2-A068-4B23FBF76503}"/>
                  </a:ext>
                </a:extLst>
              </p:cNvPr>
              <p:cNvSpPr txBox="1"/>
              <p:nvPr/>
            </p:nvSpPr>
            <p:spPr>
              <a:xfrm>
                <a:off x="4302331" y="1736580"/>
                <a:ext cx="2058449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171606-03C9-43E2-A068-4B23FBF76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331" y="1736580"/>
                <a:ext cx="2058449" cy="3796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F133F5E-C7BD-438B-9CDA-5E3A800A50E2}"/>
              </a:ext>
            </a:extLst>
          </p:cNvPr>
          <p:cNvSpPr txBox="1"/>
          <p:nvPr/>
        </p:nvSpPr>
        <p:spPr>
          <a:xfrm>
            <a:off x="9594171" y="3429000"/>
            <a:ext cx="17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Eigen decomposition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8260D-E3E6-40A8-A918-378C8A45B60F}"/>
              </a:ext>
            </a:extLst>
          </p:cNvPr>
          <p:cNvSpPr txBox="1"/>
          <p:nvPr/>
        </p:nvSpPr>
        <p:spPr>
          <a:xfrm>
            <a:off x="4544746" y="4272180"/>
            <a:ext cx="165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0268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44477"/>
            <a:ext cx="8421688" cy="1325563"/>
          </a:xfrm>
        </p:spPr>
        <p:txBody>
          <a:bodyPr/>
          <a:lstStyle/>
          <a:p>
            <a:r>
              <a:rPr lang="en-US" dirty="0"/>
              <a:t>Neuron Simulations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F5E992CD-5739-412E-84B8-9580948DF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10" y="1815979"/>
            <a:ext cx="5154585" cy="45403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4BF9CE-EA01-44C6-8E37-995B25E7C415}"/>
              </a:ext>
            </a:extLst>
          </p:cNvPr>
          <p:cNvSpPr txBox="1"/>
          <p:nvPr/>
        </p:nvSpPr>
        <p:spPr>
          <a:xfrm>
            <a:off x="7219950" y="1815979"/>
            <a:ext cx="4457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Neuron information encoded in firing spikes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stochastic neuron firing model to simulate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scale simulations of &gt;100 neurons performed</a:t>
            </a:r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44477"/>
            <a:ext cx="8421688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4F695-5E99-48A6-B8E8-15DD5E22F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59" y="1570040"/>
            <a:ext cx="3613291" cy="27539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111238-FE33-4DAA-87B7-F99FBCE6C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728" y="3813869"/>
            <a:ext cx="3737116" cy="29076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74FAF9-05AB-4E49-A4C2-4BEDF34FD553}"/>
              </a:ext>
            </a:extLst>
          </p:cNvPr>
          <p:cNvSpPr txBox="1"/>
          <p:nvPr/>
        </p:nvSpPr>
        <p:spPr>
          <a:xfrm>
            <a:off x="6169678" y="1570040"/>
            <a:ext cx="4784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Hyperparameter tuning used to find optimal cluster count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showed that cluster metric Silhouette score find an estimated K within 2 of true K</a:t>
            </a:r>
          </a:p>
        </p:txBody>
      </p:sp>
    </p:spTree>
    <p:extLst>
      <p:ext uri="{BB962C8B-B14F-4D97-AF65-F5344CB8AC3E}">
        <p14:creationId xmlns:p14="http://schemas.microsoft.com/office/powerpoint/2010/main" val="107261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4"/>
            <a:ext cx="4179570" cy="1019572"/>
          </a:xfrm>
        </p:spPr>
        <p:txBody>
          <a:bodyPr>
            <a:normAutofit/>
          </a:bodyPr>
          <a:lstStyle/>
          <a:p>
            <a:r>
              <a:rPr lang="en-US" dirty="0"/>
              <a:t>Jackson Cornell</a:t>
            </a:r>
          </a:p>
          <a:p>
            <a:r>
              <a:rPr lang="en-US" dirty="0"/>
              <a:t>jcornell@ufl.edu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{F7C99345-7D4F-4FA7-B2F7-4EA8262EA526}tf67328976_win32</Template>
  <TotalTime>57</TotalTime>
  <Words>121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Tenorite</vt:lpstr>
      <vt:lpstr>Office Theme</vt:lpstr>
      <vt:lpstr>Spectral Clustering for Identifying Large-Scale Neuron Connectivity</vt:lpstr>
      <vt:lpstr>The problems</vt:lpstr>
      <vt:lpstr>Scale-space projection</vt:lpstr>
      <vt:lpstr>Normalized Spectral clustering</vt:lpstr>
      <vt:lpstr>Neuron Simulations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Jackson</dc:creator>
  <cp:lastModifiedBy>Jackson</cp:lastModifiedBy>
  <cp:revision>6</cp:revision>
  <dcterms:created xsi:type="dcterms:W3CDTF">2022-12-11T04:27:04Z</dcterms:created>
  <dcterms:modified xsi:type="dcterms:W3CDTF">2022-12-11T19:46:48Z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