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10058400" cx="7772400"/>
  <p:notesSz cx="6858000" cy="9144000"/>
  <p:embeddedFontLst>
    <p:embeddedFont>
      <p:font typeface="Helvetica Neue"/>
      <p:regular r:id="rId28"/>
      <p:bold r:id="rId29"/>
      <p:italic r:id="rId30"/>
      <p:boldItalic r:id="rId31"/>
    </p:embeddedFont>
    <p:embeddedFont>
      <p:font typeface="Open Sans Ligh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HelveticaNeue-regular.fntdata"/><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HelveticaNeue-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4.xml"/><Relationship Id="rId33" Type="http://schemas.openxmlformats.org/officeDocument/2006/relationships/font" Target="fonts/OpenSansLight-bold.fntdata"/><Relationship Id="rId10" Type="http://schemas.openxmlformats.org/officeDocument/2006/relationships/slide" Target="slides/slide3.xml"/><Relationship Id="rId32" Type="http://schemas.openxmlformats.org/officeDocument/2006/relationships/font" Target="fonts/OpenSansLight-regular.fntdata"/><Relationship Id="rId13" Type="http://schemas.openxmlformats.org/officeDocument/2006/relationships/slide" Target="slides/slide6.xml"/><Relationship Id="rId35" Type="http://schemas.openxmlformats.org/officeDocument/2006/relationships/font" Target="fonts/OpenSansLight-boldItalic.fntdata"/><Relationship Id="rId12" Type="http://schemas.openxmlformats.org/officeDocument/2006/relationships/slide" Target="slides/slide5.xml"/><Relationship Id="rId34" Type="http://schemas.openxmlformats.org/officeDocument/2006/relationships/font" Target="fonts/OpenSansLight-italic.fntdata"/><Relationship Id="rId15" Type="http://schemas.openxmlformats.org/officeDocument/2006/relationships/slide" Target="slides/slide8.xml"/><Relationship Id="rId37" Type="http://schemas.openxmlformats.org/officeDocument/2006/relationships/font" Target="fonts/OpenSans-bold.fntdata"/><Relationship Id="rId14" Type="http://schemas.openxmlformats.org/officeDocument/2006/relationships/slide" Target="slides/slide7.xml"/><Relationship Id="rId36" Type="http://schemas.openxmlformats.org/officeDocument/2006/relationships/font" Target="fonts/OpenSans-regular.fntdata"/><Relationship Id="rId17" Type="http://schemas.openxmlformats.org/officeDocument/2006/relationships/slide" Target="slides/slide10.xml"/><Relationship Id="rId39" Type="http://schemas.openxmlformats.org/officeDocument/2006/relationships/font" Target="fonts/OpenSans-boldItalic.fntdata"/><Relationship Id="rId16" Type="http://schemas.openxmlformats.org/officeDocument/2006/relationships/slide" Target="slides/slide9.xml"/><Relationship Id="rId38" Type="http://schemas.openxmlformats.org/officeDocument/2006/relationships/font" Target="fonts/OpenSans-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1e537952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9dd260ecd2_0_5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c24cf9085_0_3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9dd260ecd2_0_7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dd260ecd2_0_9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c24cf9085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c24cf908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a45bde9993_0_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45bde9993_0_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9dd260ecd2_0_8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c24cf9085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19d3d315c_0_1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19d3d31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c24cf9085_0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c24cf90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24cf9085_0_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e537952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p:nvPr>
            <p:ph idx="4294967295" type="title"/>
          </p:nvPr>
        </p:nvSpPr>
        <p:spPr>
          <a:xfrm>
            <a:off x="264895" y="96629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 Joseph Corrado</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 1/9/2022</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60"/>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b="1" lang="en" sz="1600">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b="1" lang="en" sz="1600">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b="1" lang="en" sz="1600">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7" name="Shape 237"/>
        <p:cNvGrpSpPr/>
        <p:nvPr/>
      </p:nvGrpSpPr>
      <p:grpSpPr>
        <a:xfrm>
          <a:off x="0" y="0"/>
          <a:ext cx="0" cy="0"/>
          <a:chOff x="0" y="0"/>
          <a:chExt cx="0" cy="0"/>
        </a:xfrm>
      </p:grpSpPr>
      <p:sp>
        <p:nvSpPr>
          <p:cNvPr id="238" name="Google Shape;238;p61"/>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39" name="Google Shape;239;p6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2"/>
          <p:cNvSpPr txBox="1"/>
          <p:nvPr>
            <p:ph idx="1" type="body"/>
          </p:nvPr>
        </p:nvSpPr>
        <p:spPr>
          <a:xfrm>
            <a:off x="369675" y="695675"/>
            <a:ext cx="6914100" cy="1371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p:txBody>
      </p:sp>
      <p:pic>
        <p:nvPicPr>
          <p:cNvPr id="245" name="Google Shape;245;p62"/>
          <p:cNvPicPr preferRelativeResize="0"/>
          <p:nvPr/>
        </p:nvPicPr>
        <p:blipFill>
          <a:blip r:embed="rId3">
            <a:alphaModFix/>
          </a:blip>
          <a:stretch>
            <a:fillRect/>
          </a:stretch>
        </p:blipFill>
        <p:spPr>
          <a:xfrm>
            <a:off x="152400" y="3424113"/>
            <a:ext cx="7467597" cy="32101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9" name="Shape 249"/>
        <p:cNvGrpSpPr/>
        <p:nvPr/>
      </p:nvGrpSpPr>
      <p:grpSpPr>
        <a:xfrm>
          <a:off x="0" y="0"/>
          <a:ext cx="0" cy="0"/>
          <a:chOff x="0" y="0"/>
          <a:chExt cx="0" cy="0"/>
        </a:xfrm>
      </p:grpSpPr>
      <p:sp>
        <p:nvSpPr>
          <p:cNvPr id="250" name="Google Shape;250;p63"/>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51" name="Google Shape;251;p6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4"/>
          <p:cNvSpPr txBox="1"/>
          <p:nvPr>
            <p:ph idx="1" type="body"/>
          </p:nvPr>
        </p:nvSpPr>
        <p:spPr>
          <a:xfrm>
            <a:off x="439225" y="-63075"/>
            <a:ext cx="6907500" cy="47778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pic>
        <p:nvPicPr>
          <p:cNvPr id="257" name="Google Shape;257;p64"/>
          <p:cNvPicPr preferRelativeResize="0"/>
          <p:nvPr/>
        </p:nvPicPr>
        <p:blipFill>
          <a:blip r:embed="rId3">
            <a:alphaModFix/>
          </a:blip>
          <a:stretch>
            <a:fillRect/>
          </a:stretch>
        </p:blipFill>
        <p:spPr>
          <a:xfrm>
            <a:off x="152400" y="2995938"/>
            <a:ext cx="7467602" cy="40665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5"/>
          <p:cNvSpPr txBox="1"/>
          <p:nvPr>
            <p:ph idx="1" type="body"/>
          </p:nvPr>
        </p:nvSpPr>
        <p:spPr>
          <a:xfrm>
            <a:off x="465150" y="524225"/>
            <a:ext cx="6842100" cy="8763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goal of this data governance initiative is twofold:</a:t>
            </a:r>
            <a:endParaRPr sz="1200">
              <a:solidFill>
                <a:srgbClr val="525C65"/>
              </a:solidFill>
              <a:highlight>
                <a:schemeClr val="lt1"/>
              </a:highlight>
              <a:latin typeface="Open Sans"/>
              <a:ea typeface="Open Sans"/>
              <a:cs typeface="Open Sans"/>
              <a:sym typeface="Open Sans"/>
            </a:endParaRPr>
          </a:p>
          <a:p>
            <a:pPr indent="-304800" lvl="0" marL="457200" rtl="0" algn="just">
              <a:lnSpc>
                <a:spcPct val="100000"/>
              </a:lnSpc>
              <a:spcBef>
                <a:spcPts val="1600"/>
              </a:spcBef>
              <a:spcAft>
                <a:spcPts val="0"/>
              </a:spcAft>
              <a:buClr>
                <a:srgbClr val="525C65"/>
              </a:buClr>
              <a:buSzPts val="1200"/>
              <a:buFont typeface="Open Sans"/>
              <a:buChar char="●"/>
            </a:pPr>
            <a:r>
              <a:rPr lang="en" sz="1200">
                <a:solidFill>
                  <a:srgbClr val="525C65"/>
                </a:solidFill>
                <a:highlight>
                  <a:schemeClr val="lt1"/>
                </a:highlight>
                <a:latin typeface="Open Sans"/>
                <a:ea typeface="Open Sans"/>
                <a:cs typeface="Open Sans"/>
                <a:sym typeface="Open Sans"/>
              </a:rPr>
              <a:t>to increase visibility and control over the systems</a:t>
            </a:r>
            <a:endParaRPr sz="1200">
              <a:solidFill>
                <a:srgbClr val="525C65"/>
              </a:solidFill>
              <a:highlight>
                <a:schemeClr val="lt1"/>
              </a:highlight>
              <a:latin typeface="Open Sans"/>
              <a:ea typeface="Open Sans"/>
              <a:cs typeface="Open Sans"/>
              <a:sym typeface="Open Sans"/>
            </a:endParaRPr>
          </a:p>
          <a:p>
            <a:pPr indent="-304800" lvl="0" marL="457200" rtl="0" algn="just">
              <a:lnSpc>
                <a:spcPct val="100000"/>
              </a:lnSpc>
              <a:spcBef>
                <a:spcPts val="0"/>
              </a:spcBef>
              <a:spcAft>
                <a:spcPts val="0"/>
              </a:spcAft>
              <a:buClr>
                <a:srgbClr val="525C65"/>
              </a:buClr>
              <a:buSzPts val="1200"/>
              <a:buFont typeface="Open Sans"/>
              <a:buChar char="●"/>
            </a:pPr>
            <a:r>
              <a:rPr lang="en" sz="1200">
                <a:solidFill>
                  <a:srgbClr val="525C65"/>
                </a:solidFill>
                <a:highlight>
                  <a:schemeClr val="lt1"/>
                </a:highlight>
                <a:latin typeface="Open Sans"/>
                <a:ea typeface="Open Sans"/>
                <a:cs typeface="Open Sans"/>
                <a:sym typeface="Open Sans"/>
              </a:rPr>
              <a:t>to prepare for a data warehouse phase 2 initiative</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Because of these goals, it would be most appropriate to choose a consolidation/analytical style master data management system.</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registry option is too simple, and doesn't lay the foundation for creating an enterprise data warehouse in phase 2. In addition, all the registry style option does it store references to your source systems, so it doesn't actually help you gain any control or visibility into your data - you're simply noting where specific data can be found.</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In addition, the consolidation method doesn't require a complicated engineering effort, and it's not very intrusive. It doesn't place a burden on the source systems, and it can be implemented with a relatively straightforward batch job that runs on a schedule.</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consolidation method also lends itself nicely to later creating an enterprise data warehouse, as you'll already have all the data in a golden record location.</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centralized implementation would be very intrusive to the existing source systems. Not only that, but it would be expensive, and a rather difficult manuever for the company's first data governance initiative. </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Finally, the coexistence method is just inappropriate for the company's first attempt at a data governance solution. You'd need an expensive team having a large amount of knowledge about creating and maintaining a bidirectionally syncing system.</a:t>
            </a:r>
            <a:endParaRPr sz="1200">
              <a:solidFill>
                <a:srgbClr val="525C65"/>
              </a:solidFill>
              <a:highlight>
                <a:schemeClr val="lt1"/>
              </a:highlight>
              <a:latin typeface="Open Sans"/>
              <a:ea typeface="Open Sans"/>
              <a:cs typeface="Open Sans"/>
              <a:sym typeface="Open Sans"/>
            </a:endParaRPr>
          </a:p>
          <a:p>
            <a:pPr indent="0" lvl="0" marL="0" rtl="0" algn="just">
              <a:lnSpc>
                <a:spcPct val="100000"/>
              </a:lnSpc>
              <a:spcBef>
                <a:spcPts val="1600"/>
              </a:spcBef>
              <a:spcAft>
                <a:spcPts val="160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6" name="Shape 266"/>
        <p:cNvGrpSpPr/>
        <p:nvPr/>
      </p:nvGrpSpPr>
      <p:grpSpPr>
        <a:xfrm>
          <a:off x="0" y="0"/>
          <a:ext cx="0" cy="0"/>
          <a:chOff x="0" y="0"/>
          <a:chExt cx="0" cy="0"/>
        </a:xfrm>
      </p:grpSpPr>
      <p:sp>
        <p:nvSpPr>
          <p:cNvPr id="267" name="Google Shape;267;p66"/>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68" name="Google Shape;268;p6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7"/>
          <p:cNvSpPr txBox="1"/>
          <p:nvPr>
            <p:ph idx="1" type="body"/>
          </p:nvPr>
        </p:nvSpPr>
        <p:spPr>
          <a:xfrm>
            <a:off x="432450" y="717975"/>
            <a:ext cx="6907500" cy="47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330200" lvl="0" marL="457200" rtl="0" algn="just">
              <a:spcBef>
                <a:spcPts val="1600"/>
              </a:spcBef>
              <a:spcAft>
                <a:spcPts val="0"/>
              </a:spcAft>
              <a:buClr>
                <a:srgbClr val="525C65"/>
              </a:buClr>
              <a:buSzPts val="1600"/>
              <a:buFont typeface="Open Sans"/>
              <a:buChar char="●"/>
            </a:pPr>
            <a:r>
              <a:rPr b="1" lang="en" sz="1600">
                <a:solidFill>
                  <a:srgbClr val="525C65"/>
                </a:solidFill>
                <a:highlight>
                  <a:srgbClr val="FFFFFF"/>
                </a:highlight>
                <a:latin typeface="Open Sans"/>
                <a:ea typeface="Open Sans"/>
                <a:cs typeface="Open Sans"/>
                <a:sym typeface="Open Sans"/>
              </a:rPr>
              <a:t>A given customer in the users system is the same as one in the order processing system if they have the same email.</a:t>
            </a:r>
            <a:endParaRPr b="1" sz="1600">
              <a:solidFill>
                <a:srgbClr val="525C65"/>
              </a:solidFill>
              <a:highlight>
                <a:srgbClr val="FFFFFF"/>
              </a:highlight>
              <a:latin typeface="Open Sans"/>
              <a:ea typeface="Open Sans"/>
              <a:cs typeface="Open Sans"/>
              <a:sym typeface="Open Sans"/>
            </a:endParaRPr>
          </a:p>
          <a:p>
            <a:pPr indent="-330200" lvl="0" marL="457200" rtl="0" algn="just">
              <a:spcBef>
                <a:spcPts val="0"/>
              </a:spcBef>
              <a:spcAft>
                <a:spcPts val="0"/>
              </a:spcAft>
              <a:buClr>
                <a:srgbClr val="525C65"/>
              </a:buClr>
              <a:buSzPts val="1600"/>
              <a:buFont typeface="Open Sans"/>
              <a:buChar char="●"/>
            </a:pPr>
            <a:r>
              <a:rPr b="1" lang="en" sz="1600">
                <a:solidFill>
                  <a:srgbClr val="525C65"/>
                </a:solidFill>
                <a:highlight>
                  <a:srgbClr val="FFFFFF"/>
                </a:highlight>
                <a:latin typeface="Open Sans"/>
                <a:ea typeface="Open Sans"/>
                <a:cs typeface="Open Sans"/>
                <a:sym typeface="Open Sans"/>
              </a:rPr>
              <a:t>A given customer in the users system is the same as one in the service requests system is the same if they have the same first name, last name and email address.</a:t>
            </a:r>
            <a:endParaRPr b="1" sz="1600">
              <a:solidFill>
                <a:srgbClr val="525C65"/>
              </a:solidFill>
              <a:highlight>
                <a:srgbClr val="FFFFFF"/>
              </a:highlight>
              <a:latin typeface="Open Sans"/>
              <a:ea typeface="Open Sans"/>
              <a:cs typeface="Open Sans"/>
              <a:sym typeface="Open Sans"/>
            </a:endParaRPr>
          </a:p>
          <a:p>
            <a:pPr indent="-330200" lvl="0" marL="457200" rtl="0" algn="just">
              <a:spcBef>
                <a:spcPts val="0"/>
              </a:spcBef>
              <a:spcAft>
                <a:spcPts val="0"/>
              </a:spcAft>
              <a:buClr>
                <a:srgbClr val="525C65"/>
              </a:buClr>
              <a:buSzPts val="1600"/>
              <a:buFont typeface="Open Sans"/>
              <a:buChar char="●"/>
            </a:pPr>
            <a:r>
              <a:rPr b="1" lang="en" sz="1600">
                <a:solidFill>
                  <a:srgbClr val="525C65"/>
                </a:solidFill>
                <a:highlight>
                  <a:srgbClr val="FFFFFF"/>
                </a:highlight>
                <a:latin typeface="Open Sans"/>
                <a:ea typeface="Open Sans"/>
                <a:cs typeface="Open Sans"/>
                <a:sym typeface="Open Sans"/>
              </a:rPr>
              <a:t>A given item in the listings system is the same as an item in the order management system if that item has the same product ID</a:t>
            </a:r>
            <a:endParaRPr b="1" sz="1600">
              <a:solidFill>
                <a:srgbClr val="525C65"/>
              </a:solidFill>
              <a:highlight>
                <a:srgbClr val="FFFFFF"/>
              </a:highlight>
              <a:latin typeface="Open Sans"/>
              <a:ea typeface="Open Sans"/>
              <a:cs typeface="Open Sans"/>
              <a:sym typeface="Open Sans"/>
            </a:endParaRPr>
          </a:p>
          <a:p>
            <a:pPr indent="-330200" lvl="0" marL="457200" rtl="0" algn="just">
              <a:spcBef>
                <a:spcPts val="0"/>
              </a:spcBef>
              <a:spcAft>
                <a:spcPts val="0"/>
              </a:spcAft>
              <a:buClr>
                <a:srgbClr val="525C65"/>
              </a:buClr>
              <a:buSzPts val="1600"/>
              <a:buFont typeface="Open Sans"/>
              <a:buChar char="●"/>
            </a:pPr>
            <a:r>
              <a:rPr b="1" lang="en" sz="1600">
                <a:solidFill>
                  <a:srgbClr val="525C65"/>
                </a:solidFill>
                <a:highlight>
                  <a:srgbClr val="FFFFFF"/>
                </a:highlight>
                <a:latin typeface="Open Sans"/>
                <a:ea typeface="Open Sans"/>
                <a:cs typeface="Open Sans"/>
                <a:sym typeface="Open Sans"/>
              </a:rPr>
              <a:t>A given item in the listings system is the same as an item in the inventory management system if they have the same product ID</a:t>
            </a:r>
            <a:endParaRPr b="1"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b="1"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77" name="Shape 277"/>
        <p:cNvGrpSpPr/>
        <p:nvPr/>
      </p:nvGrpSpPr>
      <p:grpSpPr>
        <a:xfrm>
          <a:off x="0" y="0"/>
          <a:ext cx="0" cy="0"/>
          <a:chOff x="0" y="0"/>
          <a:chExt cx="0" cy="0"/>
        </a:xfrm>
      </p:grpSpPr>
      <p:sp>
        <p:nvSpPr>
          <p:cNvPr id="278" name="Google Shape;278;p6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79" name="Google Shape;279;p68"/>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9"/>
          <p:cNvSpPr txBox="1"/>
          <p:nvPr/>
        </p:nvSpPr>
        <p:spPr>
          <a:xfrm>
            <a:off x="457200" y="447675"/>
            <a:ext cx="6842100" cy="91332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b="1" lang="en" sz="1600">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lang="en" sz="1600">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lang="en" sz="1600">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b="1" lang="en" sz="1600">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rgbClr val="FFFFFF"/>
                </a:highlight>
                <a:latin typeface="Open Sans"/>
                <a:ea typeface="Open Sans"/>
                <a:cs typeface="Open Sans"/>
                <a:sym typeface="Open Sans"/>
              </a:rPr>
              <a:t>To oversee this data management initiatives, we require domain experts, data stewards, database administrators and IT personnel.</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rgbClr val="FFFFFF"/>
                </a:highlight>
                <a:latin typeface="Open Sans"/>
                <a:ea typeface="Open Sans"/>
                <a:cs typeface="Open Sans"/>
                <a:sym typeface="Open Sans"/>
              </a:rPr>
              <a:t>Based on what I know of SneakerPark's team, I believe they could get away with not making new hires, but they should at the very least hire consultants to build out their data governance and data visibility systems.</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rgbClr val="FFFFFF"/>
                </a:highlight>
                <a:latin typeface="Open Sans"/>
                <a:ea typeface="Open Sans"/>
                <a:cs typeface="Open Sans"/>
                <a:sym typeface="Open Sans"/>
              </a:rPr>
              <a:t>However, I would feel most comfortable with recommending that they hire people dedicated to the data governance and visibility efforts. This is necessary because the company already has several production systems, and we have forward-looking goals for the management and administration of those systems and data. It would be best to have dedicated personnel that can communicate with the domain experts, existing IT, and then work to document and create systems that will continuously monitor those systems and data.</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For data quality management, we'll have people who are familiar with the underlying tables and data in the systems, but may not be domain experts - these will be our IT personnel/engineers. In addition, we'll have domain experts who will know how to interpret that data, or any consequences/interpretations of that data in light of the business and its goals - these will be our domain experts.</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895" y="1844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86" name="Google Shape;186;p52"/>
          <p:cNvSpPr txBox="1"/>
          <p:nvPr>
            <p:ph idx="1" type="body"/>
          </p:nvPr>
        </p:nvSpPr>
        <p:spPr>
          <a:xfrm>
            <a:off x="264900" y="1420950"/>
            <a:ext cx="6932700" cy="8332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0"/>
          <p:cNvSpPr txBox="1"/>
          <p:nvPr/>
        </p:nvSpPr>
        <p:spPr>
          <a:xfrm>
            <a:off x="539125" y="569925"/>
            <a:ext cx="6561900" cy="7668900"/>
          </a:xfrm>
          <a:prstGeom prst="rect">
            <a:avLst/>
          </a:prstGeom>
          <a:noFill/>
          <a:ln>
            <a:noFill/>
          </a:ln>
        </p:spPr>
        <p:txBody>
          <a:bodyPr anchorCtr="0" anchor="t" bIns="91425" lIns="91425" spcFirstLastPara="1" rIns="91425" wrap="square" tIns="91425">
            <a:spAutoFit/>
          </a:bodyPr>
          <a:lstStyle/>
          <a:p>
            <a:pPr indent="0" lvl="0" marL="0" rtl="0" algn="just">
              <a:lnSpc>
                <a:spcPct val="170000"/>
              </a:lnSpc>
              <a:spcBef>
                <a:spcPts val="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domain experts will need to be notified, and keep on top of the overall quality of data, and watch for anything that needs intervention, but the IT personnel/engineers will be responsible for enabling those domain experts access to the data, answering questions and creating systems that make any aspects of the data obvious and brought to the forefront of their attention.</a:t>
            </a:r>
            <a:endParaRPr sz="12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For metadata management, we'll require some administrators or consultants that can set up such a centralized system, communicate with the IT personnel of each of the systems that exist, and can cultivate and maintain the metadata from those various systems.</a:t>
            </a:r>
            <a:endParaRPr sz="12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The metadata management personnel needs interpersonal skills, and the motivation to go around to the domain experts and the IT personnel of the company, hold multiple meetings repeatedly, and collate all of their learnings, in a well organized, elegant solution. If these metadata management administrators don't do a good job here, no one will use it, and it will wind up providing no value. </a:t>
            </a:r>
            <a:endParaRPr sz="12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For master data management, we'll leverage our metadata management systems, and any existing IT/engineers to create the data pipelines and ETL that will move the data from the source systems into our consolidated system.</a:t>
            </a:r>
            <a:endParaRPr sz="12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This aspect of data governance is expensive, and requires a lot of resources to be assigned to it. You require engineers to build the data pipelines and write ETL, and you require people to validate and automatically test the data that is extracted.</a:t>
            </a:r>
            <a:endParaRPr sz="12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110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In addition, you require metadata management systems so the engineers can learn how they should build their ETL systems to coalesce repeated data from different systems into a golden record. </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3"/>
          <p:cNvSpPr txBox="1"/>
          <p:nvPr>
            <p:ph type="title"/>
          </p:nvPr>
        </p:nvSpPr>
        <p:spPr>
          <a:xfrm>
            <a:off x="264895" y="4035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(cont’d)</a:t>
            </a:r>
            <a:endParaRPr/>
          </a:p>
        </p:txBody>
      </p:sp>
      <p:sp>
        <p:nvSpPr>
          <p:cNvPr id="192" name="Google Shape;192;p53"/>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193" name="Google Shape;193;p53"/>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7" name="Shape 197"/>
        <p:cNvGrpSpPr/>
        <p:nvPr/>
      </p:nvGrpSpPr>
      <p:grpSpPr>
        <a:xfrm>
          <a:off x="0" y="0"/>
          <a:ext cx="0" cy="0"/>
          <a:chOff x="0" y="0"/>
          <a:chExt cx="0" cy="0"/>
        </a:xfrm>
      </p:grpSpPr>
      <p:sp>
        <p:nvSpPr>
          <p:cNvPr id="198" name="Google Shape;198;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9" name="Google Shape;199;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54"/>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5"/>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b="1" lang="en" sz="1600">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lang="en" sz="1600">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06" name="Google Shape;206;p55"/>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56"/>
          <p:cNvPicPr preferRelativeResize="0"/>
          <p:nvPr/>
        </p:nvPicPr>
        <p:blipFill>
          <a:blip r:embed="rId3">
            <a:alphaModFix/>
          </a:blip>
          <a:stretch>
            <a:fillRect/>
          </a:stretch>
        </p:blipFill>
        <p:spPr>
          <a:xfrm>
            <a:off x="152400" y="1799725"/>
            <a:ext cx="7467602" cy="64589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5" name="Shape 215"/>
        <p:cNvGrpSpPr/>
        <p:nvPr/>
      </p:nvGrpSpPr>
      <p:grpSpPr>
        <a:xfrm>
          <a:off x="0" y="0"/>
          <a:ext cx="0" cy="0"/>
          <a:chOff x="0" y="0"/>
          <a:chExt cx="0" cy="0"/>
        </a:xfrm>
      </p:grpSpPr>
      <p:sp>
        <p:nvSpPr>
          <p:cNvPr id="216" name="Google Shape;216;p57"/>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7" name="Google Shape;217;p57"/>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 type="body"/>
          </p:nvPr>
        </p:nvSpPr>
        <p:spPr>
          <a:xfrm>
            <a:off x="264900" y="110600"/>
            <a:ext cx="7366800" cy="1041900"/>
          </a:xfrm>
          <a:prstGeom prst="rect">
            <a:avLst/>
          </a:prstGeom>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6" name="Shape 226"/>
        <p:cNvGrpSpPr/>
        <p:nvPr/>
      </p:nvGrpSpPr>
      <p:grpSpPr>
        <a:xfrm>
          <a:off x="0" y="0"/>
          <a:ext cx="0" cy="0"/>
          <a:chOff x="0" y="0"/>
          <a:chExt cx="0" cy="0"/>
        </a:xfrm>
      </p:grpSpPr>
      <p:sp>
        <p:nvSpPr>
          <p:cNvPr id="227" name="Google Shape;227;p59"/>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28" name="Google Shape;228;p5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