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12192000"/>
  <p:notesSz cx="6858000" cy="9144000"/>
  <p:embeddedFontLst>
    <p:embeddedFont>
      <p:font typeface="Arial Narrow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1" roundtripDataSignature="AMtx7mjKtfUup9AXMjzjJgz1uqFRRArM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58D4A3F-BFA7-40DB-A338-4C556C3A38AA}">
  <a:tblStyle styleId="{B58D4A3F-BFA7-40DB-A338-4C556C3A38A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3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3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  <a:tblStyle styleId="{2DFFF008-FDF4-4424-9F39-50AB0C7F60ED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AAD114B-E72C-47DB-8A0D-DF33D7DE24A9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ArialNarrow-bold.fntdata"/><Relationship Id="rId27" Type="http://schemas.openxmlformats.org/officeDocument/2006/relationships/font" Target="fonts/ArialNarrow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rialNarrow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ArialNarrow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9473c13ee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9473c13e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9473c13ee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9473c13e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9473c13ee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99473c13e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b65a7f83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9b65a7f8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9a8a62b6c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9a8a62b6c5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9a8a62b6c5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9a8a62b6c5_0_2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9a8a62b6c5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9a8a62b6c5_0_2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a8a62b6c5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9a8a62b6c5_0_2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9a8a62b6c5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9a8a62b6c5_0_3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9a8a62b6c5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9a8a62b6c5_0_3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a66d8c24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a66d8c2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a66d8c242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a66d8c24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942cffb5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942cffb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a66d8c242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9a66d8c24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942cffb5d_0_8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942cffb5d_0_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Encabezado de sección">
  <p:cSld name="1_Encabezado de sección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.png" id="12" name="Google Shape;12;g9942cffb5d_0_7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942cffb5d_0_808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900" spcFirstLastPara="1" rIns="121900" wrap="square" tIns="609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6" name="Google Shape;66;g9942cffb5d_0_808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g9942cffb5d_0_808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g9942cffb5d_0_808"/>
          <p:cNvSpPr txBox="1"/>
          <p:nvPr>
            <p:ph idx="10" type="dt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9" name="Google Shape;69;g9942cffb5d_0_808"/>
          <p:cNvSpPr txBox="1"/>
          <p:nvPr>
            <p:ph idx="11" type="ftr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70" name="Google Shape;70;g9942cffb5d_0_808"/>
          <p:cNvSpPr txBox="1"/>
          <p:nvPr>
            <p:ph idx="12" type="sldNum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942cffb5d_0_8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73" name="Google Shape;73;g9942cffb5d_0_815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5pPr>
            <a:lvl6pPr indent="-3810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indent="-3810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indent="-3810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indent="-3810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/>
        </p:txBody>
      </p:sp>
      <p:sp>
        <p:nvSpPr>
          <p:cNvPr id="74" name="Google Shape;74;g9942cffb5d_0_815"/>
          <p:cNvSpPr txBox="1"/>
          <p:nvPr>
            <p:ph idx="10" type="dt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75" name="Google Shape;75;g9942cffb5d_0_815"/>
          <p:cNvSpPr txBox="1"/>
          <p:nvPr>
            <p:ph idx="11" type="ftr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76" name="Google Shape;76;g9942cffb5d_0_815"/>
          <p:cNvSpPr txBox="1"/>
          <p:nvPr>
            <p:ph idx="12" type="sldNum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942cffb5d_0_821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79" name="Google Shape;79;g9942cffb5d_0_821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5pPr>
            <a:lvl6pPr indent="-3810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indent="-3810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indent="-3810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indent="-3810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/>
        </p:txBody>
      </p:sp>
      <p:sp>
        <p:nvSpPr>
          <p:cNvPr id="80" name="Google Shape;80;g9942cffb5d_0_821"/>
          <p:cNvSpPr txBox="1"/>
          <p:nvPr>
            <p:ph idx="10" type="dt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81" name="Google Shape;81;g9942cffb5d_0_821"/>
          <p:cNvSpPr txBox="1"/>
          <p:nvPr>
            <p:ph idx="11" type="ftr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82" name="Google Shape;82;g9942cffb5d_0_821"/>
          <p:cNvSpPr txBox="1"/>
          <p:nvPr>
            <p:ph idx="12" type="sldNum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apositiva de título">
  <p:cSld name="1_Diapositiva de título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-gobierno.png" id="84" name="Google Shape;84;g9942cffb5d_0_8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g9942cffb5d_0_8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2200" y="4433550"/>
            <a:ext cx="2183625" cy="90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9942cffb5d_0_757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900" spcFirstLastPara="1" rIns="121900" wrap="square" tIns="609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5" name="Google Shape;15;g9942cffb5d_0_757"/>
          <p:cNvSpPr txBox="1"/>
          <p:nvPr>
            <p:ph idx="1" type="subTitle"/>
          </p:nvPr>
        </p:nvSpPr>
        <p:spPr>
          <a:xfrm>
            <a:off x="1524000" y="3602037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g9942cffb5d_0_757"/>
          <p:cNvSpPr txBox="1"/>
          <p:nvPr>
            <p:ph idx="10" type="dt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7" name="Google Shape;17;g9942cffb5d_0_757"/>
          <p:cNvSpPr txBox="1"/>
          <p:nvPr>
            <p:ph idx="11" type="ftr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8" name="Google Shape;18;g9942cffb5d_0_757"/>
          <p:cNvSpPr txBox="1"/>
          <p:nvPr>
            <p:ph idx="12" type="sldNum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9942cffb5d_0_76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1" name="Google Shape;21;g9942cffb5d_0_76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5pPr>
            <a:lvl6pPr indent="-3810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indent="-3810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indent="-3810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indent="-3810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/>
        </p:txBody>
      </p:sp>
      <p:sp>
        <p:nvSpPr>
          <p:cNvPr id="22" name="Google Shape;22;g9942cffb5d_0_763"/>
          <p:cNvSpPr txBox="1"/>
          <p:nvPr>
            <p:ph idx="10" type="dt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3" name="Google Shape;23;g9942cffb5d_0_763"/>
          <p:cNvSpPr txBox="1"/>
          <p:nvPr>
            <p:ph idx="11" type="ftr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4" name="Google Shape;24;g9942cffb5d_0_763"/>
          <p:cNvSpPr txBox="1"/>
          <p:nvPr>
            <p:ph idx="12" type="sldNum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9942cffb5d_0_769"/>
          <p:cNvSpPr txBox="1"/>
          <p:nvPr>
            <p:ph type="title"/>
          </p:nvPr>
        </p:nvSpPr>
        <p:spPr>
          <a:xfrm>
            <a:off x="831851" y="1709739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900" spcFirstLastPara="1" rIns="121900" wrap="square" tIns="609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7" name="Google Shape;27;g9942cffb5d_0_769"/>
          <p:cNvSpPr txBox="1"/>
          <p:nvPr>
            <p:ph idx="1" type="body"/>
          </p:nvPr>
        </p:nvSpPr>
        <p:spPr>
          <a:xfrm>
            <a:off x="831851" y="4589464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g9942cffb5d_0_769"/>
          <p:cNvSpPr txBox="1"/>
          <p:nvPr>
            <p:ph idx="10" type="dt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9" name="Google Shape;29;g9942cffb5d_0_769"/>
          <p:cNvSpPr txBox="1"/>
          <p:nvPr>
            <p:ph idx="11" type="ftr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30" name="Google Shape;30;g9942cffb5d_0_769"/>
          <p:cNvSpPr txBox="1"/>
          <p:nvPr>
            <p:ph idx="12" type="sldNum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9942cffb5d_0_77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33" name="Google Shape;33;g9942cffb5d_0_775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5pPr>
            <a:lvl6pPr indent="-3810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indent="-3810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indent="-3810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indent="-3810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/>
        </p:txBody>
      </p:sp>
      <p:sp>
        <p:nvSpPr>
          <p:cNvPr id="34" name="Google Shape;34;g9942cffb5d_0_775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5pPr>
            <a:lvl6pPr indent="-3810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indent="-3810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indent="-3810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indent="-3810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/>
        </p:txBody>
      </p:sp>
      <p:sp>
        <p:nvSpPr>
          <p:cNvPr id="35" name="Google Shape;35;g9942cffb5d_0_775"/>
          <p:cNvSpPr txBox="1"/>
          <p:nvPr>
            <p:ph idx="10" type="dt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36" name="Google Shape;36;g9942cffb5d_0_775"/>
          <p:cNvSpPr txBox="1"/>
          <p:nvPr>
            <p:ph idx="11" type="ftr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37" name="Google Shape;37;g9942cffb5d_0_775"/>
          <p:cNvSpPr txBox="1"/>
          <p:nvPr>
            <p:ph idx="12" type="sldNum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9942cffb5d_0_782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40" name="Google Shape;40;g9942cffb5d_0_782"/>
          <p:cNvSpPr txBox="1"/>
          <p:nvPr>
            <p:ph idx="1" type="body"/>
          </p:nvPr>
        </p:nvSpPr>
        <p:spPr>
          <a:xfrm>
            <a:off x="839789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900" spcFirstLastPara="1" rIns="121900" wrap="square" tIns="609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g9942cffb5d_0_782"/>
          <p:cNvSpPr txBox="1"/>
          <p:nvPr>
            <p:ph idx="2" type="body"/>
          </p:nvPr>
        </p:nvSpPr>
        <p:spPr>
          <a:xfrm>
            <a:off x="839789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5pPr>
            <a:lvl6pPr indent="-3810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indent="-3810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indent="-3810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indent="-3810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/>
        </p:txBody>
      </p:sp>
      <p:sp>
        <p:nvSpPr>
          <p:cNvPr id="42" name="Google Shape;42;g9942cffb5d_0_782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900" spcFirstLastPara="1" rIns="121900" wrap="square" tIns="609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g9942cffb5d_0_782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5pPr>
            <a:lvl6pPr indent="-3810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indent="-3810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indent="-3810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indent="-3810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/>
        </p:txBody>
      </p:sp>
      <p:sp>
        <p:nvSpPr>
          <p:cNvPr id="44" name="Google Shape;44;g9942cffb5d_0_782"/>
          <p:cNvSpPr txBox="1"/>
          <p:nvPr>
            <p:ph idx="10" type="dt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45" name="Google Shape;45;g9942cffb5d_0_782"/>
          <p:cNvSpPr txBox="1"/>
          <p:nvPr>
            <p:ph idx="11" type="ftr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46" name="Google Shape;46;g9942cffb5d_0_782"/>
          <p:cNvSpPr txBox="1"/>
          <p:nvPr>
            <p:ph idx="12" type="sldNum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9942cffb5d_0_79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49" name="Google Shape;49;g9942cffb5d_0_791"/>
          <p:cNvSpPr txBox="1"/>
          <p:nvPr>
            <p:ph idx="10" type="dt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0" name="Google Shape;50;g9942cffb5d_0_791"/>
          <p:cNvSpPr txBox="1"/>
          <p:nvPr>
            <p:ph idx="11" type="ftr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1" name="Google Shape;51;g9942cffb5d_0_791"/>
          <p:cNvSpPr txBox="1"/>
          <p:nvPr>
            <p:ph idx="12" type="sldNum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9942cffb5d_0_796"/>
          <p:cNvSpPr txBox="1"/>
          <p:nvPr>
            <p:ph idx="10" type="dt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4" name="Google Shape;54;g9942cffb5d_0_796"/>
          <p:cNvSpPr txBox="1"/>
          <p:nvPr>
            <p:ph idx="11" type="ftr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5" name="Google Shape;55;g9942cffb5d_0_796"/>
          <p:cNvSpPr txBox="1"/>
          <p:nvPr>
            <p:ph idx="12" type="sldNum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descr="cierre.png" id="56" name="Google Shape;56;g9942cffb5d_0_79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942cffb5d_0_801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900" spcFirstLastPara="1" rIns="121900" wrap="square" tIns="609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9" name="Google Shape;59;g9942cffb5d_0_801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g9942cffb5d_0_801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g9942cffb5d_0_801"/>
          <p:cNvSpPr txBox="1"/>
          <p:nvPr>
            <p:ph idx="10" type="dt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2" name="Google Shape;62;g9942cffb5d_0_801"/>
          <p:cNvSpPr txBox="1"/>
          <p:nvPr>
            <p:ph idx="11" type="ftr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3" name="Google Shape;63;g9942cffb5d_0_801"/>
          <p:cNvSpPr txBox="1"/>
          <p:nvPr>
            <p:ph idx="12" type="sldNum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9942cffb5d_0_74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9pPr>
          </a:lstStyle>
          <a:p/>
        </p:txBody>
      </p:sp>
      <p:sp>
        <p:nvSpPr>
          <p:cNvPr id="7" name="Google Shape;7;g9942cffb5d_0_74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g9942cffb5d_0_749"/>
          <p:cNvSpPr txBox="1"/>
          <p:nvPr>
            <p:ph idx="10" type="dt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g9942cffb5d_0_749"/>
          <p:cNvSpPr txBox="1"/>
          <p:nvPr>
            <p:ph idx="11" type="ftr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g9942cffb5d_0_749"/>
          <p:cNvSpPr txBox="1"/>
          <p:nvPr>
            <p:ph idx="12" type="sldNum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nervanasystems.github.io/coach/" TargetMode="External"/><Relationship Id="rId4" Type="http://schemas.openxmlformats.org/officeDocument/2006/relationships/hyperlink" Target="https://nervanasystems.github.io/coach/" TargetMode="External"/><Relationship Id="rId5" Type="http://schemas.openxmlformats.org/officeDocument/2006/relationships/hyperlink" Target="https://docs.ray.io/en/latest/rllib.html" TargetMode="External"/><Relationship Id="rId6" Type="http://schemas.openxmlformats.org/officeDocument/2006/relationships/hyperlink" Target="https://docs.ray.io/en/latest/rllib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bpm.io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4.png"/><Relationship Id="rId6" Type="http://schemas.openxmlformats.org/officeDocument/2006/relationships/image" Target="../media/image4.png"/><Relationship Id="rId7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>
            <p:ph idx="4294967295" type="ctrTitle"/>
          </p:nvPr>
        </p:nvSpPr>
        <p:spPr>
          <a:xfrm>
            <a:off x="3237950" y="1721750"/>
            <a:ext cx="88812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i="1" lang="es-CO" sz="4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La cuarta revolución industrial                           desde el IoT</a:t>
            </a:r>
            <a:r>
              <a:rPr i="1" lang="es-CO" sz="4200">
                <a:latin typeface="Arial Narrow"/>
                <a:ea typeface="Arial Narrow"/>
                <a:cs typeface="Arial Narrow"/>
                <a:sym typeface="Arial Narrow"/>
              </a:rPr>
              <a:t>  </a:t>
            </a:r>
            <a:endParaRPr i="1" sz="42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i="1" lang="es-CO" sz="3600">
                <a:latin typeface="Arial Narrow"/>
                <a:ea typeface="Arial Narrow"/>
                <a:cs typeface="Arial Narrow"/>
                <a:sym typeface="Arial Narrow"/>
              </a:rPr>
              <a:t>Diplomado</a:t>
            </a:r>
            <a:endParaRPr i="1" sz="36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1" name="Google Shape;91;p1"/>
          <p:cNvSpPr txBox="1"/>
          <p:nvPr>
            <p:ph idx="4294967295" type="subTitle"/>
          </p:nvPr>
        </p:nvSpPr>
        <p:spPr>
          <a:xfrm>
            <a:off x="5825425" y="2847950"/>
            <a:ext cx="5790600" cy="22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i="1" lang="es-CO" sz="2600">
                <a:solidFill>
                  <a:srgbClr val="FF9900"/>
                </a:solidFill>
                <a:latin typeface="Arial Narrow"/>
                <a:ea typeface="Arial Narrow"/>
                <a:cs typeface="Arial Narrow"/>
                <a:sym typeface="Arial Narrow"/>
              </a:rPr>
              <a:t>Grupo 5</a:t>
            </a:r>
            <a:endParaRPr b="1" i="1" sz="2600">
              <a:solidFill>
                <a:srgbClr val="FF99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s-CO" sz="2600">
                <a:latin typeface="Arial Narrow"/>
                <a:ea typeface="Arial Narrow"/>
                <a:cs typeface="Arial Narrow"/>
                <a:sym typeface="Arial Narrow"/>
              </a:rPr>
              <a:t>Javier Adolfo Corredor Camargo.</a:t>
            </a:r>
            <a:endParaRPr i="1" sz="26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s-CO" sz="2600">
                <a:latin typeface="Arial Narrow"/>
                <a:ea typeface="Arial Narrow"/>
                <a:cs typeface="Arial Narrow"/>
                <a:sym typeface="Arial Narrow"/>
              </a:rPr>
              <a:t>Rodrigo Alberto Simbaqueba Moreno.</a:t>
            </a:r>
            <a:endParaRPr i="1" sz="26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s-CO" sz="2600">
                <a:latin typeface="Arial Narrow"/>
                <a:ea typeface="Arial Narrow"/>
                <a:cs typeface="Arial Narrow"/>
                <a:sym typeface="Arial Narrow"/>
              </a:rPr>
              <a:t>Martín Alberto Hernández Henao.</a:t>
            </a:r>
            <a:endParaRPr i="1" sz="26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s-CO" sz="2600">
                <a:latin typeface="Arial Narrow"/>
                <a:ea typeface="Arial Narrow"/>
                <a:cs typeface="Arial Narrow"/>
                <a:sym typeface="Arial Narrow"/>
              </a:rPr>
              <a:t>Gelbert Gutiérrez Domínguez.</a:t>
            </a:r>
            <a:endParaRPr i="1" sz="26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s-CO" sz="2600">
                <a:latin typeface="Arial Narrow"/>
                <a:ea typeface="Arial Narrow"/>
                <a:cs typeface="Arial Narrow"/>
                <a:sym typeface="Arial Narrow"/>
              </a:rPr>
              <a:t>Orlando David Orbes Gómez.</a:t>
            </a:r>
            <a:endParaRPr i="1" sz="26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s-CO" sz="2600">
                <a:latin typeface="Arial Narrow"/>
                <a:ea typeface="Arial Narrow"/>
                <a:cs typeface="Arial Narrow"/>
                <a:sym typeface="Arial Narrow"/>
              </a:rPr>
              <a:t>Jairo Iván Marin Masmela.</a:t>
            </a:r>
            <a:endParaRPr i="1" sz="26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2" name="Google Shape;92;p1"/>
          <p:cNvSpPr txBox="1"/>
          <p:nvPr>
            <p:ph idx="4294967295" type="subTitle"/>
          </p:nvPr>
        </p:nvSpPr>
        <p:spPr>
          <a:xfrm>
            <a:off x="924050" y="3828675"/>
            <a:ext cx="38598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s-CO" sz="2600">
                <a:latin typeface="Arial Narrow"/>
                <a:ea typeface="Arial Narrow"/>
                <a:cs typeface="Arial Narrow"/>
                <a:sym typeface="Arial Narrow"/>
              </a:rPr>
              <a:t>Jorge Andrés Cock Ramírez</a:t>
            </a:r>
            <a:endParaRPr i="1" sz="2600"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9473c13ee_0_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99473c13ee_0_1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g99473c13ee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9473c13ee_0_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99473c13ee_0_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g99473c13ee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9473c13ee_0_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99473c13ee_0_1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g99473c13ee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90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g9b65a7f83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"/>
          <p:cNvSpPr txBox="1"/>
          <p:nvPr>
            <p:ph idx="4294967295" type="title"/>
          </p:nvPr>
        </p:nvSpPr>
        <p:spPr>
          <a:xfrm>
            <a:off x="428124" y="337615"/>
            <a:ext cx="105156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s-CO" sz="5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Módulo 4</a:t>
            </a:r>
            <a:endParaRPr/>
          </a:p>
        </p:txBody>
      </p:sp>
      <p:sp>
        <p:nvSpPr>
          <p:cNvPr id="185" name="Google Shape;185;p5"/>
          <p:cNvSpPr txBox="1"/>
          <p:nvPr>
            <p:ph idx="4294967295" type="body"/>
          </p:nvPr>
        </p:nvSpPr>
        <p:spPr>
          <a:xfrm>
            <a:off x="838199" y="1335726"/>
            <a:ext cx="10515599" cy="420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Analítica</a:t>
            </a:r>
            <a:endParaRPr/>
          </a:p>
        </p:txBody>
      </p:sp>
      <p:graphicFrame>
        <p:nvGraphicFramePr>
          <p:cNvPr id="186" name="Google Shape;186;p5"/>
          <p:cNvGraphicFramePr/>
          <p:nvPr/>
        </p:nvGraphicFramePr>
        <p:xfrm>
          <a:off x="838200" y="23484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{2DFFF008-FDF4-4424-9F39-50AB0C7F60ED}</a:tableStyleId>
              </a:tblPr>
              <a:tblGrid>
                <a:gridCol w="1964875"/>
                <a:gridCol w="2281175"/>
                <a:gridCol w="1225425"/>
                <a:gridCol w="2385900"/>
                <a:gridCol w="2658225"/>
              </a:tblGrid>
              <a:tr h="980975">
                <a:tc row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CO" sz="3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Analítica</a:t>
                      </a:r>
                      <a:endParaRPr/>
                    </a:p>
                  </a:txBody>
                  <a:tcPr marT="75400" marB="75400" marR="150825" marL="1508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CO" sz="3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Descriptiva</a:t>
                      </a:r>
                      <a:endParaRPr/>
                    </a:p>
                  </a:txBody>
                  <a:tcPr marT="15700" marB="0" marR="47125" marL="471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700" marB="0" marR="47125" marL="471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CO" sz="3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Power BI, AWS, knime</a:t>
                      </a:r>
                      <a:endParaRPr/>
                    </a:p>
                  </a:txBody>
                  <a:tcPr marT="15700" marB="0" marR="47125" marL="471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700" marB="0" marR="47125" marL="471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85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CO" sz="3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Diagnóstica</a:t>
                      </a:r>
                      <a:endParaRPr/>
                    </a:p>
                  </a:txBody>
                  <a:tcPr marT="15700" marB="0" marR="47125" marL="471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700" marB="0" marR="47125" marL="471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CO" sz="3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AWS,knime</a:t>
                      </a:r>
                      <a:endParaRPr/>
                    </a:p>
                  </a:txBody>
                  <a:tcPr marT="15700" marB="0" marR="47125" marL="471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700" marB="0" marR="47125" marL="471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59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CO" sz="3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Predictiva</a:t>
                      </a:r>
                      <a:endParaRPr/>
                    </a:p>
                  </a:txBody>
                  <a:tcPr marT="15700" marB="0" marR="47125" marL="471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700" marB="0" marR="47125" marL="471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CO" sz="3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Knime, AWS</a:t>
                      </a:r>
                      <a:endParaRPr/>
                    </a:p>
                  </a:txBody>
                  <a:tcPr marT="15700" marB="0" marR="47125" marL="471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900"/>
                        <a:t> </a:t>
                      </a:r>
                      <a:r>
                        <a:rPr lang="es-CO" sz="2900"/>
                        <a:t>DL</a:t>
                      </a:r>
                      <a:endParaRPr sz="2900"/>
                    </a:p>
                  </a:txBody>
                  <a:tcPr marT="15700" marB="0" marR="47125" marL="471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85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CO" sz="3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Prescriptiva</a:t>
                      </a:r>
                      <a:endParaRPr/>
                    </a:p>
                  </a:txBody>
                  <a:tcPr marT="15700" marB="0" marR="47125" marL="471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700" marB="0" marR="47125" marL="471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CO" sz="3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AWS, knime</a:t>
                      </a:r>
                      <a:endParaRPr/>
                    </a:p>
                  </a:txBody>
                  <a:tcPr marT="15700" marB="0" marR="47125" marL="471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000"/>
                        <a:t> RL</a:t>
                      </a:r>
                      <a:endParaRPr b="0" i="0"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700" marB="0" marR="47125" marL="471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a8a62b6c5_0_3"/>
          <p:cNvSpPr txBox="1"/>
          <p:nvPr>
            <p:ph idx="4294967295" type="title"/>
          </p:nvPr>
        </p:nvSpPr>
        <p:spPr>
          <a:xfrm>
            <a:off x="428124" y="337615"/>
            <a:ext cx="105156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s-CO" sz="5400">
                <a:solidFill>
                  <a:schemeClr val="accent1"/>
                </a:solidFill>
              </a:rPr>
              <a:t>Aprendizaje por Refuerzo</a:t>
            </a:r>
            <a:endParaRPr/>
          </a:p>
        </p:txBody>
      </p:sp>
      <p:sp>
        <p:nvSpPr>
          <p:cNvPr id="192" name="Google Shape;192;g9a8a62b6c5_0_3"/>
          <p:cNvSpPr txBox="1"/>
          <p:nvPr>
            <p:ph idx="4294967295" type="body"/>
          </p:nvPr>
        </p:nvSpPr>
        <p:spPr>
          <a:xfrm>
            <a:off x="838199" y="1335726"/>
            <a:ext cx="105156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CO" sz="2400"/>
              <a:t>Una Clasificación </a:t>
            </a:r>
            <a:r>
              <a:rPr lang="es-CO" sz="2400"/>
              <a:t>Algoritmos</a:t>
            </a:r>
            <a:r>
              <a:rPr lang="es-CO" sz="2400"/>
              <a:t> Aprendizaje</a:t>
            </a:r>
            <a:endParaRPr/>
          </a:p>
        </p:txBody>
      </p:sp>
      <p:pic>
        <p:nvPicPr>
          <p:cNvPr id="193" name="Google Shape;193;g9a8a62b6c5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6225" y="1968551"/>
            <a:ext cx="8712788" cy="479687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9a8a62b6c5_0_3"/>
          <p:cNvSpPr txBox="1"/>
          <p:nvPr/>
        </p:nvSpPr>
        <p:spPr>
          <a:xfrm>
            <a:off x="10199025" y="3033850"/>
            <a:ext cx="1802400" cy="11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500">
                <a:latin typeface="Calibri"/>
                <a:ea typeface="Calibri"/>
                <a:cs typeface="Calibri"/>
                <a:sym typeface="Calibri"/>
              </a:rPr>
              <a:t>Real time Decisions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500">
                <a:latin typeface="Calibri"/>
                <a:ea typeface="Calibri"/>
                <a:cs typeface="Calibri"/>
                <a:sym typeface="Calibri"/>
              </a:rPr>
              <a:t>Robot Navigation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500">
                <a:latin typeface="Calibri"/>
                <a:ea typeface="Calibri"/>
                <a:cs typeface="Calibri"/>
                <a:sym typeface="Calibri"/>
              </a:rPr>
              <a:t>Learning Tasks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500">
                <a:latin typeface="Calibri"/>
                <a:ea typeface="Calibri"/>
                <a:cs typeface="Calibri"/>
                <a:sym typeface="Calibri"/>
              </a:rPr>
              <a:t>Skill Acquisition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500">
                <a:latin typeface="Calibri"/>
                <a:ea typeface="Calibri"/>
                <a:cs typeface="Calibri"/>
                <a:sym typeface="Calibri"/>
              </a:rPr>
              <a:t>Game AI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9a8a62b6c5_0_280"/>
          <p:cNvSpPr txBox="1"/>
          <p:nvPr>
            <p:ph idx="4294967295" type="title"/>
          </p:nvPr>
        </p:nvSpPr>
        <p:spPr>
          <a:xfrm>
            <a:off x="428124" y="337615"/>
            <a:ext cx="105156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s-CO" sz="5400">
                <a:solidFill>
                  <a:schemeClr val="accent1"/>
                </a:solidFill>
              </a:rPr>
              <a:t>Aprendizaje por Refuerzo</a:t>
            </a:r>
            <a:endParaRPr/>
          </a:p>
        </p:txBody>
      </p:sp>
      <p:sp>
        <p:nvSpPr>
          <p:cNvPr id="200" name="Google Shape;200;g9a8a62b6c5_0_280"/>
          <p:cNvSpPr txBox="1"/>
          <p:nvPr>
            <p:ph idx="4294967295" type="body"/>
          </p:nvPr>
        </p:nvSpPr>
        <p:spPr>
          <a:xfrm>
            <a:off x="838199" y="1335726"/>
            <a:ext cx="105156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CO" sz="2400"/>
              <a:t>Concepto</a:t>
            </a:r>
            <a:endParaRPr/>
          </a:p>
        </p:txBody>
      </p:sp>
      <p:pic>
        <p:nvPicPr>
          <p:cNvPr id="201" name="Google Shape;201;g9a8a62b6c5_0_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650" y="2307424"/>
            <a:ext cx="8689950" cy="305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a8a62b6c5_0_287"/>
          <p:cNvSpPr txBox="1"/>
          <p:nvPr>
            <p:ph idx="4294967295" type="title"/>
          </p:nvPr>
        </p:nvSpPr>
        <p:spPr>
          <a:xfrm>
            <a:off x="428124" y="337615"/>
            <a:ext cx="105156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s-CO" sz="5400">
                <a:solidFill>
                  <a:schemeClr val="accent1"/>
                </a:solidFill>
              </a:rPr>
              <a:t>Aprendizaje por Refuerzo</a:t>
            </a:r>
            <a:endParaRPr/>
          </a:p>
        </p:txBody>
      </p:sp>
      <p:sp>
        <p:nvSpPr>
          <p:cNvPr id="207" name="Google Shape;207;g9a8a62b6c5_0_287"/>
          <p:cNvSpPr txBox="1"/>
          <p:nvPr>
            <p:ph idx="4294967295" type="body"/>
          </p:nvPr>
        </p:nvSpPr>
        <p:spPr>
          <a:xfrm>
            <a:off x="838199" y="1335726"/>
            <a:ext cx="105156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CO" sz="2400"/>
              <a:t>Herramientas en la nube</a:t>
            </a:r>
            <a:endParaRPr/>
          </a:p>
        </p:txBody>
      </p:sp>
      <p:graphicFrame>
        <p:nvGraphicFramePr>
          <p:cNvPr id="208" name="Google Shape;208;g9a8a62b6c5_0_287"/>
          <p:cNvGraphicFramePr/>
          <p:nvPr/>
        </p:nvGraphicFramePr>
        <p:xfrm>
          <a:off x="428125" y="206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{EAAD114B-E72C-47DB-8A0D-DF33D7DE24A9}</a:tableStyleId>
              </a:tblPr>
              <a:tblGrid>
                <a:gridCol w="3174600"/>
                <a:gridCol w="2854725"/>
                <a:gridCol w="5364850"/>
              </a:tblGrid>
              <a:tr h="749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900"/>
                        <a:t>Utilidad</a:t>
                      </a:r>
                      <a:endParaRPr b="1" sz="19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900"/>
                        <a:t>Link - Consulta</a:t>
                      </a:r>
                      <a:endParaRPr b="1" sz="19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900"/>
                        <a:t>Observación</a:t>
                      </a:r>
                      <a:endParaRPr b="1" sz="19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14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00"/>
                        <a:t>AWS DeepRacer</a:t>
                      </a:r>
                      <a:endParaRPr sz="20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https://aws.amazon.com/es/deepracer/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/>
                        <a:t>Simulador de carreras 3D basado en la nube, un coche de carreras totalmente autónomo en una escala de 1/18, impulsado por el aprendizaje por refuerzo, y una liga de carreras global.</a:t>
                      </a:r>
                      <a:endParaRPr sz="16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69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900"/>
                        <a:t>AWS -  SageMaker Reinforcement Learning</a:t>
                      </a:r>
                      <a:endParaRPr sz="19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https://docs.aws.amazon.com/sagemaker/latest/dg/reinforcement-learning.html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/>
                        <a:t>Admite TensorFlow y Apache MXNet.</a:t>
                      </a:r>
                      <a:endParaRPr sz="16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/>
                        <a:t>Un kit de herramientas de RL que gestiona la interacción entre el agente y el entorno y proporciona una amplia selección de algoritmos de RL, Intel</a:t>
                      </a:r>
                      <a:r>
                        <a:rPr lang="es-CO" sz="1600">
                          <a:uFill>
                            <a:noFill/>
                          </a:uFill>
                          <a:hlinkClick r:id="rId3"/>
                        </a:rPr>
                        <a:t> </a:t>
                      </a:r>
                      <a:r>
                        <a:rPr lang="es-CO" sz="1600" u="sng">
                          <a:hlinkClick r:id="rId4"/>
                        </a:rPr>
                        <a:t>Coach</a:t>
                      </a:r>
                      <a:r>
                        <a:rPr lang="es-CO" sz="1600"/>
                        <a:t> y Ray</a:t>
                      </a:r>
                      <a:r>
                        <a:rPr lang="es-CO" sz="1600">
                          <a:uFill>
                            <a:noFill/>
                          </a:uFill>
                          <a:hlinkClick r:id="rId5"/>
                        </a:rPr>
                        <a:t> </a:t>
                      </a:r>
                      <a:r>
                        <a:rPr lang="es-CO" sz="1600" u="sng">
                          <a:hlinkClick r:id="rId6"/>
                        </a:rPr>
                        <a:t>RLlib</a:t>
                      </a:r>
                      <a:r>
                        <a:rPr lang="es-CO" sz="1600"/>
                        <a:t>.</a:t>
                      </a:r>
                      <a:endParaRPr sz="16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/>
                        <a:t> </a:t>
                      </a:r>
                      <a:endParaRPr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9a8a62b6c5_0_297"/>
          <p:cNvSpPr txBox="1"/>
          <p:nvPr>
            <p:ph idx="4294967295" type="title"/>
          </p:nvPr>
        </p:nvSpPr>
        <p:spPr>
          <a:xfrm>
            <a:off x="428124" y="337615"/>
            <a:ext cx="105156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s-CO" sz="5400">
                <a:solidFill>
                  <a:schemeClr val="accent1"/>
                </a:solidFill>
              </a:rPr>
              <a:t>Aprendizaje por Refuerzo</a:t>
            </a:r>
            <a:endParaRPr/>
          </a:p>
        </p:txBody>
      </p:sp>
      <p:sp>
        <p:nvSpPr>
          <p:cNvPr id="214" name="Google Shape;214;g9a8a62b6c5_0_297"/>
          <p:cNvSpPr txBox="1"/>
          <p:nvPr>
            <p:ph idx="4294967295" type="body"/>
          </p:nvPr>
        </p:nvSpPr>
        <p:spPr>
          <a:xfrm>
            <a:off x="838199" y="1335726"/>
            <a:ext cx="105156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CO" sz="2400"/>
              <a:t>Herramientas en la nube</a:t>
            </a:r>
            <a:endParaRPr/>
          </a:p>
        </p:txBody>
      </p:sp>
      <p:graphicFrame>
        <p:nvGraphicFramePr>
          <p:cNvPr id="215" name="Google Shape;215;g9a8a62b6c5_0_297"/>
          <p:cNvGraphicFramePr/>
          <p:nvPr/>
        </p:nvGraphicFramePr>
        <p:xfrm>
          <a:off x="428125" y="206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{EAAD114B-E72C-47DB-8A0D-DF33D7DE24A9}</a:tableStyleId>
              </a:tblPr>
              <a:tblGrid>
                <a:gridCol w="3174600"/>
                <a:gridCol w="2854725"/>
                <a:gridCol w="5364850"/>
              </a:tblGrid>
              <a:tr h="713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900"/>
                        <a:t>Utilidad</a:t>
                      </a:r>
                      <a:endParaRPr b="1" sz="19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900"/>
                        <a:t>Link - Consulta</a:t>
                      </a:r>
                      <a:endParaRPr b="1" sz="19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900"/>
                        <a:t>Observación</a:t>
                      </a:r>
                      <a:endParaRPr b="1" sz="19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2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00"/>
                        <a:t>Azure - Personalizer</a:t>
                      </a:r>
                      <a:endParaRPr sz="20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https://azure.microsoft.com/en-us/services/cognitive-services/personalizer/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Brinda a los usuarios experiencias relevantes que mejoran con el tiempo, en función de su comportamiento. A diferencia de los motores de recomendación que ofrecen algunas opciones de un gran catálogo, Personalizer presenta el mejor resultado para un usuario, cada vez que interactúa con su aplicación.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65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00"/>
                        <a:t>Azure - Machine Learning</a:t>
                      </a:r>
                      <a:endParaRPr sz="20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https://techcommunity.microsoft.com/t5/azure-ai/introducing-reinforcement-learning-on-azure-machine-learning/ba-p/1403028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500"/>
                        <a:t>Escalar el aprendizaje por refuerzo en clústeres de cómputo, soporte escenarios de múltiples agentes, acceder a algoritmos, marcos y entornos de RL de código abierto</a:t>
                      </a:r>
                      <a:endParaRPr sz="15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a8a62b6c5_0_304"/>
          <p:cNvSpPr txBox="1"/>
          <p:nvPr>
            <p:ph idx="4294967295" type="title"/>
          </p:nvPr>
        </p:nvSpPr>
        <p:spPr>
          <a:xfrm>
            <a:off x="428124" y="337615"/>
            <a:ext cx="105156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s-CO" sz="5400">
                <a:solidFill>
                  <a:schemeClr val="accent1"/>
                </a:solidFill>
              </a:rPr>
              <a:t>Aprendizaje por Refuerzo</a:t>
            </a:r>
            <a:endParaRPr/>
          </a:p>
        </p:txBody>
      </p:sp>
      <p:sp>
        <p:nvSpPr>
          <p:cNvPr id="221" name="Google Shape;221;g9a8a62b6c5_0_304"/>
          <p:cNvSpPr txBox="1"/>
          <p:nvPr>
            <p:ph idx="4294967295" type="body"/>
          </p:nvPr>
        </p:nvSpPr>
        <p:spPr>
          <a:xfrm>
            <a:off x="838199" y="1335726"/>
            <a:ext cx="105156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CO" sz="2400"/>
              <a:t>Herramientas en la nube</a:t>
            </a:r>
            <a:endParaRPr/>
          </a:p>
        </p:txBody>
      </p:sp>
      <p:graphicFrame>
        <p:nvGraphicFramePr>
          <p:cNvPr id="222" name="Google Shape;222;g9a8a62b6c5_0_304"/>
          <p:cNvGraphicFramePr/>
          <p:nvPr/>
        </p:nvGraphicFramePr>
        <p:xfrm>
          <a:off x="428125" y="206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{EAAD114B-E72C-47DB-8A0D-DF33D7DE24A9}</a:tableStyleId>
              </a:tblPr>
              <a:tblGrid>
                <a:gridCol w="3174600"/>
                <a:gridCol w="2854725"/>
                <a:gridCol w="5364850"/>
              </a:tblGrid>
              <a:tr h="713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900"/>
                        <a:t>Utilidad</a:t>
                      </a:r>
                      <a:endParaRPr b="1" sz="19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900"/>
                        <a:t>Link - Consulta</a:t>
                      </a:r>
                      <a:endParaRPr b="1" sz="19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900"/>
                        <a:t>Observación</a:t>
                      </a:r>
                      <a:endParaRPr b="1" sz="19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2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00"/>
                        <a:t>DeepMind Lab</a:t>
                      </a:r>
                      <a:endParaRPr sz="20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https://deepmind.com/research/publications/deepmind-lab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700"/>
                        <a:t>DeepMind Lab es una plataforma similar a un juego personalizable en 3D diseñada para la investigación de IA basada en agentes. Se observa desde un punto de vista en primera persona, a través de los ojos del agente simulado.</a:t>
                      </a:r>
                      <a:endParaRPr sz="17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65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00"/>
                        <a:t>Gym – openAI</a:t>
                      </a:r>
                      <a:endParaRPr sz="20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https://gym.openai.com/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700"/>
                        <a:t>Gym es un conjunto de herramientas para desarrollar y comparar algoritmos de aprendizaje por refuerzo.</a:t>
                      </a:r>
                      <a:endParaRPr sz="17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idx="4294967295"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>
                <a:latin typeface="Arial Narrow"/>
                <a:ea typeface="Arial Narrow"/>
                <a:cs typeface="Arial Narrow"/>
                <a:sym typeface="Arial Narrow"/>
              </a:rPr>
              <a:t>Diplomado IoT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8" name="Google Shape;98;p2"/>
          <p:cNvSpPr txBox="1"/>
          <p:nvPr>
            <p:ph idx="4294967295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Narrow"/>
              <a:buChar char="•"/>
            </a:pPr>
            <a:r>
              <a:rPr lang="es-CO">
                <a:latin typeface="Arial Narrow"/>
                <a:ea typeface="Arial Narrow"/>
                <a:cs typeface="Arial Narrow"/>
                <a:sym typeface="Arial Narrow"/>
              </a:rPr>
              <a:t>Esta presentación relaciona los conceptos claves de cada módulo.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Narrow"/>
              <a:buChar char="•"/>
            </a:pPr>
            <a:r>
              <a:rPr lang="es-CO">
                <a:latin typeface="Arial Narrow"/>
                <a:ea typeface="Arial Narrow"/>
                <a:cs typeface="Arial Narrow"/>
                <a:sym typeface="Arial Narrow"/>
              </a:rPr>
              <a:t>La idea es resumir algunos los conceptos y herramientas vistas en clase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a8a62b6c5_0_325"/>
          <p:cNvSpPr txBox="1"/>
          <p:nvPr>
            <p:ph idx="4294967295" type="title"/>
          </p:nvPr>
        </p:nvSpPr>
        <p:spPr>
          <a:xfrm>
            <a:off x="428124" y="337615"/>
            <a:ext cx="105156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s-CO" sz="5400">
                <a:solidFill>
                  <a:schemeClr val="accent1"/>
                </a:solidFill>
              </a:rPr>
              <a:t>Aprendizaje por Refuerzo</a:t>
            </a:r>
            <a:endParaRPr/>
          </a:p>
        </p:txBody>
      </p:sp>
      <p:sp>
        <p:nvSpPr>
          <p:cNvPr id="228" name="Google Shape;228;g9a8a62b6c5_0_325"/>
          <p:cNvSpPr txBox="1"/>
          <p:nvPr>
            <p:ph idx="4294967295" type="body"/>
          </p:nvPr>
        </p:nvSpPr>
        <p:spPr>
          <a:xfrm>
            <a:off x="838199" y="1335726"/>
            <a:ext cx="105156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CO" sz="2400"/>
              <a:t>Azure Personalizer</a:t>
            </a:r>
            <a:endParaRPr/>
          </a:p>
        </p:txBody>
      </p:sp>
      <p:pic>
        <p:nvPicPr>
          <p:cNvPr id="229" name="Google Shape;229;g9a8a62b6c5_0_3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438" y="1901651"/>
            <a:ext cx="8842367" cy="479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idx="4294967295" type="title"/>
          </p:nvPr>
        </p:nvSpPr>
        <p:spPr>
          <a:xfrm>
            <a:off x="521774" y="291090"/>
            <a:ext cx="105156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s-CO" sz="5400">
                <a:solidFill>
                  <a:schemeClr val="accent1"/>
                </a:solidFill>
              </a:rPr>
              <a:t>Módulo</a:t>
            </a:r>
            <a:r>
              <a:rPr lang="es-CO" sz="5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/>
          </a:p>
        </p:txBody>
      </p:sp>
      <p:sp>
        <p:nvSpPr>
          <p:cNvPr id="104" name="Google Shape;104;p3"/>
          <p:cNvSpPr txBox="1"/>
          <p:nvPr>
            <p:ph idx="4294967295" type="body"/>
          </p:nvPr>
        </p:nvSpPr>
        <p:spPr>
          <a:xfrm>
            <a:off x="838199" y="1335726"/>
            <a:ext cx="10515599" cy="420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Modelado de procesos de negocio BPMs</a:t>
            </a:r>
            <a:endParaRPr/>
          </a:p>
        </p:txBody>
      </p:sp>
      <p:graphicFrame>
        <p:nvGraphicFramePr>
          <p:cNvPr id="105" name="Google Shape;105;p3"/>
          <p:cNvGraphicFramePr/>
          <p:nvPr/>
        </p:nvGraphicFramePr>
        <p:xfrm>
          <a:off x="838200" y="26450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{B58D4A3F-BFA7-40DB-A338-4C556C3A38AA}</a:tableStyleId>
              </a:tblPr>
              <a:tblGrid>
                <a:gridCol w="1643225"/>
                <a:gridCol w="1625550"/>
                <a:gridCol w="2386125"/>
                <a:gridCol w="2173875"/>
                <a:gridCol w="2686825"/>
              </a:tblGrid>
              <a:tr h="815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500" u="none" cap="none" strike="noStrike"/>
                        <a:t>Categoria</a:t>
                      </a:r>
                      <a:endParaRPr/>
                    </a:p>
                  </a:txBody>
                  <a:tcPr marT="0" marB="0" marR="39800" marL="398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500" u="none" cap="none" strike="noStrike"/>
                        <a:t>Concepto</a:t>
                      </a:r>
                      <a:endParaRPr/>
                    </a:p>
                  </a:txBody>
                  <a:tcPr marT="0" marB="0" marR="39800" marL="398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500" u="none" cap="none" strike="noStrike"/>
                        <a:t>Observaciones</a:t>
                      </a:r>
                      <a:endParaRPr/>
                    </a:p>
                  </a:txBody>
                  <a:tcPr marT="0" marB="0" marR="39800" marL="398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500" u="none" cap="none" strike="noStrike"/>
                        <a:t>Utilidades y/o Herramientas</a:t>
                      </a:r>
                      <a:endParaRPr/>
                    </a:p>
                  </a:txBody>
                  <a:tcPr marT="0" marB="0" marR="39800" marL="398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2500" u="none" cap="none" strike="noStrike"/>
                        <a:t>Aplicación</a:t>
                      </a:r>
                      <a:endParaRPr/>
                    </a:p>
                  </a:txBody>
                  <a:tcPr marT="0" marB="0" marR="39800" marL="39800" anchor="b"/>
                </a:tc>
              </a:tr>
              <a:tr h="815075">
                <a:tc row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500" u="none" cap="none" strike="noStrike"/>
                        <a:t>BPMs</a:t>
                      </a:r>
                      <a:endParaRPr/>
                    </a:p>
                  </a:txBody>
                  <a:tcPr marT="0" marB="0" marR="39800" marL="39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500" u="none" cap="none" strike="noStrike"/>
                        <a:t>Modelar procesos</a:t>
                      </a:r>
                      <a:endParaRPr/>
                    </a:p>
                  </a:txBody>
                  <a:tcPr marT="0" marB="0" marR="39800" marL="398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500" u="none" cap="none" strike="noStrike"/>
                        <a:t>Técnica de los momentos</a:t>
                      </a:r>
                      <a:endParaRPr/>
                    </a:p>
                  </a:txBody>
                  <a:tcPr marT="0" marB="0" marR="39800" marL="398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500" u="sng" cap="none" strike="noStrike">
                          <a:solidFill>
                            <a:srgbClr val="1155CC"/>
                          </a:solid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bpm.io</a:t>
                      </a:r>
                      <a:endParaRPr sz="2500" u="sng" cap="none" strike="noStrike">
                        <a:solidFill>
                          <a:srgbClr val="1155CC"/>
                        </a:solidFill>
                      </a:endParaRPr>
                    </a:p>
                  </a:txBody>
                  <a:tcPr marT="0" marB="0" marR="39800" marL="398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500" u="none" cap="none" strike="noStrike"/>
                        <a:t>Modelado de procesos</a:t>
                      </a:r>
                      <a:endParaRPr/>
                    </a:p>
                  </a:txBody>
                  <a:tcPr marT="0" marB="0" marR="39800" marL="39800" anchor="b"/>
                </a:tc>
              </a:tr>
              <a:tr h="8150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500" u="none" cap="none" strike="noStrike"/>
                        <a:t>Simular procesos</a:t>
                      </a:r>
                      <a:endParaRPr/>
                    </a:p>
                  </a:txBody>
                  <a:tcPr marT="0" marB="0" marR="39800" marL="398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 u="none" cap="none" strike="noStrike"/>
                    </a:p>
                  </a:txBody>
                  <a:tcPr marT="0" marB="0" marR="39800" marL="398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 u="none" cap="none" strike="noStrike"/>
                    </a:p>
                  </a:txBody>
                  <a:tcPr marT="0" marB="0" marR="39800" marL="398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500" u="none" cap="none" strike="noStrike"/>
                        <a:t>Producción y Comercializacion</a:t>
                      </a:r>
                      <a:endParaRPr/>
                    </a:p>
                  </a:txBody>
                  <a:tcPr marT="0" marB="0" marR="39800" marL="39800" anchor="b"/>
                </a:tc>
              </a:tr>
              <a:tr h="4330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500" u="none" cap="none" strike="noStrike"/>
                        <a:t>RPAs</a:t>
                      </a:r>
                      <a:endParaRPr/>
                    </a:p>
                  </a:txBody>
                  <a:tcPr marT="0" marB="0" marR="39800" marL="398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 u="none" cap="none" strike="noStrike"/>
                    </a:p>
                  </a:txBody>
                  <a:tcPr marT="0" marB="0" marR="39800" marL="398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500" u="none" cap="none" strike="noStrike"/>
                        <a:t>UI Path</a:t>
                      </a:r>
                      <a:endParaRPr/>
                    </a:p>
                  </a:txBody>
                  <a:tcPr marT="0" marB="0" marR="39800" marL="398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 u="none" cap="none" strike="noStrike"/>
                    </a:p>
                  </a:txBody>
                  <a:tcPr marT="0" marB="0" marR="39800" marL="3980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a66d8c242_0_0"/>
          <p:cNvSpPr txBox="1"/>
          <p:nvPr>
            <p:ph idx="4294967295" type="title"/>
          </p:nvPr>
        </p:nvSpPr>
        <p:spPr>
          <a:xfrm>
            <a:off x="916425" y="230025"/>
            <a:ext cx="10515600" cy="764700"/>
          </a:xfrm>
          <a:prstGeom prst="rect">
            <a:avLst/>
          </a:prstGeom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Arial Narrow"/>
                <a:ea typeface="Arial Narrow"/>
                <a:cs typeface="Arial Narrow"/>
                <a:sym typeface="Arial Narrow"/>
              </a:rPr>
              <a:t>Árbol de problemas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11" name="Google Shape;111;g9a66d8c24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7837" y="1095700"/>
            <a:ext cx="9536325" cy="4795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9a66d8c242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6425" y="6462450"/>
            <a:ext cx="7206925" cy="26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a66d8c242_0_11"/>
          <p:cNvSpPr txBox="1"/>
          <p:nvPr>
            <p:ph idx="4294967295"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Arial Narrow"/>
                <a:ea typeface="Arial Narrow"/>
                <a:cs typeface="Arial Narrow"/>
                <a:sym typeface="Arial Narrow"/>
              </a:rPr>
              <a:t>Planteamiento de la solución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8" name="Google Shape;118;g9a66d8c242_0_11"/>
          <p:cNvSpPr txBox="1"/>
          <p:nvPr>
            <p:ph idx="4294967295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CO" sz="3200">
                <a:latin typeface="Arial Narrow"/>
                <a:ea typeface="Arial Narrow"/>
                <a:cs typeface="Arial Narrow"/>
                <a:sym typeface="Arial Narrow"/>
              </a:rPr>
              <a:t>Sistema hidropónico inteligente basado en IoT mediante el uso del algoritmo de aprendizaje por repetición.</a:t>
            </a:r>
            <a:endParaRPr sz="3200"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g9942cffb5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175" y="475050"/>
            <a:ext cx="10254025" cy="599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9a66d8c242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675" y="502575"/>
            <a:ext cx="10327126" cy="599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g9942cffb5d_0_8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9225" y="105725"/>
            <a:ext cx="4076700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9942cffb5d_0_8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3038" y="1353225"/>
            <a:ext cx="4029075" cy="118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9942cffb5d_0_8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13038" y="2457200"/>
            <a:ext cx="4029075" cy="150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9942cffb5d_0_8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89213" y="3961425"/>
            <a:ext cx="4048125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9942cffb5d_0_8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98750" y="5466375"/>
            <a:ext cx="4029075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9942cffb5d_0_833"/>
          <p:cNvSpPr txBox="1"/>
          <p:nvPr/>
        </p:nvSpPr>
        <p:spPr>
          <a:xfrm>
            <a:off x="279200" y="626488"/>
            <a:ext cx="50067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700">
                <a:latin typeface="Arial Narrow"/>
                <a:ea typeface="Arial Narrow"/>
                <a:cs typeface="Arial Narrow"/>
                <a:sym typeface="Arial Narrow"/>
              </a:rPr>
              <a:t>Diagrama del proceso de negocio</a:t>
            </a:r>
            <a:endParaRPr sz="27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9" name="Google Shape;139;g9942cffb5d_0_833"/>
          <p:cNvSpPr txBox="1"/>
          <p:nvPr/>
        </p:nvSpPr>
        <p:spPr>
          <a:xfrm>
            <a:off x="279200" y="3494075"/>
            <a:ext cx="45138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900">
                <a:latin typeface="Arial Narrow"/>
                <a:ea typeface="Arial Narrow"/>
                <a:cs typeface="Arial Narrow"/>
                <a:sym typeface="Arial Narrow"/>
              </a:rPr>
              <a:t>Modelo de negocio: Producción, comercialización y venta</a:t>
            </a:r>
            <a:endParaRPr sz="29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0" name="Google Shape;140;g9942cffb5d_0_833"/>
          <p:cNvSpPr/>
          <p:nvPr/>
        </p:nvSpPr>
        <p:spPr>
          <a:xfrm>
            <a:off x="4988475" y="458950"/>
            <a:ext cx="1800600" cy="80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st="95250">
              <a:srgbClr val="FF99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Arial Narrow"/>
                <a:ea typeface="Arial Narrow"/>
                <a:cs typeface="Arial Narrow"/>
                <a:sym typeface="Arial Narrow"/>
              </a:rPr>
              <a:t>Sembrar plántulas.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1" name="Google Shape;141;g9942cffb5d_0_833"/>
          <p:cNvSpPr/>
          <p:nvPr/>
        </p:nvSpPr>
        <p:spPr>
          <a:xfrm>
            <a:off x="4988475" y="1543113"/>
            <a:ext cx="1800600" cy="80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st="95250">
              <a:srgbClr val="FF99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Arial Narrow"/>
                <a:ea typeface="Arial Narrow"/>
                <a:cs typeface="Arial Narrow"/>
                <a:sym typeface="Arial Narrow"/>
              </a:rPr>
              <a:t>Inspeccionar raíz.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2" name="Google Shape;142;g9942cffb5d_0_833"/>
          <p:cNvSpPr/>
          <p:nvPr/>
        </p:nvSpPr>
        <p:spPr>
          <a:xfrm>
            <a:off x="4988475" y="2752275"/>
            <a:ext cx="1800600" cy="80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st="104775">
              <a:srgbClr val="FF99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Arial Narrow"/>
                <a:ea typeface="Arial Narrow"/>
                <a:cs typeface="Arial Narrow"/>
                <a:sym typeface="Arial Narrow"/>
              </a:rPr>
              <a:t>Adaptar planta.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3" name="Google Shape;143;g9942cffb5d_0_833"/>
          <p:cNvSpPr/>
          <p:nvPr/>
        </p:nvSpPr>
        <p:spPr>
          <a:xfrm>
            <a:off x="4988475" y="4378300"/>
            <a:ext cx="1800600" cy="80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st="95250">
              <a:srgbClr val="FF99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300">
                <a:latin typeface="Arial Narrow"/>
                <a:ea typeface="Arial Narrow"/>
                <a:cs typeface="Arial Narrow"/>
                <a:sym typeface="Arial Narrow"/>
              </a:rPr>
              <a:t>Cosechar, seleccionar, empacar</a:t>
            </a:r>
            <a:endParaRPr sz="13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4" name="Google Shape;144;g9942cffb5d_0_833"/>
          <p:cNvSpPr/>
          <p:nvPr/>
        </p:nvSpPr>
        <p:spPr>
          <a:xfrm>
            <a:off x="4988475" y="5709113"/>
            <a:ext cx="1800600" cy="80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st="85725">
              <a:srgbClr val="FF99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300">
                <a:latin typeface="Arial Narrow"/>
                <a:ea typeface="Arial Narrow"/>
                <a:cs typeface="Arial Narrow"/>
                <a:sym typeface="Arial Narrow"/>
              </a:rPr>
              <a:t>Almacenar, comercializar, entregar</a:t>
            </a:r>
            <a:endParaRPr sz="13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5" name="Google Shape;145;g9942cffb5d_0_833"/>
          <p:cNvSpPr txBox="1"/>
          <p:nvPr/>
        </p:nvSpPr>
        <p:spPr>
          <a:xfrm>
            <a:off x="98500" y="5748550"/>
            <a:ext cx="45138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000">
                <a:latin typeface="Calibri"/>
                <a:ea typeface="Calibri"/>
                <a:cs typeface="Calibri"/>
                <a:sym typeface="Calibri"/>
              </a:rPr>
              <a:t>https://s91fdfb622c908c76.jimcontent.com/download/version/1456354539/module/8979007769/name/FJUJOGRAMA%20DEL%20TOMATE.p</a:t>
            </a:r>
            <a:r>
              <a:rPr lang="es-CO">
                <a:latin typeface="Calibri"/>
                <a:ea typeface="Calibri"/>
                <a:cs typeface="Calibri"/>
                <a:sym typeface="Calibri"/>
              </a:rPr>
              <a:t>df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9942cffb5d_0_833"/>
          <p:cNvSpPr txBox="1"/>
          <p:nvPr/>
        </p:nvSpPr>
        <p:spPr>
          <a:xfrm>
            <a:off x="139600" y="5521500"/>
            <a:ext cx="4327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>
                <a:latin typeface="Calibri"/>
                <a:ea typeface="Calibri"/>
                <a:cs typeface="Calibri"/>
                <a:sym typeface="Calibri"/>
              </a:rPr>
              <a:t>https://drive.google.com/file/d/1_exdYt0ggDoblGjVUJZV4CXan7nm5wpO/view?usp=sharing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"/>
          <p:cNvSpPr txBox="1"/>
          <p:nvPr>
            <p:ph idx="4294967295" type="title"/>
          </p:nvPr>
        </p:nvSpPr>
        <p:spPr>
          <a:xfrm>
            <a:off x="838200" y="291100"/>
            <a:ext cx="99579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s-CO" sz="5400">
                <a:solidFill>
                  <a:schemeClr val="accent1"/>
                </a:solidFill>
              </a:rPr>
              <a:t>                                   </a:t>
            </a:r>
            <a:r>
              <a:rPr lang="es-CO" sz="5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Módulo 2 y 3</a:t>
            </a:r>
            <a:endParaRPr/>
          </a:p>
        </p:txBody>
      </p:sp>
      <p:sp>
        <p:nvSpPr>
          <p:cNvPr id="152" name="Google Shape;152;p4"/>
          <p:cNvSpPr txBox="1"/>
          <p:nvPr>
            <p:ph idx="4294967295" type="body"/>
          </p:nvPr>
        </p:nvSpPr>
        <p:spPr>
          <a:xfrm>
            <a:off x="838199" y="1335726"/>
            <a:ext cx="10515599" cy="420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IoT</a:t>
            </a:r>
            <a:endParaRPr/>
          </a:p>
        </p:txBody>
      </p:sp>
      <p:graphicFrame>
        <p:nvGraphicFramePr>
          <p:cNvPr id="153" name="Google Shape;153;p4"/>
          <p:cNvGraphicFramePr/>
          <p:nvPr/>
        </p:nvGraphicFramePr>
        <p:xfrm>
          <a:off x="838200" y="2094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{2DFFF008-FDF4-4424-9F39-50AB0C7F60ED}</a:tableStyleId>
              </a:tblPr>
              <a:tblGrid>
                <a:gridCol w="2010750"/>
                <a:gridCol w="2088600"/>
                <a:gridCol w="1969200"/>
                <a:gridCol w="2004625"/>
                <a:gridCol w="2442425"/>
              </a:tblGrid>
              <a:tr h="492525">
                <a:tc rowSpan="9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CO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Arquitectura</a:t>
                      </a:r>
                      <a:endParaRPr/>
                    </a:p>
                  </a:txBody>
                  <a:tcPr marT="37850" marB="37850" marR="75725" marL="757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CO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Bases de datos</a:t>
                      </a:r>
                      <a:endParaRPr/>
                    </a:p>
                  </a:txBody>
                  <a:tcPr marT="7900" marB="0" marR="23675" marL="236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CO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Relacionales</a:t>
                      </a:r>
                      <a:endParaRPr/>
                    </a:p>
                  </a:txBody>
                  <a:tcPr marT="7900" marB="0" marR="23675" marL="236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CO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SQL</a:t>
                      </a:r>
                      <a:endParaRPr/>
                    </a:p>
                  </a:txBody>
                  <a:tcPr marT="7900" marB="0" marR="23675" marL="236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CO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Se usan datos de los distribuidores</a:t>
                      </a:r>
                      <a:endParaRPr/>
                    </a:p>
                  </a:txBody>
                  <a:tcPr marT="7900" marB="0" marR="23675" marL="236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53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00" marB="0" marR="23675" marL="236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CO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 relacionales</a:t>
                      </a:r>
                      <a:endParaRPr/>
                    </a:p>
                  </a:txBody>
                  <a:tcPr marT="7900" marB="0" marR="23675" marL="236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CO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json</a:t>
                      </a:r>
                      <a:endParaRPr/>
                    </a:p>
                  </a:txBody>
                  <a:tcPr marT="7900" marB="0" marR="23675" marL="236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00" marB="0" marR="23675" marL="236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25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CO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Tipos Datos</a:t>
                      </a:r>
                      <a:endParaRPr/>
                    </a:p>
                  </a:txBody>
                  <a:tcPr marT="7900" marB="0" marR="23675" marL="236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CO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Estructurados</a:t>
                      </a:r>
                      <a:endParaRPr/>
                    </a:p>
                  </a:txBody>
                  <a:tcPr marT="7900" marB="0" marR="23675" marL="236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00" marB="0" marR="23675" marL="236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CO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Datos disponbiles de bases de datos </a:t>
                      </a:r>
                      <a:endParaRPr/>
                    </a:p>
                  </a:txBody>
                  <a:tcPr marT="7900" marB="0" marR="23675" marL="236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53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00" marB="0" marR="23675" marL="236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CO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 estructurados</a:t>
                      </a:r>
                      <a:endParaRPr/>
                    </a:p>
                  </a:txBody>
                  <a:tcPr marT="7900" marB="0" marR="23675" marL="236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00" marB="0" marR="23675" marL="236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00" marB="0" marR="23675" marL="236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25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CO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Protocolos de comm</a:t>
                      </a:r>
                      <a:endParaRPr/>
                    </a:p>
                  </a:txBody>
                  <a:tcPr marT="7900" marB="0" marR="23675" marL="236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00" marB="0" marR="23675" marL="236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CO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http, MQTT, AMQP, etc</a:t>
                      </a:r>
                      <a:endParaRPr/>
                    </a:p>
                  </a:txBody>
                  <a:tcPr marT="7900" marB="0" marR="23675" marL="236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00" marB="0" marR="23675" marL="236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25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CO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Programación y util</a:t>
                      </a:r>
                      <a:endParaRPr/>
                    </a:p>
                  </a:txBody>
                  <a:tcPr marT="7900" marB="0" marR="23675" marL="236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CO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Para la adquisicion de datos</a:t>
                      </a:r>
                      <a:endParaRPr/>
                    </a:p>
                  </a:txBody>
                  <a:tcPr marT="7900" marB="0" marR="23675" marL="236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CO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Php - -POSTMAN, Xamp, github, fritzing</a:t>
                      </a:r>
                      <a:endParaRPr/>
                    </a:p>
                  </a:txBody>
                  <a:tcPr marT="7900" marB="0" marR="23675" marL="236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00" marB="0" marR="23675" marL="236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53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00" marB="0" marR="23675" marL="236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00" marB="0" marR="23675" marL="236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CO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 (Arduino)</a:t>
                      </a:r>
                      <a:endParaRPr/>
                    </a:p>
                  </a:txBody>
                  <a:tcPr marT="7900" marB="0" marR="23675" marL="236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CO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Linux, Python</a:t>
                      </a:r>
                      <a:endParaRPr/>
                    </a:p>
                  </a:txBody>
                  <a:tcPr marT="7900" marB="0" marR="23675" marL="236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5350">
                <a:tc vMerge="1"/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CO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Hardware</a:t>
                      </a:r>
                      <a:endParaRPr/>
                    </a:p>
                  </a:txBody>
                  <a:tcPr marT="37850" marB="37850" marR="75725" marL="757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00" marB="0" marR="23675" marL="236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CO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ESP32</a:t>
                      </a:r>
                      <a:endParaRPr/>
                    </a:p>
                  </a:txBody>
                  <a:tcPr marT="7900" marB="0" marR="23675" marL="236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CO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Raspberry pi</a:t>
                      </a:r>
                      <a:endParaRPr/>
                    </a:p>
                  </a:txBody>
                  <a:tcPr marT="7900" marB="0" marR="23675" marL="236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46875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00" marB="0" marR="23675" marL="236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CO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Sensores</a:t>
                      </a:r>
                      <a:endParaRPr/>
                    </a:p>
                  </a:txBody>
                  <a:tcPr marT="7900" marB="0" marR="23675" marL="236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CO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humedad temperatura, dosificación de agua, nutrientes, RFID para el producto</a:t>
                      </a:r>
                      <a:endParaRPr/>
                    </a:p>
                  </a:txBody>
                  <a:tcPr marT="7900" marB="0" marR="23675" marL="236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2020-09-24T21:20:03Z</dcterms:created>
  <dc:creator>Javier Adolfo Corredor Camargo</dc:creator>
</cp:coreProperties>
</file>