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71" r:id="rId4"/>
    <p:sldId id="272" r:id="rId5"/>
    <p:sldId id="273" r:id="rId6"/>
    <p:sldId id="274" r:id="rId7"/>
    <p:sldId id="276" r:id="rId8"/>
    <p:sldId id="277" r:id="rId9"/>
    <p:sldId id="275" r:id="rId10"/>
    <p:sldId id="279" r:id="rId11"/>
    <p:sldId id="278" r:id="rId12"/>
    <p:sldId id="282" r:id="rId13"/>
    <p:sldId id="281" r:id="rId14"/>
    <p:sldId id="284" r:id="rId15"/>
    <p:sldId id="283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77027-2405-433B-BCCD-A4B1E8CA5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0B38AA-3624-42D5-B56D-90575EB67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FC965A-F7ED-443C-9236-DA0079C4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9614-AC36-4EFC-860A-20FECDE873EC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15BB41-327A-437B-A5D4-4CF8B0A6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36AFBA-1986-497C-8992-8F240312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FE37-FEE7-46CF-B9DE-925E28F07F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09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A8D79-3C81-4072-A250-248DD4A2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C4FEA4-C44A-4B2F-A54B-80FFB1DD4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C3462A-ECB2-48CE-A94B-862FDA9D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9614-AC36-4EFC-860A-20FECDE873EC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6C6DBA-091B-4AD0-8732-478E72B5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47C8B3-EE52-4517-975E-017AD45B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FE37-FEE7-46CF-B9DE-925E28F07F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528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8B3866-76BE-4E6C-8CBA-BAE241108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B7D8A8-6000-4F5F-9CFE-20AC006A9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F9567-54D3-4B31-8AA5-647F80C2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9614-AC36-4EFC-860A-20FECDE873EC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407EA3-8ED4-4992-BA87-EC7B2928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BD9F2F-9330-4EE7-806F-296BA26A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FE37-FEE7-46CF-B9DE-925E28F07F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326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4232E-D6A2-497D-9BF3-5B1398B7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715447-4D90-412A-BF6E-D755C5782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38BF41-22D7-4DBA-A0A2-5EF633E1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9614-AC36-4EFC-860A-20FECDE873EC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4A0684-5CA4-410F-8046-6060C7A3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DC400D-FDD5-4872-A6B3-60ECF146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FE37-FEE7-46CF-B9DE-925E28F07F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0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09B2A-F451-47DF-9C11-DA55EFCD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8F5E7B-0511-468D-9885-AF7D6A511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A85C85-8E65-4921-99E7-3F273A182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9614-AC36-4EFC-860A-20FECDE873EC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982715-D986-49B6-B3BE-666D0F57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DC1A35-1708-46C8-92FE-04E86C13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FE37-FEE7-46CF-B9DE-925E28F07F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643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994DF-F26C-407B-B4DB-0F1278B5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ED347C-FB91-45C0-9751-CEEF635C5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1A9E55-9A41-43CF-95BF-7B7283A31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16BE14-7CE8-4317-973B-56710FB0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9614-AC36-4EFC-860A-20FECDE873EC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F663F7-8440-4631-B15B-BF4A51D8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8EB293-951B-429F-8EEC-319FB409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FE37-FEE7-46CF-B9DE-925E28F07F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21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75493-B40E-412F-845C-F2B6755A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18A131-1EEC-497F-86CC-587E44EDA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83A525-D5A1-455C-9227-F8DCB65EC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35453C-3B4A-4B9C-ABE9-04F4386D8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BDEA45-B335-4D35-B03F-B74BF8A8D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22AB53-4DA1-43AA-B485-B20693DC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9614-AC36-4EFC-860A-20FECDE873EC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BD32D74-BACE-4736-A55F-85D36805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62E02A-E71E-434A-ADCE-8B412041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FE37-FEE7-46CF-B9DE-925E28F07F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37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86455-6B59-4B87-B52B-5ABD9CC9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72FDA5-3E54-4CEC-82B4-0DD45BEE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9614-AC36-4EFC-860A-20FECDE873EC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9135E8-B7EB-48D5-B453-47A3C9CA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A4974B-E554-4B74-97DE-F24F6DCF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FE37-FEE7-46CF-B9DE-925E28F07F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69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222675-8322-465A-8DE7-1E9BC1CB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9614-AC36-4EFC-860A-20FECDE873EC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2451E5-C121-4EAC-9C78-B1E70180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981D48-E2C8-455D-8E4D-D0067A28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FE37-FEE7-46CF-B9DE-925E28F07F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97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65949-F342-46B7-9C81-67980E8A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504663-A106-4A72-9D93-7A0693F23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12A6CF-BE37-4EB5-B46C-D16D22397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94D7E1-0404-499C-AC92-C6D6FB25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9614-AC36-4EFC-860A-20FECDE873EC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10BDAB-156A-4223-8AA6-DCF165A3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921B82-F071-4EAD-92C6-477A201B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FE37-FEE7-46CF-B9DE-925E28F07F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602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6BFCF-D0FC-4273-9D3B-F324D5E2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3EB7B3-E656-4AB4-8CF8-B799A47E8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2566F6-A158-490E-8F2C-D1CC72D96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30DD9E-D9DB-4ABD-901F-631FB7F7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9614-AC36-4EFC-860A-20FECDE873EC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3852D5-0072-45D7-A058-B282A08D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5E23C3-1FAD-44C8-98E5-C8B07D3A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FE37-FEE7-46CF-B9DE-925E28F07F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54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776787-A299-4706-872E-A78B86E41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1F2B5D-3E6B-4032-98C5-EFD8D7291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928B0A-66FB-4997-959B-8C1190F20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B9614-AC36-4EFC-860A-20FECDE873EC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1F55F3-A71B-429D-A720-A209CA256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D699B8-15A5-4414-B106-33DE0942F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CFE37-FEE7-46CF-B9DE-925E28F07F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2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pp.rawgraphs.io/" TargetMode="External"/><Relationship Id="rId3" Type="http://schemas.openxmlformats.org/officeDocument/2006/relationships/hyperlink" Target="https://public.flourish.studio/visualisation/7818391/" TargetMode="External"/><Relationship Id="rId7" Type="http://schemas.openxmlformats.org/officeDocument/2006/relationships/hyperlink" Target="https://public.flourish.studio/visualisation/7835349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cortesn/heatmap" TargetMode="External"/><Relationship Id="rId5" Type="http://schemas.openxmlformats.org/officeDocument/2006/relationships/hyperlink" Target="https://public.flourish.studio/visualisation/7834765/" TargetMode="External"/><Relationship Id="rId4" Type="http://schemas.openxmlformats.org/officeDocument/2006/relationships/hyperlink" Target="https://public.flourish.studio/visualisation/783188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2BE57F1-EA8B-4912-8F18-DE008C977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7" y="665118"/>
            <a:ext cx="1865746" cy="8162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03BDA06-08EF-446B-885E-7EA84DB91122}"/>
              </a:ext>
            </a:extLst>
          </p:cNvPr>
          <p:cNvSpPr txBox="1"/>
          <p:nvPr/>
        </p:nvSpPr>
        <p:spPr>
          <a:xfrm>
            <a:off x="3446585" y="676771"/>
            <a:ext cx="7359162" cy="76944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TÉCNICAS DE VISUALIZACIÓN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640BE1-EBAD-4DDC-BF07-1CF15D562830}"/>
              </a:ext>
            </a:extLst>
          </p:cNvPr>
          <p:cNvSpPr txBox="1"/>
          <p:nvPr/>
        </p:nvSpPr>
        <p:spPr>
          <a:xfrm>
            <a:off x="822037" y="5855677"/>
            <a:ext cx="425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Visualización de Datos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F08176E-E941-4DE5-962F-48CB8D50562E}"/>
              </a:ext>
            </a:extLst>
          </p:cNvPr>
          <p:cNvSpPr txBox="1"/>
          <p:nvPr/>
        </p:nvSpPr>
        <p:spPr>
          <a:xfrm>
            <a:off x="2919045" y="2584936"/>
            <a:ext cx="786032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¿Quién soy?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JOSÉ CORTÉS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¿Qué Presento?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PEC2 – </a:t>
            </a:r>
            <a:r>
              <a:rPr lang="es-ES" sz="2800" dirty="0">
                <a:solidFill>
                  <a:srgbClr val="00B050"/>
                </a:solidFill>
                <a:latin typeface="Calibri" panose="020F0502020204030204"/>
              </a:rPr>
              <a:t>3 Técnicas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visualización de datos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s-ES" sz="2800" dirty="0">
                <a:solidFill>
                  <a:srgbClr val="002060"/>
                </a:solidFill>
              </a:rPr>
              <a:t>116 </a:t>
            </a:r>
            <a:r>
              <a:rPr lang="es-ES" sz="2800" dirty="0" err="1">
                <a:solidFill>
                  <a:srgbClr val="002060"/>
                </a:solidFill>
              </a:rPr>
              <a:t>Heatmap</a:t>
            </a:r>
            <a:r>
              <a:rPr lang="es-ES" sz="2800" dirty="0">
                <a:solidFill>
                  <a:srgbClr val="002060"/>
                </a:solidFill>
              </a:rPr>
              <a:t>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s-ES" sz="2800" dirty="0">
                <a:solidFill>
                  <a:srgbClr val="002060"/>
                </a:solidFill>
              </a:rPr>
              <a:t>216 Gantt chart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s-ES" sz="2800" dirty="0">
                <a:solidFill>
                  <a:srgbClr val="002060"/>
                </a:solidFill>
              </a:rPr>
              <a:t>316 </a:t>
            </a:r>
            <a:r>
              <a:rPr lang="es-ES" sz="2800" dirty="0" err="1">
                <a:solidFill>
                  <a:srgbClr val="002060"/>
                </a:solidFill>
              </a:rPr>
              <a:t>Horizon</a:t>
            </a:r>
            <a:r>
              <a:rPr lang="es-ES" sz="2800" dirty="0">
                <a:solidFill>
                  <a:srgbClr val="002060"/>
                </a:solidFill>
              </a:rPr>
              <a:t> </a:t>
            </a:r>
            <a:r>
              <a:rPr lang="es-ES" sz="2800" dirty="0" err="1">
                <a:solidFill>
                  <a:srgbClr val="002060"/>
                </a:solidFill>
              </a:rPr>
              <a:t>graph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8436ACC-8789-4F8F-AC33-1540778B9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267" y="3133177"/>
            <a:ext cx="1427285" cy="14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4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2BE57F1-EA8B-4912-8F18-DE008C977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7" y="665118"/>
            <a:ext cx="1865746" cy="8162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03BDA06-08EF-446B-885E-7EA84DB91122}"/>
              </a:ext>
            </a:extLst>
          </p:cNvPr>
          <p:cNvSpPr txBox="1"/>
          <p:nvPr/>
        </p:nvSpPr>
        <p:spPr>
          <a:xfrm>
            <a:off x="3446585" y="676771"/>
            <a:ext cx="7359162" cy="76944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TÉCNICAS DE VISUALIZACIÓN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640BE1-EBAD-4DDC-BF07-1CF15D562830}"/>
              </a:ext>
            </a:extLst>
          </p:cNvPr>
          <p:cNvSpPr txBox="1"/>
          <p:nvPr/>
        </p:nvSpPr>
        <p:spPr>
          <a:xfrm>
            <a:off x="822037" y="5855677"/>
            <a:ext cx="425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Visualización de Datos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CF45C9-D932-4F9A-8ED6-C0D37EFB54BA}"/>
              </a:ext>
            </a:extLst>
          </p:cNvPr>
          <p:cNvSpPr txBox="1"/>
          <p:nvPr/>
        </p:nvSpPr>
        <p:spPr>
          <a:xfrm>
            <a:off x="553915" y="1590344"/>
            <a:ext cx="1041888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sz="2800" b="1" dirty="0"/>
              <a:t>216 Gantt Chart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000078"/>
              </a:solidFill>
              <a:effectLst/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es-ES" b="1" dirty="0">
                <a:solidFill>
                  <a:srgbClr val="002060"/>
                </a:solidFill>
                <a:latin typeface="uoc-sans"/>
              </a:rPr>
              <a:t>Ventajas</a:t>
            </a:r>
            <a:r>
              <a:rPr lang="es-ES" altLang="es-ES" dirty="0">
                <a:solidFill>
                  <a:srgbClr val="002060"/>
                </a:solidFill>
                <a:latin typeface="uoc-sans"/>
              </a:rPr>
              <a:t> 	- Visualización de forma gráfica de un proyecto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solidFill>
                  <a:srgbClr val="002060"/>
                </a:solidFill>
                <a:latin typeface="uoc-sans"/>
              </a:rPr>
              <a:t>	- Seguimiento y planificación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altLang="es-ES" dirty="0">
              <a:solidFill>
                <a:srgbClr val="002060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es-ES" b="1" dirty="0">
                <a:solidFill>
                  <a:srgbClr val="002060"/>
                </a:solidFill>
                <a:latin typeface="uoc-sans"/>
              </a:rPr>
              <a:t>Limitaciones</a:t>
            </a:r>
            <a:r>
              <a:rPr lang="es-ES" altLang="es-ES" dirty="0">
                <a:solidFill>
                  <a:srgbClr val="002060"/>
                </a:solidFill>
                <a:latin typeface="uoc-sans"/>
              </a:rPr>
              <a:t> 	-  forma de presentación de los datos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solidFill>
                  <a:srgbClr val="002060"/>
                </a:solidFill>
                <a:latin typeface="uoc-sans"/>
              </a:rPr>
              <a:t>		-  formato fechas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solidFill>
                  <a:srgbClr val="002060"/>
                </a:solidFill>
                <a:latin typeface="uoc-sans"/>
              </a:rPr>
              <a:t>		-  definición tareas e importancia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solidFill>
                  <a:srgbClr val="002060"/>
                </a:solidFill>
                <a:latin typeface="uoc-sans"/>
              </a:rPr>
              <a:t>		-  actualizaciones y visualización de grandes gráficos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dirty="0">
              <a:solidFill>
                <a:srgbClr val="002060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altLang="es-ES" dirty="0">
              <a:solidFill>
                <a:srgbClr val="11111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55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2BE57F1-EA8B-4912-8F18-DE008C977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7" y="665118"/>
            <a:ext cx="1865746" cy="8162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03BDA06-08EF-446B-885E-7EA84DB91122}"/>
              </a:ext>
            </a:extLst>
          </p:cNvPr>
          <p:cNvSpPr txBox="1"/>
          <p:nvPr/>
        </p:nvSpPr>
        <p:spPr>
          <a:xfrm>
            <a:off x="3446585" y="676771"/>
            <a:ext cx="7359162" cy="76944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TÉCNICAS DE VISUALIZACIÓN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640BE1-EBAD-4DDC-BF07-1CF15D562830}"/>
              </a:ext>
            </a:extLst>
          </p:cNvPr>
          <p:cNvSpPr txBox="1"/>
          <p:nvPr/>
        </p:nvSpPr>
        <p:spPr>
          <a:xfrm>
            <a:off x="822037" y="5855677"/>
            <a:ext cx="425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Visualización de Datos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CF45C9-D932-4F9A-8ED6-C0D37EFB54BA}"/>
              </a:ext>
            </a:extLst>
          </p:cNvPr>
          <p:cNvSpPr txBox="1"/>
          <p:nvPr/>
        </p:nvSpPr>
        <p:spPr>
          <a:xfrm>
            <a:off x="553915" y="1590344"/>
            <a:ext cx="104188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sz="2800" b="1" dirty="0"/>
              <a:t>216 Gantt Chart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000078"/>
              </a:solidFill>
              <a:effectLst/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dirty="0">
              <a:solidFill>
                <a:srgbClr val="002060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altLang="es-ES" dirty="0">
              <a:solidFill>
                <a:srgbClr val="111111"/>
              </a:solidFill>
              <a:latin typeface="Roboto" panose="02000000000000000000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B93EC0-B21B-419D-A9C7-461C6F8AC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678" y="1885172"/>
            <a:ext cx="7230069" cy="423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2BE57F1-EA8B-4912-8F18-DE008C977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7" y="665118"/>
            <a:ext cx="1865746" cy="8162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03BDA06-08EF-446B-885E-7EA84DB91122}"/>
              </a:ext>
            </a:extLst>
          </p:cNvPr>
          <p:cNvSpPr txBox="1"/>
          <p:nvPr/>
        </p:nvSpPr>
        <p:spPr>
          <a:xfrm>
            <a:off x="3446585" y="676771"/>
            <a:ext cx="7359162" cy="76944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TÉCNICAS DE VISUALIZACIÓN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640BE1-EBAD-4DDC-BF07-1CF15D562830}"/>
              </a:ext>
            </a:extLst>
          </p:cNvPr>
          <p:cNvSpPr txBox="1"/>
          <p:nvPr/>
        </p:nvSpPr>
        <p:spPr>
          <a:xfrm>
            <a:off x="822037" y="5855677"/>
            <a:ext cx="425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Visualización de Datos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CF45C9-D932-4F9A-8ED6-C0D37EFB54BA}"/>
              </a:ext>
            </a:extLst>
          </p:cNvPr>
          <p:cNvSpPr txBox="1"/>
          <p:nvPr/>
        </p:nvSpPr>
        <p:spPr>
          <a:xfrm>
            <a:off x="553915" y="1590344"/>
            <a:ext cx="104188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sz="2800" b="1" dirty="0"/>
              <a:t>316 </a:t>
            </a:r>
            <a:r>
              <a:rPr lang="es-ES" sz="2800" b="1" dirty="0" err="1"/>
              <a:t>Horizon</a:t>
            </a:r>
            <a:r>
              <a:rPr lang="es-ES" sz="2800" b="1" dirty="0"/>
              <a:t> </a:t>
            </a:r>
            <a:r>
              <a:rPr lang="es-ES" sz="2800" b="1" dirty="0" err="1"/>
              <a:t>Graph</a:t>
            </a:r>
            <a:endParaRPr lang="es-ES" sz="2800" b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000078"/>
              </a:solidFill>
              <a:effectLst/>
              <a:latin typeface="uoc-sans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b="1" dirty="0">
                <a:solidFill>
                  <a:srgbClr val="000078"/>
                </a:solidFill>
                <a:latin typeface="uoc-sans"/>
              </a:rPr>
              <a:t>¿Qué es? 	</a:t>
            </a:r>
            <a:r>
              <a:rPr lang="es-ES" altLang="es-ES" dirty="0">
                <a:solidFill>
                  <a:srgbClr val="002060"/>
                </a:solidFill>
                <a:latin typeface="uoc-sans"/>
              </a:rPr>
              <a:t>Representación simultánea de varias variables en un espacio de tiempo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s-ES" altLang="es-ES" sz="1600" dirty="0">
              <a:solidFill>
                <a:srgbClr val="000078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000078"/>
              </a:solidFill>
              <a:effectLst/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es-ES" b="1" dirty="0">
                <a:solidFill>
                  <a:srgbClr val="002060"/>
                </a:solidFill>
                <a:latin typeface="uoc-sans"/>
              </a:rPr>
              <a:t>Ventajas</a:t>
            </a:r>
            <a:r>
              <a:rPr lang="es-ES" altLang="es-ES" dirty="0">
                <a:solidFill>
                  <a:srgbClr val="002060"/>
                </a:solidFill>
                <a:latin typeface="uoc-sans"/>
              </a:rPr>
              <a:t> 	- Visualización evolución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solidFill>
                  <a:srgbClr val="002060"/>
                </a:solidFill>
                <a:latin typeface="uoc-sans"/>
              </a:rPr>
              <a:t>	- muchos gráficos en uno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altLang="es-ES" dirty="0">
              <a:solidFill>
                <a:srgbClr val="002060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es-ES" b="1" dirty="0">
                <a:solidFill>
                  <a:srgbClr val="002060"/>
                </a:solidFill>
                <a:latin typeface="uoc-sans"/>
              </a:rPr>
              <a:t>Limitaciones</a:t>
            </a:r>
            <a:r>
              <a:rPr lang="es-ES" altLang="es-ES" dirty="0">
                <a:solidFill>
                  <a:srgbClr val="002060"/>
                </a:solidFill>
                <a:latin typeface="uoc-sans"/>
              </a:rPr>
              <a:t> 	-  muchos gráficos en uno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solidFill>
                  <a:srgbClr val="002060"/>
                </a:solidFill>
                <a:latin typeface="uoc-sans"/>
              </a:rPr>
              <a:t>		-  relativamente nuevo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dirty="0">
              <a:solidFill>
                <a:srgbClr val="002060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altLang="es-ES" dirty="0">
              <a:solidFill>
                <a:srgbClr val="11111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72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2BE57F1-EA8B-4912-8F18-DE008C977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7" y="665118"/>
            <a:ext cx="1865746" cy="8162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03BDA06-08EF-446B-885E-7EA84DB91122}"/>
              </a:ext>
            </a:extLst>
          </p:cNvPr>
          <p:cNvSpPr txBox="1"/>
          <p:nvPr/>
        </p:nvSpPr>
        <p:spPr>
          <a:xfrm>
            <a:off x="3446585" y="676771"/>
            <a:ext cx="7359162" cy="76944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TÉCNICAS DE VISUALIZACIÓN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640BE1-EBAD-4DDC-BF07-1CF15D562830}"/>
              </a:ext>
            </a:extLst>
          </p:cNvPr>
          <p:cNvSpPr txBox="1"/>
          <p:nvPr/>
        </p:nvSpPr>
        <p:spPr>
          <a:xfrm>
            <a:off x="822037" y="5855677"/>
            <a:ext cx="425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Visualización de Datos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CF45C9-D932-4F9A-8ED6-C0D37EFB54BA}"/>
              </a:ext>
            </a:extLst>
          </p:cNvPr>
          <p:cNvSpPr txBox="1"/>
          <p:nvPr/>
        </p:nvSpPr>
        <p:spPr>
          <a:xfrm>
            <a:off x="553915" y="1590344"/>
            <a:ext cx="104188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sz="2800" b="1" dirty="0"/>
              <a:t>316 </a:t>
            </a:r>
            <a:r>
              <a:rPr lang="es-ES" sz="2800" b="1" dirty="0" err="1"/>
              <a:t>Horizon</a:t>
            </a:r>
            <a:r>
              <a:rPr lang="es-ES" sz="2800" b="1" dirty="0"/>
              <a:t> </a:t>
            </a:r>
            <a:r>
              <a:rPr lang="es-ES" sz="2800" b="1" dirty="0" err="1"/>
              <a:t>Graph</a:t>
            </a:r>
            <a:endParaRPr lang="es-ES" sz="2800" b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000078"/>
              </a:solidFill>
              <a:effectLst/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dirty="0">
              <a:solidFill>
                <a:srgbClr val="002060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altLang="es-ES" dirty="0">
              <a:solidFill>
                <a:srgbClr val="111111"/>
              </a:solidFill>
              <a:latin typeface="Roboto" panose="02000000000000000000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76AE35-6BEE-471A-BAE5-017E81060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150" y="1793870"/>
            <a:ext cx="6185763" cy="442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0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2BE57F1-EA8B-4912-8F18-DE008C977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7" y="665118"/>
            <a:ext cx="1865746" cy="8162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03BDA06-08EF-446B-885E-7EA84DB91122}"/>
              </a:ext>
            </a:extLst>
          </p:cNvPr>
          <p:cNvSpPr txBox="1"/>
          <p:nvPr/>
        </p:nvSpPr>
        <p:spPr>
          <a:xfrm>
            <a:off x="3446585" y="676771"/>
            <a:ext cx="7359162" cy="76944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TÉCNICAS DE VISUALIZACIÓN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640BE1-EBAD-4DDC-BF07-1CF15D562830}"/>
              </a:ext>
            </a:extLst>
          </p:cNvPr>
          <p:cNvSpPr txBox="1"/>
          <p:nvPr/>
        </p:nvSpPr>
        <p:spPr>
          <a:xfrm>
            <a:off x="822037" y="5855677"/>
            <a:ext cx="425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Visualización de Datos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CF45C9-D932-4F9A-8ED6-C0D37EFB54BA}"/>
              </a:ext>
            </a:extLst>
          </p:cNvPr>
          <p:cNvSpPr txBox="1"/>
          <p:nvPr/>
        </p:nvSpPr>
        <p:spPr>
          <a:xfrm>
            <a:off x="553915" y="1590344"/>
            <a:ext cx="104188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sz="2800" b="1" dirty="0"/>
              <a:t>316 </a:t>
            </a:r>
            <a:r>
              <a:rPr lang="es-ES" sz="2800" b="1" dirty="0" err="1"/>
              <a:t>Horizon</a:t>
            </a:r>
            <a:r>
              <a:rPr lang="es-ES" sz="2800" b="1" dirty="0"/>
              <a:t> </a:t>
            </a:r>
            <a:r>
              <a:rPr lang="es-ES" sz="2800" b="1" dirty="0" err="1"/>
              <a:t>Graph</a:t>
            </a:r>
            <a:endParaRPr lang="es-ES" sz="2800" b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000078"/>
              </a:solidFill>
              <a:effectLst/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dirty="0">
              <a:solidFill>
                <a:srgbClr val="002060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altLang="es-ES" dirty="0">
              <a:solidFill>
                <a:srgbClr val="111111"/>
              </a:solidFill>
              <a:latin typeface="Roboto" panose="02000000000000000000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72EB19-E483-4243-B5D5-DAE1C8545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585" y="1770422"/>
            <a:ext cx="7359162" cy="473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49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2BE57F1-EA8B-4912-8F18-DE008C977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7" y="665118"/>
            <a:ext cx="1865746" cy="8162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03BDA06-08EF-446B-885E-7EA84DB91122}"/>
              </a:ext>
            </a:extLst>
          </p:cNvPr>
          <p:cNvSpPr txBox="1"/>
          <p:nvPr/>
        </p:nvSpPr>
        <p:spPr>
          <a:xfrm>
            <a:off x="3446585" y="676771"/>
            <a:ext cx="7359162" cy="76944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TÉCNICAS DE VISUALIZACIÓN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640BE1-EBAD-4DDC-BF07-1CF15D562830}"/>
              </a:ext>
            </a:extLst>
          </p:cNvPr>
          <p:cNvSpPr txBox="1"/>
          <p:nvPr/>
        </p:nvSpPr>
        <p:spPr>
          <a:xfrm>
            <a:off x="822037" y="5855677"/>
            <a:ext cx="425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Visualización de Datos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CF45C9-D932-4F9A-8ED6-C0D37EFB54BA}"/>
              </a:ext>
            </a:extLst>
          </p:cNvPr>
          <p:cNvSpPr txBox="1"/>
          <p:nvPr/>
        </p:nvSpPr>
        <p:spPr>
          <a:xfrm>
            <a:off x="553915" y="1590344"/>
            <a:ext cx="104188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sz="2800" b="1" dirty="0"/>
              <a:t>¿Dónde están los grafos?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000078"/>
              </a:solidFill>
              <a:effectLst/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dirty="0" err="1">
                <a:solidFill>
                  <a:srgbClr val="002060"/>
                </a:solidFill>
                <a:latin typeface="uoc-sans"/>
              </a:rPr>
              <a:t>Heat</a:t>
            </a:r>
            <a:r>
              <a:rPr lang="es-ES" dirty="0">
                <a:solidFill>
                  <a:srgbClr val="002060"/>
                </a:solidFill>
                <a:latin typeface="uoc-sans"/>
              </a:rPr>
              <a:t> </a:t>
            </a:r>
            <a:r>
              <a:rPr lang="es-ES" dirty="0" err="1">
                <a:solidFill>
                  <a:srgbClr val="002060"/>
                </a:solidFill>
                <a:latin typeface="uoc-sans"/>
              </a:rPr>
              <a:t>Map</a:t>
            </a:r>
            <a:endParaRPr lang="es-ES" dirty="0">
              <a:solidFill>
                <a:srgbClr val="002060"/>
              </a:solidFill>
              <a:latin typeface="uoc-sans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002060"/>
                </a:solidFill>
                <a:latin typeface="uoc-sans"/>
              </a:rPr>
              <a:t>Flourish</a:t>
            </a:r>
            <a:r>
              <a:rPr lang="es-ES" dirty="0">
                <a:solidFill>
                  <a:srgbClr val="002060"/>
                </a:solidFill>
                <a:latin typeface="uoc-sans"/>
              </a:rPr>
              <a:t> </a:t>
            </a:r>
            <a:r>
              <a:rPr lang="es-ES" dirty="0" err="1">
                <a:hlinkClick r:id="rId3"/>
              </a:rPr>
              <a:t>Untitled</a:t>
            </a:r>
            <a:r>
              <a:rPr lang="es-ES" dirty="0">
                <a:hlinkClick r:id="rId3"/>
              </a:rPr>
              <a:t> </a:t>
            </a:r>
            <a:r>
              <a:rPr lang="es-ES" dirty="0" err="1">
                <a:hlinkClick r:id="rId3"/>
              </a:rPr>
              <a:t>Visualisation</a:t>
            </a:r>
            <a:r>
              <a:rPr lang="es-ES" dirty="0">
                <a:hlinkClick r:id="rId3"/>
              </a:rPr>
              <a:t> | </a:t>
            </a:r>
            <a:r>
              <a:rPr lang="es-ES" dirty="0" err="1">
                <a:hlinkClick r:id="rId3"/>
              </a:rPr>
              <a:t>Flourish</a:t>
            </a:r>
            <a:endParaRPr lang="es-ES" dirty="0"/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002060"/>
                </a:solidFill>
                <a:latin typeface="uoc-sans"/>
              </a:rPr>
              <a:t>Flourish</a:t>
            </a:r>
            <a:r>
              <a:rPr lang="es-ES" dirty="0">
                <a:solidFill>
                  <a:srgbClr val="002060"/>
                </a:solidFill>
                <a:latin typeface="uoc-sans"/>
              </a:rPr>
              <a:t> </a:t>
            </a:r>
            <a:r>
              <a:rPr lang="es-ES" dirty="0">
                <a:hlinkClick r:id="rId4"/>
              </a:rPr>
              <a:t>Lluvias Retiro </a:t>
            </a:r>
            <a:r>
              <a:rPr lang="es-ES" dirty="0" err="1">
                <a:hlinkClick r:id="rId4"/>
              </a:rPr>
              <a:t>diverging</a:t>
            </a:r>
            <a:r>
              <a:rPr lang="es-ES" dirty="0">
                <a:hlinkClick r:id="rId4"/>
              </a:rPr>
              <a:t> | </a:t>
            </a:r>
            <a:r>
              <a:rPr lang="es-ES" dirty="0" err="1">
                <a:hlinkClick r:id="rId4"/>
              </a:rPr>
              <a:t>Flourish</a:t>
            </a:r>
            <a:endParaRPr lang="es-ES" dirty="0">
              <a:solidFill>
                <a:srgbClr val="002060"/>
              </a:solidFill>
              <a:latin typeface="uoc-sans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002060"/>
                </a:solidFill>
                <a:latin typeface="uoc-sans"/>
              </a:rPr>
              <a:t>Flourish</a:t>
            </a:r>
            <a:r>
              <a:rPr lang="es-ES" dirty="0">
                <a:solidFill>
                  <a:srgbClr val="002060"/>
                </a:solidFill>
                <a:latin typeface="uoc-sans"/>
              </a:rPr>
              <a:t> </a:t>
            </a:r>
            <a:r>
              <a:rPr lang="es-ES" dirty="0" err="1">
                <a:hlinkClick r:id="rId5"/>
              </a:rPr>
              <a:t>LLuvias</a:t>
            </a:r>
            <a:r>
              <a:rPr lang="es-ES" dirty="0">
                <a:hlinkClick r:id="rId5"/>
              </a:rPr>
              <a:t> Retiro </a:t>
            </a:r>
            <a:r>
              <a:rPr lang="es-ES" dirty="0" err="1">
                <a:hlinkClick r:id="rId5"/>
              </a:rPr>
              <a:t>Sequential</a:t>
            </a:r>
            <a:r>
              <a:rPr lang="es-ES" dirty="0">
                <a:hlinkClick r:id="rId5"/>
              </a:rPr>
              <a:t> | </a:t>
            </a:r>
            <a:r>
              <a:rPr lang="es-ES" dirty="0" err="1">
                <a:hlinkClick r:id="rId5"/>
              </a:rPr>
              <a:t>Flourish</a:t>
            </a:r>
            <a:endParaRPr lang="es-ES" dirty="0"/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002060"/>
                </a:solidFill>
                <a:latin typeface="uoc-sans"/>
              </a:rPr>
              <a:t>Github</a:t>
            </a:r>
            <a:r>
              <a:rPr lang="es-ES" dirty="0">
                <a:solidFill>
                  <a:srgbClr val="002060"/>
                </a:solidFill>
                <a:latin typeface="uoc-sans"/>
              </a:rPr>
              <a:t> </a:t>
            </a:r>
            <a:r>
              <a:rPr lang="es-ES" dirty="0" err="1">
                <a:hlinkClick r:id="rId6"/>
              </a:rPr>
              <a:t>jcortesn</a:t>
            </a:r>
            <a:r>
              <a:rPr lang="es-ES" dirty="0">
                <a:hlinkClick r:id="rId6"/>
              </a:rPr>
              <a:t>/</a:t>
            </a:r>
            <a:r>
              <a:rPr lang="es-ES" dirty="0" err="1">
                <a:hlinkClick r:id="rId6"/>
              </a:rPr>
              <a:t>heatmap</a:t>
            </a:r>
            <a:r>
              <a:rPr lang="es-ES" dirty="0">
                <a:hlinkClick r:id="rId6"/>
              </a:rPr>
              <a:t>: Elaboración </a:t>
            </a:r>
            <a:r>
              <a:rPr lang="es-ES" dirty="0" err="1">
                <a:hlinkClick r:id="rId6"/>
              </a:rPr>
              <a:t>Heatmap</a:t>
            </a:r>
            <a:r>
              <a:rPr lang="es-ES" dirty="0">
                <a:hlinkClick r:id="rId6"/>
              </a:rPr>
              <a:t> (github.com)</a:t>
            </a:r>
            <a:endParaRPr lang="es-ES" dirty="0">
              <a:solidFill>
                <a:srgbClr val="002060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dirty="0">
              <a:solidFill>
                <a:srgbClr val="002060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dirty="0">
                <a:solidFill>
                  <a:srgbClr val="002060"/>
                </a:solidFill>
                <a:latin typeface="uoc-sans"/>
              </a:rPr>
              <a:t>Gantt Project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002060"/>
                </a:solidFill>
                <a:latin typeface="uoc-sans"/>
              </a:rPr>
              <a:t>Flourish</a:t>
            </a:r>
            <a:r>
              <a:rPr lang="es-ES" dirty="0">
                <a:solidFill>
                  <a:srgbClr val="002060"/>
                </a:solidFill>
                <a:latin typeface="uoc-sans"/>
              </a:rPr>
              <a:t> </a:t>
            </a:r>
            <a:r>
              <a:rPr lang="es-ES" dirty="0">
                <a:hlinkClick r:id="rId7"/>
              </a:rPr>
              <a:t>Calendario UOC | </a:t>
            </a:r>
            <a:r>
              <a:rPr lang="es-ES" dirty="0" err="1">
                <a:hlinkClick r:id="rId7"/>
              </a:rPr>
              <a:t>Flourish</a:t>
            </a:r>
            <a:endParaRPr lang="es-ES" dirty="0">
              <a:solidFill>
                <a:srgbClr val="002060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dirty="0">
              <a:solidFill>
                <a:srgbClr val="002060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dirty="0" err="1">
                <a:solidFill>
                  <a:srgbClr val="002060"/>
                </a:solidFill>
                <a:latin typeface="uoc-sans"/>
              </a:rPr>
              <a:t>Horizon</a:t>
            </a:r>
            <a:r>
              <a:rPr lang="es-ES" dirty="0">
                <a:solidFill>
                  <a:srgbClr val="002060"/>
                </a:solidFill>
                <a:latin typeface="uoc-sans"/>
              </a:rPr>
              <a:t> </a:t>
            </a:r>
            <a:r>
              <a:rPr lang="es-ES" dirty="0" err="1">
                <a:solidFill>
                  <a:srgbClr val="002060"/>
                </a:solidFill>
                <a:latin typeface="uoc-sans"/>
              </a:rPr>
              <a:t>Graph</a:t>
            </a:r>
            <a:endParaRPr lang="es-ES" dirty="0">
              <a:solidFill>
                <a:srgbClr val="002060"/>
              </a:solidFill>
              <a:latin typeface="uoc-sans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002060"/>
                </a:solidFill>
                <a:latin typeface="uoc-sans"/>
              </a:rPr>
              <a:t>Github</a:t>
            </a:r>
            <a:r>
              <a:rPr lang="es-ES" dirty="0">
                <a:solidFill>
                  <a:srgbClr val="002060"/>
                </a:solidFill>
                <a:latin typeface="uoc-sans"/>
              </a:rPr>
              <a:t> + </a:t>
            </a:r>
            <a:r>
              <a:rPr lang="es-ES" dirty="0" err="1">
                <a:solidFill>
                  <a:srgbClr val="002060"/>
                </a:solidFill>
                <a:latin typeface="uoc-sans"/>
              </a:rPr>
              <a:t>rawgraph</a:t>
            </a:r>
            <a:r>
              <a:rPr lang="es-ES" dirty="0">
                <a:solidFill>
                  <a:srgbClr val="002060"/>
                </a:solidFill>
                <a:latin typeface="uoc-sans"/>
              </a:rPr>
              <a:t> </a:t>
            </a:r>
            <a:r>
              <a:rPr lang="es-ES" dirty="0" err="1">
                <a:hlinkClick r:id="rId6"/>
              </a:rPr>
              <a:t>jcortesn</a:t>
            </a:r>
            <a:r>
              <a:rPr lang="es-ES" dirty="0">
                <a:hlinkClick r:id="rId6"/>
              </a:rPr>
              <a:t>/</a:t>
            </a:r>
            <a:r>
              <a:rPr lang="es-ES" dirty="0" err="1">
                <a:hlinkClick r:id="rId6"/>
              </a:rPr>
              <a:t>heatmap</a:t>
            </a:r>
            <a:r>
              <a:rPr lang="es-ES" dirty="0">
                <a:hlinkClick r:id="rId6"/>
              </a:rPr>
              <a:t>: Elaboración </a:t>
            </a:r>
            <a:r>
              <a:rPr lang="es-ES" dirty="0" err="1">
                <a:hlinkClick r:id="rId6"/>
              </a:rPr>
              <a:t>Heatmap</a:t>
            </a:r>
            <a:r>
              <a:rPr lang="es-ES" dirty="0">
                <a:hlinkClick r:id="rId6"/>
              </a:rPr>
              <a:t> (github.com </a:t>
            </a:r>
            <a:r>
              <a:rPr lang="es-ES" dirty="0"/>
              <a:t>+ </a:t>
            </a:r>
            <a:r>
              <a:rPr lang="es-ES" dirty="0" err="1">
                <a:hlinkClick r:id="rId8"/>
              </a:rPr>
              <a:t>RAWGraphs</a:t>
            </a:r>
            <a:r>
              <a:rPr lang="es-ES" dirty="0">
                <a:hlinkClick r:id="rId8"/>
              </a:rPr>
              <a:t> 2.0</a:t>
            </a:r>
            <a:endParaRPr lang="es-ES" dirty="0">
              <a:solidFill>
                <a:srgbClr val="002060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altLang="es-ES" dirty="0">
              <a:solidFill>
                <a:srgbClr val="11111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92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2BE57F1-EA8B-4912-8F18-DE008C977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7" y="665118"/>
            <a:ext cx="1865746" cy="8162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03BDA06-08EF-446B-885E-7EA84DB91122}"/>
              </a:ext>
            </a:extLst>
          </p:cNvPr>
          <p:cNvSpPr txBox="1"/>
          <p:nvPr/>
        </p:nvSpPr>
        <p:spPr>
          <a:xfrm>
            <a:off x="3446585" y="676771"/>
            <a:ext cx="7359162" cy="76944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TÉCNICAS DE VISUALIZACIÓN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640BE1-EBAD-4DDC-BF07-1CF15D562830}"/>
              </a:ext>
            </a:extLst>
          </p:cNvPr>
          <p:cNvSpPr txBox="1"/>
          <p:nvPr/>
        </p:nvSpPr>
        <p:spPr>
          <a:xfrm>
            <a:off x="822037" y="5855677"/>
            <a:ext cx="425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Visualización de Datos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CF45C9-D932-4F9A-8ED6-C0D37EFB54BA}"/>
              </a:ext>
            </a:extLst>
          </p:cNvPr>
          <p:cNvSpPr txBox="1"/>
          <p:nvPr/>
        </p:nvSpPr>
        <p:spPr>
          <a:xfrm>
            <a:off x="553915" y="1590344"/>
            <a:ext cx="1041888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sz="2800" b="1" dirty="0"/>
              <a:t>116 </a:t>
            </a:r>
            <a:r>
              <a:rPr lang="es-ES" sz="2800" b="1" dirty="0" err="1"/>
              <a:t>Heatmap</a:t>
            </a:r>
            <a:r>
              <a:rPr lang="es-ES" sz="2800" b="1" dirty="0"/>
              <a:t> 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000078"/>
              </a:solidFill>
              <a:effectLst/>
              <a:latin typeface="uoc-sans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b="1" dirty="0">
                <a:solidFill>
                  <a:srgbClr val="000078"/>
                </a:solidFill>
                <a:latin typeface="uoc-sans"/>
              </a:rPr>
              <a:t>¿Qué es? </a:t>
            </a:r>
            <a:r>
              <a:rPr lang="es-ES" altLang="es-ES" dirty="0">
                <a:solidFill>
                  <a:srgbClr val="000078"/>
                </a:solidFill>
                <a:latin typeface="uoc-sans"/>
              </a:rPr>
              <a:t>Estados de actividad mediante código de colores </a:t>
            </a:r>
            <a:r>
              <a:rPr lang="es-ES" b="1" dirty="0">
                <a:solidFill>
                  <a:srgbClr val="002060"/>
                </a:solidFill>
                <a:latin typeface="uoc-sans"/>
              </a:rPr>
              <a:t>¿En data </a:t>
            </a:r>
            <a:r>
              <a:rPr lang="es-ES" b="1" dirty="0" err="1">
                <a:solidFill>
                  <a:srgbClr val="002060"/>
                </a:solidFill>
                <a:latin typeface="uoc-sans"/>
              </a:rPr>
              <a:t>science</a:t>
            </a:r>
            <a:r>
              <a:rPr lang="es-ES" b="1" dirty="0">
                <a:solidFill>
                  <a:srgbClr val="002060"/>
                </a:solidFill>
                <a:latin typeface="uoc-sans"/>
              </a:rPr>
              <a:t>? </a:t>
            </a:r>
            <a:r>
              <a:rPr lang="es-ES" dirty="0">
                <a:solidFill>
                  <a:srgbClr val="002060"/>
                </a:solidFill>
                <a:latin typeface="uoc-sans"/>
              </a:rPr>
              <a:t>Análisis relaciones entre multivariables o cambios en el tiempo</a:t>
            </a:r>
            <a:endParaRPr lang="es-ES" altLang="es-ES" dirty="0">
              <a:solidFill>
                <a:srgbClr val="002060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dirty="0">
              <a:solidFill>
                <a:srgbClr val="002060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dirty="0">
              <a:solidFill>
                <a:srgbClr val="002060"/>
              </a:solidFill>
              <a:latin typeface="uoc-san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ES" dirty="0">
              <a:solidFill>
                <a:srgbClr val="002060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dirty="0">
              <a:solidFill>
                <a:srgbClr val="002060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dirty="0">
              <a:solidFill>
                <a:srgbClr val="002060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dirty="0">
              <a:solidFill>
                <a:srgbClr val="002060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dirty="0">
              <a:solidFill>
                <a:srgbClr val="002060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dirty="0">
              <a:solidFill>
                <a:srgbClr val="002060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dirty="0">
              <a:solidFill>
                <a:srgbClr val="002060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dirty="0">
              <a:solidFill>
                <a:srgbClr val="002060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b="1" dirty="0">
              <a:solidFill>
                <a:srgbClr val="002060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dirty="0">
              <a:solidFill>
                <a:srgbClr val="002060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altLang="es-ES" dirty="0">
              <a:solidFill>
                <a:srgbClr val="111111"/>
              </a:solidFill>
              <a:latin typeface="Roboto" panose="02000000000000000000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F954637-33B3-4042-A74E-F986287B1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10" y="3180522"/>
            <a:ext cx="3281119" cy="218194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DC7B7E9-D0F3-4DF0-9AF3-52605BFC1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73287"/>
            <a:ext cx="3457574" cy="210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8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2BE57F1-EA8B-4912-8F18-DE008C977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7" y="665118"/>
            <a:ext cx="1865746" cy="8162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03BDA06-08EF-446B-885E-7EA84DB91122}"/>
              </a:ext>
            </a:extLst>
          </p:cNvPr>
          <p:cNvSpPr txBox="1"/>
          <p:nvPr/>
        </p:nvSpPr>
        <p:spPr>
          <a:xfrm>
            <a:off x="3446585" y="676771"/>
            <a:ext cx="7359162" cy="76944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TÉCNICAS DE VISUALIZACIÓN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640BE1-EBAD-4DDC-BF07-1CF15D562830}"/>
              </a:ext>
            </a:extLst>
          </p:cNvPr>
          <p:cNvSpPr txBox="1"/>
          <p:nvPr/>
        </p:nvSpPr>
        <p:spPr>
          <a:xfrm>
            <a:off x="822037" y="5855677"/>
            <a:ext cx="425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Visualización de Datos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CF45C9-D932-4F9A-8ED6-C0D37EFB54BA}"/>
              </a:ext>
            </a:extLst>
          </p:cNvPr>
          <p:cNvSpPr txBox="1"/>
          <p:nvPr/>
        </p:nvSpPr>
        <p:spPr>
          <a:xfrm>
            <a:off x="553915" y="1590344"/>
            <a:ext cx="1041888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sz="2800" b="1" dirty="0"/>
              <a:t>116 </a:t>
            </a:r>
            <a:r>
              <a:rPr lang="es-ES" sz="2800" b="1" dirty="0" err="1"/>
              <a:t>Heatmap</a:t>
            </a:r>
            <a:r>
              <a:rPr lang="es-ES" sz="2800" b="1" dirty="0"/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000078"/>
              </a:solidFill>
              <a:effectLst/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es-ES" b="1" dirty="0">
                <a:solidFill>
                  <a:srgbClr val="002060"/>
                </a:solidFill>
                <a:latin typeface="uoc-sans"/>
              </a:rPr>
              <a:t>Ventajas</a:t>
            </a:r>
            <a:r>
              <a:rPr lang="es-ES" altLang="es-ES" dirty="0">
                <a:solidFill>
                  <a:srgbClr val="002060"/>
                </a:solidFill>
                <a:latin typeface="uoc-sans"/>
              </a:rPr>
              <a:t> – Visualización de forma gráfica de relaciones/cambios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altLang="es-ES" dirty="0">
              <a:solidFill>
                <a:srgbClr val="002060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es-ES" b="1" dirty="0">
                <a:solidFill>
                  <a:srgbClr val="002060"/>
                </a:solidFill>
                <a:latin typeface="uoc-sans"/>
              </a:rPr>
              <a:t>Limitaciones</a:t>
            </a:r>
            <a:r>
              <a:rPr lang="es-ES" altLang="es-ES" dirty="0">
                <a:solidFill>
                  <a:srgbClr val="002060"/>
                </a:solidFill>
                <a:latin typeface="uoc-sans"/>
              </a:rPr>
              <a:t> 	-  forma de presentación de los datos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solidFill>
                  <a:srgbClr val="002060"/>
                </a:solidFill>
                <a:latin typeface="uoc-sans"/>
              </a:rPr>
              <a:t>		-  formato numérico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solidFill>
                  <a:srgbClr val="002060"/>
                </a:solidFill>
                <a:latin typeface="uoc-sans"/>
              </a:rPr>
              <a:t>		-  uso de colores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dirty="0">
              <a:solidFill>
                <a:srgbClr val="002060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altLang="es-ES" dirty="0">
              <a:solidFill>
                <a:srgbClr val="11111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54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2BE57F1-EA8B-4912-8F18-DE008C977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7" y="665118"/>
            <a:ext cx="1865746" cy="8162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03BDA06-08EF-446B-885E-7EA84DB91122}"/>
              </a:ext>
            </a:extLst>
          </p:cNvPr>
          <p:cNvSpPr txBox="1"/>
          <p:nvPr/>
        </p:nvSpPr>
        <p:spPr>
          <a:xfrm>
            <a:off x="3446585" y="676771"/>
            <a:ext cx="7359162" cy="76944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TÉCNICAS DE VISUALIZACIÓN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640BE1-EBAD-4DDC-BF07-1CF15D562830}"/>
              </a:ext>
            </a:extLst>
          </p:cNvPr>
          <p:cNvSpPr txBox="1"/>
          <p:nvPr/>
        </p:nvSpPr>
        <p:spPr>
          <a:xfrm>
            <a:off x="822037" y="5855677"/>
            <a:ext cx="425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Visualización de Datos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CF45C9-D932-4F9A-8ED6-C0D37EFB54BA}"/>
              </a:ext>
            </a:extLst>
          </p:cNvPr>
          <p:cNvSpPr txBox="1"/>
          <p:nvPr/>
        </p:nvSpPr>
        <p:spPr>
          <a:xfrm>
            <a:off x="553915" y="1590344"/>
            <a:ext cx="104188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sz="2800" b="1" dirty="0"/>
              <a:t>116 </a:t>
            </a:r>
            <a:r>
              <a:rPr lang="es-ES" sz="2800" b="1" dirty="0" err="1"/>
              <a:t>Heatmap</a:t>
            </a:r>
            <a:r>
              <a:rPr lang="es-ES" sz="2800" b="1" dirty="0"/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000078"/>
              </a:solidFill>
              <a:effectLst/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dirty="0">
              <a:solidFill>
                <a:srgbClr val="002060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altLang="es-ES" dirty="0">
              <a:solidFill>
                <a:srgbClr val="111111"/>
              </a:solidFill>
              <a:latin typeface="Roboto" panose="02000000000000000000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156CDD-CBE5-4649-92F3-21D6C00C4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304" y="2433637"/>
            <a:ext cx="75247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0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2BE57F1-EA8B-4912-8F18-DE008C977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7" y="665118"/>
            <a:ext cx="1865746" cy="8162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03BDA06-08EF-446B-885E-7EA84DB91122}"/>
              </a:ext>
            </a:extLst>
          </p:cNvPr>
          <p:cNvSpPr txBox="1"/>
          <p:nvPr/>
        </p:nvSpPr>
        <p:spPr>
          <a:xfrm>
            <a:off x="3446585" y="676771"/>
            <a:ext cx="7359162" cy="76944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TÉCNICAS DE VISUALIZACIÓN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640BE1-EBAD-4DDC-BF07-1CF15D562830}"/>
              </a:ext>
            </a:extLst>
          </p:cNvPr>
          <p:cNvSpPr txBox="1"/>
          <p:nvPr/>
        </p:nvSpPr>
        <p:spPr>
          <a:xfrm>
            <a:off x="822037" y="5855677"/>
            <a:ext cx="425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Visualización de Datos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CF45C9-D932-4F9A-8ED6-C0D37EFB54BA}"/>
              </a:ext>
            </a:extLst>
          </p:cNvPr>
          <p:cNvSpPr txBox="1"/>
          <p:nvPr/>
        </p:nvSpPr>
        <p:spPr>
          <a:xfrm>
            <a:off x="553915" y="1590344"/>
            <a:ext cx="104188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sz="2800" b="1" dirty="0"/>
              <a:t>116 </a:t>
            </a:r>
            <a:r>
              <a:rPr lang="es-ES" sz="2800" b="1" dirty="0" err="1"/>
              <a:t>Heatmap</a:t>
            </a:r>
            <a:r>
              <a:rPr lang="es-ES" sz="2800" b="1" dirty="0"/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000078"/>
              </a:solidFill>
              <a:effectLst/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dirty="0">
              <a:solidFill>
                <a:srgbClr val="002060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altLang="es-ES" dirty="0">
              <a:solidFill>
                <a:srgbClr val="111111"/>
              </a:solidFill>
              <a:latin typeface="Roboto" panose="02000000000000000000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26A079-C03A-4DB1-8054-908279A0B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557" y="2264752"/>
            <a:ext cx="74676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1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2BE57F1-EA8B-4912-8F18-DE008C977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7" y="665118"/>
            <a:ext cx="1865746" cy="8162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03BDA06-08EF-446B-885E-7EA84DB91122}"/>
              </a:ext>
            </a:extLst>
          </p:cNvPr>
          <p:cNvSpPr txBox="1"/>
          <p:nvPr/>
        </p:nvSpPr>
        <p:spPr>
          <a:xfrm>
            <a:off x="3446585" y="676771"/>
            <a:ext cx="7359162" cy="76944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TÉCNICAS DE VISUALIZACIÓN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640BE1-EBAD-4DDC-BF07-1CF15D562830}"/>
              </a:ext>
            </a:extLst>
          </p:cNvPr>
          <p:cNvSpPr txBox="1"/>
          <p:nvPr/>
        </p:nvSpPr>
        <p:spPr>
          <a:xfrm>
            <a:off x="822037" y="5855677"/>
            <a:ext cx="425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Visualización de Datos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CF45C9-D932-4F9A-8ED6-C0D37EFB54BA}"/>
              </a:ext>
            </a:extLst>
          </p:cNvPr>
          <p:cNvSpPr txBox="1"/>
          <p:nvPr/>
        </p:nvSpPr>
        <p:spPr>
          <a:xfrm>
            <a:off x="553915" y="1590344"/>
            <a:ext cx="104188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sz="2800" b="1" dirty="0"/>
              <a:t>116 </a:t>
            </a:r>
            <a:r>
              <a:rPr lang="es-ES" sz="2800" b="1" dirty="0" err="1"/>
              <a:t>Heatmap</a:t>
            </a:r>
            <a:r>
              <a:rPr lang="es-ES" sz="2800" b="1" dirty="0"/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000078"/>
              </a:solidFill>
              <a:effectLst/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dirty="0">
              <a:solidFill>
                <a:srgbClr val="002060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altLang="es-ES" dirty="0">
              <a:solidFill>
                <a:srgbClr val="111111"/>
              </a:solidFill>
              <a:latin typeface="Roboto" panose="02000000000000000000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E8281CD-1E4A-4023-A4AB-86E710462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62" y="2302852"/>
            <a:ext cx="72294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6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2BE57F1-EA8B-4912-8F18-DE008C977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7" y="665118"/>
            <a:ext cx="1865746" cy="8162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03BDA06-08EF-446B-885E-7EA84DB91122}"/>
              </a:ext>
            </a:extLst>
          </p:cNvPr>
          <p:cNvSpPr txBox="1"/>
          <p:nvPr/>
        </p:nvSpPr>
        <p:spPr>
          <a:xfrm>
            <a:off x="3446585" y="676771"/>
            <a:ext cx="7359162" cy="76944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TÉCNICAS DE VISUALIZACIÓN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640BE1-EBAD-4DDC-BF07-1CF15D562830}"/>
              </a:ext>
            </a:extLst>
          </p:cNvPr>
          <p:cNvSpPr txBox="1"/>
          <p:nvPr/>
        </p:nvSpPr>
        <p:spPr>
          <a:xfrm>
            <a:off x="822037" y="5855677"/>
            <a:ext cx="425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Visualización de Datos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CF45C9-D932-4F9A-8ED6-C0D37EFB54BA}"/>
              </a:ext>
            </a:extLst>
          </p:cNvPr>
          <p:cNvSpPr txBox="1"/>
          <p:nvPr/>
        </p:nvSpPr>
        <p:spPr>
          <a:xfrm>
            <a:off x="553915" y="1590344"/>
            <a:ext cx="104188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sz="2800" b="1" dirty="0"/>
              <a:t>116 </a:t>
            </a:r>
            <a:r>
              <a:rPr lang="es-ES" sz="2800" b="1" dirty="0" err="1"/>
              <a:t>Heatmap</a:t>
            </a:r>
            <a:r>
              <a:rPr lang="es-ES" sz="2800" b="1" dirty="0"/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000078"/>
              </a:solidFill>
              <a:effectLst/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dirty="0">
              <a:solidFill>
                <a:srgbClr val="002060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altLang="es-ES" dirty="0">
              <a:solidFill>
                <a:srgbClr val="111111"/>
              </a:solidFill>
              <a:latin typeface="Roboto" panose="02000000000000000000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B354C0-E41E-4379-9AF1-A4555E6AF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2172568"/>
            <a:ext cx="56197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2BE57F1-EA8B-4912-8F18-DE008C977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7" y="665118"/>
            <a:ext cx="1865746" cy="8162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03BDA06-08EF-446B-885E-7EA84DB91122}"/>
              </a:ext>
            </a:extLst>
          </p:cNvPr>
          <p:cNvSpPr txBox="1"/>
          <p:nvPr/>
        </p:nvSpPr>
        <p:spPr>
          <a:xfrm>
            <a:off x="3446585" y="676771"/>
            <a:ext cx="7359162" cy="76944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TÉCNICAS DE VISUALIZACIÓN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640BE1-EBAD-4DDC-BF07-1CF15D562830}"/>
              </a:ext>
            </a:extLst>
          </p:cNvPr>
          <p:cNvSpPr txBox="1"/>
          <p:nvPr/>
        </p:nvSpPr>
        <p:spPr>
          <a:xfrm>
            <a:off x="822037" y="5855677"/>
            <a:ext cx="425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Visualización de Datos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CF45C9-D932-4F9A-8ED6-C0D37EFB54BA}"/>
              </a:ext>
            </a:extLst>
          </p:cNvPr>
          <p:cNvSpPr txBox="1"/>
          <p:nvPr/>
        </p:nvSpPr>
        <p:spPr>
          <a:xfrm>
            <a:off x="553915" y="1590344"/>
            <a:ext cx="104188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sz="2800" b="1" dirty="0"/>
              <a:t>116 </a:t>
            </a:r>
            <a:r>
              <a:rPr lang="es-ES" sz="2800" b="1" dirty="0" err="1"/>
              <a:t>Heatmap</a:t>
            </a:r>
            <a:r>
              <a:rPr lang="es-ES" sz="2800" b="1" dirty="0"/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000078"/>
              </a:solidFill>
              <a:effectLst/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dirty="0">
              <a:solidFill>
                <a:srgbClr val="002060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altLang="es-ES" dirty="0">
              <a:solidFill>
                <a:srgbClr val="111111"/>
              </a:solidFill>
              <a:latin typeface="Roboto" panose="02000000000000000000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EA55A2-E407-482B-9168-0CAEA4E53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239" y="1590344"/>
            <a:ext cx="4113144" cy="483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3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2BE57F1-EA8B-4912-8F18-DE008C977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7" y="665118"/>
            <a:ext cx="1865746" cy="8162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03BDA06-08EF-446B-885E-7EA84DB91122}"/>
              </a:ext>
            </a:extLst>
          </p:cNvPr>
          <p:cNvSpPr txBox="1"/>
          <p:nvPr/>
        </p:nvSpPr>
        <p:spPr>
          <a:xfrm>
            <a:off x="3446585" y="676771"/>
            <a:ext cx="7359162" cy="76944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TÉCNICAS DE VISUALIZACIÓN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640BE1-EBAD-4DDC-BF07-1CF15D562830}"/>
              </a:ext>
            </a:extLst>
          </p:cNvPr>
          <p:cNvSpPr txBox="1"/>
          <p:nvPr/>
        </p:nvSpPr>
        <p:spPr>
          <a:xfrm>
            <a:off x="822037" y="5855677"/>
            <a:ext cx="425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Visualización de Datos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CF45C9-D932-4F9A-8ED6-C0D37EFB54BA}"/>
              </a:ext>
            </a:extLst>
          </p:cNvPr>
          <p:cNvSpPr txBox="1"/>
          <p:nvPr/>
        </p:nvSpPr>
        <p:spPr>
          <a:xfrm>
            <a:off x="553915" y="1590344"/>
            <a:ext cx="104188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sz="2800" b="1" dirty="0"/>
              <a:t>216 Gantt Chart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000078"/>
              </a:solidFill>
              <a:effectLst/>
              <a:latin typeface="uoc-sans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b="1" dirty="0">
                <a:solidFill>
                  <a:srgbClr val="000078"/>
                </a:solidFill>
                <a:latin typeface="uoc-sans"/>
              </a:rPr>
              <a:t>¿Qué es? </a:t>
            </a:r>
            <a:r>
              <a:rPr lang="es-ES" altLang="es-ES" dirty="0">
                <a:solidFill>
                  <a:srgbClr val="000078"/>
                </a:solidFill>
                <a:latin typeface="uoc-sans"/>
              </a:rPr>
              <a:t>Representación visual de proyectos</a:t>
            </a:r>
            <a:endParaRPr lang="es-ES" altLang="es-ES" dirty="0">
              <a:solidFill>
                <a:srgbClr val="002060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dirty="0">
              <a:solidFill>
                <a:srgbClr val="002060"/>
              </a:solidFill>
              <a:latin typeface="uoc-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altLang="es-ES" dirty="0">
              <a:solidFill>
                <a:srgbClr val="111111"/>
              </a:solidFill>
              <a:latin typeface="Roboto" panose="02000000000000000000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9B6EB6-B365-45F5-9421-CEA7C9723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357" y="2390563"/>
            <a:ext cx="5042390" cy="308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33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356</Words>
  <Application>Microsoft Office PowerPoint</Application>
  <PresentationFormat>Panorámica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uoc-sans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Cortes</dc:creator>
  <cp:lastModifiedBy>jose cortes</cp:lastModifiedBy>
  <cp:revision>23</cp:revision>
  <dcterms:created xsi:type="dcterms:W3CDTF">2021-10-20T07:19:50Z</dcterms:created>
  <dcterms:modified xsi:type="dcterms:W3CDTF">2021-11-17T19:31:36Z</dcterms:modified>
</cp:coreProperties>
</file>