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Arial Narrow"/>
      <p:regular r:id="rId19"/>
      <p:bold r:id="rId20"/>
      <p:italic r:id="rId21"/>
      <p:boldItalic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GLjbHY/nYUOm4gV+2mbP75mZ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22" Type="http://schemas.openxmlformats.org/officeDocument/2006/relationships/font" Target="fonts/ArialNarrow-boldItalic.fntdata"/><Relationship Id="rId21" Type="http://schemas.openxmlformats.org/officeDocument/2006/relationships/font" Target="fonts/ArialNarrow-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HelveticaNeue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alNarrow-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4f47c6db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4f47c6db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84f47c6db1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4f47c6db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4f47c6db1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84f47c6db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4f47c6db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4f47c6db1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84f47c6db1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533b26af4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8533b26af4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533b26af4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8533b26af4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fd59c07e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4fd59c07e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fd59c07e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4fd59c07e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18b84196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818b8419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18b84196e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818b84196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18b84196e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818b84196e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18b84196e_2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18b84196e_2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818b84196e_2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207818"/>
            <a:ext cx="9144000" cy="33021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Impact"/>
              <a:buNone/>
            </a:pPr>
            <a:r>
              <a:rPr b="1" lang="es-AR">
                <a:latin typeface="Helvetica Neue"/>
                <a:ea typeface="Helvetica Neue"/>
                <a:cs typeface="Helvetica Neue"/>
                <a:sym typeface="Helvetica Neue"/>
              </a:rPr>
              <a:t>El cambio climático en la mira</a:t>
            </a:r>
            <a:endParaRPr b="1">
              <a:latin typeface="Helvetica Neue"/>
              <a:ea typeface="Helvetica Neue"/>
              <a:cs typeface="Helvetica Neue"/>
              <a:sym typeface="Helvetica Neue"/>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s-AR">
                <a:latin typeface="Helvetica Neue Light"/>
                <a:ea typeface="Helvetica Neue Light"/>
                <a:cs typeface="Helvetica Neue Light"/>
                <a:sym typeface="Helvetica Neue Light"/>
              </a:rPr>
              <a:t> Autores:</a:t>
            </a:r>
            <a:endParaRPr>
              <a:latin typeface="Helvetica Neue Light"/>
              <a:ea typeface="Helvetica Neue Light"/>
              <a:cs typeface="Helvetica Neue Light"/>
              <a:sym typeface="Helvetica Neue Light"/>
            </a:endParaRPr>
          </a:p>
          <a:p>
            <a:pPr indent="0" lvl="0" marL="0" rtl="0" algn="ctr">
              <a:lnSpc>
                <a:spcPct val="90000"/>
              </a:lnSpc>
              <a:spcBef>
                <a:spcPts val="1000"/>
              </a:spcBef>
              <a:spcAft>
                <a:spcPts val="0"/>
              </a:spcAft>
              <a:buClr>
                <a:schemeClr val="dk1"/>
              </a:buClr>
              <a:buSzPts val="2400"/>
              <a:buNone/>
            </a:pPr>
            <a:r>
              <a:rPr lang="es-AR">
                <a:latin typeface="Helvetica Neue Light"/>
                <a:ea typeface="Helvetica Neue Light"/>
                <a:cs typeface="Helvetica Neue Light"/>
                <a:sym typeface="Helvetica Neue Light"/>
              </a:rPr>
              <a:t>Matias Lisousky</a:t>
            </a:r>
            <a:endParaRPr>
              <a:latin typeface="Helvetica Neue Light"/>
              <a:ea typeface="Helvetica Neue Light"/>
              <a:cs typeface="Helvetica Neue Light"/>
              <a:sym typeface="Helvetica Neue Light"/>
            </a:endParaRPr>
          </a:p>
          <a:p>
            <a:pPr indent="0" lvl="0" marL="0" rtl="0" algn="ctr">
              <a:lnSpc>
                <a:spcPct val="90000"/>
              </a:lnSpc>
              <a:spcBef>
                <a:spcPts val="1000"/>
              </a:spcBef>
              <a:spcAft>
                <a:spcPts val="0"/>
              </a:spcAft>
              <a:buClr>
                <a:schemeClr val="dk1"/>
              </a:buClr>
              <a:buSzPts val="2400"/>
              <a:buNone/>
            </a:pPr>
            <a:r>
              <a:rPr lang="es-AR">
                <a:latin typeface="Helvetica Neue Light"/>
                <a:ea typeface="Helvetica Neue Light"/>
                <a:cs typeface="Helvetica Neue Light"/>
                <a:sym typeface="Helvetica Neue Light"/>
              </a:rPr>
              <a:t>Alejandro Mora</a:t>
            </a:r>
            <a:endParaRPr>
              <a:latin typeface="Helvetica Neue Light"/>
              <a:ea typeface="Helvetica Neue Light"/>
              <a:cs typeface="Helvetica Neue Light"/>
              <a:sym typeface="Helvetica Neue Light"/>
            </a:endParaRPr>
          </a:p>
          <a:p>
            <a:pPr indent="0" lvl="0" marL="0" rtl="0" algn="ctr">
              <a:lnSpc>
                <a:spcPct val="90000"/>
              </a:lnSpc>
              <a:spcBef>
                <a:spcPts val="1000"/>
              </a:spcBef>
              <a:spcAft>
                <a:spcPts val="0"/>
              </a:spcAft>
              <a:buClr>
                <a:schemeClr val="dk1"/>
              </a:buClr>
              <a:buSzPts val="2400"/>
              <a:buNone/>
            </a:pPr>
            <a:r>
              <a:rPr lang="es-AR">
                <a:latin typeface="Helvetica Neue Light"/>
                <a:ea typeface="Helvetica Neue Light"/>
                <a:cs typeface="Helvetica Neue Light"/>
                <a:sym typeface="Helvetica Neue Light"/>
              </a:rPr>
              <a:t> Julián Corvalán</a:t>
            </a:r>
            <a:endParaRPr>
              <a:latin typeface="Helvetica Neue Light"/>
              <a:ea typeface="Helvetica Neue Light"/>
              <a:cs typeface="Helvetica Neue Light"/>
              <a:sym typeface="Helvetica Neue Light"/>
            </a:endParaRPr>
          </a:p>
        </p:txBody>
      </p:sp>
      <p:pic>
        <p:nvPicPr>
          <p:cNvPr id="90" name="Google Shape;90;p1"/>
          <p:cNvPicPr preferRelativeResize="0"/>
          <p:nvPr/>
        </p:nvPicPr>
        <p:blipFill>
          <a:blip r:embed="rId3">
            <a:alphaModFix/>
          </a:blip>
          <a:stretch>
            <a:fillRect/>
          </a:stretch>
        </p:blipFill>
        <p:spPr>
          <a:xfrm>
            <a:off x="9156650" y="5962100"/>
            <a:ext cx="2921324" cy="81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84f47c6db1_0_37"/>
          <p:cNvSpPr txBox="1"/>
          <p:nvPr/>
        </p:nvSpPr>
        <p:spPr>
          <a:xfrm>
            <a:off x="0" y="322875"/>
            <a:ext cx="12192000" cy="554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2800"/>
              <a:buFont typeface="Arial"/>
              <a:buNone/>
            </a:pPr>
            <a:r>
              <a:rPr lang="es-AR" sz="3000">
                <a:solidFill>
                  <a:schemeClr val="dk1"/>
                </a:solidFill>
                <a:latin typeface="Helvetica Neue"/>
                <a:ea typeface="Helvetica Neue"/>
                <a:cs typeface="Helvetica Neue"/>
                <a:sym typeface="Helvetica Neue"/>
              </a:rPr>
              <a:t>¿Hay alteraciones particulares en cada continente/zona? </a:t>
            </a:r>
            <a:endParaRPr sz="3000">
              <a:latin typeface="Helvetica Neue"/>
              <a:ea typeface="Helvetica Neue"/>
              <a:cs typeface="Helvetica Neue"/>
              <a:sym typeface="Helvetica Neue"/>
            </a:endParaRPr>
          </a:p>
        </p:txBody>
      </p:sp>
      <p:pic>
        <p:nvPicPr>
          <p:cNvPr id="154" name="Google Shape;154;g184f47c6db1_0_37"/>
          <p:cNvPicPr preferRelativeResize="0"/>
          <p:nvPr/>
        </p:nvPicPr>
        <p:blipFill>
          <a:blip r:embed="rId3">
            <a:alphaModFix/>
          </a:blip>
          <a:stretch>
            <a:fillRect/>
          </a:stretch>
        </p:blipFill>
        <p:spPr>
          <a:xfrm>
            <a:off x="0" y="3697875"/>
            <a:ext cx="12192000" cy="2741587"/>
          </a:xfrm>
          <a:prstGeom prst="rect">
            <a:avLst/>
          </a:prstGeom>
          <a:noFill/>
          <a:ln>
            <a:noFill/>
          </a:ln>
        </p:spPr>
      </p:pic>
      <p:sp>
        <p:nvSpPr>
          <p:cNvPr id="155" name="Google Shape;155;g184f47c6db1_0_37"/>
          <p:cNvSpPr txBox="1"/>
          <p:nvPr/>
        </p:nvSpPr>
        <p:spPr>
          <a:xfrm>
            <a:off x="1134800" y="1095300"/>
            <a:ext cx="92952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800">
                <a:solidFill>
                  <a:schemeClr val="dk1"/>
                </a:solidFill>
                <a:latin typeface="Helvetica Neue"/>
                <a:ea typeface="Helvetica Neue"/>
                <a:cs typeface="Helvetica Neue"/>
                <a:sym typeface="Helvetica Neue"/>
              </a:rPr>
              <a:t>Cambio de temperatura por continente</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800">
                <a:latin typeface="Helvetica Neue Light"/>
                <a:ea typeface="Helvetica Neue Light"/>
                <a:cs typeface="Helvetica Neue Light"/>
                <a:sym typeface="Helvetica Neue Light"/>
              </a:rPr>
              <a:t>En este segundo gráfico analizamos las lecturas de los cambios de temperatura por continente, a través de los años.</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800">
                <a:latin typeface="Helvetica Neue Light"/>
                <a:ea typeface="Helvetica Neue Light"/>
                <a:cs typeface="Helvetica Neue Light"/>
                <a:sym typeface="Helvetica Neue Light"/>
              </a:rPr>
              <a:t>Se observa una pendiente positiva sobre el gráfico de líneas de cambios de temperaturas, confirmando el gráfico anterior, y por otro lado, verificando el aumento de temperaturas, principalmente en las últimas décadas, teniendo la minoría de mediciones por debajo del cero.</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84f47c6db1_0_47"/>
          <p:cNvSpPr txBox="1"/>
          <p:nvPr/>
        </p:nvSpPr>
        <p:spPr>
          <a:xfrm>
            <a:off x="0" y="322875"/>
            <a:ext cx="3700500" cy="1293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2800"/>
              <a:buFont typeface="Arial"/>
              <a:buNone/>
            </a:pPr>
            <a:r>
              <a:rPr lang="es-AR" sz="3000">
                <a:solidFill>
                  <a:schemeClr val="dk1"/>
                </a:solidFill>
                <a:latin typeface="Helvetica Neue"/>
                <a:ea typeface="Helvetica Neue"/>
                <a:cs typeface="Helvetica Neue"/>
                <a:sym typeface="Helvetica Neue"/>
              </a:rPr>
              <a:t>¿</a:t>
            </a:r>
            <a:r>
              <a:rPr lang="es-AR" sz="3000">
                <a:solidFill>
                  <a:schemeClr val="dk1"/>
                </a:solidFill>
                <a:latin typeface="Helvetica Neue"/>
                <a:ea typeface="Helvetica Neue"/>
                <a:cs typeface="Helvetica Neue"/>
                <a:sym typeface="Helvetica Neue"/>
              </a:rPr>
              <a:t>Hubo cambios bruscos en la temperatura</a:t>
            </a:r>
            <a:r>
              <a:rPr lang="es-AR" sz="3000">
                <a:solidFill>
                  <a:schemeClr val="dk1"/>
                </a:solidFill>
                <a:latin typeface="Helvetica Neue"/>
                <a:ea typeface="Helvetica Neue"/>
                <a:cs typeface="Helvetica Neue"/>
                <a:sym typeface="Helvetica Neue"/>
              </a:rPr>
              <a:t>? </a:t>
            </a:r>
            <a:endParaRPr sz="3000">
              <a:latin typeface="Helvetica Neue"/>
              <a:ea typeface="Helvetica Neue"/>
              <a:cs typeface="Helvetica Neue"/>
              <a:sym typeface="Helvetica Neue"/>
            </a:endParaRPr>
          </a:p>
        </p:txBody>
      </p:sp>
      <p:pic>
        <p:nvPicPr>
          <p:cNvPr id="162" name="Google Shape;162;g184f47c6db1_0_47"/>
          <p:cNvPicPr preferRelativeResize="0"/>
          <p:nvPr/>
        </p:nvPicPr>
        <p:blipFill>
          <a:blip r:embed="rId3">
            <a:alphaModFix/>
          </a:blip>
          <a:stretch>
            <a:fillRect/>
          </a:stretch>
        </p:blipFill>
        <p:spPr>
          <a:xfrm>
            <a:off x="69075" y="2084675"/>
            <a:ext cx="11360925" cy="4668650"/>
          </a:xfrm>
          <a:prstGeom prst="rect">
            <a:avLst/>
          </a:prstGeom>
          <a:noFill/>
          <a:ln>
            <a:noFill/>
          </a:ln>
        </p:spPr>
      </p:pic>
      <p:sp>
        <p:nvSpPr>
          <p:cNvPr id="163" name="Google Shape;163;g184f47c6db1_0_47"/>
          <p:cNvSpPr txBox="1"/>
          <p:nvPr/>
        </p:nvSpPr>
        <p:spPr>
          <a:xfrm>
            <a:off x="3591850" y="236825"/>
            <a:ext cx="88119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600">
                <a:solidFill>
                  <a:schemeClr val="dk1"/>
                </a:solidFill>
                <a:latin typeface="Helvetica Neue"/>
                <a:ea typeface="Helvetica Neue"/>
                <a:cs typeface="Helvetica Neue"/>
                <a:sym typeface="Helvetica Neue"/>
              </a:rPr>
              <a:t>Verificación de amplitud de lecturas</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600">
                <a:latin typeface="Helvetica Neue Light"/>
                <a:ea typeface="Helvetica Neue Light"/>
                <a:cs typeface="Helvetica Neue Light"/>
                <a:sym typeface="Helvetica Neue Light"/>
              </a:rPr>
              <a:t>En este tercer gráfico representamos las densidades de los valores de las lecturas de los cambios de temperatura por continente, buscando observar los rangos numéricos de estos valores.</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600">
                <a:latin typeface="Helvetica Neue Light"/>
                <a:ea typeface="Helvetica Neue Light"/>
                <a:cs typeface="Helvetica Neue Light"/>
                <a:sym typeface="Helvetica Neue Light"/>
              </a:rPr>
              <a:t>Con ello, cuanto más extendido verticalmente se observa el objeto en el gráfico, nos puede comunicar la amplitud de las lecturas.</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600">
                <a:latin typeface="Helvetica Neue Light"/>
                <a:ea typeface="Helvetica Neue Light"/>
                <a:cs typeface="Helvetica Neue Light"/>
                <a:sym typeface="Helvetica Neue Light"/>
              </a:rPr>
              <a:t>Como podemos observar, cambios extremos se han dado en Europa y América del Norte.</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84f47c6db1_0_63"/>
          <p:cNvSpPr txBox="1"/>
          <p:nvPr/>
        </p:nvSpPr>
        <p:spPr>
          <a:xfrm>
            <a:off x="0" y="322875"/>
            <a:ext cx="3700500" cy="1293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2800"/>
              <a:buFont typeface="Arial"/>
              <a:buNone/>
            </a:pPr>
            <a:r>
              <a:rPr lang="es-AR" sz="3000">
                <a:solidFill>
                  <a:schemeClr val="dk1"/>
                </a:solidFill>
                <a:latin typeface="Helvetica Neue"/>
                <a:ea typeface="Helvetica Neue"/>
                <a:cs typeface="Helvetica Neue"/>
                <a:sym typeface="Helvetica Neue"/>
              </a:rPr>
              <a:t>¿</a:t>
            </a:r>
            <a:r>
              <a:rPr lang="es-AR" sz="3000">
                <a:solidFill>
                  <a:schemeClr val="dk1"/>
                </a:solidFill>
                <a:latin typeface="Helvetica Neue"/>
                <a:ea typeface="Helvetica Neue"/>
                <a:cs typeface="Helvetica Neue"/>
                <a:sym typeface="Helvetica Neue"/>
              </a:rPr>
              <a:t>En cuanto han cambiado las temperaturas</a:t>
            </a:r>
            <a:r>
              <a:rPr lang="es-AR" sz="3000">
                <a:solidFill>
                  <a:schemeClr val="dk1"/>
                </a:solidFill>
                <a:latin typeface="Helvetica Neue"/>
                <a:ea typeface="Helvetica Neue"/>
                <a:cs typeface="Helvetica Neue"/>
                <a:sym typeface="Helvetica Neue"/>
              </a:rPr>
              <a:t>? </a:t>
            </a:r>
            <a:endParaRPr sz="3000">
              <a:latin typeface="Helvetica Neue"/>
              <a:ea typeface="Helvetica Neue"/>
              <a:cs typeface="Helvetica Neue"/>
              <a:sym typeface="Helvetica Neue"/>
            </a:endParaRPr>
          </a:p>
        </p:txBody>
      </p:sp>
      <p:sp>
        <p:nvSpPr>
          <p:cNvPr id="170" name="Google Shape;170;g184f47c6db1_0_63"/>
          <p:cNvSpPr txBox="1"/>
          <p:nvPr/>
        </p:nvSpPr>
        <p:spPr>
          <a:xfrm>
            <a:off x="152400" y="1855100"/>
            <a:ext cx="2792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600">
                <a:latin typeface="Helvetica Neue Light"/>
                <a:ea typeface="Helvetica Neue Light"/>
                <a:cs typeface="Helvetica Neue Light"/>
                <a:sym typeface="Helvetica Neue Light"/>
              </a:rPr>
              <a:t>En este cuarto gráfico representamos el promedio de los valores de las lecturas de los cambios de temperatura (globales) en una serie de tiempo.</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600">
                <a:latin typeface="Helvetica Neue Light"/>
                <a:ea typeface="Helvetica Neue Light"/>
                <a:cs typeface="Helvetica Neue Light"/>
                <a:sym typeface="Helvetica Neue Light"/>
              </a:rPr>
              <a:t>Con ello, queremos visualizar y entender cómo es la tendencia de las lecturas.</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600">
                <a:latin typeface="Helvetica Neue Light"/>
                <a:ea typeface="Helvetica Neue Light"/>
                <a:cs typeface="Helvetica Neue Light"/>
                <a:sym typeface="Helvetica Neue Light"/>
              </a:rPr>
              <a:t>Tal y como hemos visto en el segundo gráfico, se observa un aumento de las temperaturas en el transcurso del tiempo, siendo las últimas tres décadas las más significativas.</a:t>
            </a:r>
            <a:endParaRPr sz="1600">
              <a:latin typeface="Helvetica Neue Light"/>
              <a:ea typeface="Helvetica Neue Light"/>
              <a:cs typeface="Helvetica Neue Light"/>
              <a:sym typeface="Helvetica Neue Light"/>
            </a:endParaRPr>
          </a:p>
        </p:txBody>
      </p:sp>
      <p:pic>
        <p:nvPicPr>
          <p:cNvPr id="171" name="Google Shape;171;g184f47c6db1_0_63"/>
          <p:cNvPicPr preferRelativeResize="0"/>
          <p:nvPr/>
        </p:nvPicPr>
        <p:blipFill>
          <a:blip r:embed="rId3">
            <a:alphaModFix/>
          </a:blip>
          <a:stretch>
            <a:fillRect/>
          </a:stretch>
        </p:blipFill>
        <p:spPr>
          <a:xfrm>
            <a:off x="3552250" y="961525"/>
            <a:ext cx="8204125" cy="4347250"/>
          </a:xfrm>
          <a:prstGeom prst="rect">
            <a:avLst/>
          </a:prstGeom>
          <a:noFill/>
          <a:ln>
            <a:noFill/>
          </a:ln>
        </p:spPr>
      </p:pic>
      <p:sp>
        <p:nvSpPr>
          <p:cNvPr id="172" name="Google Shape;172;g184f47c6db1_0_63"/>
          <p:cNvSpPr txBox="1"/>
          <p:nvPr/>
        </p:nvSpPr>
        <p:spPr>
          <a:xfrm>
            <a:off x="4933800" y="499825"/>
            <a:ext cx="635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800">
                <a:latin typeface="Helvetica Neue"/>
                <a:ea typeface="Helvetica Neue"/>
                <a:cs typeface="Helvetica Neue"/>
                <a:sym typeface="Helvetica Neue"/>
              </a:rPr>
              <a:t>Promedio de lecturas a través de los años </a:t>
            </a: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8533b26af4_1_6"/>
          <p:cNvSpPr txBox="1"/>
          <p:nvPr>
            <p:ph type="ctrTitle"/>
          </p:nvPr>
        </p:nvSpPr>
        <p:spPr>
          <a:xfrm>
            <a:off x="1524000" y="8"/>
            <a:ext cx="9144000" cy="6858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6000"/>
              <a:buFont typeface="Impact"/>
              <a:buNone/>
            </a:pPr>
            <a:r>
              <a:t/>
            </a:r>
            <a:endParaRPr b="1">
              <a:latin typeface="Helvetica Neue"/>
              <a:ea typeface="Helvetica Neue"/>
              <a:cs typeface="Helvetica Neue"/>
              <a:sym typeface="Helvetica Neue"/>
            </a:endParaRPr>
          </a:p>
          <a:p>
            <a:pPr indent="0" lvl="0" marL="0" rtl="0" algn="l">
              <a:spcBef>
                <a:spcPts val="0"/>
              </a:spcBef>
              <a:spcAft>
                <a:spcPts val="0"/>
              </a:spcAft>
              <a:buClr>
                <a:schemeClr val="dk1"/>
              </a:buClr>
              <a:buSzPts val="6000"/>
              <a:buFont typeface="Impact"/>
              <a:buNone/>
            </a:pPr>
            <a:r>
              <a:rPr b="1" lang="es-AR">
                <a:latin typeface="Helvetica Neue"/>
                <a:ea typeface="Helvetica Neue"/>
                <a:cs typeface="Helvetica Neue"/>
                <a:sym typeface="Helvetica Neue"/>
              </a:rPr>
              <a:t>INSIGHTS</a:t>
            </a:r>
            <a:endParaRPr b="1">
              <a:latin typeface="Helvetica Neue"/>
              <a:ea typeface="Helvetica Neue"/>
              <a:cs typeface="Helvetica Neue"/>
              <a:sym typeface="Helvetica Neue"/>
            </a:endParaRPr>
          </a:p>
        </p:txBody>
      </p:sp>
      <p:pic>
        <p:nvPicPr>
          <p:cNvPr id="178" name="Google Shape;178;g18533b26af4_1_6"/>
          <p:cNvPicPr preferRelativeResize="0"/>
          <p:nvPr/>
        </p:nvPicPr>
        <p:blipFill>
          <a:blip r:embed="rId3">
            <a:alphaModFix/>
          </a:blip>
          <a:stretch>
            <a:fillRect/>
          </a:stretch>
        </p:blipFill>
        <p:spPr>
          <a:xfrm>
            <a:off x="4800050" y="626600"/>
            <a:ext cx="7674800" cy="431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8533b26af4_1_19"/>
          <p:cNvSpPr txBox="1"/>
          <p:nvPr/>
        </p:nvSpPr>
        <p:spPr>
          <a:xfrm>
            <a:off x="-42950" y="2926056"/>
            <a:ext cx="393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INSIGHTS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84" name="Google Shape;184;g18533b26af4_1_19"/>
          <p:cNvSpPr txBox="1"/>
          <p:nvPr/>
        </p:nvSpPr>
        <p:spPr>
          <a:xfrm>
            <a:off x="3831150" y="451500"/>
            <a:ext cx="74814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rPr lang="es-AR" sz="1800">
                <a:solidFill>
                  <a:schemeClr val="dk1"/>
                </a:solidFill>
                <a:latin typeface="Helvetica Neue Light"/>
                <a:ea typeface="Helvetica Neue Light"/>
                <a:cs typeface="Helvetica Neue Light"/>
                <a:sym typeface="Helvetica Neue Light"/>
              </a:rPr>
              <a:t>&gt; Desde una perspectiva gráfica se puede </a:t>
            </a:r>
            <a:r>
              <a:rPr lang="es-AR" sz="1800">
                <a:solidFill>
                  <a:schemeClr val="dk1"/>
                </a:solidFill>
                <a:latin typeface="Helvetica Neue Light"/>
                <a:ea typeface="Helvetica Neue Light"/>
                <a:cs typeface="Helvetica Neue Light"/>
                <a:sym typeface="Helvetica Neue Light"/>
              </a:rPr>
              <a:t>fácilmente</a:t>
            </a:r>
            <a:r>
              <a:rPr lang="es-AR" sz="1800">
                <a:solidFill>
                  <a:schemeClr val="dk1"/>
                </a:solidFill>
                <a:latin typeface="Helvetica Neue Light"/>
                <a:ea typeface="Helvetica Neue Light"/>
                <a:cs typeface="Helvetica Neue Light"/>
                <a:sym typeface="Helvetica Neue Light"/>
              </a:rPr>
              <a:t> observar un ascenso de temperatura global.</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rPr lang="es-AR" sz="1800">
                <a:solidFill>
                  <a:schemeClr val="dk1"/>
                </a:solidFill>
                <a:latin typeface="Helvetica Neue Light"/>
                <a:ea typeface="Helvetica Neue Light"/>
                <a:cs typeface="Helvetica Neue Light"/>
                <a:sym typeface="Helvetica Neue Light"/>
              </a:rPr>
              <a:t>&gt; Con el estudio de estos datos pudimos realizar </a:t>
            </a:r>
            <a:r>
              <a:rPr lang="es-AR" sz="1800">
                <a:solidFill>
                  <a:schemeClr val="dk1"/>
                </a:solidFill>
                <a:latin typeface="Helvetica Neue Light"/>
                <a:ea typeface="Helvetica Neue Light"/>
                <a:cs typeface="Helvetica Neue Light"/>
                <a:sym typeface="Helvetica Neue Light"/>
              </a:rPr>
              <a:t>una predicción</a:t>
            </a:r>
            <a:r>
              <a:rPr lang="es-AR" sz="1800">
                <a:solidFill>
                  <a:schemeClr val="dk1"/>
                </a:solidFill>
                <a:latin typeface="Helvetica Neue Light"/>
                <a:ea typeface="Helvetica Neue Light"/>
                <a:cs typeface="Helvetica Neue Light"/>
                <a:sym typeface="Helvetica Neue Light"/>
              </a:rPr>
              <a:t> para los próximos años. Los resultados refuerzan la observación del </a:t>
            </a:r>
            <a:r>
              <a:rPr lang="es-AR" sz="1800">
                <a:solidFill>
                  <a:schemeClr val="dk1"/>
                </a:solidFill>
                <a:latin typeface="Helvetica Neue Light"/>
                <a:ea typeface="Helvetica Neue Light"/>
                <a:cs typeface="Helvetica Neue Light"/>
                <a:sym typeface="Helvetica Neue Light"/>
              </a:rPr>
              <a:t>ítem</a:t>
            </a:r>
            <a:r>
              <a:rPr lang="es-AR" sz="1800">
                <a:solidFill>
                  <a:schemeClr val="dk1"/>
                </a:solidFill>
                <a:latin typeface="Helvetica Neue Light"/>
                <a:ea typeface="Helvetica Neue Light"/>
                <a:cs typeface="Helvetica Neue Light"/>
                <a:sym typeface="Helvetica Neue Light"/>
              </a:rPr>
              <a:t> anterior.</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rPr lang="es-AR" sz="1800">
                <a:solidFill>
                  <a:schemeClr val="dk1"/>
                </a:solidFill>
                <a:latin typeface="Helvetica Neue Light"/>
                <a:ea typeface="Helvetica Neue Light"/>
                <a:cs typeface="Helvetica Neue Light"/>
                <a:sym typeface="Helvetica Neue Light"/>
              </a:rPr>
              <a:t>&gt; Luego de haber realizado un </a:t>
            </a:r>
            <a:r>
              <a:rPr lang="es-AR" sz="1800">
                <a:solidFill>
                  <a:schemeClr val="dk1"/>
                </a:solidFill>
                <a:latin typeface="Helvetica Neue Light"/>
                <a:ea typeface="Helvetica Neue Light"/>
                <a:cs typeface="Helvetica Neue Light"/>
                <a:sym typeface="Helvetica Neue Light"/>
              </a:rPr>
              <a:t>análisis</a:t>
            </a:r>
            <a:r>
              <a:rPr lang="es-AR" sz="1800">
                <a:solidFill>
                  <a:schemeClr val="dk1"/>
                </a:solidFill>
                <a:latin typeface="Helvetica Neue Light"/>
                <a:ea typeface="Helvetica Neue Light"/>
                <a:cs typeface="Helvetica Neue Light"/>
                <a:sym typeface="Helvetica Neue Light"/>
              </a:rPr>
              <a:t> </a:t>
            </a:r>
            <a:r>
              <a:rPr lang="es-AR" sz="1800">
                <a:solidFill>
                  <a:schemeClr val="dk1"/>
                </a:solidFill>
                <a:latin typeface="Helvetica Neue Light"/>
                <a:ea typeface="Helvetica Neue Light"/>
                <a:cs typeface="Helvetica Neue Light"/>
                <a:sym typeface="Helvetica Neue Light"/>
              </a:rPr>
              <a:t>estadístico</a:t>
            </a:r>
            <a:r>
              <a:rPr lang="es-AR" sz="1800">
                <a:solidFill>
                  <a:schemeClr val="dk1"/>
                </a:solidFill>
                <a:latin typeface="Helvetica Neue Light"/>
                <a:ea typeface="Helvetica Neue Light"/>
                <a:cs typeface="Helvetica Neue Light"/>
                <a:sym typeface="Helvetica Neue Light"/>
              </a:rPr>
              <a:t>, por lo pronto, podemos concluir que los años no son correlativos a las lecturas de temperaturas.</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rPr lang="es-AR" sz="1800">
                <a:solidFill>
                  <a:schemeClr val="dk1"/>
                </a:solidFill>
                <a:latin typeface="Helvetica Neue Light"/>
                <a:ea typeface="Helvetica Neue Light"/>
                <a:cs typeface="Helvetica Neue Light"/>
                <a:sym typeface="Helvetica Neue Light"/>
              </a:rPr>
              <a:t>&gt; Sobre la identificación de anomalías, </a:t>
            </a:r>
            <a:r>
              <a:rPr lang="es-AR" sz="1800">
                <a:solidFill>
                  <a:schemeClr val="dk1"/>
                </a:solidFill>
                <a:latin typeface="Helvetica Neue Light"/>
                <a:ea typeface="Helvetica Neue Light"/>
                <a:cs typeface="Helvetica Neue Light"/>
                <a:sym typeface="Helvetica Neue Light"/>
              </a:rPr>
              <a:t>América</a:t>
            </a:r>
            <a:r>
              <a:rPr lang="es-AR" sz="1800">
                <a:solidFill>
                  <a:schemeClr val="dk1"/>
                </a:solidFill>
                <a:latin typeface="Helvetica Neue Light"/>
                <a:ea typeface="Helvetica Neue Light"/>
                <a:cs typeface="Helvetica Neue Light"/>
                <a:sym typeface="Helvetica Neue Light"/>
              </a:rPr>
              <a:t> del norte y Europa arrojan una mayor amplitud de lecturas. Sin embargo, no podemos confirmar la identificación de éstas.</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SzPts val="1100"/>
              <a:buNone/>
            </a:pPr>
            <a:r>
              <a:rPr lang="es-AR" sz="1800">
                <a:solidFill>
                  <a:schemeClr val="dk1"/>
                </a:solidFill>
                <a:latin typeface="Helvetica Neue Light"/>
                <a:ea typeface="Helvetica Neue Light"/>
                <a:cs typeface="Helvetica Neue Light"/>
                <a:sym typeface="Helvetica Neue Light"/>
              </a:rPr>
              <a:t>&gt; </a:t>
            </a:r>
            <a:r>
              <a:rPr lang="es-AR" sz="1800">
                <a:solidFill>
                  <a:schemeClr val="dk1"/>
                </a:solidFill>
                <a:latin typeface="Helvetica Neue Light"/>
                <a:ea typeface="Helvetica Neue Light"/>
                <a:cs typeface="Helvetica Neue Light"/>
                <a:sym typeface="Helvetica Neue Light"/>
              </a:rPr>
              <a:t>Entendemos además que necesitamos de otras variables o más información para enriquecer nuestro análisis.</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499182" y="472681"/>
            <a:ext cx="3308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3600">
                <a:solidFill>
                  <a:schemeClr val="dk1"/>
                </a:solidFill>
                <a:latin typeface="Helvetica Neue"/>
                <a:ea typeface="Helvetica Neue"/>
                <a:cs typeface="Helvetica Neue"/>
                <a:sym typeface="Helvetica Neue"/>
              </a:rPr>
              <a:t>ÍNDICE</a:t>
            </a:r>
            <a:endParaRPr b="1" sz="3600">
              <a:solidFill>
                <a:schemeClr val="dk1"/>
              </a:solidFill>
              <a:latin typeface="Helvetica Neue"/>
              <a:ea typeface="Helvetica Neue"/>
              <a:cs typeface="Helvetica Neue"/>
              <a:sym typeface="Helvetica Neue"/>
            </a:endParaRPr>
          </a:p>
        </p:txBody>
      </p:sp>
      <p:sp>
        <p:nvSpPr>
          <p:cNvPr id="96" name="Google Shape;96;p2"/>
          <p:cNvSpPr txBox="1"/>
          <p:nvPr/>
        </p:nvSpPr>
        <p:spPr>
          <a:xfrm>
            <a:off x="368375" y="1308200"/>
            <a:ext cx="6973200" cy="3709500"/>
          </a:xfrm>
          <a:prstGeom prst="rect">
            <a:avLst/>
          </a:prstGeom>
          <a:noFill/>
          <a:ln>
            <a:noFill/>
          </a:ln>
        </p:spPr>
        <p:txBody>
          <a:bodyPr anchorCtr="0" anchor="t" bIns="45700" lIns="91425" spcFirstLastPara="1" rIns="91425" wrap="square" tIns="45700">
            <a:spAutoFit/>
          </a:bodyPr>
          <a:lstStyle/>
          <a:p>
            <a:pPr indent="-527050" lvl="0" marL="457200" marR="0" rtl="0" algn="l">
              <a:spcBef>
                <a:spcPts val="0"/>
              </a:spcBef>
              <a:spcAft>
                <a:spcPts val="0"/>
              </a:spcAft>
              <a:buClr>
                <a:srgbClr val="4A86E8"/>
              </a:buClr>
              <a:buSzPts val="4700"/>
              <a:buFont typeface="Helvetica Neue Light"/>
              <a:buChar char="●"/>
            </a:pPr>
            <a:r>
              <a:rPr lang="es-AR" sz="3000">
                <a:solidFill>
                  <a:schemeClr val="dk1"/>
                </a:solidFill>
                <a:latin typeface="Helvetica Neue Light"/>
                <a:ea typeface="Helvetica Neue Light"/>
                <a:cs typeface="Helvetica Neue Light"/>
                <a:sym typeface="Helvetica Neue Light"/>
              </a:rPr>
              <a:t>Contexto y </a:t>
            </a:r>
            <a:r>
              <a:rPr lang="es-AR" sz="3000">
                <a:solidFill>
                  <a:schemeClr val="dk1"/>
                </a:solidFill>
                <a:latin typeface="Helvetica Neue Light"/>
                <a:ea typeface="Helvetica Neue Light"/>
                <a:cs typeface="Helvetica Neue Light"/>
                <a:sym typeface="Helvetica Neue Light"/>
              </a:rPr>
              <a:t>público</a:t>
            </a:r>
            <a:r>
              <a:rPr lang="es-AR" sz="3000">
                <a:solidFill>
                  <a:schemeClr val="dk1"/>
                </a:solidFill>
                <a:latin typeface="Helvetica Neue Light"/>
                <a:ea typeface="Helvetica Neue Light"/>
                <a:cs typeface="Helvetica Neue Light"/>
                <a:sym typeface="Helvetica Neue Light"/>
              </a:rPr>
              <a:t> de interés</a:t>
            </a:r>
            <a:endParaRPr sz="3000">
              <a:solidFill>
                <a:schemeClr val="dk1"/>
              </a:solidFill>
              <a:latin typeface="Helvetica Neue Light"/>
              <a:ea typeface="Helvetica Neue Light"/>
              <a:cs typeface="Helvetica Neue Light"/>
              <a:sym typeface="Helvetica Neue Light"/>
            </a:endParaRPr>
          </a:p>
          <a:p>
            <a:pPr indent="-527050" lvl="0" marL="457200" marR="0" rtl="0" algn="l">
              <a:spcBef>
                <a:spcPts val="0"/>
              </a:spcBef>
              <a:spcAft>
                <a:spcPts val="0"/>
              </a:spcAft>
              <a:buClr>
                <a:srgbClr val="4A86E8"/>
              </a:buClr>
              <a:buSzPts val="4700"/>
              <a:buFont typeface="Helvetica Neue Light"/>
              <a:buChar char="●"/>
            </a:pPr>
            <a:r>
              <a:rPr lang="es-AR" sz="3000">
                <a:solidFill>
                  <a:schemeClr val="dk1"/>
                </a:solidFill>
                <a:latin typeface="Helvetica Neue Light"/>
                <a:ea typeface="Helvetica Neue Light"/>
                <a:cs typeface="Helvetica Neue Light"/>
                <a:sym typeface="Helvetica Neue Light"/>
              </a:rPr>
              <a:t>Metadata</a:t>
            </a:r>
            <a:endParaRPr sz="3000">
              <a:solidFill>
                <a:schemeClr val="dk1"/>
              </a:solidFill>
              <a:latin typeface="Helvetica Neue Light"/>
              <a:ea typeface="Helvetica Neue Light"/>
              <a:cs typeface="Helvetica Neue Light"/>
              <a:sym typeface="Helvetica Neue Light"/>
            </a:endParaRPr>
          </a:p>
          <a:p>
            <a:pPr indent="-527050" lvl="0" marL="457200" marR="0" rtl="0" algn="l">
              <a:spcBef>
                <a:spcPts val="0"/>
              </a:spcBef>
              <a:spcAft>
                <a:spcPts val="0"/>
              </a:spcAft>
              <a:buClr>
                <a:srgbClr val="4A86E8"/>
              </a:buClr>
              <a:buSzPts val="4700"/>
              <a:buFont typeface="Helvetica Neue Light"/>
              <a:buChar char="●"/>
            </a:pPr>
            <a:r>
              <a:rPr lang="es-AR" sz="3000">
                <a:solidFill>
                  <a:schemeClr val="dk1"/>
                </a:solidFill>
                <a:latin typeface="Helvetica Neue Light"/>
                <a:ea typeface="Helvetica Neue Light"/>
                <a:cs typeface="Helvetica Neue Light"/>
                <a:sym typeface="Helvetica Neue Light"/>
              </a:rPr>
              <a:t>Hipótesis/Preguntas de interés</a:t>
            </a:r>
            <a:endParaRPr sz="3000">
              <a:solidFill>
                <a:schemeClr val="dk1"/>
              </a:solidFill>
              <a:latin typeface="Helvetica Neue Light"/>
              <a:ea typeface="Helvetica Neue Light"/>
              <a:cs typeface="Helvetica Neue Light"/>
              <a:sym typeface="Helvetica Neue Light"/>
            </a:endParaRPr>
          </a:p>
          <a:p>
            <a:pPr indent="-527050" lvl="0" marL="457200" marR="0" rtl="0" algn="l">
              <a:spcBef>
                <a:spcPts val="0"/>
              </a:spcBef>
              <a:spcAft>
                <a:spcPts val="0"/>
              </a:spcAft>
              <a:buClr>
                <a:srgbClr val="4A86E8"/>
              </a:buClr>
              <a:buSzPts val="4700"/>
              <a:buFont typeface="Helvetica Neue Light"/>
              <a:buChar char="●"/>
            </a:pPr>
            <a:r>
              <a:rPr lang="es-AR" sz="3000">
                <a:solidFill>
                  <a:schemeClr val="dk1"/>
                </a:solidFill>
                <a:latin typeface="Helvetica Neue Light"/>
                <a:ea typeface="Helvetica Neue Light"/>
                <a:cs typeface="Helvetica Neue Light"/>
                <a:sym typeface="Helvetica Neue Light"/>
              </a:rPr>
              <a:t>Análisis Exploratorio </a:t>
            </a:r>
            <a:endParaRPr sz="3000">
              <a:solidFill>
                <a:schemeClr val="dk1"/>
              </a:solidFill>
              <a:latin typeface="Helvetica Neue Light"/>
              <a:ea typeface="Helvetica Neue Light"/>
              <a:cs typeface="Helvetica Neue Light"/>
              <a:sym typeface="Helvetica Neue Light"/>
            </a:endParaRPr>
          </a:p>
          <a:p>
            <a:pPr indent="-527050" lvl="0" marL="457200" marR="0" rtl="0" algn="l">
              <a:spcBef>
                <a:spcPts val="0"/>
              </a:spcBef>
              <a:spcAft>
                <a:spcPts val="0"/>
              </a:spcAft>
              <a:buClr>
                <a:srgbClr val="4A86E8"/>
              </a:buClr>
              <a:buSzPts val="4700"/>
              <a:buFont typeface="Helvetica Neue Light"/>
              <a:buChar char="●"/>
            </a:pPr>
            <a:r>
              <a:rPr lang="es-AR" sz="3000">
                <a:solidFill>
                  <a:schemeClr val="dk1"/>
                </a:solidFill>
                <a:latin typeface="Helvetica Neue Light"/>
                <a:ea typeface="Helvetica Neue Light"/>
                <a:cs typeface="Helvetica Neue Light"/>
                <a:sym typeface="Helvetica Neue Light"/>
              </a:rPr>
              <a:t>Insights/Hallazgos</a:t>
            </a:r>
            <a:endParaRPr sz="3000">
              <a:solidFill>
                <a:schemeClr val="dk1"/>
              </a:solidFill>
              <a:latin typeface="Helvetica Neue Light"/>
              <a:ea typeface="Helvetica Neue Light"/>
              <a:cs typeface="Helvetica Neue Light"/>
              <a:sym typeface="Helvetica Neue Light"/>
            </a:endParaRPr>
          </a:p>
        </p:txBody>
      </p:sp>
      <p:pic>
        <p:nvPicPr>
          <p:cNvPr id="97" name="Google Shape;97;p2"/>
          <p:cNvPicPr preferRelativeResize="0"/>
          <p:nvPr/>
        </p:nvPicPr>
        <p:blipFill rotWithShape="1">
          <a:blip r:embed="rId3">
            <a:alphaModFix/>
          </a:blip>
          <a:srcRect b="0" l="0" r="26051" t="-5496"/>
          <a:stretch/>
        </p:blipFill>
        <p:spPr>
          <a:xfrm>
            <a:off x="8441250" y="-281775"/>
            <a:ext cx="3750750" cy="541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42950" y="2926056"/>
            <a:ext cx="393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a:t>
            </a:r>
            <a:r>
              <a:rPr b="1" lang="es-AR" sz="1800">
                <a:solidFill>
                  <a:schemeClr val="dk1"/>
                </a:solidFill>
                <a:latin typeface="Helvetica Neue"/>
                <a:ea typeface="Helvetica Neue"/>
                <a:cs typeface="Helvetica Neue"/>
                <a:sym typeface="Helvetica Neue"/>
              </a:rPr>
              <a:t>CONTEXTO Y </a:t>
            </a:r>
            <a:r>
              <a:rPr b="1" lang="es-AR" sz="1800">
                <a:solidFill>
                  <a:schemeClr val="dk1"/>
                </a:solidFill>
                <a:latin typeface="Helvetica Neue"/>
                <a:ea typeface="Helvetica Neue"/>
                <a:cs typeface="Helvetica Neue"/>
                <a:sym typeface="Helvetica Neue"/>
              </a:rPr>
              <a:t>PÚBLICO</a:t>
            </a:r>
            <a:r>
              <a:rPr b="1" lang="es-AR" sz="1800">
                <a:solidFill>
                  <a:schemeClr val="dk1"/>
                </a:solidFill>
                <a:latin typeface="Helvetica Neue"/>
                <a:ea typeface="Helvetica Neue"/>
                <a:cs typeface="Helvetica Neue"/>
                <a:sym typeface="Helvetica Neue"/>
              </a:rPr>
              <a:t> DE</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a:t>
            </a:r>
            <a:r>
              <a:rPr b="1" lang="es-AR" sz="1800">
                <a:solidFill>
                  <a:schemeClr val="dk1"/>
                </a:solidFill>
                <a:latin typeface="Helvetica Neue"/>
                <a:ea typeface="Helvetica Neue"/>
                <a:cs typeface="Helvetica Neue"/>
                <a:sym typeface="Helvetica Neue"/>
              </a:rPr>
              <a:t>INTERÉS</a:t>
            </a:r>
            <a:endParaRPr b="1" sz="1800">
              <a:solidFill>
                <a:schemeClr val="dk1"/>
              </a:solidFill>
              <a:latin typeface="Helvetica Neue"/>
              <a:ea typeface="Helvetica Neue"/>
              <a:cs typeface="Helvetica Neue"/>
              <a:sym typeface="Helvetica Neue"/>
            </a:endParaRPr>
          </a:p>
        </p:txBody>
      </p:sp>
      <p:sp>
        <p:nvSpPr>
          <p:cNvPr id="103" name="Google Shape;103;p3"/>
          <p:cNvSpPr txBox="1"/>
          <p:nvPr/>
        </p:nvSpPr>
        <p:spPr>
          <a:xfrm>
            <a:off x="3890356" y="540327"/>
            <a:ext cx="74814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Contexto</a:t>
            </a:r>
            <a:endParaRPr b="1" sz="1600">
              <a:latin typeface="Helvetica Neue"/>
              <a:ea typeface="Helvetica Neue"/>
              <a:cs typeface="Helvetica Neue"/>
              <a:sym typeface="Helvetica Neue"/>
            </a:endParaRPr>
          </a:p>
          <a:p>
            <a:pPr indent="0" lvl="0" marL="0" marR="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AR" sz="1800">
                <a:solidFill>
                  <a:schemeClr val="dk1"/>
                </a:solidFill>
                <a:latin typeface="Helvetica Neue"/>
                <a:ea typeface="Helvetica Neue"/>
                <a:cs typeface="Helvetica Neue"/>
                <a:sym typeface="Helvetica Neue"/>
              </a:rPr>
              <a:t>Introducción</a:t>
            </a:r>
            <a:endParaRPr sz="1800">
              <a:latin typeface="Helvetica Neue"/>
              <a:ea typeface="Helvetica Neue"/>
              <a:cs typeface="Helvetica Neue"/>
              <a:sym typeface="Helvetica Neue"/>
            </a:endParaRPr>
          </a:p>
          <a:p>
            <a:pPr indent="0" lvl="0" marL="0" marR="0" rtl="0" algn="l">
              <a:spcBef>
                <a:spcPts val="0"/>
              </a:spcBef>
              <a:spcAft>
                <a:spcPts val="0"/>
              </a:spcAft>
              <a:buNone/>
            </a:pPr>
            <a:r>
              <a:rPr lang="es-AR" sz="1800">
                <a:solidFill>
                  <a:schemeClr val="dk1"/>
                </a:solidFill>
                <a:latin typeface="Helvetica Neue Light"/>
                <a:ea typeface="Helvetica Neue Light"/>
                <a:cs typeface="Helvetica Neue Light"/>
                <a:sym typeface="Helvetica Neue Light"/>
              </a:rPr>
              <a:t>El sitio web de la base de datos estadísticos corporativos de la Organización para la Agricultura y la Alimentación ( FAOSTAT ) difunde estadísticas del cambio de temperatura superficial promedio por país, con actualizaciones anuales. La difusión actual cubre el período 1961-2019. </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3"/>
          <p:cNvPicPr preferRelativeResize="0"/>
          <p:nvPr/>
        </p:nvPicPr>
        <p:blipFill>
          <a:blip r:embed="rId3">
            <a:alphaModFix/>
          </a:blip>
          <a:stretch>
            <a:fillRect/>
          </a:stretch>
        </p:blipFill>
        <p:spPr>
          <a:xfrm>
            <a:off x="5253950" y="3803906"/>
            <a:ext cx="3962400" cy="97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4fd59c07e9_0_2"/>
          <p:cNvSpPr txBox="1"/>
          <p:nvPr/>
        </p:nvSpPr>
        <p:spPr>
          <a:xfrm>
            <a:off x="-42950" y="2926056"/>
            <a:ext cx="393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CONTEXTO Y PÚBLICO DE</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INTERÉS</a:t>
            </a:r>
            <a:endParaRPr b="1" sz="1800">
              <a:solidFill>
                <a:schemeClr val="dk1"/>
              </a:solidFill>
              <a:latin typeface="Helvetica Neue"/>
              <a:ea typeface="Helvetica Neue"/>
              <a:cs typeface="Helvetica Neue"/>
              <a:sym typeface="Helvetica Neue"/>
            </a:endParaRPr>
          </a:p>
        </p:txBody>
      </p:sp>
      <p:sp>
        <p:nvSpPr>
          <p:cNvPr id="110" name="Google Shape;110;g14fd59c07e9_0_2"/>
          <p:cNvSpPr txBox="1"/>
          <p:nvPr/>
        </p:nvSpPr>
        <p:spPr>
          <a:xfrm>
            <a:off x="3890356" y="540327"/>
            <a:ext cx="74814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Contexto</a:t>
            </a:r>
            <a:endParaRPr b="1" sz="1600">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AR" sz="1800">
                <a:solidFill>
                  <a:schemeClr val="dk1"/>
                </a:solidFill>
                <a:latin typeface="Helvetica Neue"/>
                <a:ea typeface="Helvetica Neue"/>
                <a:cs typeface="Helvetica Neue"/>
                <a:sym typeface="Helvetica Neue"/>
              </a:rPr>
              <a:t>Objetivos</a:t>
            </a:r>
            <a:endParaRPr sz="1800">
              <a:latin typeface="Helvetica Neue"/>
              <a:ea typeface="Helvetica Neue"/>
              <a:cs typeface="Helvetica Neue"/>
              <a:sym typeface="Helvetica Neue"/>
            </a:endParaRPr>
          </a:p>
          <a:p>
            <a:pPr indent="0" lvl="0" marL="0" marR="0" rtl="0" algn="l">
              <a:spcBef>
                <a:spcPts val="0"/>
              </a:spcBef>
              <a:spcAft>
                <a:spcPts val="0"/>
              </a:spcAft>
              <a:buNone/>
            </a:pPr>
            <a:r>
              <a:rPr lang="es-AR" sz="1800">
                <a:solidFill>
                  <a:schemeClr val="dk1"/>
                </a:solidFill>
                <a:latin typeface="Helvetica Neue Light"/>
                <a:ea typeface="Helvetica Neue Light"/>
                <a:cs typeface="Helvetica Neue Light"/>
                <a:sym typeface="Helvetica Neue Light"/>
              </a:rPr>
              <a:t>El cambio climático es uno de los temas importantes que enfrenta el mundo en esta era tecnológica. La mejor prueba de esta situación es el histórico cambio de temperatura. Se busca, entonces:</a:t>
            </a:r>
            <a:endParaRPr sz="1800">
              <a:latin typeface="Helvetica Neue Light"/>
              <a:ea typeface="Helvetica Neue Light"/>
              <a:cs typeface="Helvetica Neue Light"/>
              <a:sym typeface="Helvetica Neue Light"/>
            </a:endParaRPr>
          </a:p>
          <a:p>
            <a:pPr indent="-298450" lvl="0" marL="285750" marR="0" rtl="0" algn="l">
              <a:spcBef>
                <a:spcPts val="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Analizar los valores que se poseen teniendo en cuenta el factor del tiempo (años) y el agrupamiento por continentes.</a:t>
            </a:r>
            <a:endParaRPr sz="1800">
              <a:latin typeface="Helvetica Neue Light"/>
              <a:ea typeface="Helvetica Neue Light"/>
              <a:cs typeface="Helvetica Neue Light"/>
              <a:sym typeface="Helvetica Neue Light"/>
            </a:endParaRPr>
          </a:p>
          <a:p>
            <a:pPr indent="-298450" lvl="0" marL="285750" marR="0" rtl="0" algn="l">
              <a:spcBef>
                <a:spcPts val="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Poder analizar y predecir los cambios de temperatura que se esperarían en los próximos años.</a:t>
            </a:r>
            <a:endParaRPr sz="18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4fd59c07e9_0_7"/>
          <p:cNvSpPr txBox="1"/>
          <p:nvPr/>
        </p:nvSpPr>
        <p:spPr>
          <a:xfrm>
            <a:off x="-42950" y="2926056"/>
            <a:ext cx="393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CONTEXTO Y PÚBLICO DE</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                   INTERÉS</a:t>
            </a:r>
            <a:endParaRPr b="1" sz="1800">
              <a:solidFill>
                <a:schemeClr val="dk1"/>
              </a:solidFill>
              <a:latin typeface="Helvetica Neue"/>
              <a:ea typeface="Helvetica Neue"/>
              <a:cs typeface="Helvetica Neue"/>
              <a:sym typeface="Helvetica Neue"/>
            </a:endParaRPr>
          </a:p>
        </p:txBody>
      </p:sp>
      <p:sp>
        <p:nvSpPr>
          <p:cNvPr id="116" name="Google Shape;116;g14fd59c07e9_0_7"/>
          <p:cNvSpPr txBox="1"/>
          <p:nvPr/>
        </p:nvSpPr>
        <p:spPr>
          <a:xfrm>
            <a:off x="3890356" y="540327"/>
            <a:ext cx="74814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s-AR" sz="1800">
                <a:solidFill>
                  <a:schemeClr val="dk1"/>
                </a:solidFill>
                <a:latin typeface="Helvetica Neue"/>
                <a:ea typeface="Helvetica Neue"/>
                <a:cs typeface="Helvetica Neue"/>
                <a:sym typeface="Helvetica Neue"/>
              </a:rPr>
              <a:t>Público de interés</a:t>
            </a:r>
            <a:endParaRPr b="1" sz="1600">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AR" sz="1800">
                <a:solidFill>
                  <a:schemeClr val="dk1"/>
                </a:solidFill>
                <a:latin typeface="Helvetica Neue Light"/>
                <a:ea typeface="Helvetica Neue Light"/>
                <a:cs typeface="Helvetica Neue Light"/>
                <a:sym typeface="Helvetica Neue Light"/>
              </a:rPr>
              <a:t>El proyecto evolucionó hacia una línea más informativa y un storytelling orientado a la distribución de información para público con conocimientos básicos de matemática y estadística.</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g14fd59c07e9_0_7"/>
          <p:cNvPicPr preferRelativeResize="0"/>
          <p:nvPr/>
        </p:nvPicPr>
        <p:blipFill>
          <a:blip r:embed="rId3">
            <a:alphaModFix/>
          </a:blip>
          <a:stretch>
            <a:fillRect/>
          </a:stretch>
        </p:blipFill>
        <p:spPr>
          <a:xfrm>
            <a:off x="5187400" y="3051777"/>
            <a:ext cx="3950552" cy="3426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818b84196e_0_0"/>
          <p:cNvSpPr txBox="1"/>
          <p:nvPr/>
        </p:nvSpPr>
        <p:spPr>
          <a:xfrm>
            <a:off x="490451" y="2926081"/>
            <a:ext cx="51372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RESUMEN METADATA</a:t>
            </a:r>
            <a:endParaRPr b="1" sz="1800">
              <a:latin typeface="Helvetica Neue"/>
              <a:ea typeface="Helvetica Neue"/>
              <a:cs typeface="Helvetica Neue"/>
              <a:sym typeface="Helvetica Neue"/>
            </a:endParaRPr>
          </a:p>
        </p:txBody>
      </p:sp>
      <p:sp>
        <p:nvSpPr>
          <p:cNvPr id="123" name="Google Shape;123;g1818b84196e_0_0"/>
          <p:cNvSpPr txBox="1"/>
          <p:nvPr/>
        </p:nvSpPr>
        <p:spPr>
          <a:xfrm>
            <a:off x="3890356" y="540327"/>
            <a:ext cx="7481400" cy="588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AR" sz="1800">
                <a:solidFill>
                  <a:schemeClr val="dk1"/>
                </a:solidFill>
                <a:latin typeface="Helvetica Neue Light"/>
                <a:ea typeface="Helvetica Neue Light"/>
                <a:cs typeface="Helvetica Neue Light"/>
                <a:sym typeface="Helvetica Neue Light"/>
              </a:rPr>
              <a:t>Nuestra muestra consta de 9656 filas y 66 columnas en total.</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lang="es-AR"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lang="es-AR" sz="1800">
                <a:solidFill>
                  <a:schemeClr val="dk1"/>
                </a:solidFill>
                <a:latin typeface="Helvetica Neue Light"/>
                <a:ea typeface="Helvetica Neue Light"/>
                <a:cs typeface="Helvetica Neue Light"/>
                <a:sym typeface="Helvetica Neue Light"/>
              </a:rPr>
              <a:t>Resumimos las columnas de nuestra muestra:</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Area Code</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Código referido al País</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Area</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País o Zona de estudio.</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Months Code</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Código referido al Mes.</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Months</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Mes de medición.</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Element Code</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Código referido al Tipo de medición.</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Element</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Tipo de medición. La medición puede ser “Temperature change” o “Standard Deviation”</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Unit</a:t>
            </a:r>
            <a:r>
              <a:rPr lang="es-AR" sz="1800">
                <a:solidFill>
                  <a:schemeClr val="dk1"/>
                </a:solidFill>
                <a:latin typeface="Helvetica Neue Light"/>
                <a:ea typeface="Helvetica Neue Light"/>
                <a:cs typeface="Helvetica Neue Light"/>
                <a:sym typeface="Helvetica Neue Light"/>
              </a:rPr>
              <a:t>: </a:t>
            </a:r>
            <a:r>
              <a:rPr i="1" lang="es-AR" sz="1800">
                <a:solidFill>
                  <a:schemeClr val="dk1"/>
                </a:solidFill>
                <a:latin typeface="Helvetica Neue Light"/>
                <a:ea typeface="Helvetica Neue Light"/>
                <a:cs typeface="Helvetica Neue Light"/>
                <a:sym typeface="Helvetica Neue Light"/>
              </a:rPr>
              <a:t>Unidad de medición de Temperatura.</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Font typeface="Arial"/>
              <a:buNone/>
            </a:pPr>
            <a:r>
              <a:rPr lang="es-AR" sz="1800">
                <a:solidFill>
                  <a:schemeClr val="dk1"/>
                </a:solidFill>
                <a:latin typeface="Helvetica Neue Light"/>
                <a:ea typeface="Helvetica Neue Light"/>
                <a:cs typeface="Helvetica Neue Light"/>
                <a:sym typeface="Helvetica Neue Light"/>
              </a:rPr>
              <a:t>En estas columnas podemos visualizar la medición por años.</a:t>
            </a:r>
            <a:endParaRPr sz="18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6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g1818b84196e_0_0"/>
          <p:cNvPicPr preferRelativeResize="0"/>
          <p:nvPr/>
        </p:nvPicPr>
        <p:blipFill rotWithShape="1">
          <a:blip r:embed="rId3">
            <a:alphaModFix/>
          </a:blip>
          <a:srcRect b="0" l="0" r="0" t="0"/>
          <a:stretch/>
        </p:blipFill>
        <p:spPr>
          <a:xfrm>
            <a:off x="3890347" y="1541393"/>
            <a:ext cx="4810125" cy="466725"/>
          </a:xfrm>
          <a:prstGeom prst="rect">
            <a:avLst/>
          </a:prstGeom>
          <a:noFill/>
          <a:ln>
            <a:noFill/>
          </a:ln>
        </p:spPr>
      </p:pic>
      <p:pic>
        <p:nvPicPr>
          <p:cNvPr id="125" name="Google Shape;125;g1818b84196e_0_0"/>
          <p:cNvPicPr preferRelativeResize="0"/>
          <p:nvPr/>
        </p:nvPicPr>
        <p:blipFill rotWithShape="1">
          <a:blip r:embed="rId4">
            <a:alphaModFix/>
          </a:blip>
          <a:srcRect b="0" l="0" r="0" t="0"/>
          <a:stretch/>
        </p:blipFill>
        <p:spPr>
          <a:xfrm>
            <a:off x="3890347" y="4851103"/>
            <a:ext cx="6686550" cy="44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818b84196e_2_0"/>
          <p:cNvSpPr txBox="1"/>
          <p:nvPr/>
        </p:nvSpPr>
        <p:spPr>
          <a:xfrm>
            <a:off x="490451" y="2926081"/>
            <a:ext cx="51372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s-AR" sz="1800">
                <a:solidFill>
                  <a:schemeClr val="dk1"/>
                </a:solidFill>
                <a:latin typeface="Helvetica Neue"/>
                <a:ea typeface="Helvetica Neue"/>
                <a:cs typeface="Helvetica Neue"/>
                <a:sym typeface="Helvetica Neue"/>
              </a:rPr>
              <a:t>PREGUNTAS DE </a:t>
            </a:r>
            <a:r>
              <a:rPr b="1" lang="es-AR" sz="1800">
                <a:solidFill>
                  <a:schemeClr val="dk1"/>
                </a:solidFill>
                <a:latin typeface="Helvetica Neue"/>
                <a:ea typeface="Helvetica Neue"/>
                <a:cs typeface="Helvetica Neue"/>
                <a:sym typeface="Helvetica Neue"/>
              </a:rPr>
              <a:t>INTERÉS</a:t>
            </a:r>
            <a:endParaRPr b="1" sz="1800">
              <a:solidFill>
                <a:schemeClr val="dk1"/>
              </a:solidFill>
              <a:latin typeface="Helvetica Neue"/>
              <a:ea typeface="Helvetica Neue"/>
              <a:cs typeface="Helvetica Neue"/>
              <a:sym typeface="Helvetica Neue"/>
            </a:endParaRPr>
          </a:p>
        </p:txBody>
      </p:sp>
      <p:sp>
        <p:nvSpPr>
          <p:cNvPr id="131" name="Google Shape;131;g1818b84196e_2_0"/>
          <p:cNvSpPr txBox="1"/>
          <p:nvPr/>
        </p:nvSpPr>
        <p:spPr>
          <a:xfrm>
            <a:off x="3890356" y="540327"/>
            <a:ext cx="7481400" cy="4324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100"/>
              </a:spcBef>
              <a:spcAft>
                <a:spcPts val="0"/>
              </a:spcAft>
              <a:buNone/>
            </a:pPr>
            <a:r>
              <a:t/>
            </a:r>
            <a:endParaRPr sz="1800">
              <a:solidFill>
                <a:schemeClr val="dk1"/>
              </a:solidFill>
              <a:latin typeface="Arial Narrow"/>
              <a:ea typeface="Arial Narrow"/>
              <a:cs typeface="Arial Narrow"/>
              <a:sym typeface="Arial Narrow"/>
            </a:endParaRPr>
          </a:p>
          <a:p>
            <a:pPr indent="0" lvl="0" marL="0" rtl="0" algn="l">
              <a:lnSpc>
                <a:spcPct val="115000"/>
              </a:lnSpc>
              <a:spcBef>
                <a:spcPts val="1100"/>
              </a:spcBef>
              <a:spcAft>
                <a:spcPts val="0"/>
              </a:spcAft>
              <a:buNone/>
            </a:pPr>
            <a:r>
              <a:t/>
            </a:r>
            <a:endParaRPr sz="1800">
              <a:solidFill>
                <a:schemeClr val="dk1"/>
              </a:solidFill>
              <a:latin typeface="Arial Narrow"/>
              <a:ea typeface="Arial Narrow"/>
              <a:cs typeface="Arial Narrow"/>
              <a:sym typeface="Arial Narrow"/>
            </a:endParaRPr>
          </a:p>
          <a:p>
            <a:pPr indent="0" lvl="0" marL="0" rtl="0" algn="l">
              <a:lnSpc>
                <a:spcPct val="115000"/>
              </a:lnSpc>
              <a:spcBef>
                <a:spcPts val="1100"/>
              </a:spcBef>
              <a:spcAft>
                <a:spcPts val="0"/>
              </a:spcAft>
              <a:buNone/>
            </a:pPr>
            <a:r>
              <a:t/>
            </a:r>
            <a:endParaRPr sz="1800">
              <a:solidFill>
                <a:schemeClr val="dk1"/>
              </a:solidFill>
              <a:latin typeface="Arial Narrow"/>
              <a:ea typeface="Arial Narrow"/>
              <a:cs typeface="Arial Narrow"/>
              <a:sym typeface="Arial Narrow"/>
            </a:endParaRPr>
          </a:p>
          <a:p>
            <a:pPr indent="-342900" lvl="0" marL="457200" rtl="0" algn="l">
              <a:lnSpc>
                <a:spcPct val="115000"/>
              </a:lnSpc>
              <a:spcBef>
                <a:spcPts val="110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¿El cambio de temperatura es correlativo a través de los años?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¿Hay alteraciones particulares en cada continente/zona?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Si se </a:t>
            </a:r>
            <a:r>
              <a:rPr lang="es-AR" sz="1800">
                <a:solidFill>
                  <a:schemeClr val="dk1"/>
                </a:solidFill>
                <a:latin typeface="Helvetica Neue Light"/>
                <a:ea typeface="Helvetica Neue Light"/>
                <a:cs typeface="Helvetica Neue Light"/>
                <a:sym typeface="Helvetica Neue Light"/>
              </a:rPr>
              <a:t>identifica</a:t>
            </a:r>
            <a:r>
              <a:rPr lang="es-AR" sz="1800">
                <a:solidFill>
                  <a:schemeClr val="dk1"/>
                </a:solidFill>
                <a:latin typeface="Helvetica Neue Light"/>
                <a:ea typeface="Helvetica Neue Light"/>
                <a:cs typeface="Helvetica Neue Light"/>
                <a:sym typeface="Helvetica Neue Light"/>
              </a:rPr>
              <a:t> alguna anomalía a través de los años, llamando anomalía como un cambio brusco de temperatura, ¿cuando se ha manifestado? ¿Fue global o zonal el alcance?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s-AR" sz="1800">
                <a:solidFill>
                  <a:schemeClr val="dk1"/>
                </a:solidFill>
                <a:latin typeface="Helvetica Neue Light"/>
                <a:ea typeface="Helvetica Neue Light"/>
                <a:cs typeface="Helvetica Neue Light"/>
                <a:sym typeface="Helvetica Neue Light"/>
              </a:rPr>
              <a:t>¿En cuanto han cambiado las temperaturas?</a:t>
            </a:r>
            <a:endParaRPr sz="1800">
              <a:solidFill>
                <a:schemeClr val="dk1"/>
              </a:solidFill>
              <a:latin typeface="Helvetica Neue Light"/>
              <a:ea typeface="Helvetica Neue Light"/>
              <a:cs typeface="Helvetica Neue Light"/>
              <a:sym typeface="Helvetica Neue Light"/>
            </a:endParaRPr>
          </a:p>
          <a:p>
            <a:pPr indent="0" lvl="0" marL="0" rtl="0" algn="l">
              <a:spcBef>
                <a:spcPts val="1100"/>
              </a:spcBef>
              <a:spcAft>
                <a:spcPts val="0"/>
              </a:spcAft>
              <a:buClr>
                <a:schemeClr val="dk1"/>
              </a:buClr>
              <a:buFont typeface="Arial"/>
              <a:buNone/>
            </a:pPr>
            <a:r>
              <a:t/>
            </a:r>
            <a:endParaRPr sz="18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16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818b84196e_2_13"/>
          <p:cNvSpPr txBox="1"/>
          <p:nvPr>
            <p:ph type="ctrTitle"/>
          </p:nvPr>
        </p:nvSpPr>
        <p:spPr>
          <a:xfrm>
            <a:off x="1524000" y="8"/>
            <a:ext cx="9144000" cy="6858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Impact"/>
              <a:buNone/>
            </a:pPr>
            <a:r>
              <a:rPr b="1" lang="es-AR">
                <a:latin typeface="Helvetica Neue"/>
                <a:ea typeface="Helvetica Neue"/>
                <a:cs typeface="Helvetica Neue"/>
                <a:sym typeface="Helvetica Neue"/>
              </a:rPr>
              <a:t>ANÁLISIS</a:t>
            </a:r>
            <a:r>
              <a:rPr b="1" lang="es-AR">
                <a:latin typeface="Helvetica Neue"/>
                <a:ea typeface="Helvetica Neue"/>
                <a:cs typeface="Helvetica Neue"/>
                <a:sym typeface="Helvetica Neue"/>
              </a:rPr>
              <a:t> EXPLORATORIO</a:t>
            </a:r>
            <a:endParaRPr b="1">
              <a:latin typeface="Helvetica Neue"/>
              <a:ea typeface="Helvetica Neue"/>
              <a:cs typeface="Helvetica Neue"/>
              <a:sym typeface="Helvetica Neue"/>
            </a:endParaRPr>
          </a:p>
        </p:txBody>
      </p:sp>
      <p:pic>
        <p:nvPicPr>
          <p:cNvPr id="137" name="Google Shape;137;g1818b84196e_2_13"/>
          <p:cNvPicPr preferRelativeResize="0"/>
          <p:nvPr/>
        </p:nvPicPr>
        <p:blipFill>
          <a:blip r:embed="rId3">
            <a:alphaModFix/>
          </a:blip>
          <a:stretch>
            <a:fillRect/>
          </a:stretch>
        </p:blipFill>
        <p:spPr>
          <a:xfrm>
            <a:off x="5550088" y="334338"/>
            <a:ext cx="6010275" cy="460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1818b84196e_2_25"/>
          <p:cNvPicPr preferRelativeResize="0"/>
          <p:nvPr/>
        </p:nvPicPr>
        <p:blipFill>
          <a:blip r:embed="rId3">
            <a:alphaModFix/>
          </a:blip>
          <a:stretch>
            <a:fillRect/>
          </a:stretch>
        </p:blipFill>
        <p:spPr>
          <a:xfrm>
            <a:off x="3384600" y="1703075"/>
            <a:ext cx="8721626" cy="4479900"/>
          </a:xfrm>
          <a:prstGeom prst="rect">
            <a:avLst/>
          </a:prstGeom>
          <a:noFill/>
          <a:ln>
            <a:noFill/>
          </a:ln>
        </p:spPr>
      </p:pic>
      <p:sp>
        <p:nvSpPr>
          <p:cNvPr id="144" name="Google Shape;144;g1818b84196e_2_25"/>
          <p:cNvSpPr txBox="1"/>
          <p:nvPr/>
        </p:nvSpPr>
        <p:spPr>
          <a:xfrm>
            <a:off x="0" y="322875"/>
            <a:ext cx="12192000" cy="554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2800"/>
              <a:buFont typeface="Arial"/>
              <a:buNone/>
            </a:pPr>
            <a:r>
              <a:rPr lang="es-AR" sz="3000">
                <a:solidFill>
                  <a:schemeClr val="dk1"/>
                </a:solidFill>
                <a:latin typeface="Helvetica Neue"/>
                <a:ea typeface="Helvetica Neue"/>
                <a:cs typeface="Helvetica Neue"/>
                <a:sym typeface="Helvetica Neue"/>
              </a:rPr>
              <a:t>¿El cambio de temperatura es correlativo a través de los años?</a:t>
            </a:r>
            <a:r>
              <a:rPr lang="es-AR" sz="3000">
                <a:solidFill>
                  <a:schemeClr val="dk1"/>
                </a:solidFill>
                <a:latin typeface="Helvetica Neue"/>
                <a:ea typeface="Helvetica Neue"/>
                <a:cs typeface="Helvetica Neue"/>
                <a:sym typeface="Helvetica Neue"/>
              </a:rPr>
              <a:t> </a:t>
            </a:r>
            <a:endParaRPr sz="3000">
              <a:latin typeface="Helvetica Neue"/>
              <a:ea typeface="Helvetica Neue"/>
              <a:cs typeface="Helvetica Neue"/>
              <a:sym typeface="Helvetica Neue"/>
            </a:endParaRPr>
          </a:p>
        </p:txBody>
      </p:sp>
      <p:sp>
        <p:nvSpPr>
          <p:cNvPr id="145" name="Google Shape;145;g1818b84196e_2_25"/>
          <p:cNvSpPr txBox="1"/>
          <p:nvPr/>
        </p:nvSpPr>
        <p:spPr>
          <a:xfrm>
            <a:off x="226975" y="1381475"/>
            <a:ext cx="31971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800">
                <a:latin typeface="Helvetica Neue Light"/>
                <a:ea typeface="Helvetica Neue Light"/>
                <a:cs typeface="Helvetica Neue Light"/>
                <a:sym typeface="Helvetica Neue Light"/>
              </a:rPr>
              <a:t>El </a:t>
            </a:r>
            <a:r>
              <a:rPr lang="es-AR" sz="1800">
                <a:latin typeface="Helvetica Neue Light"/>
                <a:ea typeface="Helvetica Neue Light"/>
                <a:cs typeface="Helvetica Neue Light"/>
                <a:sym typeface="Helvetica Neue Light"/>
              </a:rPr>
              <a:t>gráfico</a:t>
            </a:r>
            <a:r>
              <a:rPr lang="es-AR" sz="1800">
                <a:latin typeface="Helvetica Neue Light"/>
                <a:ea typeface="Helvetica Neue Light"/>
                <a:cs typeface="Helvetica Neue Light"/>
                <a:sym typeface="Helvetica Neue Light"/>
              </a:rPr>
              <a:t> nos muestra las variaciones de temperatura en las diferentes </a:t>
            </a:r>
            <a:r>
              <a:rPr lang="es-AR" sz="1800">
                <a:latin typeface="Helvetica Neue Light"/>
                <a:ea typeface="Helvetica Neue Light"/>
                <a:cs typeface="Helvetica Neue Light"/>
                <a:sym typeface="Helvetica Neue Light"/>
              </a:rPr>
              <a:t>décadas</a:t>
            </a:r>
            <a:r>
              <a:rPr lang="es-AR" sz="1800">
                <a:latin typeface="Helvetica Neue Light"/>
                <a:ea typeface="Helvetica Neue Light"/>
                <a:cs typeface="Helvetica Neue Light"/>
                <a:sym typeface="Helvetica Neue Light"/>
              </a:rPr>
              <a:t>, en el que podemos observar claramente que se ha ido elevando en las </a:t>
            </a:r>
            <a:r>
              <a:rPr lang="es-AR" sz="1800">
                <a:latin typeface="Helvetica Neue Light"/>
                <a:ea typeface="Helvetica Neue Light"/>
                <a:cs typeface="Helvetica Neue Light"/>
                <a:sym typeface="Helvetica Neue Light"/>
              </a:rPr>
              <a:t>últimas</a:t>
            </a:r>
            <a:r>
              <a:rPr lang="es-AR" sz="1800">
                <a:latin typeface="Helvetica Neue Light"/>
                <a:ea typeface="Helvetica Neue Light"/>
                <a:cs typeface="Helvetica Neue Light"/>
                <a:sym typeface="Helvetica Neue Light"/>
              </a:rPr>
              <a:t> 4 </a:t>
            </a:r>
            <a:r>
              <a:rPr lang="es-AR" sz="1800">
                <a:latin typeface="Helvetica Neue Light"/>
                <a:ea typeface="Helvetica Neue Light"/>
                <a:cs typeface="Helvetica Neue Light"/>
                <a:sym typeface="Helvetica Neue Light"/>
              </a:rPr>
              <a:t>décadas</a:t>
            </a:r>
            <a:r>
              <a:rPr lang="es-AR"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rPr lang="es-AR" sz="1800">
                <a:latin typeface="Helvetica Neue Light"/>
                <a:ea typeface="Helvetica Neue Light"/>
                <a:cs typeface="Helvetica Neue Light"/>
                <a:sym typeface="Helvetica Neue Light"/>
              </a:rPr>
              <a:t>Además</a:t>
            </a:r>
            <a:r>
              <a:rPr lang="es-AR" sz="1800">
                <a:latin typeface="Helvetica Neue Light"/>
                <a:ea typeface="Helvetica Neue Light"/>
                <a:cs typeface="Helvetica Neue Light"/>
                <a:sym typeface="Helvetica Neue Light"/>
              </a:rPr>
              <a:t>, la </a:t>
            </a:r>
            <a:r>
              <a:rPr lang="es-AR" sz="1800">
                <a:latin typeface="Helvetica Neue Light"/>
                <a:ea typeface="Helvetica Neue Light"/>
                <a:cs typeface="Helvetica Neue Light"/>
                <a:sym typeface="Helvetica Neue Light"/>
              </a:rPr>
              <a:t>medición</a:t>
            </a:r>
            <a:r>
              <a:rPr lang="es-AR" sz="1800">
                <a:latin typeface="Helvetica Neue Light"/>
                <a:ea typeface="Helvetica Neue Light"/>
                <a:cs typeface="Helvetica Neue Light"/>
                <a:sym typeface="Helvetica Neue Light"/>
              </a:rPr>
              <a:t> de diciembre en las </a:t>
            </a:r>
            <a:r>
              <a:rPr lang="es-AR" sz="1800">
                <a:latin typeface="Helvetica Neue Light"/>
                <a:ea typeface="Helvetica Neue Light"/>
                <a:cs typeface="Helvetica Neue Light"/>
                <a:sym typeface="Helvetica Neue Light"/>
              </a:rPr>
              <a:t>últimas</a:t>
            </a:r>
            <a:r>
              <a:rPr lang="es-AR" sz="1800">
                <a:latin typeface="Helvetica Neue Light"/>
                <a:ea typeface="Helvetica Neue Light"/>
                <a:cs typeface="Helvetica Neue Light"/>
                <a:sym typeface="Helvetica Neue Light"/>
              </a:rPr>
              <a:t> 2 </a:t>
            </a:r>
            <a:r>
              <a:rPr lang="es-AR" sz="1800">
                <a:latin typeface="Helvetica Neue Light"/>
                <a:ea typeface="Helvetica Neue Light"/>
                <a:cs typeface="Helvetica Neue Light"/>
                <a:sym typeface="Helvetica Neue Light"/>
              </a:rPr>
              <a:t>décadas</a:t>
            </a:r>
            <a:r>
              <a:rPr lang="es-AR" sz="1800">
                <a:latin typeface="Helvetica Neue Light"/>
                <a:ea typeface="Helvetica Neue Light"/>
                <a:cs typeface="Helvetica Neue Light"/>
                <a:sym typeface="Helvetica Neue Light"/>
              </a:rPr>
              <a:t>, se observa la mayor diferencia de lecturas en un mismo periodo.</a:t>
            </a:r>
            <a:endParaRPr sz="1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146" name="Google Shape;146;g1818b84196e_2_25"/>
          <p:cNvSpPr txBox="1"/>
          <p:nvPr/>
        </p:nvSpPr>
        <p:spPr>
          <a:xfrm>
            <a:off x="4252975" y="1241375"/>
            <a:ext cx="738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800">
                <a:latin typeface="Helvetica Neue"/>
                <a:ea typeface="Helvetica Neue"/>
                <a:cs typeface="Helvetica Neue"/>
                <a:sym typeface="Helvetica Neue"/>
              </a:rPr>
              <a:t>Cambio de temperatura mundial por </a:t>
            </a:r>
            <a:r>
              <a:rPr lang="es-AR" sz="1800">
                <a:latin typeface="Helvetica Neue"/>
                <a:ea typeface="Helvetica Neue"/>
                <a:cs typeface="Helvetica Neue"/>
                <a:sym typeface="Helvetica Neue"/>
              </a:rPr>
              <a:t>década</a:t>
            </a:r>
            <a:endParaRPr sz="1800">
              <a:latin typeface="Helvetica Neue"/>
              <a:ea typeface="Helvetica Neue"/>
              <a:cs typeface="Helvetica Neue"/>
              <a:sym typeface="Helvetica Neue"/>
            </a:endParaRPr>
          </a:p>
        </p:txBody>
      </p:sp>
      <p:sp>
        <p:nvSpPr>
          <p:cNvPr id="147" name="Google Shape;147;g1818b84196e_2_25"/>
          <p:cNvSpPr txBox="1"/>
          <p:nvPr/>
        </p:nvSpPr>
        <p:spPr>
          <a:xfrm>
            <a:off x="374975" y="6216600"/>
            <a:ext cx="5002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200">
                <a:latin typeface="Helvetica Neue Light"/>
                <a:ea typeface="Helvetica Neue Light"/>
                <a:cs typeface="Helvetica Neue Light"/>
                <a:sym typeface="Helvetica Neue Light"/>
              </a:rPr>
              <a:t>*Nota: Sin embargo, esta observación gráfica no es suficiente para responder ni confirmar la pregunta en cuestión.</a:t>
            </a:r>
            <a:endParaRPr sz="1200">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2022-11-03T19:17:25Z</dcterms:created>
  <dc:creator>papin</dc:creator>
</cp:coreProperties>
</file>