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8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0EBF-38C2-461F-BE1B-E0211A7578D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7DE62-646C-407E-96EE-109351C0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Bootleg</a:t>
            </a:r>
          </a:p>
          <a:p>
            <a:r>
              <a:rPr lang="en-US" dirty="0"/>
              <a:t>Adobe study about advertisement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PlayStation “black” disks</a:t>
            </a:r>
          </a:p>
          <a:p>
            <a:r>
              <a:rPr lang="en-US" dirty="0"/>
              <a:t>Flash, Java, and Silverlight</a:t>
            </a:r>
          </a:p>
          <a:p>
            <a:r>
              <a:rPr lang="en-US" dirty="0"/>
              <a:t>Platform / Web browser restriction</a:t>
            </a:r>
          </a:p>
          <a:p>
            <a:r>
              <a:rPr lang="en-US" dirty="0"/>
              <a:t>Amazon Kindle-specific releases</a:t>
            </a:r>
          </a:p>
          <a:p>
            <a:r>
              <a:rPr lang="en-US" dirty="0"/>
              <a:t>Adobe Reader locked</a:t>
            </a:r>
          </a:p>
          <a:p>
            <a:r>
              <a:rPr lang="en-US" dirty="0"/>
              <a:t>Playing iTunes songs on Xbox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South Park: The Stick of Truth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AOL, IE, Mac Safari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student free office</a:t>
            </a:r>
          </a:p>
          <a:p>
            <a:r>
              <a:rPr lang="en-US" dirty="0"/>
              <a:t>Adobe? Malware and piracy?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qFuse</a:t>
            </a:r>
            <a:r>
              <a:rPr lang="en-US" dirty="0"/>
              <a:t> HW switch</a:t>
            </a:r>
          </a:p>
          <a:p>
            <a:r>
              <a:rPr lang="en-US" dirty="0"/>
              <a:t>Talk about that law </a:t>
            </a:r>
            <a:r>
              <a:rPr lang="en-US"/>
              <a:t>from 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Court case about libdvdcss2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7DE62-646C-407E-96EE-109351C08B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3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6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0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47AD-EC44-4C8F-9798-E9CE4FF9226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6D4A92-86CC-4E3F-AE35-585BE341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Restriction: How Much is Too Much?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John Cosentino</a:t>
            </a:r>
          </a:p>
          <a:p>
            <a:pPr algn="r"/>
            <a:r>
              <a:rPr lang="en-US" dirty="0"/>
              <a:t>CSC 490</a:t>
            </a:r>
          </a:p>
          <a:p>
            <a:pPr algn="r"/>
            <a:r>
              <a:rPr lang="en-US" dirty="0"/>
              <a:t>March 22, 2017</a:t>
            </a:r>
          </a:p>
        </p:txBody>
      </p:sp>
    </p:spTree>
    <p:extLst>
      <p:ext uri="{BB962C8B-B14F-4D97-AF65-F5344CB8AC3E}">
        <p14:creationId xmlns:p14="http://schemas.microsoft.com/office/powerpoint/2010/main" val="246109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Restricts consumer freedom</a:t>
            </a:r>
          </a:p>
          <a:p>
            <a:r>
              <a:rPr lang="en-US" dirty="0"/>
              <a:t>Prevention or difficult access?</a:t>
            </a:r>
          </a:p>
          <a:p>
            <a:r>
              <a:rPr lang="en-US" dirty="0"/>
              <a:t>Costs for protection vs. piracy losses</a:t>
            </a:r>
          </a:p>
          <a:p>
            <a:r>
              <a:rPr lang="en-US" dirty="0"/>
              <a:t>Slows down content distribution</a:t>
            </a:r>
          </a:p>
          <a:p>
            <a:r>
              <a:rPr lang="en-US" dirty="0"/>
              <a:t>Inconvenient</a:t>
            </a:r>
          </a:p>
          <a:p>
            <a:r>
              <a:rPr lang="en-US" dirty="0"/>
              <a:t>Outdated practices?</a:t>
            </a:r>
          </a:p>
        </p:txBody>
      </p:sp>
      <p:pic>
        <p:nvPicPr>
          <p:cNvPr id="9218" name="Picture 2" descr="https://upload.wikimedia.org/wikipedia/en/thumb/a/a4/Flag_of_the_United_States.svg/300px-Flag_of_the_United_St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694" y="3478554"/>
            <a:ext cx="4618990" cy="24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8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Arora, A. (2016, April 19). What may be the estimated loss to Microsoft due to piracy of Windows OS and Microsoft Office? Retrieved from https://www.quora.com/What-may-be-the-estimated-loss-to-Microsoft-due-to-piracy-of-Windows-OS-and-Microsoft-Office?share=1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Baldwin, R. (2014, March 18). Kill the DRM in Your Old iTunes Music Purchases. Retrieved from https://www.wired.com/2014/03/kill-itunes-drm/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Cluley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(2009, January 26). Reports of Mac Trojan in pirated Adobe Photoshop CS4. Retrieved from https://nakedsecurity.sophos.com/2009/01/26/reports-mac-trojan-pirated-adobe-photoshop-cs4/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Millennium Copyright Act, 17 U.S.C. § 1201-02 (1998), http://www.gpo.gov/fdsys/pkg/USCODE-1998-title17/pdf/USCODE-1998-title17-chap12.pdf.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Using Apple Trademarks and Copyrights. (2017). Retrieved from https://www.apple.com/legal/intellectual-property/guidelinesfor3rdparties.html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Kravets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(2010, July 25). U.S. Declares iPhone Jailbreaking Legal, Over Apple’s Objections. Retrieved from https://www.wired.com/2010/07/feds-ok-iphone-jailbreaking/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Leung, T. C. (2013). What Is the True Loss Due to Piracy? Evidence from Microsoft Office in Hong Kong. The Review of Economics and Statistics, 95(3), 1018-1029. doi:10.1162/REST_a_00290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Meisner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(2014, March 18). What Is the True Loss Due to Piracy? Evidence from Microsoft Office in Hong Kong. Retrieved from https://blogs.technet.microsoft.com/microsoft_on_the_issues/2014/03/18/new-research-forecasts-the-staggering-cost-of-cybercrime/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PageFair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&amp; Adobe. (2015). The cost of ad blocking. Retrieved from https://downloads.pagefair.com/wp-content/uploads/2016/05/2015_report-the_cost_of_ad_blocking.pdf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Sheehan, K. (2017, February 7). YODA, the Bill That Would Let You Own (and Sell) Your Devices, Is Re-Introduced in Congress. Retrieved from https://www.eff.org/deeplinks/2017/02/yoda-bill-would-let-you-own-and-sell-your-devices-re-introduced-congress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Legality or Illegality of w32codecs and libdvdcss2. (2007, May 28). Retrieved from https://www.psychocats.net/ubuntucat/the-legality-or-illegality-of-w32codecs-and-libdvdcss2/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Sar, E. (2016, April 19). Netflix: VPN Blockade Backlash Doesn’t Hurt Us. Retrieved from https://torrentfreak.com/netflix-vpn-blockade-backlash-doesnt-hurt-us-190416/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B. (2013, July 9). Illegal Downloads: What Are the Penalties? Retrieved from http://blogs.findlaw.com/blotter/2013/07/illegal-downloads-what-are-the-penalties.html</a:t>
            </a:r>
          </a:p>
        </p:txBody>
      </p:sp>
    </p:spTree>
    <p:extLst>
      <p:ext uri="{BB962C8B-B14F-4D97-AF65-F5344CB8AC3E}">
        <p14:creationId xmlns:p14="http://schemas.microsoft.com/office/powerpoint/2010/main" val="7697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www.magic-emoji.com/emoji/images/1317_emoji_iphone_thinking_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95" y="190500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restrict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protection</a:t>
            </a:r>
          </a:p>
          <a:p>
            <a:r>
              <a:rPr lang="en-US" dirty="0"/>
              <a:t>Attempt to stop piracy of software</a:t>
            </a:r>
            <a:endParaRPr lang="en-US" b="1" dirty="0"/>
          </a:p>
          <a:p>
            <a:r>
              <a:rPr lang="en-US" dirty="0"/>
              <a:t>Filter out third-party abuse</a:t>
            </a:r>
          </a:p>
          <a:p>
            <a:r>
              <a:rPr lang="en-US" dirty="0"/>
              <a:t>Deter the sales of counterfeit product</a:t>
            </a:r>
          </a:p>
          <a:p>
            <a:r>
              <a:rPr lang="en-US" dirty="0"/>
              <a:t>Minimalize losses due to theft</a:t>
            </a:r>
          </a:p>
        </p:txBody>
      </p:sp>
      <p:pic>
        <p:nvPicPr>
          <p:cNvPr id="8194" name="Picture 2" descr="https://www.eff.org/files/2014/01/24/eff-logo-plain-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15" y="3272797"/>
            <a:ext cx="41338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5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Rights Management (DRM)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Third-party plugins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Music</a:t>
            </a:r>
          </a:p>
          <a:p>
            <a:pPr lvl="1"/>
            <a:r>
              <a:rPr lang="en-US" dirty="0"/>
              <a:t>iTunes locked music</a:t>
            </a:r>
          </a:p>
          <a:p>
            <a:r>
              <a:rPr lang="en-US" dirty="0"/>
              <a:t>Movies</a:t>
            </a:r>
          </a:p>
          <a:p>
            <a:pPr lvl="1"/>
            <a:r>
              <a:rPr lang="en-US" dirty="0"/>
              <a:t>Content Scrambling System</a:t>
            </a:r>
          </a:p>
          <a:p>
            <a:r>
              <a:rPr lang="en-US" dirty="0"/>
              <a:t>Streaming</a:t>
            </a:r>
          </a:p>
          <a:p>
            <a:r>
              <a:rPr lang="en-US" dirty="0"/>
              <a:t>eBooks</a:t>
            </a:r>
          </a:p>
        </p:txBody>
      </p:sp>
      <p:pic>
        <p:nvPicPr>
          <p:cNvPr id="2054" name="Picture 6" descr="http://vignette2.wikia.nocookie.net/logopedia/images/6/6c/ITunes12.png/revision/latest?cb=2014112904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80" y="1903102"/>
            <a:ext cx="4008120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2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Regional DVD movies</a:t>
            </a:r>
          </a:p>
          <a:p>
            <a:r>
              <a:rPr lang="en-US" dirty="0"/>
              <a:t>Netflix, Hulu</a:t>
            </a:r>
          </a:p>
          <a:p>
            <a:r>
              <a:rPr lang="en-US" dirty="0"/>
              <a:t>Virtual Private Networks (VPNs) / Proxies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VPN IP bans</a:t>
            </a:r>
          </a:p>
          <a:p>
            <a:pPr lvl="1"/>
            <a:r>
              <a:rPr lang="en-US" dirty="0"/>
              <a:t>Proxy bans</a:t>
            </a:r>
          </a:p>
          <a:p>
            <a:r>
              <a:rPr lang="en-US" dirty="0"/>
              <a:t>Video game censorship</a:t>
            </a:r>
          </a:p>
          <a:p>
            <a:r>
              <a:rPr lang="en-US" dirty="0"/>
              <a:t>Operating System / Web Browser-only</a:t>
            </a:r>
          </a:p>
        </p:txBody>
      </p:sp>
      <p:pic>
        <p:nvPicPr>
          <p:cNvPr id="1026" name="Picture 2" descr="400px-DVD-Regions_with_key-2.svg.png (400×20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787782"/>
            <a:ext cx="4611843" cy="23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2/2f/Internet_Explorer_10_logo.svg/2000px-Internet_Explorer_10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360" y="624110"/>
            <a:ext cx="2513252" cy="24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Windows</a:t>
            </a:r>
          </a:p>
          <a:p>
            <a:pPr lvl="1"/>
            <a:r>
              <a:rPr lang="en-US" dirty="0"/>
              <a:t>57% run pirated versions</a:t>
            </a:r>
          </a:p>
          <a:p>
            <a:pPr lvl="1"/>
            <a:r>
              <a:rPr lang="en-US" dirty="0"/>
              <a:t>$14 billion annual losses</a:t>
            </a:r>
          </a:p>
          <a:p>
            <a:r>
              <a:rPr lang="en-US" dirty="0"/>
              <a:t>Microsoft Office</a:t>
            </a:r>
          </a:p>
          <a:p>
            <a:pPr lvl="1"/>
            <a:r>
              <a:rPr lang="en-US" dirty="0"/>
              <a:t>365 vs. 2016 standalone</a:t>
            </a:r>
          </a:p>
          <a:p>
            <a:pPr lvl="1"/>
            <a:r>
              <a:rPr lang="en-US" dirty="0"/>
              <a:t>$99.99 annually vs. $149.99 one-time payment</a:t>
            </a:r>
          </a:p>
          <a:p>
            <a:r>
              <a:rPr lang="en-US" dirty="0"/>
              <a:t>Piracy / </a:t>
            </a:r>
            <a:r>
              <a:rPr lang="en-US" dirty="0" err="1"/>
              <a:t>Torrenting</a:t>
            </a:r>
            <a:r>
              <a:rPr lang="en-US" dirty="0"/>
              <a:t> of expensive software</a:t>
            </a:r>
          </a:p>
          <a:p>
            <a:pPr lvl="1"/>
            <a:r>
              <a:rPr lang="en-US" dirty="0"/>
              <a:t>Adobe / SPSS / MATLAB</a:t>
            </a:r>
          </a:p>
        </p:txBody>
      </p:sp>
      <p:pic>
        <p:nvPicPr>
          <p:cNvPr id="3074" name="Picture 2" descr="http://mynixworld.info/wp-content/uploads/2012/12/xpactiv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62" y="1921565"/>
            <a:ext cx="5801817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Unlocking Bootloaders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  <a:p>
            <a:r>
              <a:rPr lang="en-US" dirty="0"/>
              <a:t>Samsung / HTC / Motorola</a:t>
            </a:r>
          </a:p>
          <a:p>
            <a:r>
              <a:rPr lang="en-US" dirty="0"/>
              <a:t>iPhone / iPad Jailbreak</a:t>
            </a:r>
          </a:p>
          <a:p>
            <a:pPr lvl="1"/>
            <a:r>
              <a:rPr lang="en-US" dirty="0"/>
              <a:t>“Jailbreak” ban from App Store</a:t>
            </a:r>
          </a:p>
          <a:p>
            <a:r>
              <a:rPr lang="en-US" dirty="0"/>
              <a:t>Hardware switch</a:t>
            </a:r>
          </a:p>
          <a:p>
            <a:r>
              <a:rPr lang="en-US" dirty="0"/>
              <a:t>Court decisions – Is it legal?</a:t>
            </a:r>
          </a:p>
        </p:txBody>
      </p:sp>
      <p:pic>
        <p:nvPicPr>
          <p:cNvPr id="4098" name="Picture 2" descr="http://www.alliance-rom.com/attachments/sba1-png.1077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098" y="2844800"/>
            <a:ext cx="3286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9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Hardware-based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print cartridges</a:t>
            </a:r>
          </a:p>
          <a:p>
            <a:r>
              <a:rPr lang="en-US" dirty="0"/>
              <a:t>Verizon charger cables</a:t>
            </a:r>
          </a:p>
          <a:p>
            <a:r>
              <a:rPr lang="en-US" dirty="0"/>
              <a:t>PlayStation discs</a:t>
            </a:r>
          </a:p>
          <a:p>
            <a:r>
              <a:rPr lang="en-US" dirty="0"/>
              <a:t>Intel CPU upgrades</a:t>
            </a:r>
          </a:p>
          <a:p>
            <a:r>
              <a:rPr lang="en-US" dirty="0"/>
              <a:t>Android S-OFF</a:t>
            </a:r>
          </a:p>
          <a:p>
            <a:r>
              <a:rPr lang="en-US" dirty="0"/>
              <a:t>Microsoft Secure Boot</a:t>
            </a:r>
          </a:p>
          <a:p>
            <a:endParaRPr lang="en-US" dirty="0"/>
          </a:p>
        </p:txBody>
      </p:sp>
      <p:pic>
        <p:nvPicPr>
          <p:cNvPr id="5122" name="Picture 2" descr="https://www.eightforums.com/attachments/general-support/51585d1411832719t-secure-boot-violation-error-after-recent-windows-updates-82672d1359717476-secure_boot_violation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52" y="3165338"/>
            <a:ext cx="4944648" cy="17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disable Ad-blocking software before viewing this slide!</a:t>
            </a:r>
          </a:p>
        </p:txBody>
      </p:sp>
    </p:spTree>
    <p:extLst>
      <p:ext uri="{BB962C8B-B14F-4D97-AF65-F5344CB8AC3E}">
        <p14:creationId xmlns:p14="http://schemas.microsoft.com/office/powerpoint/2010/main" val="10154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Open-Source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Libdvdcss2</a:t>
            </a:r>
          </a:p>
          <a:p>
            <a:r>
              <a:rPr lang="en-US" dirty="0"/>
              <a:t>DVD burners</a:t>
            </a:r>
          </a:p>
          <a:p>
            <a:r>
              <a:rPr lang="en-US" dirty="0"/>
              <a:t>Ad-blockers</a:t>
            </a:r>
          </a:p>
          <a:p>
            <a:r>
              <a:rPr lang="en-US" dirty="0" err="1"/>
              <a:t>Calibre</a:t>
            </a:r>
            <a:endParaRPr lang="en-US" dirty="0"/>
          </a:p>
          <a:p>
            <a:r>
              <a:rPr lang="en-US" dirty="0"/>
              <a:t>TOR</a:t>
            </a:r>
          </a:p>
          <a:p>
            <a:r>
              <a:rPr lang="en-US" dirty="0"/>
              <a:t>Android ROMs</a:t>
            </a:r>
          </a:p>
        </p:txBody>
      </p:sp>
      <p:pic>
        <p:nvPicPr>
          <p:cNvPr id="6146" name="Picture 2" descr="https://upload.wikimedia.org/wikipedia/commons/c/c0/Tor_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62" y="409575"/>
            <a:ext cx="23431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handbrake.fr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283178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upload.wikimedia.org/wikipedia/commons/thumb/e/e6/VLC_Icon.svg/904px-VLC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4" y="4022411"/>
            <a:ext cx="2343151" cy="26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262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436</Words>
  <Application>Microsoft Office PowerPoint</Application>
  <PresentationFormat>Widescreen</PresentationFormat>
  <Paragraphs>102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Software Restriction: How Much is Too Much?</vt:lpstr>
      <vt:lpstr>Why restrict software?</vt:lpstr>
      <vt:lpstr>Digital Rights Management (DRM)</vt:lpstr>
      <vt:lpstr>Region Locking</vt:lpstr>
      <vt:lpstr>Product Keys</vt:lpstr>
      <vt:lpstr>Unlocking Bootloaders</vt:lpstr>
      <vt:lpstr>Hardware-based Restrictions</vt:lpstr>
      <vt:lpstr>PowerPoint Presentation</vt:lpstr>
      <vt:lpstr>The Open-Source Response</vt:lpstr>
      <vt:lpstr>Closing arguments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Cosentino</dc:creator>
  <cp:lastModifiedBy>John Cosentino</cp:lastModifiedBy>
  <cp:revision>109</cp:revision>
  <dcterms:created xsi:type="dcterms:W3CDTF">2017-03-18T13:33:25Z</dcterms:created>
  <dcterms:modified xsi:type="dcterms:W3CDTF">2017-03-22T22:26:07Z</dcterms:modified>
</cp:coreProperties>
</file>