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comments/comment7.xml" ContentType="application/vnd.openxmlformats-officedocument.presentationml.comments+xml"/>
  <Override PartName="/ppt/drawings/drawing1.xml" ContentType="application/vnd.openxmlformats-officedocument.drawingml.chartshap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Windows 사용자" initials="W사" lastIdx="9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howOutlineIcons="0" horzBarState="maximized">
    <p:restoredLeft sz="12685"/>
    <p:restoredTop sz="94660"/>
  </p:normalViewPr>
  <p:slideViewPr>
    <p:cSldViewPr snapToGrid="0">
      <p:cViewPr varScale="1">
        <p:scale>
          <a:sx n="104" d="100"/>
          <a:sy n="104" d="100"/>
        </p:scale>
        <p:origin x="114" y="378"/>
      </p:cViewPr>
      <p:guideLst>
        <p:guide orient="horz" pos="2159"/>
        <p:guide pos="383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commentAuthors" Target="commentAuthors.xml"  /><Relationship Id="rId11" Type="http://schemas.openxmlformats.org/officeDocument/2006/relationships/presProps" Target="presProps.xml"  /><Relationship Id="rId12" Type="http://schemas.openxmlformats.org/officeDocument/2006/relationships/viewProps" Target="viewProps.xml"  /><Relationship Id="rId13" Type="http://schemas.openxmlformats.org/officeDocument/2006/relationships/theme" Target="theme/theme1.xml"  /><Relationship Id="rId14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Relationship Id="rId4" Type="http://schemas.openxmlformats.org/officeDocument/2006/relationships/chartUserShapes" Target="../drawings/drawing1.xml"  /></Relationships>
</file>

<file path=ppt/charts/_rels/chart2.xml.rels><?xml version="1.0" encoding="UTF-8" standalone="yes" ?><Relationships xmlns="http://schemas.openxmlformats.org/package/2006/relationships"><Relationship Id="rId1" Type="http://schemas.openxmlformats.org/officeDocument/2006/relationships/package" Target="../embeddings/Worksheet1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EF746F"/>
              </a:solidFill>
              <a:ln w="19050">
                <a:noFill/>
              </a:ln>
              <a:effectLst/>
            </c:spPr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noFill/>
              </a:ln>
              <a:effectLst/>
            </c:spPr>
          </c:dPt>
          <c:dPt>
            <c:idx val="2"/>
            <c:bubble3D val="0"/>
            <c:spPr>
              <a:solidFill>
                <a:schemeClr val="bg1">
                  <a:lumMod val="75000"/>
                </a:schemeClr>
              </a:solidFill>
              <a:ln w="19050">
                <a:noFill/>
              </a:ln>
              <a:effectLst/>
            </c:spPr>
          </c:dPt>
          <c:dPt>
            <c:idx val="3"/>
            <c:bubble3D val="0"/>
            <c:spPr>
              <a:solidFill>
                <a:srgbClr val="0B4877"/>
              </a:solidFill>
              <a:ln w="19050">
                <a:noFill/>
              </a:ln>
              <a:effectLst/>
            </c:spPr>
          </c:dPt>
          <c:dPt>
            <c:idx val="4"/>
            <c:bubble3D val="0"/>
            <c:spPr>
              <a:noFill/>
              <a:ln w="19050">
                <a:solidFill>
                  <a:schemeClr val="bg1">
                    <a:lumMod val="85000"/>
                  </a:schemeClr>
                </a:solidFill>
              </a:ln>
              <a:effectLst/>
            </c:spPr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40</c:v>
                </c:pt>
                <c:pt idx="2">
                  <c:v>25</c:v>
                </c:pt>
                <c:pt idx="3">
                  <c:v>30</c:v>
                </c:pt>
                <c:pt idx="4">
                  <c:v>14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  <c:userShapes r:id="rId4"/>
</c:chartSpace>
</file>

<file path=ppt/charts/chart2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roundedCorners val="0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f746f"/>
            </a:solidFill>
            <a:ln w="28575">
              <a:noFill/>
            </a:ln>
            <a:effectLst/>
          </c:spPr>
          <c:dPt>
            <c:idx val="5"/>
            <c:invertIfNegative val="0"/>
            <c:bubble3D val="0"/>
            <c:spPr>
              <a:solidFill>
                <a:srgbClr val="ef746f"/>
              </a:solidFill>
              <a:ln w="28575">
                <a:noFill/>
              </a:ln>
              <a:effectLst/>
            </c:spPr>
          </c:dPt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0b4877"/>
            </a:solidFill>
            <a:ln w="28575">
              <a:noFill/>
            </a:ln>
          </c:spPr>
          <c:invertIfNegative val="0"/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</c:ser>
        <c:dLbls>
          <c:delete val="0"/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500"/>
        <c:overlap val="-65"/>
        <c:axId val="234710560"/>
        <c:axId val="234703488"/>
      </c:barChart>
      <c:catAx>
        <c:axId val="234710560"/>
        <c:scaling>
          <c:orientation val="minMax"/>
        </c:scaling>
        <c:axPos val="b"/>
        <c:crossAx val="234703488"/>
        <c:delete val="0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/>
          <a:lstStyle/>
          <a:p>
            <a:pPr>
              <a:defRPr sz="1197" b="0" i="0">
                <a:solidFill>
                  <a:schemeClr val="bg1">
                    <a:lumMod val="50000"/>
                  </a:schemeClr>
                </a:solidFill>
              </a:defRPr>
            </a:pPr>
            <a:endParaRPr lang="ko-KR"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234703488"/>
        <c:scaling>
          <c:orientation val="minMax"/>
        </c:scaling>
        <c:axPos val="l"/>
        <c:crossAx val="234710560"/>
        <c:delete val="1"/>
        <c:numFmt formatCode="0%" sourceLinked="1"/>
        <c:majorTickMark val="none"/>
        <c:minorTickMark val="none"/>
        <c:tickLblPos val="nextTo"/>
        <c:crosses val="autoZero"/>
        <c:crossBetween val="between"/>
      </c:valAx>
      <c:spPr>
        <a:noFill/>
        <a:ln>
          <a:noFill/>
        </a:ln>
        <a:effectLst/>
      </c:spPr>
    </c:plotArea>
    <c:dispBlanksAs val="gap"/>
  </c:chart>
  <c:txPr>
    <a:bodyPr/>
    <a:lstStyle/>
    <a:p>
      <a:pPr>
        <a:defRPr/>
      </a:pPr>
      <a:endParaRPr lang="ko-KR"/>
    </a:p>
  </c:txPr>
  <c:spPr>
    <a:noFill/>
    <a:ln>
      <a:noFill/>
    </a:ln>
    <a:effectLst/>
  </c:spPr>
  <c:extLst>
    <c:ext uri="CC8EB2C9-7E31-499d-B8F2-F6CE61031016">
      <ho:hncChartStyle xmlns:ho="http://schemas.haansoft.com/office/8.0" layoutIndex="-1" colorIndex="-1" styleIndex="-1"/>
    </c:ext>
  </c:extLst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omments/comment1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0-10-22T13:24:06.506" idx="2">
    <p:pos x="10" y="10"/>
    <p:text>인덱스 구간.index 조원소개
기획 동기
개발 환경
프로젝트 일정
프로젝트 내용(특징, 주요기능)
프로젝트를 마치고..</p:text>
  </p:cm>
</p:cmLst>
</file>

<file path=ppt/comments/comment2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0-10-22T13:25:09.723" idx="4">
    <p:pos x="10" y="10"/>
    <p:text>조원소개 팀장 : 정연서
조원 : 이제훈, 공가영, 경은비, 이안나</p:text>
  </p:cm>
</p:cmLst>
</file>

<file path=ppt/comments/comment3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0-10-22T13:25:45.234" idx="5">
    <p:pos x="10" y="10"/>
    <p:text>기획 동기 커피와 디저트를 좋아하는 사람들이 만나
카페의 운영에 도움이 되는 사이트를 만들고자 
프로젝트를 진행</p:text>
  </p:cm>
</p:cmLst>
</file>

<file path=ppt/comments/comment4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0-10-22T13:26:14.283" idx="6">
    <p:pos x="10" y="10"/>
    <p:text>개발환경</p:text>
  </p:cm>
</p:cmLst>
</file>

<file path=ppt/comments/comment5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0-10-22T13:26:33.403" idx="7">
    <p:pos x="10" y="10"/>
    <p:text>프로젝트 일정</p:text>
  </p:cm>
</p:cmLst>
</file>

<file path=ppt/comments/comment6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0-10-22T13:27:58.274" idx="9">
    <p:pos x="10" y="10"/>
    <p:text>프로젝트 내용</p:text>
  </p:cm>
</p:cmLst>
</file>

<file path=ppt/comments/comment7.xml><?xml version="1.0" encoding="utf-8"?>
<p:cm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 authorId="1" dt="2020-10-22T13:27:00.835" idx="8">
    <p:pos x="10" y="10"/>
    <p:text>프로젝트를 마치고..</p:text>
  </p:cm>
</p:cmLst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0.22581</cdr:y>
    </cdr:from>
    <cdr:to>
      <cdr:x>0.20575</cdr:x>
      <cdr:y>0.4455</cdr:y>
    </cdr:to>
    <cdr:cxnSp macro="">
      <cdr:nvCxnSpPr>
        <cdr:cNvPr id="2" name="꺾인 연결선 1"/>
        <cdr:cNvCxnSpPr/>
      </cdr:nvCxnSpPr>
      <cdr:spPr>
        <a:xfrm xmlns:a="http://schemas.openxmlformats.org/drawingml/2006/main" rot="10800000">
          <a:off x="0" y="855209"/>
          <a:ext cx="1138882" cy="832021"/>
        </a:xfrm>
        <a:prstGeom xmlns:a="http://schemas.openxmlformats.org/drawingml/2006/main" prst="bentConnector3">
          <a:avLst/>
        </a:prstGeom>
        <a:ln xmlns:a="http://schemas.openxmlformats.org/drawingml/2006/main" w="15875">
          <a:solidFill>
            <a:srgbClr val="0B4877"/>
          </a:solidFill>
          <a:prstDash val="sysDash"/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6461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317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079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28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4271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411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15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0862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062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98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1174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58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jpeg"  /><Relationship Id="rId3" Type="http://schemas.openxmlformats.org/officeDocument/2006/relationships/image" Target="../media/image2.png"  /><Relationship Id="rId4" Type="http://schemas.openxmlformats.org/officeDocument/2006/relationships/comments" Target="../comments/commen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0.png"  /><Relationship Id="rId11" Type="http://schemas.openxmlformats.org/officeDocument/2006/relationships/image" Target="../media/image11.png"  /><Relationship Id="rId12" Type="http://schemas.openxmlformats.org/officeDocument/2006/relationships/image" Target="../media/image12.png"  /><Relationship Id="rId13" Type="http://schemas.openxmlformats.org/officeDocument/2006/relationships/image" Target="../media/image13.png"  /><Relationship Id="rId14" Type="http://schemas.openxmlformats.org/officeDocument/2006/relationships/image" Target="../media/image14.png"  /><Relationship Id="rId15" Type="http://schemas.openxmlformats.org/officeDocument/2006/relationships/image" Target="../media/image15.png"  /><Relationship Id="rId16" Type="http://schemas.openxmlformats.org/officeDocument/2006/relationships/image" Target="../media/image16.png"  /><Relationship Id="rId17" Type="http://schemas.openxmlformats.org/officeDocument/2006/relationships/comments" Target="../comments/comment4.xml"  /><Relationship Id="rId2" Type="http://schemas.openxmlformats.org/officeDocument/2006/relationships/chart" Target="../charts/chart1.xml"  /><Relationship Id="rId3" Type="http://schemas.openxmlformats.org/officeDocument/2006/relationships/image" Target="../media/image3.png"  /><Relationship Id="rId4" Type="http://schemas.openxmlformats.org/officeDocument/2006/relationships/image" Target="../media/image4.jpeg"  /><Relationship Id="rId5" Type="http://schemas.openxmlformats.org/officeDocument/2006/relationships/image" Target="../media/image5.jpeg"  /><Relationship Id="rId6" Type="http://schemas.openxmlformats.org/officeDocument/2006/relationships/image" Target="../media/image6.png"  /><Relationship Id="rId7" Type="http://schemas.openxmlformats.org/officeDocument/2006/relationships/image" Target="../media/image7.png"  /><Relationship Id="rId8" Type="http://schemas.openxmlformats.org/officeDocument/2006/relationships/image" Target="../media/image8.png"  /><Relationship Id="rId9" Type="http://schemas.openxmlformats.org/officeDocument/2006/relationships/image" Target="../media/image9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5.xml"  /><Relationship Id="rId3" Type="http://schemas.openxmlformats.org/officeDocument/2006/relationships/chart" Target="../charts/char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6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omments" Target="../comments/commen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6850743" cy="4412343"/>
          </a:xfrm>
          <a:prstGeom prst="rect">
            <a:avLst/>
          </a:prstGeom>
          <a:pattFill prst="lgGrid">
            <a:fgClr>
              <a:srgbClr val="0D568D"/>
            </a:fgClr>
            <a:bgClr>
              <a:srgbClr val="0B4877"/>
            </a:bgClr>
          </a:pattFill>
          <a:ln w="25400">
            <a:noFill/>
          </a:ln>
          <a:effectLst>
            <a:outerShdw dist="25400" dir="5400000" algn="t" rotWithShape="0">
              <a:srgbClr val="EF746F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400" b="1" i="1" dirty="0" smtClean="0">
                <a:solidFill>
                  <a:prstClr val="white"/>
                </a:solidFill>
              </a:rPr>
              <a:t>Kong Nanda</a:t>
            </a:r>
          </a:p>
          <a:p>
            <a:pPr algn="ctr">
              <a:lnSpc>
                <a:spcPct val="150000"/>
              </a:lnSpc>
            </a:pPr>
            <a:r>
              <a:rPr lang="en-US" altLang="ko-KR" sz="1050" i="1" dirty="0" smtClean="0">
                <a:solidFill>
                  <a:prstClr val="white"/>
                </a:solidFill>
              </a:rPr>
              <a:t>Project name : Kong </a:t>
            </a:r>
            <a:r>
              <a:rPr lang="en-US" altLang="ko-KR" sz="1050" i="1" dirty="0">
                <a:solidFill>
                  <a:prstClr val="white"/>
                </a:solidFill>
              </a:rPr>
              <a:t>Nanda 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150100" y="4383313"/>
            <a:ext cx="468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xmlns="" id="{40A9AF59-362C-4412-948B-DC2C356DEA69}"/>
              </a:ext>
            </a:extLst>
          </p:cNvPr>
          <p:cNvSpPr/>
          <p:nvPr/>
        </p:nvSpPr>
        <p:spPr>
          <a:xfrm>
            <a:off x="7762961" y="4476934"/>
            <a:ext cx="40671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스마트소프트웨어학과 하이테크과정 </a:t>
            </a:r>
            <a:r>
              <a:rPr lang="en-US" altLang="ko-KR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3</a:t>
            </a:r>
            <a:r>
              <a:rPr lang="ko-KR" altLang="en-US" sz="1400" b="1" dirty="0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조 </a:t>
            </a:r>
            <a:r>
              <a:rPr lang="ko-KR" altLang="en-US" sz="1400" b="1" dirty="0" err="1" smtClean="0">
                <a:solidFill>
                  <a:prstClr val="black">
                    <a:lumMod val="75000"/>
                    <a:lumOff val="25000"/>
                  </a:prstClr>
                </a:solidFill>
              </a:rPr>
              <a:t>콩난다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97" name="직선 연결선 96"/>
          <p:cNvCxnSpPr/>
          <p:nvPr/>
        </p:nvCxnSpPr>
        <p:spPr>
          <a:xfrm rot="18900000">
            <a:off x="7044660" y="4128754"/>
            <a:ext cx="720000" cy="0"/>
          </a:xfrm>
          <a:prstGeom prst="line">
            <a:avLst/>
          </a:prstGeom>
          <a:ln>
            <a:solidFill>
              <a:srgbClr val="EF74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16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 b="1" i="1">
                <a:solidFill>
                  <a:prstClr val="white"/>
                </a:solidFill>
              </a:rPr>
              <a:t>INDEX</a:t>
            </a:r>
            <a:endParaRPr lang="en-US" altLang="ko-KR" sz="700" i="1">
              <a:solidFill>
                <a:prstClr val="white"/>
              </a:solidFill>
            </a:endParaRPr>
          </a:p>
        </p:txBody>
      </p:sp>
      <p:grpSp>
        <p:nvGrpSpPr>
          <p:cNvPr id="119" name="그룹 118"/>
          <p:cNvGrpSpPr/>
          <p:nvPr/>
        </p:nvGrpSpPr>
        <p:grpSpPr>
          <a:xfrm rot="16200000">
            <a:off x="9298928" y="2081659"/>
            <a:ext cx="609240" cy="919096"/>
            <a:chOff x="4558292" y="1447629"/>
            <a:chExt cx="1344504" cy="1786939"/>
          </a:xfrm>
        </p:grpSpPr>
        <p:sp>
          <p:nvSpPr>
            <p:cNvPr id="120" name="모서리가 둥근 직사각형 119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1" name="모서리가 둥근 직사각형 120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2" name="모서리가 둥근 직사각형 121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4" name="그룹 123"/>
          <p:cNvGrpSpPr/>
          <p:nvPr/>
        </p:nvGrpSpPr>
        <p:grpSpPr>
          <a:xfrm rot="5400000">
            <a:off x="4735330" y="2167008"/>
            <a:ext cx="601021" cy="927681"/>
            <a:chOff x="3125915" y="2557510"/>
            <a:chExt cx="1344504" cy="1786939"/>
          </a:xfrm>
        </p:grpSpPr>
        <p:sp>
          <p:nvSpPr>
            <p:cNvPr id="125" name="모서리가 둥근 직사각형 124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6" name="모서리가 둥근 직사각형 125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7" name="모서리가 둥근 직사각형 126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 rot="5400000">
            <a:off x="3654385" y="4361399"/>
            <a:ext cx="601021" cy="927681"/>
            <a:chOff x="3125915" y="2557511"/>
            <a:chExt cx="1344504" cy="1786938"/>
          </a:xfrm>
        </p:grpSpPr>
        <p:sp>
          <p:nvSpPr>
            <p:cNvPr id="153" name="모서리가 둥근 직사각형 152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4" name="모서리가 둥근 직사각형 153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5" name="모서리가 둥근 직사각형 154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6" name="그룹 155"/>
          <p:cNvGrpSpPr/>
          <p:nvPr/>
        </p:nvGrpSpPr>
        <p:grpSpPr>
          <a:xfrm rot="16200000">
            <a:off x="8379831" y="4457231"/>
            <a:ext cx="609240" cy="919096"/>
            <a:chOff x="4558292" y="1447629"/>
            <a:chExt cx="1344504" cy="1786939"/>
          </a:xfrm>
        </p:grpSpPr>
        <p:sp>
          <p:nvSpPr>
            <p:cNvPr id="157" name="모서리가 둥근 직사각형 156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8" name="모서리가 둥근 직사각형 157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59" name="모서리가 둥근 직사각형 158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 rot="0">
            <a:off x="1705780" y="2085341"/>
            <a:ext cx="1907649" cy="1143270"/>
            <a:chOff x="443258" y="2785961"/>
            <a:chExt cx="1907649" cy="1143270"/>
          </a:xfrm>
        </p:grpSpPr>
        <p:sp>
          <p:nvSpPr>
            <p:cNvPr id="147" name="TextBox 146"/>
            <p:cNvSpPr txBox="1"/>
            <p:nvPr/>
          </p:nvSpPr>
          <p:spPr>
            <a:xfrm>
              <a:off x="443258" y="2785961"/>
              <a:ext cx="1220277" cy="5416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조원소개</a:t>
              </a:r>
              <a:endParaRPr lang="ko-KR" altLang="en-US" sz="2000" b="1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2" name="그룹 1"/>
            <p:cNvGrpSpPr/>
            <p:nvPr/>
          </p:nvGrpSpPr>
          <p:grpSpPr>
            <a:xfrm rot="0">
              <a:off x="1243335" y="2825467"/>
              <a:ext cx="1107572" cy="1103764"/>
              <a:chOff x="1707350" y="1941634"/>
              <a:chExt cx="2140094" cy="2140093"/>
            </a:xfrm>
          </p:grpSpPr>
          <p:sp>
            <p:nvSpPr>
              <p:cNvPr id="24" name="원호 23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25" name="원호 24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20071342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8" name="그룹 7"/>
          <p:cNvGrpSpPr/>
          <p:nvPr/>
        </p:nvGrpSpPr>
        <p:grpSpPr>
          <a:xfrm rot="0">
            <a:off x="612607" y="4343540"/>
            <a:ext cx="1937547" cy="1141724"/>
            <a:chOff x="5266025" y="2787507"/>
            <a:chExt cx="1937547" cy="1141724"/>
          </a:xfrm>
        </p:grpSpPr>
        <p:sp>
          <p:nvSpPr>
            <p:cNvPr id="146" name="TextBox 145"/>
            <p:cNvSpPr txBox="1"/>
            <p:nvPr/>
          </p:nvSpPr>
          <p:spPr>
            <a:xfrm>
              <a:off x="5266025" y="2787507"/>
              <a:ext cx="1476876" cy="5408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개발 환경</a:t>
              </a:r>
              <a:endParaRPr lang="ko-KR" altLang="en-US" sz="2000"/>
            </a:p>
          </p:txBody>
        </p:sp>
        <p:grpSp>
          <p:nvGrpSpPr>
            <p:cNvPr id="32" name="그룹 31"/>
            <p:cNvGrpSpPr/>
            <p:nvPr/>
          </p:nvGrpSpPr>
          <p:grpSpPr>
            <a:xfrm rot="0">
              <a:off x="6096000" y="2825467"/>
              <a:ext cx="1107572" cy="1103764"/>
              <a:chOff x="1707350" y="1941634"/>
              <a:chExt cx="2140094" cy="2140093"/>
            </a:xfrm>
          </p:grpSpPr>
          <p:sp>
            <p:nvSpPr>
              <p:cNvPr id="33" name="원호 32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4" name="원호 33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5454895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7" name="그룹 6"/>
          <p:cNvGrpSpPr/>
          <p:nvPr/>
        </p:nvGrpSpPr>
        <p:grpSpPr>
          <a:xfrm rot="0">
            <a:off x="6282025" y="2013689"/>
            <a:ext cx="1907649" cy="1143270"/>
            <a:chOff x="2770742" y="2785961"/>
            <a:chExt cx="1907649" cy="1143270"/>
          </a:xfrm>
        </p:grpSpPr>
        <p:sp>
          <p:nvSpPr>
            <p:cNvPr id="145" name="TextBox 144"/>
            <p:cNvSpPr txBox="1"/>
            <p:nvPr/>
          </p:nvSpPr>
          <p:spPr>
            <a:xfrm>
              <a:off x="2770742" y="2785961"/>
              <a:ext cx="1448284" cy="5539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기획 동기</a:t>
              </a:r>
              <a:endParaRPr lang="ko-KR" altLang="en-US" sz="2000"/>
            </a:p>
          </p:txBody>
        </p:sp>
        <p:grpSp>
          <p:nvGrpSpPr>
            <p:cNvPr id="35" name="그룹 34"/>
            <p:cNvGrpSpPr/>
            <p:nvPr/>
          </p:nvGrpSpPr>
          <p:grpSpPr>
            <a:xfrm rot="0">
              <a:off x="3570819" y="2825467"/>
              <a:ext cx="1107572" cy="1103764"/>
              <a:chOff x="1707350" y="1941634"/>
              <a:chExt cx="2140094" cy="2140093"/>
            </a:xfrm>
          </p:grpSpPr>
          <p:sp>
            <p:nvSpPr>
              <p:cNvPr id="36" name="원호 35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37" name="원호 36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6200000"/>
                  <a:gd name="adj2" fmla="val 2318503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9" name="그룹 8"/>
          <p:cNvGrpSpPr/>
          <p:nvPr/>
        </p:nvGrpSpPr>
        <p:grpSpPr>
          <a:xfrm rot="0">
            <a:off x="4895909" y="4411662"/>
            <a:ext cx="2400182" cy="1150624"/>
            <a:chOff x="7571955" y="2778606"/>
            <a:chExt cx="2400182" cy="1150624"/>
          </a:xfrm>
        </p:grpSpPr>
        <p:sp>
          <p:nvSpPr>
            <p:cNvPr id="144" name="TextBox 143"/>
            <p:cNvSpPr txBox="1"/>
            <p:nvPr/>
          </p:nvSpPr>
          <p:spPr>
            <a:xfrm>
              <a:off x="7571955" y="2778606"/>
              <a:ext cx="1886080" cy="5394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일정</a:t>
              </a:r>
              <a:endParaRPr lang="ko-KR" altLang="en-US" sz="2000"/>
            </a:p>
          </p:txBody>
        </p:sp>
        <p:grpSp>
          <p:nvGrpSpPr>
            <p:cNvPr id="38" name="그룹 37"/>
            <p:cNvGrpSpPr/>
            <p:nvPr/>
          </p:nvGrpSpPr>
          <p:grpSpPr>
            <a:xfrm rot="0">
              <a:off x="8864565" y="2825466"/>
              <a:ext cx="1107572" cy="1103764"/>
              <a:chOff x="1707350" y="1941634"/>
              <a:chExt cx="2140094" cy="2140094"/>
            </a:xfrm>
          </p:grpSpPr>
          <p:sp>
            <p:nvSpPr>
              <p:cNvPr id="39" name="원호 38"/>
              <p:cNvSpPr/>
              <p:nvPr/>
            </p:nvSpPr>
            <p:spPr>
              <a:xfrm>
                <a:off x="1707350" y="1941634"/>
                <a:ext cx="2140094" cy="2140094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0" name="원호 39"/>
              <p:cNvSpPr/>
              <p:nvPr/>
            </p:nvSpPr>
            <p:spPr>
              <a:xfrm>
                <a:off x="1765831" y="2000115"/>
                <a:ext cx="2023130" cy="2023130"/>
              </a:xfrm>
              <a:prstGeom prst="arc">
                <a:avLst>
                  <a:gd name="adj1" fmla="val 16200000"/>
                  <a:gd name="adj2" fmla="val 8183226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  <p:grpSp>
        <p:nvGrpSpPr>
          <p:cNvPr id="10" name="그룹 9"/>
          <p:cNvGrpSpPr/>
          <p:nvPr/>
        </p:nvGrpSpPr>
        <p:grpSpPr>
          <a:xfrm rot="0">
            <a:off x="9427883" y="4341551"/>
            <a:ext cx="2422660" cy="1143713"/>
            <a:chOff x="10071800" y="2781219"/>
            <a:chExt cx="2422660" cy="1143713"/>
          </a:xfrm>
        </p:grpSpPr>
        <p:sp>
          <p:nvSpPr>
            <p:cNvPr id="143" name="TextBox 142"/>
            <p:cNvSpPr txBox="1"/>
            <p:nvPr/>
          </p:nvSpPr>
          <p:spPr>
            <a:xfrm>
              <a:off x="10071799" y="2781219"/>
              <a:ext cx="1829189" cy="5428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 lang="ko-KR" altLang="en-US"/>
              </a:pPr>
              <a:r>
                <a:rPr lang="ko-KR" altLang="en-US" sz="2000" b="1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프로젝트 내용</a:t>
              </a:r>
              <a:endParaRPr lang="ko-KR" altLang="en-US" sz="2000"/>
            </a:p>
          </p:txBody>
        </p:sp>
        <p:grpSp>
          <p:nvGrpSpPr>
            <p:cNvPr id="41" name="그룹 40"/>
            <p:cNvGrpSpPr/>
            <p:nvPr/>
          </p:nvGrpSpPr>
          <p:grpSpPr>
            <a:xfrm rot="0">
              <a:off x="11386888" y="2821168"/>
              <a:ext cx="1107572" cy="1103764"/>
              <a:chOff x="1707350" y="1941634"/>
              <a:chExt cx="2140094" cy="2140093"/>
            </a:xfrm>
          </p:grpSpPr>
          <p:sp>
            <p:nvSpPr>
              <p:cNvPr id="42" name="원호 41"/>
              <p:cNvSpPr/>
              <p:nvPr/>
            </p:nvSpPr>
            <p:spPr>
              <a:xfrm>
                <a:off x="1707350" y="1941634"/>
                <a:ext cx="2140094" cy="2140093"/>
              </a:xfrm>
              <a:prstGeom prst="arc">
                <a:avLst>
                  <a:gd name="adj1" fmla="val 15062241"/>
                  <a:gd name="adj2" fmla="val 10686441"/>
                </a:avLst>
              </a:prstGeom>
              <a:noFill/>
              <a:ln w="25400" cap="rnd">
                <a:solidFill>
                  <a:srgbClr val="ef746f"/>
                </a:solidFill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  <p:sp>
            <p:nvSpPr>
              <p:cNvPr id="43" name="원호 42"/>
              <p:cNvSpPr/>
              <p:nvPr/>
            </p:nvSpPr>
            <p:spPr>
              <a:xfrm>
                <a:off x="1765831" y="2000115"/>
                <a:ext cx="2023130" cy="2023129"/>
              </a:xfrm>
              <a:prstGeom prst="arc">
                <a:avLst>
                  <a:gd name="adj1" fmla="val 15198486"/>
                  <a:gd name="adj2" fmla="val 10791548"/>
                </a:avLst>
              </a:prstGeom>
              <a:solidFill>
                <a:srgbClr val="fbb9b9">
                  <a:alpha val="63000"/>
                </a:srgbClr>
              </a:solidFill>
              <a:ln w="53975" cap="rnd">
                <a:noFill/>
                <a:miter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 lang="ko-KR" altLang="en-US"/>
                </a:pPr>
                <a:endParaRPr lang="ko-KR" altLang="en-US" sz="280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smtClean="0">
                <a:solidFill>
                  <a:prstClr val="white"/>
                </a:solidFill>
              </a:rPr>
              <a:t>조원 소개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13206" y="4154986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EF746F"/>
                </a:solidFill>
              </a:rPr>
              <a:t>정연서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9" name="그룹 18"/>
          <p:cNvGrpSpPr/>
          <p:nvPr/>
        </p:nvGrpSpPr>
        <p:grpSpPr>
          <a:xfrm>
            <a:off x="1120536" y="2487092"/>
            <a:ext cx="1286271" cy="1267807"/>
            <a:chOff x="8023225" y="4741863"/>
            <a:chExt cx="6299200" cy="5283200"/>
          </a:xfrm>
        </p:grpSpPr>
        <p:sp>
          <p:nvSpPr>
            <p:cNvPr id="20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21" name="그룹 20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22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4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5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78" name="직사각형 77"/>
          <p:cNvSpPr/>
          <p:nvPr/>
        </p:nvSpPr>
        <p:spPr>
          <a:xfrm>
            <a:off x="3106262" y="4153097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EF746F"/>
                </a:solidFill>
              </a:rPr>
              <a:t>이제훈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413592" y="2485203"/>
            <a:ext cx="1286271" cy="1267807"/>
            <a:chOff x="8023225" y="4741863"/>
            <a:chExt cx="6299200" cy="5283200"/>
          </a:xfrm>
        </p:grpSpPr>
        <p:sp>
          <p:nvSpPr>
            <p:cNvPr id="80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90" name="그룹 89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91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2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3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4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5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6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7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98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02" name="직사각형 101"/>
          <p:cNvSpPr/>
          <p:nvPr/>
        </p:nvSpPr>
        <p:spPr>
          <a:xfrm>
            <a:off x="5401371" y="4154986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smtClean="0">
                <a:solidFill>
                  <a:srgbClr val="EF746F"/>
                </a:solidFill>
              </a:rPr>
              <a:t>공가영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03" name="그룹 102"/>
          <p:cNvGrpSpPr/>
          <p:nvPr/>
        </p:nvGrpSpPr>
        <p:grpSpPr>
          <a:xfrm>
            <a:off x="5708701" y="2487092"/>
            <a:ext cx="1286271" cy="1267807"/>
            <a:chOff x="8023225" y="4741863"/>
            <a:chExt cx="6299200" cy="5283200"/>
          </a:xfrm>
        </p:grpSpPr>
        <p:sp>
          <p:nvSpPr>
            <p:cNvPr id="104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05" name="그룹 104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06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7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8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09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0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1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2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3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14" name="직사각형 113"/>
          <p:cNvSpPr/>
          <p:nvPr/>
        </p:nvSpPr>
        <p:spPr>
          <a:xfrm>
            <a:off x="7596582" y="4154986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EF746F"/>
                </a:solidFill>
              </a:rPr>
              <a:t>경은비</a:t>
            </a:r>
            <a:endParaRPr lang="ko-KR" altLang="en-US" sz="1600" b="1" dirty="0" smtClean="0">
              <a:solidFill>
                <a:srgbClr val="EF74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7903912" y="2487092"/>
            <a:ext cx="1286271" cy="1267807"/>
            <a:chOff x="8023225" y="4741863"/>
            <a:chExt cx="6299200" cy="5283200"/>
          </a:xfrm>
        </p:grpSpPr>
        <p:sp>
          <p:nvSpPr>
            <p:cNvPr id="116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746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17" name="그룹 116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18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19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0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1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2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3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4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126" name="직사각형 125"/>
          <p:cNvSpPr/>
          <p:nvPr/>
        </p:nvSpPr>
        <p:spPr>
          <a:xfrm>
            <a:off x="9847365" y="4081843"/>
            <a:ext cx="190093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 err="1" smtClean="0">
                <a:solidFill>
                  <a:srgbClr val="EF746F"/>
                </a:solidFill>
              </a:rPr>
              <a:t>이안나</a:t>
            </a:r>
            <a:endParaRPr lang="ko-KR" altLang="en-US" sz="1600" b="1" dirty="0" smtClean="0">
              <a:solidFill>
                <a:srgbClr val="EF746F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 smtClean="0">
                <a:solidFill>
                  <a:prstClr val="white">
                    <a:lumMod val="50000"/>
                  </a:prstClr>
                </a:solidFill>
              </a:rPr>
              <a:t>??????</a:t>
            </a:r>
            <a:endParaRPr lang="ko-KR" altLang="en-US" sz="1000" dirty="0">
              <a:solidFill>
                <a:prstClr val="white">
                  <a:lumMod val="75000"/>
                </a:prstClr>
              </a:solidFill>
            </a:endParaRPr>
          </a:p>
        </p:txBody>
      </p:sp>
      <p:grpSp>
        <p:nvGrpSpPr>
          <p:cNvPr id="127" name="그룹 126"/>
          <p:cNvGrpSpPr/>
          <p:nvPr/>
        </p:nvGrpSpPr>
        <p:grpSpPr>
          <a:xfrm>
            <a:off x="10154695" y="2413949"/>
            <a:ext cx="1286271" cy="1267807"/>
            <a:chOff x="8023225" y="4741863"/>
            <a:chExt cx="6299200" cy="5283200"/>
          </a:xfrm>
        </p:grpSpPr>
        <p:sp>
          <p:nvSpPr>
            <p:cNvPr id="128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48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129" name="그룹 128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130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1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0562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smtClean="0">
                <a:solidFill>
                  <a:prstClr val="white"/>
                </a:solidFill>
              </a:rPr>
              <a:t>기획 동기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sp>
        <p:nvSpPr>
          <p:cNvPr id="10" name="Freeform 5"/>
          <p:cNvSpPr>
            <a:spLocks/>
          </p:cNvSpPr>
          <p:nvPr/>
        </p:nvSpPr>
        <p:spPr bwMode="auto">
          <a:xfrm>
            <a:off x="2380412" y="4363558"/>
            <a:ext cx="3408307" cy="184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>
                <a:solidFill>
                  <a:prstClr val="white">
                    <a:lumMod val="50000"/>
                  </a:prstClr>
                </a:solidFill>
              </a:rPr>
              <a:t>커</a:t>
            </a: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피와 디저트를 좋아하는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사람들이 만나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b="1" dirty="0" smtClean="0">
                <a:solidFill>
                  <a:prstClr val="white">
                    <a:lumMod val="50000"/>
                  </a:prstClr>
                </a:solidFill>
              </a:rPr>
              <a:t>B2B </a:t>
            </a: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시스템을 논의</a:t>
            </a: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2380411" y="2072155"/>
            <a:ext cx="3408307" cy="2291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6403280" y="4363558"/>
            <a:ext cx="3408307" cy="1841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카페 운영에 도움이 되는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사이트를 만들고자 </a:t>
            </a:r>
            <a:endParaRPr lang="en-US" altLang="ko-KR" b="1" dirty="0" smtClean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b="1" dirty="0" smtClean="0">
                <a:solidFill>
                  <a:prstClr val="white">
                    <a:lumMod val="50000"/>
                  </a:prstClr>
                </a:solidFill>
              </a:rPr>
              <a:t>프로젝트를 진행</a:t>
            </a:r>
            <a:endParaRPr lang="ko-KR" altLang="en-US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6403280" y="2072155"/>
            <a:ext cx="3408307" cy="2291403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881854" y="1132351"/>
            <a:ext cx="281932" cy="506186"/>
            <a:chOff x="3881854" y="1132350"/>
            <a:chExt cx="363272" cy="620769"/>
          </a:xfrm>
        </p:grpSpPr>
        <p:sp>
          <p:nvSpPr>
            <p:cNvPr id="9" name="모서리가 둥근 직사각형 8"/>
            <p:cNvSpPr/>
            <p:nvPr/>
          </p:nvSpPr>
          <p:spPr>
            <a:xfrm>
              <a:off x="3881854" y="1396836"/>
              <a:ext cx="340107" cy="356283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0B48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 22"/>
            <p:cNvSpPr/>
            <p:nvPr/>
          </p:nvSpPr>
          <p:spPr>
            <a:xfrm>
              <a:off x="3903562" y="1132350"/>
              <a:ext cx="341564" cy="397565"/>
            </a:xfrm>
            <a:custGeom>
              <a:avLst/>
              <a:gdLst>
                <a:gd name="connsiteX0" fmla="*/ 0 w 228600"/>
                <a:gd name="connsiteY0" fmla="*/ 76200 h 254000"/>
                <a:gd name="connsiteX1" fmla="*/ 76200 w 228600"/>
                <a:gd name="connsiteY1" fmla="*/ 254000 h 254000"/>
                <a:gd name="connsiteX2" fmla="*/ 228600 w 228600"/>
                <a:gd name="connsiteY2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4000">
                  <a:moveTo>
                    <a:pt x="0" y="76200"/>
                  </a:moveTo>
                  <a:lnTo>
                    <a:pt x="76200" y="254000"/>
                  </a:ln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9" name="그룹 18"/>
          <p:cNvGrpSpPr/>
          <p:nvPr/>
        </p:nvGrpSpPr>
        <p:grpSpPr>
          <a:xfrm>
            <a:off x="7966474" y="1132352"/>
            <a:ext cx="281928" cy="506185"/>
            <a:chOff x="3881854" y="1132351"/>
            <a:chExt cx="363266" cy="620768"/>
          </a:xfrm>
        </p:grpSpPr>
        <p:sp>
          <p:nvSpPr>
            <p:cNvPr id="26" name="모서리가 둥근 직사각형 25"/>
            <p:cNvSpPr/>
            <p:nvPr/>
          </p:nvSpPr>
          <p:spPr>
            <a:xfrm>
              <a:off x="3881854" y="1396836"/>
              <a:ext cx="340107" cy="356283"/>
            </a:xfrm>
            <a:prstGeom prst="roundRect">
              <a:avLst>
                <a:gd name="adj" fmla="val 17138"/>
              </a:avLst>
            </a:prstGeom>
            <a:solidFill>
              <a:schemeClr val="bg1"/>
            </a:solidFill>
            <a:ln w="19050">
              <a:solidFill>
                <a:srgbClr val="0B487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7" name="자유형 26"/>
            <p:cNvSpPr/>
            <p:nvPr/>
          </p:nvSpPr>
          <p:spPr>
            <a:xfrm>
              <a:off x="3903556" y="1132351"/>
              <a:ext cx="341564" cy="397566"/>
            </a:xfrm>
            <a:custGeom>
              <a:avLst/>
              <a:gdLst>
                <a:gd name="connsiteX0" fmla="*/ 0 w 228600"/>
                <a:gd name="connsiteY0" fmla="*/ 76200 h 254000"/>
                <a:gd name="connsiteX1" fmla="*/ 76200 w 228600"/>
                <a:gd name="connsiteY1" fmla="*/ 254000 h 254000"/>
                <a:gd name="connsiteX2" fmla="*/ 228600 w 228600"/>
                <a:gd name="connsiteY2" fmla="*/ 0 h 25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600" h="254000">
                  <a:moveTo>
                    <a:pt x="0" y="76200"/>
                  </a:moveTo>
                  <a:lnTo>
                    <a:pt x="76200" y="254000"/>
                  </a:lnTo>
                  <a:lnTo>
                    <a:pt x="228600" y="0"/>
                  </a:lnTo>
                </a:path>
              </a:pathLst>
            </a:custGeom>
            <a:noFill/>
            <a:ln w="38100">
              <a:solidFill>
                <a:srgbClr val="EF746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279" y="2072154"/>
            <a:ext cx="3408308" cy="229140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8" t="12845" r="238" b="8333"/>
          <a:stretch/>
        </p:blipFill>
        <p:spPr>
          <a:xfrm>
            <a:off x="2380411" y="2072154"/>
            <a:ext cx="3408307" cy="22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25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i="1" dirty="0" smtClean="0">
                <a:solidFill>
                  <a:prstClr val="white"/>
                </a:solidFill>
              </a:rPr>
              <a:t>개발 환경</a:t>
            </a:r>
            <a:endParaRPr lang="en-US" altLang="ko-KR" sz="700" i="1" dirty="0">
              <a:solidFill>
                <a:prstClr val="white"/>
              </a:solidFill>
            </a:endParaRP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386103187"/>
              </p:ext>
            </p:extLst>
          </p:nvPr>
        </p:nvGraphicFramePr>
        <p:xfrm>
          <a:off x="3320944" y="2011560"/>
          <a:ext cx="5535265" cy="3787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구부러진 연결선 18"/>
          <p:cNvCxnSpPr/>
          <p:nvPr/>
        </p:nvCxnSpPr>
        <p:spPr>
          <a:xfrm flipV="1">
            <a:off x="6928321" y="1734480"/>
            <a:ext cx="1409798" cy="838178"/>
          </a:xfrm>
          <a:prstGeom prst="curvedConnector3">
            <a:avLst>
              <a:gd name="adj1" fmla="val 50000"/>
            </a:avLst>
          </a:prstGeom>
          <a:ln w="15875">
            <a:solidFill>
              <a:srgbClr val="EF746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854" y="5696521"/>
            <a:ext cx="1076913" cy="70845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17" t="33501" r="10176" b="31539"/>
          <a:stretch/>
        </p:blipFill>
        <p:spPr>
          <a:xfrm>
            <a:off x="5864535" y="6194116"/>
            <a:ext cx="1054443" cy="469557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2562" y="1168029"/>
            <a:ext cx="565714" cy="591929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42" y="1266791"/>
            <a:ext cx="1058166" cy="66135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21" r="18676"/>
          <a:stretch/>
        </p:blipFill>
        <p:spPr>
          <a:xfrm>
            <a:off x="8799460" y="3197445"/>
            <a:ext cx="832021" cy="83149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36" r="20727"/>
          <a:stretch/>
        </p:blipFill>
        <p:spPr>
          <a:xfrm>
            <a:off x="2601833" y="3173145"/>
            <a:ext cx="713369" cy="782942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xmlns="" id="{3E1DEDB6-C3F6-4DF5-8EB3-9CE0053F096E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21341" t="14605" r="22108" b="10307"/>
          <a:stretch/>
        </p:blipFill>
        <p:spPr>
          <a:xfrm>
            <a:off x="2574409" y="4897779"/>
            <a:ext cx="776738" cy="79874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xmlns="" id="{9F32DB4C-F2A4-4DA4-97E2-AA35EACE4DD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28135" y="1928145"/>
            <a:ext cx="739196" cy="777334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xmlns="" id="{0800A8A2-3218-40BE-B826-AC3816340C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92341" y="4056310"/>
            <a:ext cx="735794" cy="735794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xmlns="" id="{991FFCF1-DDCD-440B-AAD1-9D0F55FCF19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10064"/>
          <a:stretch/>
        </p:blipFill>
        <p:spPr>
          <a:xfrm>
            <a:off x="9129308" y="1932226"/>
            <a:ext cx="1393214" cy="55886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xmlns="" id="{4975D865-433F-4ADB-8B9B-A96F82491DB8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21895" r="19422"/>
          <a:stretch/>
        </p:blipFill>
        <p:spPr>
          <a:xfrm>
            <a:off x="4585254" y="5807403"/>
            <a:ext cx="807308" cy="753614"/>
          </a:xfrm>
          <a:prstGeom prst="rect">
            <a:avLst/>
          </a:prstGeom>
        </p:spPr>
      </p:pic>
      <p:pic>
        <p:nvPicPr>
          <p:cNvPr id="46" name="그림 4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429097" y="4424207"/>
            <a:ext cx="1145635" cy="646466"/>
          </a:xfrm>
          <a:prstGeom prst="rect">
            <a:avLst/>
          </a:prstGeom>
        </p:spPr>
      </p:pic>
      <p:pic>
        <p:nvPicPr>
          <p:cNvPr id="47" name="그림 4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8070" y="1108486"/>
            <a:ext cx="1120098" cy="540292"/>
          </a:xfrm>
          <a:prstGeom prst="rect">
            <a:avLst/>
          </a:prstGeom>
        </p:spPr>
      </p:pic>
      <p:pic>
        <p:nvPicPr>
          <p:cNvPr id="48" name="그림 4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103893" y="419934"/>
            <a:ext cx="1088665" cy="585304"/>
          </a:xfrm>
          <a:prstGeom prst="rect">
            <a:avLst/>
          </a:prstGeom>
        </p:spPr>
      </p:pic>
      <p:cxnSp>
        <p:nvCxnSpPr>
          <p:cNvPr id="50" name="구부러진 연결선 49"/>
          <p:cNvCxnSpPr/>
          <p:nvPr/>
        </p:nvCxnSpPr>
        <p:spPr>
          <a:xfrm>
            <a:off x="6461931" y="5558731"/>
            <a:ext cx="766993" cy="635385"/>
          </a:xfrm>
          <a:prstGeom prst="curvedConnector3">
            <a:avLst>
              <a:gd name="adj1" fmla="val 50000"/>
            </a:avLst>
          </a:prstGeom>
          <a:ln w="15875">
            <a:solidFill>
              <a:srgbClr val="BFBFB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00673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 i="1">
                <a:solidFill>
                  <a:prstClr val="white"/>
                </a:solidFill>
              </a:rPr>
              <a:t>PPT </a:t>
            </a:r>
            <a:r>
              <a:rPr lang="en-US" altLang="ko-KR" sz="2800" b="1" i="1">
                <a:solidFill>
                  <a:prstClr val="white"/>
                </a:solidFill>
              </a:rPr>
              <a:t>PRESENTATION</a:t>
            </a:r>
            <a:endParaRPr lang="en-US" altLang="ko-KR" sz="2800" b="1" i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700" i="1">
                <a:solidFill>
                  <a:prstClr val="white"/>
                </a:solidFill>
              </a:rPr>
              <a:t>Enjoy your stylish business and campus life with BIZCAM </a:t>
            </a:r>
            <a:endParaRPr lang="en-US" altLang="ko-KR" sz="700" i="1">
              <a:solidFill>
                <a:prstClr val="white"/>
              </a:solidFill>
            </a:endParaRPr>
          </a:p>
        </p:txBody>
      </p:sp>
      <p:graphicFrame>
        <p:nvGraphicFramePr>
          <p:cNvPr id="94" name="차트 93"/>
          <p:cNvGraphicFramePr/>
          <p:nvPr/>
        </p:nvGraphicFramePr>
        <p:xfrm>
          <a:off x="912586" y="1843314"/>
          <a:ext cx="10254865" cy="4129311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95" name="타원 94"/>
          <p:cNvSpPr/>
          <p:nvPr/>
        </p:nvSpPr>
        <p:spPr>
          <a:xfrm>
            <a:off x="6213898" y="6290129"/>
            <a:ext cx="157437" cy="157437"/>
          </a:xfrm>
          <a:prstGeom prst="ellipse">
            <a:avLst/>
          </a:prstGeom>
          <a:noFill/>
          <a:ln w="28575">
            <a:solidFill>
              <a:srgbClr val="0b4877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400336" y="6227658"/>
            <a:ext cx="93962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7" name="타원 96"/>
          <p:cNvSpPr/>
          <p:nvPr/>
        </p:nvSpPr>
        <p:spPr>
          <a:xfrm>
            <a:off x="4636144" y="6290129"/>
            <a:ext cx="157437" cy="157437"/>
          </a:xfrm>
          <a:prstGeom prst="ellipse">
            <a:avLst/>
          </a:prstGeom>
          <a:noFill/>
          <a:ln w="28575">
            <a:solidFill>
              <a:srgbClr val="ef746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4822582" y="6227658"/>
            <a:ext cx="9362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 lang="ko-KR" altLang="en-US"/>
            </a:pPr>
            <a:r>
              <a:rPr lang="en-US" altLang="ko-KR" sz="110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102" name="그룹 101"/>
          <p:cNvGrpSpPr/>
          <p:nvPr/>
        </p:nvGrpSpPr>
        <p:grpSpPr>
          <a:xfrm rot="0">
            <a:off x="8074061" y="4324588"/>
            <a:ext cx="809816" cy="326072"/>
            <a:chOff x="9492343" y="796762"/>
            <a:chExt cx="809816" cy="326072"/>
          </a:xfrm>
          <a:solidFill>
            <a:srgbClr val="ef746f"/>
          </a:solidFill>
        </p:grpSpPr>
        <p:sp>
          <p:nvSpPr>
            <p:cNvPr id="103" name="달 102"/>
            <p:cNvSpPr/>
            <p:nvPr/>
          </p:nvSpPr>
          <p:spPr>
            <a:xfrm flipH="1">
              <a:off x="9513785" y="819041"/>
              <a:ext cx="187835" cy="303793"/>
            </a:xfrm>
            <a:prstGeom prst="moon">
              <a:avLst>
                <a:gd name="adj" fmla="val 319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4" name="직사각형 103"/>
            <p:cNvSpPr/>
            <p:nvPr/>
          </p:nvSpPr>
          <p:spPr>
            <a:xfrm>
              <a:off x="9492343" y="796762"/>
              <a:ext cx="809816" cy="241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 lang="ko-KR" altLang="en-US"/>
              </a:pPr>
              <a:r>
                <a:rPr lang="en-US" altLang="ko-KR" sz="1100" b="1">
                  <a:solidFill>
                    <a:prstClr val="white"/>
                  </a:solidFill>
                </a:rPr>
                <a:t>Check</a:t>
              </a:r>
              <a:endParaRPr lang="ko-KR" altLang="en-US" sz="1100" b="1">
                <a:solidFill>
                  <a:prstClr val="white"/>
                </a:solidFill>
              </a:endParaRPr>
            </a:p>
          </p:txBody>
        </p:sp>
      </p:grpSp>
      <p:grpSp>
        <p:nvGrpSpPr>
          <p:cNvPr id="105" name="그룹 104"/>
          <p:cNvGrpSpPr/>
          <p:nvPr/>
        </p:nvGrpSpPr>
        <p:grpSpPr>
          <a:xfrm rot="0">
            <a:off x="4822582" y="2678854"/>
            <a:ext cx="809816" cy="326072"/>
            <a:chOff x="9492343" y="796762"/>
            <a:chExt cx="809816" cy="326072"/>
          </a:xfrm>
          <a:solidFill>
            <a:srgbClr val="0b4877"/>
          </a:solidFill>
        </p:grpSpPr>
        <p:sp>
          <p:nvSpPr>
            <p:cNvPr id="106" name="달 105"/>
            <p:cNvSpPr/>
            <p:nvPr/>
          </p:nvSpPr>
          <p:spPr>
            <a:xfrm flipH="1">
              <a:off x="9513785" y="819041"/>
              <a:ext cx="187835" cy="303793"/>
            </a:xfrm>
            <a:prstGeom prst="moon">
              <a:avLst>
                <a:gd name="adj" fmla="val 3194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 lang="ko-KR" altLang="en-US"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7" name="직사각형 106"/>
            <p:cNvSpPr/>
            <p:nvPr/>
          </p:nvSpPr>
          <p:spPr>
            <a:xfrm>
              <a:off x="9492343" y="796762"/>
              <a:ext cx="809816" cy="2413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>
                <a:defRPr lang="ko-KR" altLang="en-US"/>
              </a:pPr>
              <a:r>
                <a:rPr lang="en-US" altLang="ko-KR" sz="1100" b="1">
                  <a:solidFill>
                    <a:prstClr val="white"/>
                  </a:solidFill>
                </a:rPr>
                <a:t>Check</a:t>
              </a:r>
              <a:endParaRPr lang="ko-KR" altLang="en-US" sz="1100" b="1">
                <a:solidFill>
                  <a:prstClr val="white"/>
                </a:solidFill>
              </a:endParaRPr>
            </a:p>
          </p:txBody>
        </p:sp>
      </p:grpSp>
      <p:sp>
        <p:nvSpPr>
          <p:cNvPr id="108" name="직사각형 107"/>
          <p:cNvSpPr/>
          <p:nvPr/>
        </p:nvSpPr>
        <p:spPr>
          <a:xfrm>
            <a:off x="4793581" y="1404421"/>
            <a:ext cx="3933841" cy="10225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09" name="직사각형 108"/>
          <p:cNvSpPr/>
          <p:nvPr/>
        </p:nvSpPr>
        <p:spPr>
          <a:xfrm>
            <a:off x="7930480" y="3082891"/>
            <a:ext cx="3933841" cy="10204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  <a:endParaRPr lang="en-US" altLang="ko-KR" sz="1600" b="1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  <a:endParaRPr lang="ko-KR" altLang="en-US" sz="11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132060" y="1192068"/>
            <a:ext cx="6794602" cy="14539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프로젝트주제선정, (벤치마킹 사이트 탐색,)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서버 및 개발환경 설정,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프로젝트 기능 구현,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데이터 베이스 연동, </a:t>
            </a:r>
            <a:endParaRPr lang="ko-KR" altLang="en-US"/>
          </a:p>
          <a:p>
            <a:pPr>
              <a:defRPr lang="ko-KR" altLang="en-US"/>
            </a:pPr>
            <a:r>
              <a:rPr lang="ko-KR" altLang="en-US"/>
              <a:t>디자인 적용 보고서작성 및 추가가능한 기능 탐색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f2ef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r>
              <a:rPr lang="en-US" altLang="ko-KR" sz="2800" i="1">
                <a:solidFill>
                  <a:prstClr val="white"/>
                </a:solidFill>
              </a:rPr>
              <a:t>PPT </a:t>
            </a:r>
            <a:r>
              <a:rPr lang="en-US" altLang="ko-KR" sz="2800" b="1" i="1">
                <a:solidFill>
                  <a:prstClr val="white"/>
                </a:solidFill>
              </a:rPr>
              <a:t>PRESENTATION</a:t>
            </a:r>
            <a:endParaRPr lang="en-US" altLang="ko-KR" sz="2800" b="1" i="1"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  <a:defRPr lang="ko-KR" altLang="en-US"/>
            </a:pPr>
            <a:r>
              <a:rPr lang="en-US" altLang="ko-KR" sz="700" i="1">
                <a:solidFill>
                  <a:prstClr val="white"/>
                </a:solidFill>
              </a:rPr>
              <a:t>Enjoy your stylish business and campus life with BIZCAM </a:t>
            </a:r>
            <a:endParaRPr lang="en-US" altLang="ko-KR" sz="700" i="1">
              <a:solidFill>
                <a:prstClr val="white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6270270" y="1323970"/>
            <a:ext cx="3989245" cy="9982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lang="ko-KR" altLang="en-US"/>
            </a:pPr>
            <a:r>
              <a:rPr lang="en-US" altLang="ko-KR" sz="1600" b="1">
                <a:solidFill>
                  <a:srgbClr val="ef746f"/>
                </a:solidFill>
              </a:rPr>
              <a:t>CONTENTS A</a:t>
            </a:r>
            <a:endParaRPr lang="en-US" altLang="ko-KR" sz="1600" b="1">
              <a:solidFill>
                <a:srgbClr val="ef746f"/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40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ko-KR" altLang="en-US" sz="140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  <a:defRPr lang="ko-KR" altLang="en-US"/>
            </a:pPr>
            <a:r>
              <a:rPr lang="ko-KR" altLang="en-US" sz="100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  <a:endParaRPr lang="ko-KR" altLang="en-US" sz="1000">
              <a:solidFill>
                <a:prstClr val="white">
                  <a:lumMod val="75000"/>
                </a:prstClr>
              </a:solidFill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110538" y="2902618"/>
            <a:ext cx="2055395" cy="905477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 lang="ko-KR" altLang="en-US"/>
            </a:pPr>
            <a:r>
              <a:rPr lang="ko-KR" altLang="en-US"/>
              <a:t>동영상 찍고싶은데 가능할지 모르겠습니다....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F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B4877"/>
          </a:solidFill>
          <a:ln w="25400">
            <a:noFill/>
          </a:ln>
          <a:effectLst>
            <a:outerShdw dist="50800" dir="5400000" algn="t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i="1" dirty="0">
                <a:solidFill>
                  <a:prstClr val="white"/>
                </a:solidFill>
              </a:rPr>
              <a:t>PPT </a:t>
            </a:r>
            <a:r>
              <a:rPr lang="en-US" altLang="ko-KR" sz="2800" b="1" i="1" dirty="0">
                <a:solidFill>
                  <a:prstClr val="white"/>
                </a:solidFill>
              </a:rPr>
              <a:t>PRESENTATION</a:t>
            </a:r>
          </a:p>
          <a:p>
            <a:pPr algn="ctr">
              <a:lnSpc>
                <a:spcPct val="150000"/>
              </a:lnSpc>
            </a:pPr>
            <a:r>
              <a:rPr lang="en-US" altLang="ko-KR" sz="700" i="1" dirty="0">
                <a:solidFill>
                  <a:prstClr val="white"/>
                </a:solidFill>
              </a:rPr>
              <a:t>Enjoy your stylish business and campus life with BIZCAM </a:t>
            </a:r>
          </a:p>
        </p:txBody>
      </p:sp>
      <p:grpSp>
        <p:nvGrpSpPr>
          <p:cNvPr id="16" name="그룹 15"/>
          <p:cNvGrpSpPr/>
          <p:nvPr/>
        </p:nvGrpSpPr>
        <p:grpSpPr>
          <a:xfrm>
            <a:off x="5494465" y="1859472"/>
            <a:ext cx="1344505" cy="1786940"/>
            <a:chOff x="4558292" y="1447629"/>
            <a:chExt cx="1344505" cy="1786940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4219746" y="2033117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8100000">
              <a:off x="4721219" y="241111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13500000" flipH="1">
              <a:off x="4186396" y="2433141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9294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4805232" y="2618605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W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4062088" y="2969354"/>
            <a:ext cx="1344504" cy="1786938"/>
            <a:chOff x="3125915" y="2557511"/>
            <a:chExt cx="1344504" cy="1786938"/>
          </a:xfrm>
        </p:grpSpPr>
        <p:sp>
          <p:nvSpPr>
            <p:cNvPr id="22" name="모서리가 둥근 직사각형 21"/>
            <p:cNvSpPr/>
            <p:nvPr/>
          </p:nvSpPr>
          <p:spPr>
            <a:xfrm rot="16200000">
              <a:off x="3142691" y="3263662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 rot="18900000">
              <a:off x="3125915" y="2929043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 rot="2700000" flipH="1">
              <a:off x="3668992" y="2929407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93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 rot="10800000">
              <a:off x="3728178" y="2678174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4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S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6578769" y="2814974"/>
            <a:ext cx="1344505" cy="1786940"/>
            <a:chOff x="5642596" y="2403131"/>
            <a:chExt cx="1344505" cy="1786940"/>
          </a:xfrm>
        </p:grpSpPr>
        <p:sp>
          <p:nvSpPr>
            <p:cNvPr id="27" name="모서리가 둥근 직사각형 26"/>
            <p:cNvSpPr/>
            <p:nvPr/>
          </p:nvSpPr>
          <p:spPr>
            <a:xfrm rot="5400000">
              <a:off x="5304050" y="2988619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 rot="8100000">
              <a:off x="5805523" y="336661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모서리가 둥근 직사각형 28"/>
            <p:cNvSpPr/>
            <p:nvPr/>
          </p:nvSpPr>
          <p:spPr>
            <a:xfrm rot="13500000" flipH="1">
              <a:off x="5270700" y="3388643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EF746F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889536" y="3574107"/>
              <a:ext cx="495302" cy="495300"/>
            </a:xfrm>
            <a:prstGeom prst="ellipse">
              <a:avLst/>
            </a:prstGeom>
            <a:solidFill>
              <a:schemeClr val="tx1">
                <a:alpha val="2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T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5146392" y="3924856"/>
            <a:ext cx="1344504" cy="1786938"/>
            <a:chOff x="4210219" y="3513013"/>
            <a:chExt cx="1344504" cy="1786938"/>
          </a:xfrm>
        </p:grpSpPr>
        <p:sp>
          <p:nvSpPr>
            <p:cNvPr id="32" name="모서리가 둥근 직사각형 31"/>
            <p:cNvSpPr/>
            <p:nvPr/>
          </p:nvSpPr>
          <p:spPr>
            <a:xfrm rot="16200000">
              <a:off x="4226995" y="4219164"/>
              <a:ext cx="1666275" cy="495300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18900000">
              <a:off x="4210219" y="3884545"/>
              <a:ext cx="1181578" cy="451923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 rot="2700000" flipH="1">
              <a:off x="4753296" y="3884909"/>
              <a:ext cx="1173324" cy="429531"/>
            </a:xfrm>
            <a:prstGeom prst="roundRect">
              <a:avLst>
                <a:gd name="adj" fmla="val 50000"/>
              </a:avLst>
            </a:prstGeom>
            <a:solidFill>
              <a:srgbClr val="0B4877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4812482" y="3633676"/>
              <a:ext cx="495302" cy="495300"/>
            </a:xfrm>
            <a:prstGeom prst="ellipse">
              <a:avLst/>
            </a:prstGeom>
            <a:solidFill>
              <a:schemeClr val="tx1">
                <a:lumMod val="85000"/>
                <a:lumOff val="15000"/>
                <a:alpha val="2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>
                  <a:solidFill>
                    <a:prstClr val="white"/>
                  </a:solidFill>
                </a:rPr>
                <a:t>O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 rot="16200000">
            <a:off x="6723332" y="3478730"/>
            <a:ext cx="6551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Threat</a:t>
            </a:r>
          </a:p>
        </p:txBody>
      </p:sp>
      <p:sp>
        <p:nvSpPr>
          <p:cNvPr id="37" name="직사각형 36"/>
          <p:cNvSpPr/>
          <p:nvPr/>
        </p:nvSpPr>
        <p:spPr>
          <a:xfrm rot="5400000">
            <a:off x="5453559" y="4972215"/>
            <a:ext cx="108549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Opportunity</a:t>
            </a:r>
          </a:p>
        </p:txBody>
      </p:sp>
      <p:sp>
        <p:nvSpPr>
          <p:cNvPr id="38" name="직사각형 37"/>
          <p:cNvSpPr/>
          <p:nvPr/>
        </p:nvSpPr>
        <p:spPr>
          <a:xfrm rot="5400000">
            <a:off x="4513743" y="3966624"/>
            <a:ext cx="81278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Strength</a:t>
            </a:r>
          </a:p>
        </p:txBody>
      </p:sp>
      <p:sp>
        <p:nvSpPr>
          <p:cNvPr id="39" name="직사각형 38"/>
          <p:cNvSpPr/>
          <p:nvPr/>
        </p:nvSpPr>
        <p:spPr>
          <a:xfrm rot="16200000">
            <a:off x="5535021" y="2332886"/>
            <a:ext cx="9080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Weakness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183989" y="5530369"/>
            <a:ext cx="3585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6270270" y="1323970"/>
            <a:ext cx="3989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8034826" y="3170473"/>
            <a:ext cx="2902261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EF746F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3" name="직사각형 42"/>
          <p:cNvSpPr/>
          <p:nvPr/>
        </p:nvSpPr>
        <p:spPr>
          <a:xfrm>
            <a:off x="1136777" y="3166556"/>
            <a:ext cx="281553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srgbClr val="0B4877"/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50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4428191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20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293</ep:Words>
  <ep:PresentationFormat>와이드스크린</ep:PresentationFormat>
  <ep:Paragraphs>77</ep:Paragraphs>
  <ep:Slides>8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1_Office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</vt:vector>
  </ep:TitlesOfParts>
  <ep:HyperlinkBase/>
  <ep:Application>Hancom Office Hanshow 2014</ep:Application>
  <ep:AppVersion>0901.0000.01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2020-10-15T01:26:07.000</dcterms:created>
  <dc:creator>조현석</dc:creator>
  <cp:lastModifiedBy>vcosi</cp:lastModifiedBy>
  <dcterms:modified xsi:type="dcterms:W3CDTF">2020-10-22T15:10:09.782</dcterms:modified>
  <cp:revision>23</cp:revision>
  <dc:title>PowerPoint 프레젠테이션</dc:title>
</cp:coreProperties>
</file>