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2"/>
  </p:notesMasterIdLst>
  <p:handoutMasterIdLst>
    <p:handoutMasterId r:id="rId13"/>
  </p:handoutMasterIdLst>
  <p:sldIdLst>
    <p:sldId id="278" r:id="rId5"/>
    <p:sldId id="279" r:id="rId6"/>
    <p:sldId id="288" r:id="rId7"/>
    <p:sldId id="294" r:id="rId8"/>
    <p:sldId id="290" r:id="rId9"/>
    <p:sldId id="292"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114" d="100"/>
          <a:sy n="114" d="100"/>
        </p:scale>
        <p:origin x="474" y="10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10/16/2023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0.xml"/><Relationship Id="rId5" Type="http://schemas.openxmlformats.org/officeDocument/2006/relationships/image" Target="../media/image17.sv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SNHU Travel Project</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a:t>Jack Coster</a:t>
            </a:r>
          </a:p>
          <a:p>
            <a:r>
              <a:rPr lang="en-US" dirty="0"/>
              <a:t>SNHU CS 250</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Scrum Agile team roles</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normAutofit fontScale="85000" lnSpcReduction="10000"/>
          </a:bodyPr>
          <a:lstStyle/>
          <a:p>
            <a:r>
              <a:rPr lang="en-US" sz="1800" dirty="0"/>
              <a:t>Product Owner: Understanding customer requirements, create and manage product backlog, deliver end-product to customer.</a:t>
            </a:r>
          </a:p>
          <a:p>
            <a:r>
              <a:rPr lang="en-US" sz="1800" dirty="0"/>
              <a:t>Scrum Master: Run daily scrum meetings, maintain updated issue status and manage personnel and relationships within team.</a:t>
            </a:r>
          </a:p>
          <a:p>
            <a:r>
              <a:rPr lang="en-US" sz="1800" dirty="0"/>
              <a:t>Developer: Build needed code and system architecture for project, take feedback from testers and implement fixes.</a:t>
            </a:r>
          </a:p>
          <a:p>
            <a:r>
              <a:rPr lang="en-US" sz="1800" dirty="0"/>
              <a:t>Tester: Create user stories from developers and perform testing activities on the project to find hidden bugs or issues.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58952" y="701702"/>
            <a:ext cx="10671048" cy="1444351"/>
          </a:xfrm>
        </p:spPr>
        <p:txBody>
          <a:bodyPr/>
          <a:lstStyle/>
          <a:p>
            <a:r>
              <a:rPr lang="en-US" dirty="0"/>
              <a:t>Software development life cycle phases</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a:xfrm>
            <a:off x="760938" y="457200"/>
            <a:ext cx="3200400" cy="244502"/>
          </a:xfrm>
        </p:spPr>
        <p:txBody>
          <a:bodyPr/>
          <a:lstStyle/>
          <a:p>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3</a:t>
            </a:fld>
            <a:endParaRPr lang="en-US" dirty="0"/>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a:xfrm>
            <a:off x="1339134" y="2379412"/>
            <a:ext cx="688086" cy="688086"/>
          </a:xfrm>
        </p:spPr>
      </p:pic>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a:xfrm>
            <a:off x="685338" y="2758441"/>
            <a:ext cx="2011678" cy="1953508"/>
          </a:xfrm>
        </p:spPr>
        <p:txBody>
          <a:bodyPr/>
          <a:lstStyle/>
          <a:p>
            <a:pPr lvl="0"/>
            <a:r>
              <a:rPr lang="en-US" sz="1600" dirty="0"/>
              <a:t>PLANNING &amp; analysis</a:t>
            </a:r>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a:xfrm>
            <a:off x="3554707" y="2379412"/>
            <a:ext cx="704088" cy="704088"/>
          </a:xfrm>
        </p:spPr>
      </p:pic>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a:xfrm>
            <a:off x="2900910" y="2756536"/>
            <a:ext cx="2011680" cy="2828676"/>
          </a:xfrm>
        </p:spPr>
        <p:txBody>
          <a:bodyPr/>
          <a:lstStyle/>
          <a:p>
            <a:r>
              <a:rPr lang="en-US" sz="1600" dirty="0"/>
              <a:t>Define requirements</a:t>
            </a:r>
          </a:p>
          <a:p>
            <a:endParaRPr lang="en-US" dirty="0"/>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5162204" y="4156758"/>
            <a:ext cx="1920240" cy="1371600"/>
          </a:xfrm>
        </p:spPr>
        <p:txBody>
          <a:bodyPr>
            <a:normAutofit lnSpcReduction="10000"/>
          </a:bodyPr>
          <a:lstStyle/>
          <a:p>
            <a:pPr lvl="0"/>
            <a:r>
              <a:rPr lang="en-US" dirty="0"/>
              <a:t>Create design plan and decide how the product will be build, with what software languages will be used.</a:t>
            </a:r>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4"/>
          <a:srcRect t="113" b="113"/>
          <a:stretch/>
        </p:blipFill>
        <p:spPr>
          <a:xfrm>
            <a:off x="7985853" y="2379412"/>
            <a:ext cx="704088" cy="704088"/>
          </a:xfrm>
        </p:spPr>
      </p:pic>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a:xfrm>
            <a:off x="7332057" y="2758440"/>
            <a:ext cx="2011680" cy="2826771"/>
          </a:xfrm>
        </p:spPr>
        <p:txBody>
          <a:bodyPr/>
          <a:lstStyle/>
          <a:p>
            <a:r>
              <a:rPr lang="en-US" sz="1600" dirty="0"/>
              <a:t>Development</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5"/>
          <a:srcRect t="431" b="431"/>
          <a:stretch/>
        </p:blipFill>
        <p:spPr>
          <a:xfrm>
            <a:off x="5770280" y="2379412"/>
            <a:ext cx="704088" cy="704088"/>
          </a:xfrm>
        </p:spPr>
      </p:pic>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a:xfrm>
            <a:off x="5116484" y="2731417"/>
            <a:ext cx="2011680" cy="2828676"/>
          </a:xfrm>
        </p:spPr>
        <p:txBody>
          <a:bodyPr/>
          <a:lstStyle/>
          <a:p>
            <a:r>
              <a:rPr lang="en-US" dirty="0"/>
              <a:t>DESIGN</a:t>
            </a:r>
          </a:p>
          <a:p>
            <a:endParaRPr lang="en-US" dirty="0"/>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2946630" y="4156758"/>
            <a:ext cx="1920240" cy="1371600"/>
          </a:xfrm>
        </p:spPr>
        <p:txBody>
          <a:bodyPr>
            <a:normAutofit/>
          </a:bodyPr>
          <a:lstStyle/>
          <a:p>
            <a:pPr lvl="0"/>
            <a:r>
              <a:rPr lang="en-US" sz="1300" dirty="0"/>
              <a:t>Convert information gathered in first step into clear, defined requirements.</a:t>
            </a:r>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731058" y="4156758"/>
            <a:ext cx="1876598" cy="947877"/>
          </a:xfrm>
        </p:spPr>
        <p:txBody>
          <a:bodyPr>
            <a:normAutofit fontScale="85000" lnSpcReduction="20000"/>
          </a:bodyPr>
          <a:lstStyle/>
          <a:p>
            <a:pPr lvl="0"/>
            <a:r>
              <a:rPr lang="en-US" dirty="0"/>
              <a:t>Collect requirements from customer, decide what to make, what not to make and what to build first.</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7377777" y="4156758"/>
            <a:ext cx="1920240" cy="1371600"/>
          </a:xfrm>
        </p:spPr>
        <p:txBody>
          <a:bodyPr/>
          <a:lstStyle/>
          <a:p>
            <a:pPr lvl="0"/>
            <a:r>
              <a:rPr lang="en-US" dirty="0"/>
              <a:t>Complete coding activities to build project and develop use cases for testers.</a:t>
            </a:r>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a:xfrm>
            <a:off x="10201425" y="2379412"/>
            <a:ext cx="704088" cy="704088"/>
          </a:xfrm>
        </p:spPr>
      </p:pic>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a:xfrm>
            <a:off x="9547629" y="2758440"/>
            <a:ext cx="2011680" cy="2826771"/>
          </a:xfrm>
        </p:spPr>
        <p:txBody>
          <a:bodyPr/>
          <a:lstStyle/>
          <a:p>
            <a:r>
              <a:rPr lang="en-US" dirty="0"/>
              <a:t>Testing</a:t>
            </a:r>
          </a:p>
          <a:p>
            <a:endParaRPr lang="en-US" dirty="0"/>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9593349" y="4156758"/>
            <a:ext cx="1920240" cy="1371600"/>
          </a:xfrm>
        </p:spPr>
        <p:txBody>
          <a:bodyPr/>
          <a:lstStyle/>
          <a:p>
            <a:pPr lvl="0"/>
            <a:r>
              <a:rPr lang="en-US" dirty="0"/>
              <a:t>Carry out testing to validate the product is functioning as intended for the desired end user.</a:t>
            </a:r>
          </a:p>
        </p:txBody>
      </p:sp>
    </p:spTree>
    <p:extLst>
      <p:ext uri="{BB962C8B-B14F-4D97-AF65-F5344CB8AC3E}">
        <p14:creationId xmlns:p14="http://schemas.microsoft.com/office/powerpoint/2010/main" val="160049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58952" y="701702"/>
            <a:ext cx="10671048" cy="1444351"/>
          </a:xfrm>
        </p:spPr>
        <p:txBody>
          <a:bodyPr/>
          <a:lstStyle/>
          <a:p>
            <a:r>
              <a:rPr lang="en-US" dirty="0"/>
              <a:t>Software development life cycle phases pt 2</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4</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a:xfrm>
            <a:off x="685338" y="2758441"/>
            <a:ext cx="2011678" cy="1953508"/>
          </a:xfrm>
        </p:spPr>
        <p:txBody>
          <a:bodyPr/>
          <a:lstStyle/>
          <a:p>
            <a:pPr lvl="0"/>
            <a:r>
              <a:rPr lang="en-US" sz="1600" dirty="0"/>
              <a:t>Deployment</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a:xfrm>
            <a:off x="2900910" y="2756536"/>
            <a:ext cx="2011680" cy="2828676"/>
          </a:xfrm>
        </p:spPr>
        <p:txBody>
          <a:bodyPr/>
          <a:lstStyle/>
          <a:p>
            <a:r>
              <a:rPr lang="en-US" sz="1600" dirty="0"/>
              <a:t>Maintenance</a:t>
            </a:r>
          </a:p>
          <a:p>
            <a:endParaRPr lang="en-US" dirty="0"/>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2946630" y="4156758"/>
            <a:ext cx="1920240" cy="1371600"/>
          </a:xfrm>
        </p:spPr>
        <p:txBody>
          <a:bodyPr/>
          <a:lstStyle/>
          <a:p>
            <a:pPr lvl="0"/>
            <a:r>
              <a:rPr lang="en-US" dirty="0"/>
              <a:t>Find missing bugs and errors from testing phase and update platform as time goes on.</a:t>
            </a:r>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731058" y="4156758"/>
            <a:ext cx="1876598" cy="947877"/>
          </a:xfrm>
        </p:spPr>
        <p:txBody>
          <a:bodyPr/>
          <a:lstStyle/>
          <a:p>
            <a:pPr lvl="0"/>
            <a:r>
              <a:rPr lang="en-US" dirty="0"/>
              <a:t>Deliver final product to customer and end users.</a:t>
            </a:r>
          </a:p>
        </p:txBody>
      </p:sp>
      <p:pic>
        <p:nvPicPr>
          <p:cNvPr id="36" name="Picture Placeholder 35" descr="Wrench outline">
            <a:extLst>
              <a:ext uri="{FF2B5EF4-FFF2-40B4-BE49-F238E27FC236}">
                <a16:creationId xmlns:a16="http://schemas.microsoft.com/office/drawing/2014/main" id="{FA3550DB-0781-D1C9-B25E-260EAD2CB2D3}"/>
              </a:ext>
            </a:extLst>
          </p:cNvPr>
          <p:cNvPicPr>
            <a:picLocks noGrp="1" noChangeAspect="1"/>
          </p:cNvPicPr>
          <p:nvPr>
            <p:ph type="pic" sz="quarter" idx="27"/>
          </p:nvPr>
        </p:nvPicPr>
        <p:blipFill>
          <a:blip r:embed="rId2">
            <a:extLst>
              <a:ext uri="{96DAC541-7B7A-43D3-8B79-37D633B846F1}">
                <asvg:svgBlip xmlns:asvg="http://schemas.microsoft.com/office/drawing/2016/SVG/main" r:embed="rId3"/>
              </a:ext>
            </a:extLst>
          </a:blip>
          <a:srcRect t="113" b="113"/>
          <a:stretch>
            <a:fillRect/>
          </a:stretch>
        </p:blipFill>
        <p:spPr/>
      </p:pic>
      <p:pic>
        <p:nvPicPr>
          <p:cNvPr id="40" name="Picture Placeholder 39" descr="Send with solid fill">
            <a:extLst>
              <a:ext uri="{FF2B5EF4-FFF2-40B4-BE49-F238E27FC236}">
                <a16:creationId xmlns:a16="http://schemas.microsoft.com/office/drawing/2014/main" id="{A2A29CE7-42C3-A402-3315-8F60ECDC99BA}"/>
              </a:ext>
            </a:extLst>
          </p:cNvPr>
          <p:cNvPicPr>
            <a:picLocks noGrp="1" noChangeAspect="1"/>
          </p:cNvPicPr>
          <p:nvPr>
            <p:ph type="pic" sz="quarter" idx="23"/>
          </p:nvPr>
        </p:nvPicPr>
        <p:blipFill>
          <a:blip r:embed="rId4">
            <a:extLst>
              <a:ext uri="{96DAC541-7B7A-43D3-8B79-37D633B846F1}">
                <asvg:svgBlip xmlns:asvg="http://schemas.microsoft.com/office/drawing/2016/SVG/main" r:embed="rId5"/>
              </a:ext>
            </a:extLst>
          </a:blip>
          <a:srcRect/>
          <a:stretch>
            <a:fillRect/>
          </a:stretch>
        </p:blipFill>
        <p:spPr/>
      </p:pic>
    </p:spTree>
    <p:extLst>
      <p:ext uri="{BB962C8B-B14F-4D97-AF65-F5344CB8AC3E}">
        <p14:creationId xmlns:p14="http://schemas.microsoft.com/office/powerpoint/2010/main" val="519899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4" y="701702"/>
            <a:ext cx="7439243" cy="1309978"/>
          </a:xfrm>
        </p:spPr>
        <p:txBody>
          <a:bodyPr/>
          <a:lstStyle/>
          <a:p>
            <a:r>
              <a:rPr lang="en-US" dirty="0"/>
              <a:t>Waterfall approach</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5</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86784" y="2071314"/>
            <a:ext cx="5610222" cy="730504"/>
          </a:xfrm>
        </p:spPr>
        <p:txBody>
          <a:bodyPr/>
          <a:lstStyle/>
          <a:p>
            <a:r>
              <a:rPr lang="en-US" dirty="0"/>
              <a:t>Hypothetical travel project using waterfall method</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986784" y="2877312"/>
            <a:ext cx="3803992" cy="3684588"/>
          </a:xfrm>
        </p:spPr>
        <p:txBody>
          <a:bodyPr/>
          <a:lstStyle/>
          <a:p>
            <a:r>
              <a:rPr lang="en-US" dirty="0"/>
              <a:t>All prior activities must be completed before moving forward in waterfall.</a:t>
            </a:r>
          </a:p>
          <a:p>
            <a:r>
              <a:rPr lang="en-US" dirty="0"/>
              <a:t>Complete all needed requirements and analyze potential development issues.</a:t>
            </a:r>
          </a:p>
          <a:p>
            <a:r>
              <a:rPr lang="en-US" dirty="0"/>
              <a:t>Next build fully fleshed out design plan and assign tasks for developers.</a:t>
            </a:r>
          </a:p>
          <a:p>
            <a:r>
              <a:rPr lang="en-US" dirty="0"/>
              <a:t>Build entire program before doing any testing activities.</a:t>
            </a:r>
          </a:p>
          <a:p>
            <a:r>
              <a:rPr lang="en-US" dirty="0"/>
              <a:t>Verify and test platform before giving ok for deployment.</a:t>
            </a:r>
          </a:p>
          <a:p>
            <a:r>
              <a:rPr lang="en-US" dirty="0"/>
              <a:t>Deploy finished product and stand by for any maintenance requests. </a:t>
            </a:r>
          </a:p>
        </p:txBody>
      </p:sp>
    </p:spTree>
    <p:extLst>
      <p:ext uri="{BB962C8B-B14F-4D97-AF65-F5344CB8AC3E}">
        <p14:creationId xmlns:p14="http://schemas.microsoft.com/office/powerpoint/2010/main" val="317028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125" y="831850"/>
            <a:ext cx="6527800" cy="2627313"/>
          </a:xfrm>
        </p:spPr>
        <p:txBody>
          <a:bodyPr/>
          <a:lstStyle/>
          <a:p>
            <a:r>
              <a:rPr lang="en-US" dirty="0"/>
              <a:t>Agile vs waterfall</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3556431"/>
            <a:ext cx="6527800" cy="1893217"/>
          </a:xfrm>
        </p:spPr>
        <p:txBody>
          <a:bodyPr/>
          <a:lstStyle/>
          <a:p>
            <a:r>
              <a:rPr lang="en-US" dirty="0"/>
              <a:t>In a project like the new SNHU Travel site, an agile approach would be more suited to a short term, adaptable build like this. Being able to work on multiple modules at once, and stepping in to help team members if needed to reach product deadline is crucial in a project like this. The waterfall method would most likely get backed up after the desire to change to health and wellness focused vacations, and with agile, other activities can continue in the background while those desired changes are figured out. </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27989"/>
            <a:ext cx="4550664" cy="2453773"/>
          </a:xfrm>
        </p:spPr>
        <p:txBody>
          <a:bodyPr/>
          <a:lstStyle/>
          <a:p>
            <a:r>
              <a:rPr lang="en-US" dirty="0"/>
              <a:t>References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550664" cy="2314448"/>
          </a:xfrm>
        </p:spPr>
        <p:txBody>
          <a:bodyPr>
            <a:normAutofit/>
          </a:bodyPr>
          <a:lstStyle/>
          <a:p>
            <a:pPr marL="342900" indent="-342900">
              <a:buFont typeface="Arial" panose="020B0604020202020204" pitchFamily="34" charset="0"/>
              <a:buChar char="•"/>
            </a:pPr>
            <a:r>
              <a:rPr lang="en-US" sz="1200" dirty="0">
                <a:effectLst/>
              </a:rPr>
              <a:t>Atlassian. (n.d.). </a:t>
            </a:r>
            <a:r>
              <a:rPr lang="en-US" sz="1200" i="1" dirty="0">
                <a:effectLst/>
              </a:rPr>
              <a:t>Agile Scrum roles</a:t>
            </a:r>
            <a:r>
              <a:rPr lang="en-US" sz="1200" dirty="0">
                <a:effectLst/>
              </a:rPr>
              <a:t>. https://www.atlassian.com/agile/scrum/roles </a:t>
            </a:r>
          </a:p>
          <a:p>
            <a:pPr marL="342900" indent="-342900">
              <a:buFont typeface="Arial" panose="020B0604020202020204" pitchFamily="34" charset="0"/>
              <a:buChar char="•"/>
            </a:pPr>
            <a:r>
              <a:rPr lang="en-US" sz="1050" dirty="0">
                <a:effectLst/>
              </a:rPr>
              <a:t>The Product Manager, &amp; Clark, H. (2023, September 20). </a:t>
            </a:r>
            <a:r>
              <a:rPr lang="en-US" sz="1050" i="1" dirty="0">
                <a:effectLst/>
              </a:rPr>
              <a:t>The Software Development Life Cycle (SDLC): 7 phases and 5 Models</a:t>
            </a:r>
            <a:r>
              <a:rPr lang="en-US" sz="1050" dirty="0">
                <a:effectLst/>
              </a:rPr>
              <a:t>. The Product Manager. https://theproductmanager.com/topics/software-development-life-cycle/ </a:t>
            </a:r>
          </a:p>
          <a:p>
            <a:pPr marL="342900" indent="-342900">
              <a:buFont typeface="Arial" panose="020B0604020202020204" pitchFamily="34" charset="0"/>
              <a:buChar char="•"/>
            </a:pPr>
            <a:r>
              <a:rPr lang="en-US" sz="1050" dirty="0">
                <a:effectLst/>
              </a:rPr>
              <a:t>Waterfall methodology: Project management | Adobe Workfront. (n.d.). </a:t>
            </a:r>
            <a:r>
              <a:rPr lang="en-US" sz="1050">
                <a:effectLst/>
              </a:rPr>
              <a:t>https://business.adobe.com/blog/basics/waterfall </a:t>
            </a:r>
          </a:p>
          <a:p>
            <a:pPr marL="342900" indent="-342900">
              <a:buFont typeface="Arial" panose="020B0604020202020204" pitchFamily="34" charset="0"/>
              <a:buChar char="•"/>
            </a:pPr>
            <a:endParaRPr lang="en-US" sz="1200" dirty="0">
              <a:effectLst/>
            </a:endParaRPr>
          </a:p>
          <a:p>
            <a:endParaRPr lang="en-US" dirty="0"/>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2.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{B47C3320-F710-4264-A422-3D909DE24F68}tf78438558_win32</Template>
  <TotalTime>47</TotalTime>
  <Words>492</Words>
  <Application>Microsoft Office PowerPoint</Application>
  <PresentationFormat>Widescreen</PresentationFormat>
  <Paragraphs>42</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Sabon Next LT</vt:lpstr>
      <vt:lpstr>Custom</vt:lpstr>
      <vt:lpstr>SNHU Travel Project</vt:lpstr>
      <vt:lpstr>Scrum Agile team roles</vt:lpstr>
      <vt:lpstr>Software development life cycle phases</vt:lpstr>
      <vt:lpstr>Software development life cycle phases pt 2</vt:lpstr>
      <vt:lpstr>Waterfall approach</vt:lpstr>
      <vt:lpstr>Agile vs waterfall</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SNHU Travel Project</dc:title>
  <dc:subject/>
  <dc:creator>Jack Coster</dc:creator>
  <cp:lastModifiedBy>Jack Coster</cp:lastModifiedBy>
  <cp:revision>1</cp:revision>
  <dcterms:created xsi:type="dcterms:W3CDTF">2023-10-16T17:49:27Z</dcterms:created>
  <dcterms:modified xsi:type="dcterms:W3CDTF">2023-10-16T18:37:09Z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