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2.xml"/><Relationship Id="rId38" Type="http://schemas.openxmlformats.org/officeDocument/2006/relationships/font" Target="fonts/Economic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osrjen.org/Papers/vol2_issue6%20%28part-1%29/N026135521356.pdf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-Taylor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Taylor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- Taylor	Dataset was originally 28x28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- Taylor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- Taylor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 - Jaaack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-Jack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Jack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Jack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Jack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Jack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Jack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Jack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Jack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 - Ryan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 - </a:t>
            </a:r>
            <a:r>
              <a:rPr lang="en" sz="1150">
                <a:solidFill>
                  <a:srgbClr val="0773A6"/>
                </a:solidFill>
                <a:highlight>
                  <a:srgbClr val="E5F1F6"/>
                </a:highlight>
                <a:hlinkClick r:id="rId2"/>
              </a:rPr>
              <a:t>http://www.iosrjen.org/Papers/vol2_issue6%20%28part-1%29/N026135521356.pdf</a:t>
            </a:r>
            <a:r>
              <a:rPr lang="en">
                <a:solidFill>
                  <a:schemeClr val="dk1"/>
                </a:solidFill>
              </a:rPr>
              <a:t> - Ryan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Jack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 - Ryan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 - Cheyenne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Cheyenne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 - Cheyenne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Artificial Neural Network Number Detector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52555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/>
              <a:t>Ryan McBee, Jack Cottom, </a:t>
            </a:r>
          </a:p>
          <a:p>
            <a:pPr lvl="0">
              <a:spcBef>
                <a:spcPts val="0"/>
              </a:spcBef>
              <a:buNone/>
            </a:pPr>
            <a:r>
              <a:rPr lang="en" sz="2300"/>
              <a:t>Cheyenne Martinez, Taylor Lipson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 Criteria Status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single node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Results: Able to sum all coefficients and inputs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Python ANN example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Results: Able to train and recognize images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non-linear activation function in verilog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Results: compiles and approximates original equation well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Success Criteria Status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Get a working 4x4 image input ANN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Results: Functions like the python 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Get a working 8x8 image input ANN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Results: Functions like the python code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Put on FPGA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Results: Source/mapped compiled but unable to load onto the fpga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ANN - Training Data (DSSC-2)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MNIST data set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874" y="1639099"/>
            <a:ext cx="3414825" cy="34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700" y="1691724"/>
            <a:ext cx="3354027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 txBox="1"/>
          <p:nvPr/>
        </p:nvSpPr>
        <p:spPr>
          <a:xfrm>
            <a:off x="89074" y="3451800"/>
            <a:ext cx="1459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Number: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/>
              <a:t>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890724" y="3451800"/>
            <a:ext cx="1459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Number: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/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Python ANN - Back Propagation (DSSC-2)</a:t>
            </a:r>
          </a:p>
        </p:txBody>
      </p:sp>
      <p:sp>
        <p:nvSpPr>
          <p:cNvPr id="169" name="Shape 169"/>
          <p:cNvSpPr/>
          <p:nvPr/>
        </p:nvSpPr>
        <p:spPr>
          <a:xfrm>
            <a:off x="4651125" y="4521975"/>
            <a:ext cx="2364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982450" y="4287475"/>
            <a:ext cx="2364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686350" y="3681250"/>
            <a:ext cx="2364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346325" cy="340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951" y="2030324"/>
            <a:ext cx="4748049" cy="26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4498725" y="3925300"/>
            <a:ext cx="4595700" cy="76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200" y="1323674"/>
            <a:ext cx="5281548" cy="349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Python ANN - Back Propagation (DSSC-2)</a:t>
            </a:r>
          </a:p>
        </p:txBody>
      </p:sp>
      <p:sp>
        <p:nvSpPr>
          <p:cNvPr id="182" name="Shape 182"/>
          <p:cNvSpPr/>
          <p:nvPr/>
        </p:nvSpPr>
        <p:spPr>
          <a:xfrm>
            <a:off x="4388875" y="4014800"/>
            <a:ext cx="2364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111100" y="3449975"/>
            <a:ext cx="2364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006375" y="4540625"/>
            <a:ext cx="2364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point representation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311600" y="1221575"/>
            <a:ext cx="74067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xed Point.jp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775"/>
            <a:ext cx="8839202" cy="253639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30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Verifying functionality of full ANN (DSSC-1,3,4,5)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8717" r="0" t="11150"/>
          <a:stretch/>
        </p:blipFill>
        <p:spPr>
          <a:xfrm>
            <a:off x="398624" y="863550"/>
            <a:ext cx="834674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1" name="Shape 201"/>
          <p:cNvSpPr/>
          <p:nvPr/>
        </p:nvSpPr>
        <p:spPr>
          <a:xfrm rot="5400000">
            <a:off x="5494900" y="3494600"/>
            <a:ext cx="318900" cy="160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4924749" y="4402475"/>
            <a:ext cx="1459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Input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Fixed point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124724" y="4344550"/>
            <a:ext cx="1459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Output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Fixed point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047400" y="4402475"/>
            <a:ext cx="26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Testcase Image</a:t>
            </a:r>
          </a:p>
        </p:txBody>
      </p:sp>
      <p:sp>
        <p:nvSpPr>
          <p:cNvPr id="205" name="Shape 205"/>
          <p:cNvSpPr/>
          <p:nvPr/>
        </p:nvSpPr>
        <p:spPr>
          <a:xfrm rot="5400000">
            <a:off x="7694875" y="3370100"/>
            <a:ext cx="318900" cy="185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00337" y="3291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Verifying functionality of full ANN (DSSC-1,3,4,5)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31711" l="32731" r="9562" t="42169"/>
          <a:stretch/>
        </p:blipFill>
        <p:spPr>
          <a:xfrm>
            <a:off x="0" y="1407793"/>
            <a:ext cx="9144000" cy="2327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7829850" y="4241700"/>
            <a:ext cx="1535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Final layer </a:t>
            </a:r>
          </a:p>
        </p:txBody>
      </p:sp>
      <p:sp>
        <p:nvSpPr>
          <p:cNvPr id="213" name="Shape 213"/>
          <p:cNvSpPr/>
          <p:nvPr/>
        </p:nvSpPr>
        <p:spPr>
          <a:xfrm rot="5400000">
            <a:off x="6076400" y="2286075"/>
            <a:ext cx="534300" cy="328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5400000">
            <a:off x="3358250" y="2884275"/>
            <a:ext cx="511200" cy="2061300"/>
          </a:xfrm>
          <a:prstGeom prst="rightBrace">
            <a:avLst>
              <a:gd fmla="val 8333" name="adj1"/>
              <a:gd fmla="val 49693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5400000">
            <a:off x="8330400" y="3380025"/>
            <a:ext cx="534300" cy="109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5381050" y="4241700"/>
            <a:ext cx="18861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Second layer</a:t>
            </a:r>
            <a:r>
              <a:rPr b="1" lang="en" sz="1800"/>
              <a:t> 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846150" y="4241700"/>
            <a:ext cx="1535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First</a:t>
            </a:r>
            <a:r>
              <a:rPr b="1" lang="en" sz="1800"/>
              <a:t> layer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napshot4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950"/>
            <a:ext cx="8839199" cy="24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Execution Comparison (DSSC-1,3,4,5)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624"/>
            <a:ext cx="4569624" cy="31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625" y="1632625"/>
            <a:ext cx="4569625" cy="31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we did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synthesized an ANN using ASIC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would someone use this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Faster than software artificial neural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is this appropriate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Optimize parallel processing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2037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SDRAM - Avalon Interface (DSSC-6)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est.png" id="238" name="Shape 238"/>
          <p:cNvPicPr preferRelativeResize="0"/>
          <p:nvPr/>
        </p:nvPicPr>
        <p:blipFill rotWithShape="1">
          <a:blip r:embed="rId3">
            <a:alphaModFix/>
          </a:blip>
          <a:srcRect b="32179" l="0" r="0" t="3474"/>
          <a:stretch/>
        </p:blipFill>
        <p:spPr>
          <a:xfrm>
            <a:off x="311700" y="990160"/>
            <a:ext cx="8160750" cy="330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3785175" y="4299250"/>
            <a:ext cx="1213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to state machine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412225" y="4400800"/>
            <a:ext cx="133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byte read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SDRAM - Pipelined Read Transactions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shot-out.png" id="247" name="Shape 247"/>
          <p:cNvPicPr preferRelativeResize="0"/>
          <p:nvPr/>
        </p:nvPicPr>
        <p:blipFill rotWithShape="1">
          <a:blip r:embed="rId3">
            <a:alphaModFix/>
          </a:blip>
          <a:srcRect b="0" l="0" r="66224" t="0"/>
          <a:stretch/>
        </p:blipFill>
        <p:spPr>
          <a:xfrm>
            <a:off x="311699" y="1070300"/>
            <a:ext cx="4811127" cy="333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-out.png" id="248" name="Shape 248"/>
          <p:cNvPicPr preferRelativeResize="0"/>
          <p:nvPr/>
        </p:nvPicPr>
        <p:blipFill rotWithShape="1">
          <a:blip r:embed="rId3">
            <a:alphaModFix/>
          </a:blip>
          <a:srcRect b="0" l="75407" r="0" t="0"/>
          <a:stretch/>
        </p:blipFill>
        <p:spPr>
          <a:xfrm>
            <a:off x="5485202" y="1070300"/>
            <a:ext cx="3503044" cy="33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5122825" y="2663125"/>
            <a:ext cx="417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...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436200" y="4466350"/>
            <a:ext cx="922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requests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277850" y="4466350"/>
            <a:ext cx="119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receive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Critical path delay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Timing budget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estimated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critical path delay: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Node_data_in -&gt; node_out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10.5 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750" y="0"/>
            <a:ext cx="4753249" cy="505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8365050" y="4812325"/>
            <a:ext cx="763500" cy="24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Area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16812" l="0" r="16631" t="0"/>
          <a:stretch/>
        </p:blipFill>
        <p:spPr>
          <a:xfrm>
            <a:off x="2473074" y="161400"/>
            <a:ext cx="6548076" cy="456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9" name="Shape 269"/>
          <p:cNvSpPr/>
          <p:nvPr/>
        </p:nvSpPr>
        <p:spPr>
          <a:xfrm>
            <a:off x="2473075" y="4487825"/>
            <a:ext cx="3348900" cy="2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Critical path delay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Synthesis critical delay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Timing budget estimated critical path delay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Challenges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Learning about ANNs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Fixed-point math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we would have done it differently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Plan more in the begining with higher detail about ANNs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Improvements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Standardize math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Flexibility in hyperparameters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 controller</a:t>
            </a:r>
          </a:p>
        </p:txBody>
      </p:sp>
      <p:pic>
        <p:nvPicPr>
          <p:cNvPr descr="Preview.jpg"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79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Sigmoid activation function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75" y="1152475"/>
            <a:ext cx="47434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627" y="3263788"/>
            <a:ext cx="4030475" cy="177293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5154750" y="1305575"/>
            <a:ext cx="17670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Sigmoid function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to node timer</a:t>
            </a:r>
          </a:p>
        </p:txBody>
      </p:sp>
      <p:pic>
        <p:nvPicPr>
          <p:cNvPr descr="Preview-2.jpg" id="311" name="Shape 311"/>
          <p:cNvPicPr preferRelativeResize="0"/>
          <p:nvPr/>
        </p:nvPicPr>
        <p:blipFill rotWithShape="1">
          <a:blip r:embed="rId3">
            <a:alphaModFix/>
          </a:blip>
          <a:srcRect b="46500" l="2369" r="17847" t="5500"/>
          <a:stretch/>
        </p:blipFill>
        <p:spPr>
          <a:xfrm>
            <a:off x="688662" y="1339200"/>
            <a:ext cx="7766673" cy="361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Verifying individual node operation</a:t>
            </a:r>
          </a:p>
        </p:txBody>
      </p:sp>
      <p:pic>
        <p:nvPicPr>
          <p:cNvPr descr="snapshot1.png" id="318" name="Shape 318"/>
          <p:cNvPicPr preferRelativeResize="0"/>
          <p:nvPr/>
        </p:nvPicPr>
        <p:blipFill rotWithShape="1">
          <a:blip r:embed="rId3">
            <a:alphaModFix/>
          </a:blip>
          <a:srcRect b="0" l="0" r="25188" t="4915"/>
          <a:stretch/>
        </p:blipFill>
        <p:spPr>
          <a:xfrm>
            <a:off x="254000" y="895025"/>
            <a:ext cx="8635991" cy="40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2722975" y="3235500"/>
            <a:ext cx="1341300" cy="20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722900" y="2590450"/>
            <a:ext cx="1341300" cy="20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1" name="Shape 321"/>
          <p:cNvCxnSpPr>
            <a:stCxn id="319" idx="0"/>
            <a:endCxn id="320" idx="2"/>
          </p:cNvCxnSpPr>
          <p:nvPr/>
        </p:nvCxnSpPr>
        <p:spPr>
          <a:xfrm rot="10800000">
            <a:off x="3393625" y="2796300"/>
            <a:ext cx="0" cy="43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2" name="Shape 322"/>
          <p:cNvSpPr/>
          <p:nvPr/>
        </p:nvSpPr>
        <p:spPr>
          <a:xfrm flipH="1">
            <a:off x="7650875" y="3712350"/>
            <a:ext cx="308700" cy="53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529275" y="2208400"/>
            <a:ext cx="2340300" cy="44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529275" y="3365100"/>
            <a:ext cx="2198700" cy="20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29275" y="3787525"/>
            <a:ext cx="2121600" cy="20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Verifying Activation function operation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66145" l="29118" r="22115" t="26890"/>
          <a:stretch/>
        </p:blipFill>
        <p:spPr>
          <a:xfrm>
            <a:off x="112700" y="2341425"/>
            <a:ext cx="8918575" cy="7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Critical path delay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Timing budget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estimated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critical path delay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950" y="0"/>
            <a:ext cx="5690550" cy="50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Overall system</a:t>
            </a:r>
          </a:p>
        </p:txBody>
      </p:sp>
      <p:pic>
        <p:nvPicPr>
          <p:cNvPr descr="system ussage diagram.png" id="82" name="Shape 82"/>
          <p:cNvPicPr preferRelativeResize="0"/>
          <p:nvPr/>
        </p:nvPicPr>
        <p:blipFill rotWithShape="1">
          <a:blip r:embed="rId3">
            <a:alphaModFix/>
          </a:blip>
          <a:srcRect b="62688" l="17059" r="9755" t="6668"/>
          <a:stretch/>
        </p:blipFill>
        <p:spPr>
          <a:xfrm>
            <a:off x="0" y="802788"/>
            <a:ext cx="9143999" cy="466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4" name="Shape 84"/>
          <p:cNvSpPr/>
          <p:nvPr/>
        </p:nvSpPr>
        <p:spPr>
          <a:xfrm>
            <a:off x="1599250" y="1880175"/>
            <a:ext cx="2579100" cy="1800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344900" y="1666575"/>
            <a:ext cx="108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/>
              <a:t>Avalon Bus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of Operation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75" y="1005649"/>
            <a:ext cx="7798449" cy="39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zilla (1)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9665"/>
            <a:ext cx="8520600" cy="41382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311700" y="3274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The artificial neural network</a:t>
            </a:r>
          </a:p>
        </p:txBody>
      </p:sp>
      <p:sp>
        <p:nvSpPr>
          <p:cNvPr id="99" name="Shape 99"/>
          <p:cNvSpPr/>
          <p:nvPr/>
        </p:nvSpPr>
        <p:spPr>
          <a:xfrm>
            <a:off x="1102375" y="3579625"/>
            <a:ext cx="1145100" cy="243000"/>
          </a:xfrm>
          <a:prstGeom prst="rect">
            <a:avLst/>
          </a:prstGeom>
          <a:noFill/>
          <a:ln cap="flat" cmpd="sng" w="19050">
            <a:solidFill>
              <a:srgbClr val="119E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150950" y="1992525"/>
            <a:ext cx="393900" cy="345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02375" y="1239725"/>
            <a:ext cx="994500" cy="2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6810725" y="1749525"/>
            <a:ext cx="306600" cy="243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150950" y="2704300"/>
            <a:ext cx="393900" cy="393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517100" y="1239725"/>
            <a:ext cx="393900" cy="393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521600" y="996725"/>
            <a:ext cx="772500" cy="345900"/>
          </a:xfrm>
          <a:prstGeom prst="rect">
            <a:avLst/>
          </a:prstGeom>
          <a:noFill/>
          <a:ln cap="flat" cmpd="sng" w="19050">
            <a:solidFill>
              <a:srgbClr val="119E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747250" y="1992525"/>
            <a:ext cx="306600" cy="243000"/>
          </a:xfrm>
          <a:prstGeom prst="rect">
            <a:avLst/>
          </a:prstGeom>
          <a:noFill/>
          <a:ln cap="flat" cmpd="sng" w="19050">
            <a:solidFill>
              <a:srgbClr val="119E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294100" y="1048175"/>
            <a:ext cx="306600" cy="2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145225" y="4738525"/>
            <a:ext cx="393900" cy="2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105000" y="2583325"/>
            <a:ext cx="1969500" cy="1540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8074500" y="2182500"/>
            <a:ext cx="946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Neural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Network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Interactions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ystem ussage diagram.png" id="118" name="Shape 118"/>
          <p:cNvPicPr preferRelativeResize="0"/>
          <p:nvPr/>
        </p:nvPicPr>
        <p:blipFill rotWithShape="1">
          <a:blip r:embed="rId3">
            <a:alphaModFix/>
          </a:blip>
          <a:srcRect b="4284" l="4487" r="39493" t="67397"/>
          <a:stretch/>
        </p:blipFill>
        <p:spPr>
          <a:xfrm>
            <a:off x="392800" y="1570400"/>
            <a:ext cx="4330918" cy="2768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N.jpeg" id="119" name="Shape 119"/>
          <p:cNvPicPr preferRelativeResize="0"/>
          <p:nvPr/>
        </p:nvPicPr>
        <p:blipFill rotWithShape="1">
          <a:blip r:embed="rId4">
            <a:alphaModFix/>
          </a:blip>
          <a:srcRect b="5432" l="5607" r="6772" t="6524"/>
          <a:stretch/>
        </p:blipFill>
        <p:spPr>
          <a:xfrm>
            <a:off x="5727650" y="1889987"/>
            <a:ext cx="3104649" cy="244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864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node</a:t>
            </a:r>
          </a:p>
        </p:txBody>
      </p:sp>
      <p:pic>
        <p:nvPicPr>
          <p:cNvPr descr="Preview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75" y="1017725"/>
            <a:ext cx="6981349" cy="412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186900" y="926350"/>
            <a:ext cx="1768800" cy="37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301450" y="1484175"/>
            <a:ext cx="3070800" cy="163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894125" y="2175100"/>
            <a:ext cx="731700" cy="126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63300" y="2276250"/>
            <a:ext cx="1145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Input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select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055925" y="652875"/>
            <a:ext cx="189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Fixed point math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101100" y="3439300"/>
            <a:ext cx="176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Activation Function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