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306" r:id="rId8"/>
    <p:sldId id="307" r:id="rId9"/>
    <p:sldId id="308" r:id="rId10"/>
    <p:sldId id="30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1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97" r:id="rId30"/>
    <p:sldId id="299" r:id="rId31"/>
    <p:sldId id="298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302" r:id="rId41"/>
    <p:sldId id="303" r:id="rId42"/>
    <p:sldId id="301" r:id="rId43"/>
    <p:sldId id="304" r:id="rId44"/>
    <p:sldId id="305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300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54" d="100"/>
          <a:sy n="54" d="100"/>
        </p:scale>
        <p:origin x="1197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17660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13041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49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189228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79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167499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1942888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6127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56256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90888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87589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81174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78492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60193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68280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14858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D3D378-9671-4C3A-828A-32842597D14F}" type="slidenum">
              <a:rPr lang="es-ES_tradnl" altLang="es-AR" smtClean="0"/>
              <a:pPr/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7935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5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4.emf"/><Relationship Id="rId7" Type="http://schemas.openxmlformats.org/officeDocument/2006/relationships/image" Target="../media/image67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5" Type="http://schemas.openxmlformats.org/officeDocument/2006/relationships/image" Target="../media/image61.png"/><Relationship Id="rId4" Type="http://schemas.openxmlformats.org/officeDocument/2006/relationships/image" Target="../media/image65.emf"/><Relationship Id="rId9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en-US" sz="4800" dirty="0" err="1"/>
              <a:t>Unidad</a:t>
            </a:r>
            <a:r>
              <a:rPr lang="en-US" sz="4800" dirty="0"/>
              <a:t> 3:</a:t>
            </a:r>
            <a:br>
              <a:rPr lang="en-US" sz="4800" dirty="0"/>
            </a:br>
            <a:r>
              <a:rPr lang="en-US" sz="4800" dirty="0"/>
              <a:t> </a:t>
            </a:r>
            <a:r>
              <a:rPr lang="es-ES" sz="4800" dirty="0"/>
              <a:t>Estructura de un </a:t>
            </a:r>
            <a:r>
              <a:rPr lang="es-ES" sz="4800" dirty="0" err="1"/>
              <a:t>transceiver</a:t>
            </a:r>
            <a:r>
              <a:rPr lang="es-ES" sz="4800" dirty="0"/>
              <a:t> inalámbrico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0">
            <a:normAutofit/>
          </a:bodyPr>
          <a:lstStyle/>
          <a:p>
            <a:pPr>
              <a:defRPr/>
            </a:pPr>
            <a:r>
              <a:rPr lang="es-ES_tradnl" altLang="es-AR" sz="2800" dirty="0"/>
              <a:t>Sistemas de comunicaciones inalámbricas</a:t>
            </a:r>
          </a:p>
          <a:p>
            <a:pPr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22124-CE40-48B4-AA7C-2FDD6F23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ISI y dispersión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97A24-E7BD-4C6F-BB61-46A49C5C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9279DB-8EC0-4396-BC5E-A346BE0E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1522"/>
            <a:ext cx="9144000" cy="16949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743102-C402-47E9-A68C-0CBF3A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0513"/>
            <a:ext cx="9144000" cy="15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8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/>
              <a:t>Ecualización</a:t>
            </a:r>
            <a:endParaRPr lang="es-ES_tradnl"/>
          </a:p>
        </p:txBody>
      </p:sp>
      <p:pic>
        <p:nvPicPr>
          <p:cNvPr id="921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3068638"/>
            <a:ext cx="8540750" cy="211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/>
              <a:t>Ecualización</a:t>
            </a:r>
            <a:endParaRPr lang="es-ES_tradnl"/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s-AR"/>
              <a:t>El ecualizador se diseña para compensar la distorsión introducida por el canal.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s-AR"/>
              <a:t>El ecualizador puede implementarse con un filtro FIR de longitud M.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4388"/>
            <a:ext cx="6272212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/>
              <a:t>Ecualización</a:t>
            </a:r>
            <a:endParaRPr lang="es-ES_tradnl"/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38758" y="1727134"/>
            <a:ext cx="7633742" cy="359359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Char char="►"/>
              <a:defRPr/>
            </a:pPr>
            <a:r>
              <a:rPr lang="es-AR" sz="2800" u="sng" dirty="0"/>
              <a:t>Ecualizador Zero </a:t>
            </a:r>
            <a:r>
              <a:rPr lang="es-AR" sz="2800" u="sng" dirty="0" err="1"/>
              <a:t>forcing</a:t>
            </a:r>
            <a:r>
              <a:rPr lang="es-AR" sz="2800" dirty="0"/>
              <a:t>: remueve la totalidad del ISI 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s-AR" sz="2800" dirty="0"/>
          </a:p>
          <a:p>
            <a:pPr eaLnBrk="1" hangingPunct="1">
              <a:buFont typeface="Arial" charset="0"/>
              <a:buChar char="►"/>
              <a:defRPr/>
            </a:pPr>
            <a:endParaRPr lang="es-AR" sz="2800" dirty="0"/>
          </a:p>
          <a:p>
            <a:pPr eaLnBrk="1" hangingPunct="1">
              <a:buFont typeface="Arial" charset="0"/>
              <a:buChar char="►"/>
              <a:defRPr/>
            </a:pPr>
            <a:endParaRPr lang="es-AR" sz="2800" dirty="0"/>
          </a:p>
          <a:p>
            <a:pPr eaLnBrk="1" hangingPunct="1">
              <a:buFont typeface="Arial" charset="0"/>
              <a:buChar char="►"/>
              <a:defRPr/>
            </a:pPr>
            <a:endParaRPr lang="es-AR" sz="2800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es-AR" sz="2800" u="sng" dirty="0"/>
              <a:t>Ecualizador MMSE</a:t>
            </a:r>
            <a:r>
              <a:rPr lang="es-AR" sz="2800" dirty="0"/>
              <a:t>: remueve el ISI limitando el efecto de aumento de ruido (</a:t>
            </a:r>
            <a:r>
              <a:rPr lang="es-AR" sz="2800" dirty="0" err="1"/>
              <a:t>noise</a:t>
            </a:r>
            <a:r>
              <a:rPr lang="es-AR" sz="2800" dirty="0"/>
              <a:t> </a:t>
            </a:r>
            <a:r>
              <a:rPr lang="es-AR" sz="2800" dirty="0" err="1"/>
              <a:t>enhancement</a:t>
            </a:r>
            <a:r>
              <a:rPr lang="es-AR" sz="2800" dirty="0"/>
              <a:t>) </a:t>
            </a:r>
          </a:p>
          <a:p>
            <a:pPr eaLnBrk="1" hangingPunct="1">
              <a:buFont typeface="Arial" charset="0"/>
              <a:buNone/>
              <a:defRPr/>
            </a:pPr>
            <a:endParaRPr lang="es-ES_tradnl" sz="28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2375"/>
            <a:ext cx="164941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9" y="3449351"/>
            <a:ext cx="44338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46" y="2110292"/>
            <a:ext cx="3535363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40" y="5754180"/>
            <a:ext cx="227488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/>
              <a:t>Ecualización- ZF o MMSE</a:t>
            </a:r>
            <a:endParaRPr lang="es-ES_tradnl"/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endParaRPr lang="es-E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7026275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/>
              <a:t>Implementación del ecualizador</a:t>
            </a:r>
            <a:endParaRPr lang="es-ES_tradnl"/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s-AR"/>
              <a:t>Canales largos requieren un ecualizador FIR con gran número de coeficientes.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AR">
                <a:sym typeface="Wingdings" pitchFamily="2" charset="2"/>
              </a:rPr>
              <a:t>la complejidad del receptor aumenta  el costo y consumo de la unidad aumenta</a:t>
            </a:r>
            <a:endParaRPr lang="es-ES_tradn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Interferencia</a:t>
            </a:r>
            <a:r>
              <a:rPr lang="en-US" dirty="0"/>
              <a:t> </a:t>
            </a:r>
            <a:r>
              <a:rPr lang="en-US" dirty="0" err="1"/>
              <a:t>Intersímbolo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¿</a:t>
            </a:r>
            <a:r>
              <a:rPr lang="en-US" dirty="0" err="1"/>
              <a:t>Cuantós</a:t>
            </a:r>
            <a:r>
              <a:rPr lang="en-US" dirty="0"/>
              <a:t> </a:t>
            </a:r>
            <a:r>
              <a:rPr lang="en-US" dirty="0" err="1"/>
              <a:t>símbolos</a:t>
            </a:r>
            <a:r>
              <a:rPr lang="en-US" dirty="0"/>
              <a:t> son </a:t>
            </a:r>
            <a:r>
              <a:rPr lang="en-US" dirty="0" err="1"/>
              <a:t>afectados</a:t>
            </a:r>
            <a:r>
              <a:rPr lang="en-US" dirty="0"/>
              <a:t>?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636838"/>
            <a:ext cx="2173288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5292725" y="2565400"/>
            <a:ext cx="3095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s-AR" sz="2400">
                <a:solidFill>
                  <a:srgbClr val="FF0000"/>
                </a:solidFill>
              </a:rPr>
              <a:t>Se solapan/interefieren Nisi símbolos !!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115616" y="4797152"/>
            <a:ext cx="7921625" cy="12001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s-AR" sz="2400" dirty="0"/>
              <a:t>Si </a:t>
            </a:r>
            <a:r>
              <a:rPr lang="en-US" altLang="es-AR" sz="2400" dirty="0" err="1"/>
              <a:t>aumentamos</a:t>
            </a:r>
            <a:r>
              <a:rPr lang="en-US" altLang="es-AR" sz="2400" dirty="0"/>
              <a:t> la </a:t>
            </a:r>
            <a:r>
              <a:rPr lang="en-US" altLang="es-AR" sz="2400" dirty="0" err="1"/>
              <a:t>tasa</a:t>
            </a:r>
            <a:r>
              <a:rPr lang="en-US" altLang="es-AR" sz="2400" dirty="0"/>
              <a:t> de </a:t>
            </a:r>
            <a:r>
              <a:rPr lang="en-US" altLang="es-AR" sz="2400" dirty="0" err="1"/>
              <a:t>transmision</a:t>
            </a:r>
            <a:r>
              <a:rPr lang="en-US" altLang="es-AR" sz="2400" dirty="0"/>
              <a:t> Ts&lt;Td </a:t>
            </a:r>
            <a:r>
              <a:rPr lang="en-US" altLang="es-AR" sz="2400" dirty="0">
                <a:sym typeface="Wingdings" panose="05000000000000000000" pitchFamily="2" charset="2"/>
              </a:rPr>
              <a:t> </a:t>
            </a:r>
            <a:r>
              <a:rPr lang="en-US" altLang="es-AR" sz="2400" dirty="0" err="1">
                <a:sym typeface="Wingdings" panose="05000000000000000000" pitchFamily="2" charset="2"/>
              </a:rPr>
              <a:t>Aumenta</a:t>
            </a:r>
            <a:r>
              <a:rPr lang="en-US" altLang="es-AR" sz="2400" dirty="0">
                <a:sym typeface="Wingdings" panose="05000000000000000000" pitchFamily="2" charset="2"/>
              </a:rPr>
              <a:t> el ISI.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s-AR" sz="2400" dirty="0">
                <a:sym typeface="Wingdings" panose="05000000000000000000" pitchFamily="2" charset="2"/>
              </a:rPr>
              <a:t>Si Ts&lt;&lt;Td -ISI=0</a:t>
            </a:r>
            <a:endParaRPr lang="en-US" altLang="es-AR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Canales con </a:t>
            </a:r>
            <a:r>
              <a:rPr lang="en-US" dirty="0" err="1"/>
              <a:t>elevada</a:t>
            </a:r>
            <a:r>
              <a:rPr lang="en-US" dirty="0"/>
              <a:t> </a:t>
            </a:r>
            <a:r>
              <a:rPr lang="en-US" dirty="0" err="1"/>
              <a:t>dispersión</a:t>
            </a:r>
            <a:r>
              <a:rPr lang="en-US" dirty="0"/>
              <a:t> en </a:t>
            </a:r>
            <a:r>
              <a:rPr lang="en-US" dirty="0" err="1"/>
              <a:t>tiempo</a:t>
            </a:r>
            <a:endParaRPr lang="en-US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 err="1"/>
              <a:t>Sistemas</a:t>
            </a:r>
            <a:r>
              <a:rPr lang="en-US" dirty="0"/>
              <a:t> con </a:t>
            </a:r>
            <a:r>
              <a:rPr lang="en-US" dirty="0" err="1"/>
              <a:t>elevada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endParaRPr lang="en-US" dirty="0"/>
          </a:p>
          <a:p>
            <a:pPr eaLnBrk="1" hangingPunct="1">
              <a:buFont typeface="Wingdings" pitchFamily="2" charset="2"/>
              <a:buChar char="à"/>
              <a:defRPr/>
            </a:pPr>
            <a:r>
              <a:rPr lang="en-US" dirty="0" err="1">
                <a:sym typeface="Wingdings" pitchFamily="2" charset="2"/>
              </a:rPr>
              <a:t>Ecualizacion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compleja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>
              <a:sym typeface="Wingdings" pitchFamily="2" charset="2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4000" dirty="0">
                <a:solidFill>
                  <a:srgbClr val="FF0000"/>
                </a:solidFill>
                <a:sym typeface="Wingdings" pitchFamily="2" charset="2"/>
              </a:rPr>
              <a:t>¿</a:t>
            </a:r>
            <a:r>
              <a:rPr lang="en-US" sz="4000" dirty="0" err="1">
                <a:solidFill>
                  <a:srgbClr val="FF0000"/>
                </a:solidFill>
                <a:sym typeface="Wingdings" pitchFamily="2" charset="2"/>
              </a:rPr>
              <a:t>Solucion</a:t>
            </a:r>
            <a:r>
              <a:rPr lang="en-US" sz="4000" dirty="0">
                <a:solidFill>
                  <a:srgbClr val="FF0000"/>
                </a:solidFill>
                <a:sym typeface="Wingdings" pitchFamily="2" charset="2"/>
              </a:rPr>
              <a:t>?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534757"/>
            <a:ext cx="7848872" cy="128089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portadoras</a:t>
            </a:r>
            <a:r>
              <a:rPr lang="en-US" dirty="0"/>
              <a:t> </a:t>
            </a:r>
            <a:r>
              <a:rPr lang="en-US" dirty="0" err="1"/>
              <a:t>múltiples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50" y="1540189"/>
            <a:ext cx="7994650" cy="3777622"/>
          </a:xfrm>
        </p:spPr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n-US" sz="2800" dirty="0"/>
              <a:t>Se </a:t>
            </a:r>
            <a:r>
              <a:rPr lang="en-US" sz="2800" dirty="0" err="1"/>
              <a:t>convierte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cadena</a:t>
            </a:r>
            <a:r>
              <a:rPr lang="en-US" sz="2800" dirty="0"/>
              <a:t> </a:t>
            </a:r>
            <a:r>
              <a:rPr lang="en-US" sz="2800" dirty="0" err="1"/>
              <a:t>serie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 de </a:t>
            </a:r>
            <a:r>
              <a:rPr lang="en-US" sz="2800" dirty="0" err="1"/>
              <a:t>alta</a:t>
            </a:r>
            <a:r>
              <a:rPr lang="en-US" sz="2800" dirty="0"/>
              <a:t> </a:t>
            </a:r>
            <a:r>
              <a:rPr lang="en-US" sz="2800" dirty="0" err="1"/>
              <a:t>velocidad</a:t>
            </a:r>
            <a:r>
              <a:rPr lang="en-US" sz="2800" dirty="0"/>
              <a:t>, en </a:t>
            </a:r>
            <a:r>
              <a:rPr lang="en-US" sz="2800" b="1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cadenas</a:t>
            </a:r>
            <a:r>
              <a:rPr lang="en-US" sz="2800" dirty="0"/>
              <a:t> en </a:t>
            </a:r>
            <a:r>
              <a:rPr lang="en-US" sz="2800" dirty="0" err="1"/>
              <a:t>paralelo</a:t>
            </a:r>
            <a:r>
              <a:rPr lang="en-US" sz="2800" dirty="0"/>
              <a:t> de </a:t>
            </a:r>
            <a:r>
              <a:rPr lang="en-US" sz="2800" dirty="0" err="1"/>
              <a:t>baja</a:t>
            </a:r>
            <a:r>
              <a:rPr lang="en-US" sz="2800" dirty="0"/>
              <a:t> </a:t>
            </a:r>
            <a:r>
              <a:rPr lang="en-US" sz="2800" dirty="0" err="1"/>
              <a:t>velocidad</a:t>
            </a:r>
            <a:r>
              <a:rPr lang="en-US" sz="2800" dirty="0"/>
              <a:t> y se </a:t>
            </a:r>
            <a:r>
              <a:rPr lang="en-US" sz="2800" dirty="0" err="1"/>
              <a:t>transmiten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N </a:t>
            </a:r>
            <a:r>
              <a:rPr lang="en-US" sz="2800" dirty="0" err="1"/>
              <a:t>portadoras</a:t>
            </a:r>
            <a:r>
              <a:rPr lang="en-US" sz="2800" dirty="0"/>
              <a:t> </a:t>
            </a:r>
            <a:r>
              <a:rPr lang="en-US" sz="2800" dirty="0" err="1"/>
              <a:t>diferentes</a:t>
            </a:r>
            <a:r>
              <a:rPr lang="en-US" sz="2800" dirty="0"/>
              <a:t>.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619160"/>
            <a:ext cx="83248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575952" y="6000187"/>
            <a:ext cx="1439863" cy="646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s-AR" dirty="0"/>
              <a:t>Ts – </a:t>
            </a:r>
            <a:r>
              <a:rPr lang="en-US" altLang="es-AR" dirty="0" err="1"/>
              <a:t>Tiempo</a:t>
            </a:r>
            <a:r>
              <a:rPr lang="en-US" altLang="es-AR" dirty="0"/>
              <a:t> de </a:t>
            </a:r>
            <a:r>
              <a:rPr lang="en-US" altLang="es-AR" dirty="0" err="1"/>
              <a:t>simbolo</a:t>
            </a:r>
            <a:endParaRPr lang="en-US" altLang="es-AR" dirty="0"/>
          </a:p>
        </p:txBody>
      </p: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6443662" y="6054774"/>
            <a:ext cx="2160588" cy="646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s-AR" dirty="0"/>
              <a:t>N x Ts – </a:t>
            </a:r>
            <a:r>
              <a:rPr lang="en-US" altLang="es-AR" dirty="0" err="1"/>
              <a:t>Tiempo</a:t>
            </a:r>
            <a:r>
              <a:rPr lang="en-US" altLang="es-AR" dirty="0"/>
              <a:t> de sub-</a:t>
            </a:r>
            <a:r>
              <a:rPr lang="en-US" altLang="es-AR" dirty="0" err="1"/>
              <a:t>simbolo</a:t>
            </a:r>
            <a:endParaRPr lang="en-US" altLang="es-AR" dirty="0"/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899790" y="3717032"/>
            <a:ext cx="22320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s-AR" dirty="0" err="1"/>
              <a:t>Sistemas</a:t>
            </a:r>
            <a:r>
              <a:rPr lang="en-US" altLang="es-AR" dirty="0"/>
              <a:t> de </a:t>
            </a:r>
            <a:r>
              <a:rPr lang="en-US" altLang="es-AR" dirty="0" err="1"/>
              <a:t>portadoras</a:t>
            </a:r>
            <a:r>
              <a:rPr lang="en-US" altLang="es-AR" dirty="0"/>
              <a:t> </a:t>
            </a:r>
            <a:r>
              <a:rPr lang="en-US" altLang="es-AR" dirty="0" err="1"/>
              <a:t>múltiples</a:t>
            </a:r>
            <a:endParaRPr lang="en-US" altLang="es-A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portadoras</a:t>
            </a:r>
            <a:r>
              <a:rPr lang="en-US" dirty="0"/>
              <a:t> </a:t>
            </a:r>
            <a:r>
              <a:rPr lang="en-US" dirty="0" err="1"/>
              <a:t>múltiples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►"/>
              <a:defRPr/>
            </a:pPr>
            <a:r>
              <a:rPr lang="en-US" sz="2400" dirty="0"/>
              <a:t>El </a:t>
            </a:r>
            <a:r>
              <a:rPr lang="en-US" sz="2400" dirty="0" err="1"/>
              <a:t>ancho</a:t>
            </a:r>
            <a:r>
              <a:rPr lang="en-US" sz="2400" dirty="0"/>
              <a:t> de </a:t>
            </a:r>
            <a:r>
              <a:rPr lang="en-US" sz="2400" dirty="0" err="1"/>
              <a:t>banda</a:t>
            </a:r>
            <a:r>
              <a:rPr lang="en-US" sz="2400" dirty="0"/>
              <a:t> total se divide en N sub-</a:t>
            </a:r>
            <a:r>
              <a:rPr lang="en-US" sz="2400" dirty="0" err="1"/>
              <a:t>canales</a:t>
            </a:r>
            <a:r>
              <a:rPr lang="en-US" sz="2400" dirty="0"/>
              <a:t>.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sz="2400" dirty="0"/>
              <a:t>Si N se </a:t>
            </a:r>
            <a:r>
              <a:rPr lang="en-US" sz="2400" dirty="0" err="1"/>
              <a:t>elige</a:t>
            </a:r>
            <a:r>
              <a:rPr lang="en-US" sz="2400" dirty="0"/>
              <a:t> </a:t>
            </a:r>
            <a:r>
              <a:rPr lang="en-US" sz="2400" dirty="0" err="1"/>
              <a:t>adecuadamente</a:t>
            </a:r>
            <a:r>
              <a:rPr lang="en-US" sz="2400" dirty="0"/>
              <a:t>, el </a:t>
            </a:r>
            <a:r>
              <a:rPr lang="en-US" sz="2400" dirty="0" err="1"/>
              <a:t>ancho</a:t>
            </a:r>
            <a:r>
              <a:rPr lang="en-US" sz="2400" dirty="0"/>
              <a:t> de </a:t>
            </a:r>
            <a:r>
              <a:rPr lang="en-US" sz="2400" dirty="0" err="1"/>
              <a:t>banda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sub-</a:t>
            </a:r>
            <a:r>
              <a:rPr lang="en-US" sz="2400" dirty="0" err="1"/>
              <a:t>simbolo</a:t>
            </a:r>
            <a:r>
              <a:rPr lang="en-US" sz="2400" dirty="0"/>
              <a:t> &lt; </a:t>
            </a:r>
            <a:r>
              <a:rPr lang="en-US" sz="2400" dirty="0" err="1"/>
              <a:t>ancho</a:t>
            </a:r>
            <a:r>
              <a:rPr lang="en-US" sz="2400" dirty="0"/>
              <a:t> de </a:t>
            </a:r>
            <a:r>
              <a:rPr lang="en-US" sz="2400" dirty="0" err="1"/>
              <a:t>banda</a:t>
            </a:r>
            <a:r>
              <a:rPr lang="en-US" sz="2400" dirty="0"/>
              <a:t> de </a:t>
            </a:r>
            <a:r>
              <a:rPr lang="en-US" sz="2400" dirty="0" err="1"/>
              <a:t>coherencia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canal con </a:t>
            </a:r>
            <a:r>
              <a:rPr lang="en-US" sz="2400" dirty="0" err="1">
                <a:sym typeface="Wingdings" pitchFamily="2" charset="2"/>
              </a:rPr>
              <a:t>respuesta</a:t>
            </a:r>
            <a:r>
              <a:rPr lang="en-US" sz="2400" dirty="0">
                <a:sym typeface="Wingdings" pitchFamily="2" charset="2"/>
              </a:rPr>
              <a:t> en </a:t>
            </a:r>
            <a:r>
              <a:rPr lang="en-US" sz="2400" dirty="0" err="1">
                <a:sym typeface="Wingdings" pitchFamily="2" charset="2"/>
              </a:rPr>
              <a:t>frecuencia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plana</a:t>
            </a:r>
            <a:r>
              <a:rPr lang="en-US" sz="2400" dirty="0">
                <a:sym typeface="Wingdings" pitchFamily="2" charset="2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38758" y="382385"/>
            <a:ext cx="7995692" cy="1492132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/>
              <a:t>Transceiver</a:t>
            </a:r>
            <a:r>
              <a:rPr lang="es-AR" dirty="0"/>
              <a:t> inalámbrico</a:t>
            </a:r>
            <a:endParaRPr lang="es-ES_tradnl" dirty="0"/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628775"/>
            <a:ext cx="8540750" cy="4498975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►"/>
              <a:defRPr/>
            </a:pPr>
            <a:r>
              <a:rPr lang="es-AR" sz="2800" dirty="0"/>
              <a:t>Diagrama básico</a:t>
            </a:r>
            <a:endParaRPr lang="es-ES_tradnl" sz="2800" dirty="0"/>
          </a:p>
        </p:txBody>
      </p:sp>
      <p:grpSp>
        <p:nvGrpSpPr>
          <p:cNvPr id="4100" name="Group 16"/>
          <p:cNvGrpSpPr>
            <a:grpSpLocks/>
          </p:cNvGrpSpPr>
          <p:nvPr/>
        </p:nvGrpSpPr>
        <p:grpSpPr bwMode="auto">
          <a:xfrm>
            <a:off x="179388" y="2420938"/>
            <a:ext cx="8496300" cy="758825"/>
            <a:chOff x="113" y="1525"/>
            <a:chExt cx="5352" cy="478"/>
          </a:xfrm>
        </p:grpSpPr>
        <p:sp>
          <p:nvSpPr>
            <p:cNvPr id="4119" name="Text Box 4"/>
            <p:cNvSpPr txBox="1">
              <a:spLocks noChangeArrowheads="1"/>
            </p:cNvSpPr>
            <p:nvPr/>
          </p:nvSpPr>
          <p:spPr bwMode="auto">
            <a:xfrm>
              <a:off x="113" y="1570"/>
              <a:ext cx="1089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AR" altLang="es-AR" sz="1600"/>
                <a:t>FUENTE DE INFORMACIÓN</a:t>
              </a:r>
              <a:endParaRPr lang="es-ES_tradnl" altLang="es-AR" sz="1600"/>
            </a:p>
          </p:txBody>
        </p:sp>
        <p:sp>
          <p:nvSpPr>
            <p:cNvPr id="4120" name="Text Box 5"/>
            <p:cNvSpPr txBox="1">
              <a:spLocks noChangeArrowheads="1"/>
            </p:cNvSpPr>
            <p:nvPr/>
          </p:nvSpPr>
          <p:spPr bwMode="auto">
            <a:xfrm>
              <a:off x="1338" y="1570"/>
              <a:ext cx="952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AR" altLang="es-AR" sz="1600"/>
                <a:t>CODIFICADOR DE FUENTE</a:t>
              </a:r>
              <a:endParaRPr lang="es-ES_tradnl" altLang="es-AR" sz="1600"/>
            </a:p>
          </p:txBody>
        </p:sp>
        <p:sp>
          <p:nvSpPr>
            <p:cNvPr id="4121" name="Text Box 6"/>
            <p:cNvSpPr txBox="1">
              <a:spLocks noChangeArrowheads="1"/>
            </p:cNvSpPr>
            <p:nvPr/>
          </p:nvSpPr>
          <p:spPr bwMode="auto">
            <a:xfrm>
              <a:off x="2426" y="1570"/>
              <a:ext cx="1043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AR" altLang="es-AR" sz="1600"/>
                <a:t>CODIFICADOR DE CANAL</a:t>
              </a:r>
              <a:endParaRPr lang="es-ES_tradnl" altLang="es-AR" sz="1600"/>
            </a:p>
          </p:txBody>
        </p:sp>
        <p:sp>
          <p:nvSpPr>
            <p:cNvPr id="4122" name="Text Box 7"/>
            <p:cNvSpPr txBox="1">
              <a:spLocks noChangeArrowheads="1"/>
            </p:cNvSpPr>
            <p:nvPr/>
          </p:nvSpPr>
          <p:spPr bwMode="auto">
            <a:xfrm>
              <a:off x="3606" y="1525"/>
              <a:ext cx="907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AR" altLang="es-AR" sz="1600"/>
                <a:t>MODULADOR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AR" altLang="es-AR"/>
                <a:t>    </a:t>
              </a:r>
              <a:endParaRPr lang="es-ES_tradnl" altLang="es-AR"/>
            </a:p>
          </p:txBody>
        </p:sp>
        <p:sp>
          <p:nvSpPr>
            <p:cNvPr id="4123" name="Text Box 11"/>
            <p:cNvSpPr txBox="1">
              <a:spLocks noChangeArrowheads="1"/>
            </p:cNvSpPr>
            <p:nvPr/>
          </p:nvSpPr>
          <p:spPr bwMode="auto">
            <a:xfrm>
              <a:off x="4649" y="1570"/>
              <a:ext cx="81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AR" altLang="es-AR" sz="1600"/>
                <a:t>ACCESO MÚLTIPLE</a:t>
              </a:r>
              <a:endParaRPr lang="es-ES_tradnl" altLang="es-AR" sz="1600"/>
            </a:p>
          </p:txBody>
        </p:sp>
        <p:sp>
          <p:nvSpPr>
            <p:cNvPr id="4124" name="AutoShape 12"/>
            <p:cNvSpPr>
              <a:spLocks noChangeArrowheads="1"/>
            </p:cNvSpPr>
            <p:nvPr/>
          </p:nvSpPr>
          <p:spPr bwMode="auto">
            <a:xfrm>
              <a:off x="1202" y="1661"/>
              <a:ext cx="136" cy="18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4125" name="AutoShape 13"/>
            <p:cNvSpPr>
              <a:spLocks noChangeArrowheads="1"/>
            </p:cNvSpPr>
            <p:nvPr/>
          </p:nvSpPr>
          <p:spPr bwMode="auto">
            <a:xfrm>
              <a:off x="2290" y="1661"/>
              <a:ext cx="136" cy="18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4126" name="AutoShape 14"/>
            <p:cNvSpPr>
              <a:spLocks noChangeArrowheads="1"/>
            </p:cNvSpPr>
            <p:nvPr/>
          </p:nvSpPr>
          <p:spPr bwMode="auto">
            <a:xfrm>
              <a:off x="3470" y="1661"/>
              <a:ext cx="136" cy="18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4127" name="AutoShape 15"/>
            <p:cNvSpPr>
              <a:spLocks noChangeArrowheads="1"/>
            </p:cNvSpPr>
            <p:nvPr/>
          </p:nvSpPr>
          <p:spPr bwMode="auto">
            <a:xfrm>
              <a:off x="4513" y="1661"/>
              <a:ext cx="136" cy="18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</p:grpSp>
      <p:sp>
        <p:nvSpPr>
          <p:cNvPr id="4101" name="Text Box 19"/>
          <p:cNvSpPr txBox="1">
            <a:spLocks noChangeArrowheads="1"/>
          </p:cNvSpPr>
          <p:nvPr/>
        </p:nvSpPr>
        <p:spPr bwMode="auto">
          <a:xfrm>
            <a:off x="539750" y="4581525"/>
            <a:ext cx="1728788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altLang="es-AR" sz="1600"/>
              <a:t>Diversidad y separación de usuarios</a:t>
            </a:r>
            <a:endParaRPr lang="es-ES_tradnl" altLang="es-AR" sz="1600"/>
          </a:p>
        </p:txBody>
      </p:sp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2484438" y="4652963"/>
            <a:ext cx="1511300" cy="712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altLang="es-AR" sz="1600"/>
              <a:t>Ecualizador</a:t>
            </a:r>
          </a:p>
          <a:p>
            <a:pPr algn="ctr" eaLnBrk="1" hangingPunct="1">
              <a:spcBef>
                <a:spcPct val="50000"/>
              </a:spcBef>
            </a:pPr>
            <a:endParaRPr lang="es-ES_tradnl" altLang="es-AR" sz="1600"/>
          </a:p>
        </p:txBody>
      </p:sp>
      <p:sp>
        <p:nvSpPr>
          <p:cNvPr id="4103" name="Text Box 21"/>
          <p:cNvSpPr txBox="1">
            <a:spLocks noChangeArrowheads="1"/>
          </p:cNvSpPr>
          <p:nvPr/>
        </p:nvSpPr>
        <p:spPr bwMode="auto">
          <a:xfrm>
            <a:off x="4213225" y="4667250"/>
            <a:ext cx="1366838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altLang="es-AR" sz="1400"/>
              <a:t>Demodulador</a:t>
            </a:r>
          </a:p>
          <a:p>
            <a:pPr algn="ctr" eaLnBrk="1" hangingPunct="1">
              <a:spcBef>
                <a:spcPct val="50000"/>
              </a:spcBef>
            </a:pPr>
            <a:endParaRPr lang="es-ES_tradnl" altLang="es-AR" sz="1400"/>
          </a:p>
        </p:txBody>
      </p:sp>
      <p:sp>
        <p:nvSpPr>
          <p:cNvPr id="4104" name="Text Box 22"/>
          <p:cNvSpPr txBox="1">
            <a:spLocks noChangeArrowheads="1"/>
          </p:cNvSpPr>
          <p:nvPr/>
        </p:nvSpPr>
        <p:spPr bwMode="auto">
          <a:xfrm>
            <a:off x="5795963" y="4724400"/>
            <a:ext cx="1439862" cy="496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altLang="es-AR" sz="1200"/>
              <a:t>DECODIFICADOR DE CANAL</a:t>
            </a:r>
            <a:r>
              <a:rPr lang="es-AR" altLang="es-AR" sz="1400"/>
              <a:t>  </a:t>
            </a:r>
            <a:endParaRPr lang="es-ES_tradnl" altLang="es-AR" sz="1400"/>
          </a:p>
        </p:txBody>
      </p:sp>
      <p:sp>
        <p:nvSpPr>
          <p:cNvPr id="4105" name="Text Box 23"/>
          <p:cNvSpPr txBox="1">
            <a:spLocks noChangeArrowheads="1"/>
          </p:cNvSpPr>
          <p:nvPr/>
        </p:nvSpPr>
        <p:spPr bwMode="auto">
          <a:xfrm>
            <a:off x="7451725" y="4670425"/>
            <a:ext cx="1584325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altLang="es-AR" sz="1200"/>
              <a:t>DECODIFICADOR DE FUENTE</a:t>
            </a:r>
            <a:r>
              <a:rPr lang="es-AR" altLang="es-AR"/>
              <a:t>  </a:t>
            </a:r>
            <a:endParaRPr lang="es-ES_tradnl" altLang="es-AR" sz="1600"/>
          </a:p>
        </p:txBody>
      </p:sp>
      <p:sp>
        <p:nvSpPr>
          <p:cNvPr id="4106" name="AutoShape 24"/>
          <p:cNvSpPr>
            <a:spLocks noChangeArrowheads="1"/>
          </p:cNvSpPr>
          <p:nvPr/>
        </p:nvSpPr>
        <p:spPr bwMode="auto">
          <a:xfrm>
            <a:off x="2268538" y="486886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4107" name="AutoShape 25"/>
          <p:cNvSpPr>
            <a:spLocks noChangeArrowheads="1"/>
          </p:cNvSpPr>
          <p:nvPr/>
        </p:nvSpPr>
        <p:spPr bwMode="auto">
          <a:xfrm>
            <a:off x="3995738" y="486886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4108" name="AutoShape 26"/>
          <p:cNvSpPr>
            <a:spLocks noChangeArrowheads="1"/>
          </p:cNvSpPr>
          <p:nvPr/>
        </p:nvSpPr>
        <p:spPr bwMode="auto">
          <a:xfrm>
            <a:off x="5580063" y="4870450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4109" name="AutoShape 27"/>
          <p:cNvSpPr>
            <a:spLocks noChangeArrowheads="1"/>
          </p:cNvSpPr>
          <p:nvPr/>
        </p:nvSpPr>
        <p:spPr bwMode="auto">
          <a:xfrm>
            <a:off x="7235825" y="4797425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4110" name="Line 28"/>
          <p:cNvSpPr>
            <a:spLocks noChangeShapeType="1"/>
          </p:cNvSpPr>
          <p:nvPr/>
        </p:nvSpPr>
        <p:spPr bwMode="auto">
          <a:xfrm flipV="1">
            <a:off x="1403350" y="3284538"/>
            <a:ext cx="669766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111" name="Text Box 29"/>
          <p:cNvSpPr txBox="1">
            <a:spLocks noChangeArrowheads="1"/>
          </p:cNvSpPr>
          <p:nvPr/>
        </p:nvSpPr>
        <p:spPr bwMode="auto">
          <a:xfrm>
            <a:off x="3995738" y="3573463"/>
            <a:ext cx="1081087" cy="3667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/>
              <a:t>CANAL</a:t>
            </a:r>
            <a:endParaRPr lang="es-ES_tradnl" altLang="es-AR"/>
          </a:p>
        </p:txBody>
      </p:sp>
      <p:grpSp>
        <p:nvGrpSpPr>
          <p:cNvPr id="4112" name="Group 33"/>
          <p:cNvGrpSpPr>
            <a:grpSpLocks/>
          </p:cNvGrpSpPr>
          <p:nvPr/>
        </p:nvGrpSpPr>
        <p:grpSpPr bwMode="auto">
          <a:xfrm>
            <a:off x="8675688" y="2060575"/>
            <a:ext cx="360362" cy="720725"/>
            <a:chOff x="5465" y="1298"/>
            <a:chExt cx="227" cy="454"/>
          </a:xfrm>
        </p:grpSpPr>
        <p:sp>
          <p:nvSpPr>
            <p:cNvPr id="4116" name="AutoShape 30"/>
            <p:cNvSpPr>
              <a:spLocks noChangeArrowheads="1"/>
            </p:cNvSpPr>
            <p:nvPr/>
          </p:nvSpPr>
          <p:spPr bwMode="auto">
            <a:xfrm rot="10800000">
              <a:off x="5511" y="1298"/>
              <a:ext cx="181" cy="182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4117" name="Line 31"/>
            <p:cNvSpPr>
              <a:spLocks noChangeShapeType="1"/>
            </p:cNvSpPr>
            <p:nvPr/>
          </p:nvSpPr>
          <p:spPr bwMode="auto">
            <a:xfrm>
              <a:off x="5602" y="148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18" name="Line 32"/>
            <p:cNvSpPr>
              <a:spLocks noChangeShapeType="1"/>
            </p:cNvSpPr>
            <p:nvPr/>
          </p:nvSpPr>
          <p:spPr bwMode="auto">
            <a:xfrm flipH="1">
              <a:off x="5465" y="1752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4113" name="AutoShape 39"/>
          <p:cNvSpPr>
            <a:spLocks noChangeArrowheads="1"/>
          </p:cNvSpPr>
          <p:nvPr/>
        </p:nvSpPr>
        <p:spPr bwMode="auto">
          <a:xfrm rot="10800000">
            <a:off x="107950" y="4365625"/>
            <a:ext cx="287338" cy="288925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4114" name="Line 40"/>
          <p:cNvSpPr>
            <a:spLocks noChangeShapeType="1"/>
          </p:cNvSpPr>
          <p:nvPr/>
        </p:nvSpPr>
        <p:spPr bwMode="auto">
          <a:xfrm>
            <a:off x="250825" y="46529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115" name="Line 41"/>
          <p:cNvSpPr>
            <a:spLocks noChangeShapeType="1"/>
          </p:cNvSpPr>
          <p:nvPr/>
        </p:nvSpPr>
        <p:spPr bwMode="auto">
          <a:xfrm flipH="1">
            <a:off x="250825" y="5084763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portadoras</a:t>
            </a:r>
            <a:r>
              <a:rPr lang="en-US" dirty="0"/>
              <a:t> </a:t>
            </a:r>
            <a:r>
              <a:rPr lang="en-US" dirty="0" err="1"/>
              <a:t>múltiples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►"/>
              <a:defRPr/>
            </a:pP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4E0B22-67C5-47D2-9D9D-A2092090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17132"/>
            <a:ext cx="6290857" cy="494086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92733-279D-4DEA-AF28-BA089B49A151}"/>
              </a:ext>
            </a:extLst>
          </p:cNvPr>
          <p:cNvSpPr txBox="1"/>
          <p:nvPr/>
        </p:nvSpPr>
        <p:spPr>
          <a:xfrm>
            <a:off x="2411760" y="2564904"/>
            <a:ext cx="64807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B/N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231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portadoras</a:t>
            </a:r>
            <a:r>
              <a:rPr lang="en-US" dirty="0"/>
              <a:t> </a:t>
            </a:r>
            <a:r>
              <a:rPr lang="en-US" dirty="0" err="1"/>
              <a:t>múltiples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1988840"/>
            <a:ext cx="8540750" cy="4498975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►"/>
              <a:defRPr/>
            </a:pPr>
            <a:r>
              <a:rPr lang="en-US" sz="2400" dirty="0" err="1"/>
              <a:t>Partiendo</a:t>
            </a:r>
            <a:r>
              <a:rPr lang="en-US" sz="2400" dirty="0"/>
              <a:t> de un </a:t>
            </a:r>
            <a:r>
              <a:rPr lang="en-US" sz="2400" dirty="0" err="1"/>
              <a:t>sistema</a:t>
            </a:r>
            <a:r>
              <a:rPr lang="en-US" sz="2400" dirty="0"/>
              <a:t> con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tasa</a:t>
            </a:r>
            <a:r>
              <a:rPr lang="en-US" sz="2400" dirty="0"/>
              <a:t> de </a:t>
            </a:r>
            <a:r>
              <a:rPr lang="en-US" sz="2400" dirty="0" err="1"/>
              <a:t>transmisión</a:t>
            </a:r>
            <a:r>
              <a:rPr lang="en-US" sz="2400" dirty="0"/>
              <a:t> R y un </a:t>
            </a:r>
            <a:r>
              <a:rPr lang="en-US" sz="2400" dirty="0" err="1"/>
              <a:t>ancho</a:t>
            </a:r>
            <a:r>
              <a:rPr lang="en-US" sz="2400" dirty="0"/>
              <a:t> de </a:t>
            </a:r>
            <a:r>
              <a:rPr lang="en-US" sz="2400" dirty="0" err="1"/>
              <a:t>banda</a:t>
            </a:r>
            <a:r>
              <a:rPr lang="en-US" sz="2400" dirty="0"/>
              <a:t> B.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sz="2400" dirty="0" err="1"/>
              <a:t>Asumiendo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Bc</a:t>
            </a:r>
            <a:r>
              <a:rPr lang="en-US" sz="2400" dirty="0"/>
              <a:t>&lt;</a:t>
            </a:r>
            <a:r>
              <a:rPr lang="en-US" sz="2400" dirty="0" err="1"/>
              <a:t>B</a:t>
            </a:r>
            <a:r>
              <a:rPr lang="en-US" sz="2400" dirty="0" err="1">
                <a:sym typeface="Wingdings" pitchFamily="2" charset="2"/>
              </a:rPr>
              <a:t>canal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selectivo</a:t>
            </a:r>
            <a:r>
              <a:rPr lang="en-US" sz="2400" dirty="0">
                <a:sym typeface="Wingdings" pitchFamily="2" charset="2"/>
              </a:rPr>
              <a:t> en </a:t>
            </a:r>
            <a:r>
              <a:rPr lang="en-US" sz="2400" dirty="0" err="1">
                <a:sym typeface="Wingdings" pitchFamily="2" charset="2"/>
              </a:rPr>
              <a:t>frecuencia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sz="2400" dirty="0">
                <a:sym typeface="Wingdings" pitchFamily="2" charset="2"/>
              </a:rPr>
              <a:t>Si </a:t>
            </a:r>
            <a:r>
              <a:rPr lang="en-US" sz="2400" dirty="0" err="1">
                <a:sym typeface="Wingdings" pitchFamily="2" charset="2"/>
              </a:rPr>
              <a:t>dividimos</a:t>
            </a:r>
            <a:r>
              <a:rPr lang="en-US" sz="2400" dirty="0">
                <a:sym typeface="Wingdings" pitchFamily="2" charset="2"/>
              </a:rPr>
              <a:t> el canal en N sub-</a:t>
            </a:r>
            <a:r>
              <a:rPr lang="en-US" sz="2400" dirty="0" err="1">
                <a:sym typeface="Wingdings" pitchFamily="2" charset="2"/>
              </a:rPr>
              <a:t>canales</a:t>
            </a:r>
            <a:r>
              <a:rPr lang="en-US" sz="2400" dirty="0">
                <a:sym typeface="Wingdings" pitchFamily="2" charset="2"/>
              </a:rPr>
              <a:t>, </a:t>
            </a:r>
            <a:r>
              <a:rPr lang="en-US" sz="2400" dirty="0" err="1">
                <a:sym typeface="Wingdings" pitchFamily="2" charset="2"/>
              </a:rPr>
              <a:t>Bn</a:t>
            </a:r>
            <a:r>
              <a:rPr lang="en-US" sz="2400" dirty="0">
                <a:sym typeface="Wingdings" pitchFamily="2" charset="2"/>
              </a:rPr>
              <a:t>=B/N, y la </a:t>
            </a:r>
            <a:r>
              <a:rPr lang="en-US" sz="2400" dirty="0" err="1">
                <a:sym typeface="Wingdings" pitchFamily="2" charset="2"/>
              </a:rPr>
              <a:t>tasa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Rn</a:t>
            </a:r>
            <a:r>
              <a:rPr lang="en-US" sz="2400" dirty="0">
                <a:sym typeface="Wingdings" pitchFamily="2" charset="2"/>
              </a:rPr>
              <a:t>=R/N. El </a:t>
            </a:r>
            <a:r>
              <a:rPr lang="en-US" sz="2400" dirty="0" err="1">
                <a:sym typeface="Wingdings" pitchFamily="2" charset="2"/>
              </a:rPr>
              <a:t>tiempo</a:t>
            </a:r>
            <a:r>
              <a:rPr lang="en-US" sz="2400" dirty="0">
                <a:sym typeface="Wingdings" pitchFamily="2" charset="2"/>
              </a:rPr>
              <a:t> de </a:t>
            </a:r>
            <a:r>
              <a:rPr lang="en-US" sz="2400" dirty="0" err="1">
                <a:sym typeface="Wingdings" pitchFamily="2" charset="2"/>
              </a:rPr>
              <a:t>simbolo</a:t>
            </a:r>
            <a:r>
              <a:rPr lang="en-US" sz="2400" dirty="0">
                <a:sym typeface="Wingdings" pitchFamily="2" charset="2"/>
              </a:rPr>
              <a:t> en </a:t>
            </a:r>
            <a:r>
              <a:rPr lang="en-US" sz="2400" dirty="0" err="1">
                <a:sym typeface="Wingdings" pitchFamily="2" charset="2"/>
              </a:rPr>
              <a:t>cada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subcanal</a:t>
            </a:r>
            <a:r>
              <a:rPr lang="en-US" sz="2400" dirty="0">
                <a:sym typeface="Wingdings" pitchFamily="2" charset="2"/>
              </a:rPr>
              <a:t> es </a:t>
            </a:r>
            <a:r>
              <a:rPr lang="en-US" sz="2400" dirty="0" err="1">
                <a:sym typeface="Wingdings" pitchFamily="2" charset="2"/>
              </a:rPr>
              <a:t>prooporcional</a:t>
            </a:r>
            <a:r>
              <a:rPr lang="en-US" sz="2400" dirty="0">
                <a:sym typeface="Wingdings" pitchFamily="2" charset="2"/>
              </a:rPr>
              <a:t> a 1/Bn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B4096E-BA04-4FED-866A-B775D79DE60F}"/>
              </a:ext>
            </a:extLst>
          </p:cNvPr>
          <p:cNvSpPr txBox="1"/>
          <p:nvPr/>
        </p:nvSpPr>
        <p:spPr>
          <a:xfrm>
            <a:off x="787425" y="4941168"/>
            <a:ext cx="81724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Si N es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grande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Bn&lt;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BcCanal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no-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selectivo</a:t>
            </a:r>
            <a:endParaRPr lang="en-US" sz="28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Si N es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grande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Tn&gt;Td ISI=0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Sistemas OFDM</a:t>
            </a:r>
            <a:endParaRPr lang="es-ES_tradnl" altLang="es-A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57216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Diagrama en bloques</a:t>
            </a:r>
            <a:endParaRPr lang="es-ES_tradnl" altLang="es-AR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99593" y="1628800"/>
            <a:ext cx="7634808" cy="4282422"/>
          </a:xfrm>
        </p:spPr>
        <p:txBody>
          <a:bodyPr/>
          <a:lstStyle/>
          <a:p>
            <a:pPr eaLnBrk="1" hangingPunct="1"/>
            <a:r>
              <a:rPr lang="es-AR" altLang="es-AR" dirty="0"/>
              <a:t>Implementación analógica e implementación utilizando IFFT</a:t>
            </a:r>
            <a:endParaRPr lang="es-ES_tradnl" altLang="es-A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40" y="2555727"/>
            <a:ext cx="7149960" cy="36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19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Implementación digital </a:t>
            </a:r>
            <a:endParaRPr lang="es-ES_tradnl" alt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00808"/>
            <a:ext cx="9144000" cy="377762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s-AR" altLang="es-AR" sz="2400" dirty="0"/>
              <a:t>La transformada discreta de Fourier</a:t>
            </a:r>
          </a:p>
          <a:p>
            <a:pPr lvl="1" eaLnBrk="1" hangingPunct="1">
              <a:lnSpc>
                <a:spcPct val="90000"/>
              </a:lnSpc>
            </a:pPr>
            <a:r>
              <a:rPr lang="es-AR" altLang="es-AR" sz="2000" dirty="0"/>
              <a:t>La DFT de una secuencia de N valores</a:t>
            </a:r>
          </a:p>
          <a:p>
            <a:pPr lvl="1" eaLnBrk="1" hangingPunct="1">
              <a:lnSpc>
                <a:spcPct val="90000"/>
              </a:lnSpc>
            </a:pPr>
            <a:endParaRPr lang="es-AR" altLang="es-AR" sz="2000" dirty="0"/>
          </a:p>
          <a:p>
            <a:pPr lvl="1" eaLnBrk="1" hangingPunct="1">
              <a:lnSpc>
                <a:spcPct val="90000"/>
              </a:lnSpc>
            </a:pPr>
            <a:endParaRPr lang="es-AR" altLang="es-AR" sz="2000" dirty="0"/>
          </a:p>
          <a:p>
            <a:pPr lvl="1" eaLnBrk="1" hangingPunct="1">
              <a:lnSpc>
                <a:spcPct val="90000"/>
              </a:lnSpc>
            </a:pPr>
            <a:endParaRPr lang="es-AR" altLang="es-AR" sz="2000" dirty="0"/>
          </a:p>
          <a:p>
            <a:pPr lvl="1" eaLnBrk="1" hangingPunct="1">
              <a:lnSpc>
                <a:spcPct val="90000"/>
              </a:lnSpc>
            </a:pPr>
            <a:r>
              <a:rPr lang="es-AR" altLang="es-AR" sz="2000" dirty="0"/>
              <a:t>La IDFT de una secuencia de N valores</a:t>
            </a:r>
          </a:p>
          <a:p>
            <a:pPr lvl="1" eaLnBrk="1" hangingPunct="1">
              <a:lnSpc>
                <a:spcPct val="90000"/>
              </a:lnSpc>
            </a:pPr>
            <a:endParaRPr lang="es-AR" altLang="es-AR" sz="2000" dirty="0"/>
          </a:p>
          <a:p>
            <a:pPr lvl="1" eaLnBrk="1" hangingPunct="1">
              <a:lnSpc>
                <a:spcPct val="90000"/>
              </a:lnSpc>
            </a:pPr>
            <a:endParaRPr lang="es-AR" altLang="es-AR" sz="2000" dirty="0"/>
          </a:p>
          <a:p>
            <a:pPr lvl="1" eaLnBrk="1" hangingPunct="1">
              <a:lnSpc>
                <a:spcPct val="90000"/>
              </a:lnSpc>
            </a:pPr>
            <a:endParaRPr lang="es-AR" altLang="es-AR" sz="2000" dirty="0"/>
          </a:p>
          <a:p>
            <a:pPr lvl="1" eaLnBrk="1" hangingPunct="1">
              <a:lnSpc>
                <a:spcPct val="90000"/>
              </a:lnSpc>
            </a:pPr>
            <a:r>
              <a:rPr lang="es-AR" altLang="es-AR" sz="2000" dirty="0"/>
              <a:t>Convolución lineal: </a:t>
            </a:r>
          </a:p>
          <a:p>
            <a:pPr lvl="2" eaLnBrk="1" hangingPunct="1">
              <a:lnSpc>
                <a:spcPct val="90000"/>
              </a:lnSpc>
            </a:pPr>
            <a:r>
              <a:rPr lang="es-AR" altLang="es-AR" sz="2200" dirty="0"/>
              <a:t>x[n] secuencia de datos, h[n] canal, y[n] salida</a:t>
            </a:r>
            <a:endParaRPr lang="es-ES_tradnl" altLang="es-AR" sz="22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420888"/>
            <a:ext cx="5465762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733256"/>
            <a:ext cx="42656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34" y="3861048"/>
            <a:ext cx="5657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781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Implementación digital</a:t>
            </a:r>
            <a:endParaRPr lang="es-ES_tradnl" altLang="es-AR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556792"/>
            <a:ext cx="7633742" cy="4322801"/>
          </a:xfrm>
        </p:spPr>
        <p:txBody>
          <a:bodyPr>
            <a:normAutofit/>
          </a:bodyPr>
          <a:lstStyle/>
          <a:p>
            <a:pPr lvl="1" eaLnBrk="1" hangingPunct="1"/>
            <a:r>
              <a:rPr lang="es-AR" altLang="es-AR" sz="2400" dirty="0" err="1"/>
              <a:t>Convolución</a:t>
            </a:r>
            <a:r>
              <a:rPr lang="es-AR" altLang="es-AR" sz="2400" dirty="0"/>
              <a:t> circular</a:t>
            </a:r>
            <a:endParaRPr lang="es-ES_tradnl" altLang="es-AR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70" y="2175495"/>
            <a:ext cx="5114060" cy="76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427538" y="3068960"/>
            <a:ext cx="4318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04" y="3645024"/>
            <a:ext cx="5657850" cy="546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23850" y="4581128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2000" dirty="0"/>
              <a:t>Si una secuencia x[n] se </a:t>
            </a:r>
            <a:r>
              <a:rPr lang="es-AR" altLang="es-AR" sz="2000" dirty="0" err="1"/>
              <a:t>convoluciona</a:t>
            </a:r>
            <a:r>
              <a:rPr lang="es-AR" altLang="es-AR" sz="2000" dirty="0"/>
              <a:t> circularmente con h[n], la secuencia original puede obtenerse </a:t>
            </a:r>
            <a:endParaRPr lang="es-ES_tradnl" altLang="es-AR" sz="2000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805488"/>
            <a:ext cx="27305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924300" y="5734050"/>
            <a:ext cx="4824413" cy="10541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/>
              <a:t>Problema!!</a:t>
            </a:r>
          </a:p>
          <a:p>
            <a:pPr eaLnBrk="1" hangingPunct="1">
              <a:spcBef>
                <a:spcPct val="50000"/>
              </a:spcBef>
            </a:pPr>
            <a:r>
              <a:rPr lang="es-AR" altLang="es-AR"/>
              <a:t>La salida del canal es una convolución lineal !!</a:t>
            </a:r>
            <a:endParaRPr lang="es-ES_tradnl" altLang="es-AR"/>
          </a:p>
        </p:txBody>
      </p:sp>
      <p:pic>
        <p:nvPicPr>
          <p:cNvPr id="6154" name="Picture 10" descr="MC900423165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589588"/>
            <a:ext cx="623888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468313" y="5949950"/>
            <a:ext cx="2159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07289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Implementación digital</a:t>
            </a:r>
            <a:endParaRPr lang="es-ES_tradnl" altLang="es-AR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556792"/>
            <a:ext cx="7633742" cy="4322801"/>
          </a:xfrm>
        </p:spPr>
        <p:txBody>
          <a:bodyPr/>
          <a:lstStyle/>
          <a:p>
            <a:pPr eaLnBrk="1" hangingPunct="1"/>
            <a:r>
              <a:rPr lang="es-AR" altLang="es-AR" sz="2400" b="1" dirty="0">
                <a:solidFill>
                  <a:srgbClr val="FF0000"/>
                </a:solidFill>
              </a:rPr>
              <a:t>El prefijo cíclico:</a:t>
            </a:r>
          </a:p>
          <a:p>
            <a:pPr lvl="1" eaLnBrk="1" hangingPunct="1"/>
            <a:r>
              <a:rPr lang="es-AR" altLang="es-AR" sz="2100" dirty="0"/>
              <a:t>Cuando una secuencia de datos es transmitida a través de un canal selectivo en frecuencia, la señal recibida es la </a:t>
            </a:r>
            <a:r>
              <a:rPr lang="es-AR" altLang="es-AR" sz="2100" dirty="0" err="1"/>
              <a:t>convolución</a:t>
            </a:r>
            <a:r>
              <a:rPr lang="es-AR" altLang="es-AR" sz="2100" dirty="0"/>
              <a:t> linear de la señal transmitida y la respuesta impulsiva del canal.</a:t>
            </a:r>
          </a:p>
          <a:p>
            <a:pPr lvl="1" eaLnBrk="1" hangingPunct="1"/>
            <a:r>
              <a:rPr lang="es-AR" altLang="es-AR" sz="2100" dirty="0"/>
              <a:t>El agregado de un prefijo cíclico convierte la </a:t>
            </a:r>
            <a:r>
              <a:rPr lang="es-AR" altLang="es-AR" sz="2100" dirty="0" err="1"/>
              <a:t>convolución</a:t>
            </a:r>
            <a:r>
              <a:rPr lang="es-AR" altLang="es-AR" sz="2100" dirty="0"/>
              <a:t> lineal en una </a:t>
            </a:r>
            <a:r>
              <a:rPr lang="es-AR" altLang="es-AR" sz="2100" dirty="0" err="1"/>
              <a:t>convolución</a:t>
            </a:r>
            <a:r>
              <a:rPr lang="es-AR" altLang="es-AR" sz="2100" dirty="0"/>
              <a:t> circular.</a:t>
            </a:r>
            <a:endParaRPr lang="es-ES_tradnl" altLang="es-AR" sz="2100" dirty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724400"/>
            <a:ext cx="457835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3708400" y="5373688"/>
            <a:ext cx="2016125" cy="79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779838" y="4868863"/>
            <a:ext cx="295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600">
                <a:solidFill>
                  <a:srgbClr val="FF0000"/>
                </a:solidFill>
              </a:rPr>
              <a:t>Secuencia longitud N</a:t>
            </a:r>
            <a:endParaRPr lang="es-ES_tradnl" altLang="es-AR" sz="1600">
              <a:solidFill>
                <a:srgbClr val="FF0000"/>
              </a:solidFill>
            </a:endParaRP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2771775" y="5373688"/>
            <a:ext cx="935038" cy="79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7176" name="AutoShape 10"/>
          <p:cNvSpPr>
            <a:spLocks/>
          </p:cNvSpPr>
          <p:nvPr/>
        </p:nvSpPr>
        <p:spPr bwMode="auto">
          <a:xfrm rot="-5400000">
            <a:off x="4067969" y="5012531"/>
            <a:ext cx="431800" cy="3024188"/>
          </a:xfrm>
          <a:prstGeom prst="leftBrace">
            <a:avLst>
              <a:gd name="adj1" fmla="val 58364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4284663" y="6553200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AR" altLang="es-AR" sz="1400">
                <a:solidFill>
                  <a:srgbClr val="FF0000"/>
                </a:solidFill>
              </a:rPr>
              <a:t>N+Ncp</a:t>
            </a:r>
            <a:endParaRPr lang="es-ES_tradnl" altLang="es-AR" sz="1400">
              <a:solidFill>
                <a:srgbClr val="FF0000"/>
              </a:solidFill>
            </a:endParaRPr>
          </a:p>
        </p:txBody>
      </p:sp>
      <p:sp>
        <p:nvSpPr>
          <p:cNvPr id="7178" name="AutoShape 12"/>
          <p:cNvSpPr>
            <a:spLocks/>
          </p:cNvSpPr>
          <p:nvPr/>
        </p:nvSpPr>
        <p:spPr bwMode="auto">
          <a:xfrm rot="-5400000">
            <a:off x="4608513" y="4257675"/>
            <a:ext cx="215900" cy="2016125"/>
          </a:xfrm>
          <a:prstGeom prst="rightBrace">
            <a:avLst>
              <a:gd name="adj1" fmla="val 7781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34149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3500" y="177800"/>
            <a:ext cx="6589199" cy="1280890"/>
          </a:xfrm>
        </p:spPr>
        <p:txBody>
          <a:bodyPr/>
          <a:lstStyle/>
          <a:p>
            <a:pPr eaLnBrk="1" hangingPunct="1"/>
            <a:r>
              <a:rPr lang="es-AR" altLang="es-AR" dirty="0"/>
              <a:t>Implementación digital</a:t>
            </a:r>
            <a:endParaRPr lang="es-ES_tradnl" altLang="es-A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76226" y="1881819"/>
            <a:ext cx="6591985" cy="3777622"/>
          </a:xfrm>
        </p:spPr>
        <p:txBody>
          <a:bodyPr/>
          <a:lstStyle/>
          <a:p>
            <a:pPr eaLnBrk="1" hangingPunct="1"/>
            <a:r>
              <a:rPr lang="es-AR" altLang="es-AR" dirty="0"/>
              <a:t>Prefijo cíclico:</a:t>
            </a:r>
          </a:p>
          <a:p>
            <a:pPr lvl="1" eaLnBrk="1" hangingPunct="1"/>
            <a:r>
              <a:rPr lang="es-AR" altLang="es-AR" sz="1700" dirty="0"/>
              <a:t>Por cada secuencia de entrada de N muestras, las ultimas </a:t>
            </a:r>
            <a:r>
              <a:rPr lang="es-AR" altLang="es-AR" sz="1700" dirty="0" err="1"/>
              <a:t>N</a:t>
            </a:r>
            <a:r>
              <a:rPr lang="es-AR" altLang="es-AR" sz="1300" dirty="0" err="1"/>
              <a:t>cp</a:t>
            </a:r>
            <a:r>
              <a:rPr lang="es-AR" altLang="es-AR" sz="1700" dirty="0"/>
              <a:t> son agregadas al comienzo de la secuencia</a:t>
            </a:r>
            <a:endParaRPr lang="es-ES_tradnl" altLang="es-AR" sz="17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284538"/>
            <a:ext cx="8901112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492500" y="3357563"/>
            <a:ext cx="5327650" cy="431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95288" y="3357563"/>
            <a:ext cx="3097212" cy="431800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724525" y="3213100"/>
            <a:ext cx="3097213" cy="647700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cxnSp>
        <p:nvCxnSpPr>
          <p:cNvPr id="8200" name="AutoShape 10"/>
          <p:cNvCxnSpPr>
            <a:cxnSpLocks noChangeShapeType="1"/>
            <a:stCxn id="8199" idx="2"/>
            <a:endCxn id="8198" idx="2"/>
          </p:cNvCxnSpPr>
          <p:nvPr/>
        </p:nvCxnSpPr>
        <p:spPr bwMode="auto">
          <a:xfrm rot="16200000" flipV="1">
            <a:off x="4573588" y="1174750"/>
            <a:ext cx="71438" cy="5329237"/>
          </a:xfrm>
          <a:prstGeom prst="bentConnector3">
            <a:avLst>
              <a:gd name="adj1" fmla="val -30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37063"/>
            <a:ext cx="29702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365625"/>
            <a:ext cx="388143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084763"/>
            <a:ext cx="32337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157788"/>
            <a:ext cx="2873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949950"/>
            <a:ext cx="4433887" cy="6905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6" name="AutoShape 16"/>
          <p:cNvSpPr>
            <a:spLocks noChangeArrowheads="1"/>
          </p:cNvSpPr>
          <p:nvPr/>
        </p:nvSpPr>
        <p:spPr bwMode="auto">
          <a:xfrm>
            <a:off x="179388" y="6165850"/>
            <a:ext cx="323850" cy="287338"/>
          </a:xfrm>
          <a:prstGeom prst="rightArrow">
            <a:avLst>
              <a:gd name="adj1" fmla="val 50000"/>
              <a:gd name="adj2" fmla="val 281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8207" name="Text Box 17"/>
          <p:cNvSpPr txBox="1">
            <a:spLocks noChangeArrowheads="1"/>
          </p:cNvSpPr>
          <p:nvPr/>
        </p:nvSpPr>
        <p:spPr bwMode="auto">
          <a:xfrm>
            <a:off x="6877050" y="5229225"/>
            <a:ext cx="1800225" cy="527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400"/>
              <a:t>Rpta impulsiva canal</a:t>
            </a:r>
            <a:endParaRPr lang="es-ES_tradnl" altLang="es-AR" sz="1400"/>
          </a:p>
        </p:txBody>
      </p:sp>
      <p:sp>
        <p:nvSpPr>
          <p:cNvPr id="8208" name="Rectangle 18"/>
          <p:cNvSpPr>
            <a:spLocks noChangeArrowheads="1"/>
          </p:cNvSpPr>
          <p:nvPr/>
        </p:nvSpPr>
        <p:spPr bwMode="auto">
          <a:xfrm>
            <a:off x="5219700" y="5949950"/>
            <a:ext cx="37703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s-AR" altLang="es-AR" sz="1400">
                <a:solidFill>
                  <a:srgbClr val="FF0000"/>
                </a:solidFill>
              </a:rPr>
              <a:t>El agregado de un prefijo cíclico convierte la convolución lineal en una convolución circular</a:t>
            </a:r>
            <a:endParaRPr lang="es-ES_tradnl" altLang="es-AR" sz="140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620688"/>
            <a:ext cx="4237869" cy="19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8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Implementación digital</a:t>
            </a:r>
            <a:endParaRPr lang="es-ES_tradnl" altLang="es-AR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922972"/>
            <a:ext cx="7633742" cy="3593591"/>
          </a:xfrm>
        </p:spPr>
        <p:txBody>
          <a:bodyPr/>
          <a:lstStyle/>
          <a:p>
            <a:pPr eaLnBrk="1" hangingPunct="1"/>
            <a:r>
              <a:rPr lang="es-AR" altLang="es-AR" sz="2500" dirty="0"/>
              <a:t>Aplicando la DFT (dominio frecuencia)</a:t>
            </a:r>
            <a:endParaRPr lang="es-ES_tradnl" altLang="es-AR" sz="25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708275"/>
            <a:ext cx="6354763" cy="822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9750" y="3933825"/>
            <a:ext cx="76327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 altLang="es-AR"/>
              <a:t>La señal y[n] tiene N+Ncp muestras, de las cuales las primeras Ncp </a:t>
            </a:r>
            <a:r>
              <a:rPr lang="es-AR" altLang="es-AR">
                <a:solidFill>
                  <a:srgbClr val="FF0000"/>
                </a:solidFill>
              </a:rPr>
              <a:t>NO</a:t>
            </a:r>
            <a:r>
              <a:rPr lang="es-AR" altLang="es-AR"/>
              <a:t> se necesitan para recuperar x[n].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 altLang="es-AR"/>
              <a:t>Estas primeras Nc muestras están afectadas por la  ISI de las Ncp muestras del símbolo anterior. </a:t>
            </a:r>
            <a:endParaRPr lang="es-ES_tradnl" altLang="es-AR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516563"/>
            <a:ext cx="49688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403350" y="6381750"/>
            <a:ext cx="503238" cy="2746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/>
              <a:t>Ncp</a:t>
            </a:r>
            <a:endParaRPr lang="es-ES_tradnl" altLang="es-AR" sz="1200"/>
          </a:p>
        </p:txBody>
      </p:sp>
    </p:spTree>
    <p:extLst>
      <p:ext uri="{BB962C8B-B14F-4D97-AF65-F5344CB8AC3E}">
        <p14:creationId xmlns:p14="http://schemas.microsoft.com/office/powerpoint/2010/main" val="161974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Circular vs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Ver script Matlab</a:t>
            </a:r>
          </a:p>
        </p:txBody>
      </p:sp>
    </p:spTree>
    <p:extLst>
      <p:ext uri="{BB962C8B-B14F-4D97-AF65-F5344CB8AC3E}">
        <p14:creationId xmlns:p14="http://schemas.microsoft.com/office/powerpoint/2010/main" val="119891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3375"/>
            <a:ext cx="6094413" cy="601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042988" y="476250"/>
            <a:ext cx="2159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Filtrado, Muestreo y conversión A/D</a:t>
            </a:r>
            <a:r>
              <a:rPr lang="es-AR" altLang="es-AR"/>
              <a:t> </a:t>
            </a:r>
            <a:endParaRPr lang="es-ES_tradnl" altLang="es-AR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1692275" y="981075"/>
            <a:ext cx="215900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2627313" y="404813"/>
            <a:ext cx="2159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Compresión de datos, remoción de redundancia</a:t>
            </a:r>
            <a:r>
              <a:rPr lang="es-AR" altLang="es-AR"/>
              <a:t> </a:t>
            </a:r>
            <a:endParaRPr lang="es-ES_tradnl" altLang="es-AR"/>
          </a:p>
        </p:txBody>
      </p:sp>
      <p:sp>
        <p:nvSpPr>
          <p:cNvPr id="5127" name="Line 8"/>
          <p:cNvSpPr>
            <a:spLocks noChangeShapeType="1"/>
          </p:cNvSpPr>
          <p:nvPr/>
        </p:nvSpPr>
        <p:spPr bwMode="auto">
          <a:xfrm flipH="1">
            <a:off x="2916238" y="981075"/>
            <a:ext cx="215900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5795963" y="2349500"/>
            <a:ext cx="2159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Agrega información redundante para hacer mas robusto frrente al ruido/canal.</a:t>
            </a:r>
          </a:p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Codigos reed-salomon, convolucionales, turbo, LDPC,…</a:t>
            </a:r>
            <a:r>
              <a:rPr lang="es-AR" altLang="es-AR"/>
              <a:t> </a:t>
            </a:r>
            <a:endParaRPr lang="es-ES_tradnl" altLang="es-AR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 flipV="1">
            <a:off x="4356100" y="1989138"/>
            <a:ext cx="1368425" cy="9350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5795963" y="0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Agrega información de control</a:t>
            </a:r>
            <a:endParaRPr lang="es-ES_tradnl" altLang="es-AR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5435600" y="333375"/>
            <a:ext cx="360363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2" name="Text Box 13"/>
          <p:cNvSpPr txBox="1">
            <a:spLocks noChangeArrowheads="1"/>
          </p:cNvSpPr>
          <p:nvPr/>
        </p:nvSpPr>
        <p:spPr bwMode="auto">
          <a:xfrm>
            <a:off x="6227763" y="1268413"/>
            <a:ext cx="29162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Combina datos e información de control.</a:t>
            </a:r>
          </a:p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En sistemas multiusuario combina los diferentes usuarios</a:t>
            </a:r>
            <a:endParaRPr lang="es-ES_tradnl" altLang="es-AR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5292725" y="1484313"/>
            <a:ext cx="1008063" cy="3603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4" name="Text Box 15"/>
          <p:cNvSpPr txBox="1">
            <a:spLocks noChangeArrowheads="1"/>
          </p:cNvSpPr>
          <p:nvPr/>
        </p:nvSpPr>
        <p:spPr bwMode="auto">
          <a:xfrm>
            <a:off x="0" y="4652963"/>
            <a:ext cx="2159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Asigna a los bits de entrada un simbolo complejo.</a:t>
            </a:r>
          </a:p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En este bloque se define: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 altLang="es-AR" sz="1200">
                <a:solidFill>
                  <a:srgbClr val="FF0000"/>
                </a:solidFill>
              </a:rPr>
              <a:t>Espectro de la señal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 altLang="es-AR" sz="1200">
                <a:solidFill>
                  <a:srgbClr val="FF0000"/>
                </a:solidFill>
              </a:rPr>
              <a:t>ISI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 altLang="es-AR" sz="1200">
                <a:solidFill>
                  <a:srgbClr val="FF0000"/>
                </a:solidFill>
              </a:rPr>
              <a:t>PAPR</a:t>
            </a:r>
            <a:endParaRPr lang="es-ES_tradnl" altLang="es-AR"/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 flipV="1">
            <a:off x="755650" y="4221163"/>
            <a:ext cx="0" cy="3603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6" name="Text Box 17"/>
          <p:cNvSpPr txBox="1">
            <a:spLocks noChangeArrowheads="1"/>
          </p:cNvSpPr>
          <p:nvPr/>
        </p:nvSpPr>
        <p:spPr bwMode="auto">
          <a:xfrm>
            <a:off x="3779838" y="4797425"/>
            <a:ext cx="2159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Remueve componentes espectrales fuera de la banda de operación</a:t>
            </a:r>
            <a:r>
              <a:rPr lang="es-AR" altLang="es-AR"/>
              <a:t> </a:t>
            </a:r>
            <a:endParaRPr lang="es-ES_tradnl" altLang="es-AR"/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 flipH="1" flipV="1">
            <a:off x="3132138" y="4076700"/>
            <a:ext cx="792162" cy="6477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8" name="Text Box 20"/>
          <p:cNvSpPr txBox="1">
            <a:spLocks noChangeArrowheads="1"/>
          </p:cNvSpPr>
          <p:nvPr/>
        </p:nvSpPr>
        <p:spPr bwMode="auto">
          <a:xfrm>
            <a:off x="6084888" y="4868863"/>
            <a:ext cx="2159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Traslación de banda-base a pasabanda (frecuencia de portadora)</a:t>
            </a:r>
            <a:endParaRPr lang="es-ES_tradnl" altLang="es-AR"/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827088" y="2565400"/>
            <a:ext cx="215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Genera un par de señales analógicas (fase y cuadratura</a:t>
            </a:r>
            <a:endParaRPr lang="es-ES_tradnl" altLang="es-AR"/>
          </a:p>
        </p:txBody>
      </p:sp>
      <p:sp>
        <p:nvSpPr>
          <p:cNvPr id="5140" name="Line 22"/>
          <p:cNvSpPr>
            <a:spLocks noChangeShapeType="1"/>
          </p:cNvSpPr>
          <p:nvPr/>
        </p:nvSpPr>
        <p:spPr bwMode="auto">
          <a:xfrm>
            <a:off x="1763713" y="3068638"/>
            <a:ext cx="144462" cy="5048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 flipH="1" flipV="1">
            <a:off x="4284663" y="4076700"/>
            <a:ext cx="1727200" cy="9366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42" name="Text Box 25"/>
          <p:cNvSpPr txBox="1">
            <a:spLocks noChangeArrowheads="1"/>
          </p:cNvSpPr>
          <p:nvPr/>
        </p:nvSpPr>
        <p:spPr bwMode="auto">
          <a:xfrm>
            <a:off x="6227763" y="4076700"/>
            <a:ext cx="2159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Remueve emisiones fuera de banda</a:t>
            </a:r>
            <a:r>
              <a:rPr lang="es-AR" altLang="es-AR"/>
              <a:t> </a:t>
            </a:r>
            <a:endParaRPr lang="es-ES_tradnl" altLang="es-AR"/>
          </a:p>
        </p:txBody>
      </p:sp>
      <p:sp>
        <p:nvSpPr>
          <p:cNvPr id="5143" name="Line 26"/>
          <p:cNvSpPr>
            <a:spLocks noChangeShapeType="1"/>
          </p:cNvSpPr>
          <p:nvPr/>
        </p:nvSpPr>
        <p:spPr bwMode="auto">
          <a:xfrm flipH="1" flipV="1">
            <a:off x="5364163" y="4005263"/>
            <a:ext cx="792162" cy="3603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" name="TextBox 2"/>
          <p:cNvSpPr txBox="1"/>
          <p:nvPr/>
        </p:nvSpPr>
        <p:spPr>
          <a:xfrm>
            <a:off x="5396195" y="5874791"/>
            <a:ext cx="3296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Transmisor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Circular vs lineal</a:t>
            </a:r>
          </a:p>
        </p:txBody>
      </p:sp>
      <p:pic>
        <p:nvPicPr>
          <p:cNvPr id="4" name="video_convoluci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3100" y="2786063"/>
            <a:ext cx="6591300" cy="2471737"/>
          </a:xfrm>
        </p:spPr>
      </p:pic>
    </p:spTree>
    <p:extLst>
      <p:ext uri="{BB962C8B-B14F-4D97-AF65-F5344CB8AC3E}">
        <p14:creationId xmlns:p14="http://schemas.microsoft.com/office/powerpoint/2010/main" val="65790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Circular vs lineal</a:t>
            </a:r>
          </a:p>
        </p:txBody>
      </p:sp>
      <p:pic>
        <p:nvPicPr>
          <p:cNvPr id="4" name="video_convolucion linear vs circular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3100" y="2786063"/>
            <a:ext cx="6591300" cy="2471737"/>
          </a:xfrm>
        </p:spPr>
      </p:pic>
    </p:spTree>
    <p:extLst>
      <p:ext uri="{BB962C8B-B14F-4D97-AF65-F5344CB8AC3E}">
        <p14:creationId xmlns:p14="http://schemas.microsoft.com/office/powerpoint/2010/main" val="8035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Implementación digital</a:t>
            </a:r>
            <a:endParaRPr lang="es-ES_tradnl" altLang="es-AR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99636" y="1551242"/>
            <a:ext cx="7633742" cy="3593591"/>
          </a:xfrm>
        </p:spPr>
        <p:txBody>
          <a:bodyPr/>
          <a:lstStyle/>
          <a:p>
            <a:pPr eaLnBrk="1" hangingPunct="1"/>
            <a:r>
              <a:rPr lang="es-AR" altLang="es-AR" dirty="0"/>
              <a:t>Representación matricial</a:t>
            </a:r>
            <a:endParaRPr lang="es-ES_tradnl" altLang="es-AR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9388" y="6453188"/>
            <a:ext cx="5905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/>
              <a:t>Nota: ecuaciones extraídas Wireless communication, Andrea Goldsmith</a:t>
            </a:r>
            <a:endParaRPr lang="es-ES_tradnl" altLang="es-AR" sz="120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12975"/>
            <a:ext cx="5084763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03538"/>
            <a:ext cx="12588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7" y="3854451"/>
            <a:ext cx="5329238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084763"/>
            <a:ext cx="1439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16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4797425"/>
            <a:ext cx="1577752" cy="79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Implementación digital</a:t>
            </a:r>
            <a:endParaRPr lang="es-ES_tradnl" altLang="es-AR"/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916113"/>
            <a:ext cx="1081088" cy="506412"/>
          </a:xfrm>
          <a:noFill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16113"/>
            <a:ext cx="48942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81300"/>
            <a:ext cx="345598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852738"/>
            <a:ext cx="14605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429000"/>
            <a:ext cx="10525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500438"/>
            <a:ext cx="1511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6227763" y="3644900"/>
            <a:ext cx="360362" cy="142875"/>
          </a:xfrm>
          <a:prstGeom prst="rightArrow">
            <a:avLst>
              <a:gd name="adj1" fmla="val 50000"/>
              <a:gd name="adj2" fmla="val 630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860425" y="4039073"/>
            <a:ext cx="70564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dirty="0"/>
              <a:t>El canal modelado como una matriz de </a:t>
            </a:r>
            <a:r>
              <a:rPr lang="es-AR" altLang="es-AR" dirty="0" err="1"/>
              <a:t>convolución</a:t>
            </a:r>
            <a:r>
              <a:rPr lang="es-AR" altLang="es-AR" dirty="0"/>
              <a:t> circular puede representarse por (factorización utilizando matrices DFT):</a:t>
            </a:r>
            <a:endParaRPr lang="es-ES_tradnl" altLang="es-AR" dirty="0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 flipV="1">
            <a:off x="3348038" y="5013325"/>
            <a:ext cx="16557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5003800" y="4941888"/>
            <a:ext cx="3160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AR" altLang="es-AR" sz="1200">
                <a:solidFill>
                  <a:srgbClr val="FF0000"/>
                </a:solidFill>
              </a:rPr>
              <a:t>Matriz diagonal donde cada </a:t>
            </a:r>
          </a:p>
          <a:p>
            <a:pPr eaLnBrk="1" hangingPunct="1"/>
            <a:r>
              <a:rPr lang="es-AR" altLang="es-AR" sz="1200">
                <a:solidFill>
                  <a:srgbClr val="FF0000"/>
                </a:solidFill>
              </a:rPr>
              <a:t>elemento representa la respuesta </a:t>
            </a:r>
          </a:p>
          <a:p>
            <a:pPr eaLnBrk="1" hangingPunct="1"/>
            <a:r>
              <a:rPr lang="es-AR" altLang="es-AR" sz="1200">
                <a:solidFill>
                  <a:srgbClr val="FF0000"/>
                </a:solidFill>
              </a:rPr>
              <a:t>En frecuencia del canal en cada indice </a:t>
            </a:r>
          </a:p>
          <a:p>
            <a:pPr eaLnBrk="1" hangingPunct="1"/>
            <a:r>
              <a:rPr lang="es-AR" altLang="es-AR" sz="1200">
                <a:solidFill>
                  <a:srgbClr val="FF0000"/>
                </a:solidFill>
              </a:rPr>
              <a:t>De frecuencia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pic>
        <p:nvPicPr>
          <p:cNvPr id="11278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07" y="6028010"/>
            <a:ext cx="4097338" cy="762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4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Implementación digital</a:t>
            </a:r>
            <a:endParaRPr lang="es-ES_tradnl" altLang="es-AR"/>
          </a:p>
        </p:txBody>
      </p:sp>
      <p:pic>
        <p:nvPicPr>
          <p:cNvPr id="1229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2420938"/>
            <a:ext cx="4940300" cy="2465387"/>
          </a:xfrm>
          <a:noFill/>
        </p:spPr>
      </p:pic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661025"/>
            <a:ext cx="5562600" cy="7191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030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Implementación digital</a:t>
            </a:r>
            <a:endParaRPr lang="es-ES_tradnl" altLang="es-AR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700808"/>
            <a:ext cx="7924800" cy="421041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AR" altLang="es-AR" sz="2500"/>
              <a:t>En resumen: El agregado del prefijo cíclico (</a:t>
            </a:r>
            <a:r>
              <a:rPr lang="es-AR" altLang="es-AR" sz="2500">
                <a:solidFill>
                  <a:srgbClr val="FF0000"/>
                </a:solidFill>
              </a:rPr>
              <a:t>de longitud mayor a la longitud del canal</a:t>
            </a:r>
            <a:r>
              <a:rPr lang="es-AR" altLang="es-AR" sz="2500"/>
              <a:t>) presenta dos ventajas:</a:t>
            </a:r>
          </a:p>
          <a:p>
            <a:pPr lvl="1" eaLnBrk="1" hangingPunct="1">
              <a:lnSpc>
                <a:spcPct val="90000"/>
              </a:lnSpc>
            </a:pPr>
            <a:r>
              <a:rPr lang="es-AR" altLang="es-AR" sz="2100"/>
              <a:t>Convierte la convolución lineal en convolución circular </a:t>
            </a:r>
            <a:r>
              <a:rPr lang="es-AR" altLang="es-AR" sz="2100">
                <a:sym typeface="Wingdings" panose="05000000000000000000" pitchFamily="2" charset="2"/>
              </a:rPr>
              <a:t> ecualización sencilla.</a:t>
            </a:r>
          </a:p>
          <a:p>
            <a:pPr eaLnBrk="1" hangingPunct="1">
              <a:lnSpc>
                <a:spcPct val="90000"/>
              </a:lnSpc>
            </a:pPr>
            <a:endParaRPr lang="es-AR" altLang="es-AR" sz="250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s-AR" altLang="es-AR" sz="210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s-AR" altLang="es-AR" sz="210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s-AR" altLang="es-AR" sz="2100">
                <a:sym typeface="Wingdings" panose="05000000000000000000" pitchFamily="2" charset="2"/>
              </a:rPr>
              <a:t>Elimina la ISI entre símbolos (también denominada interferencia inter-bloque IBI) </a:t>
            </a:r>
            <a:endParaRPr lang="es-ES_tradnl" altLang="es-AR" sz="2100"/>
          </a:p>
          <a:p>
            <a:pPr eaLnBrk="1" hangingPunct="1">
              <a:lnSpc>
                <a:spcPct val="90000"/>
              </a:lnSpc>
            </a:pPr>
            <a:endParaRPr lang="es-ES_tradnl" altLang="es-AR" sz="250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16338"/>
            <a:ext cx="2681288" cy="8096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516563"/>
            <a:ext cx="49688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403350" y="6381750"/>
            <a:ext cx="503238" cy="2746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/>
              <a:t>Ncp</a:t>
            </a:r>
            <a:endParaRPr lang="es-ES_tradnl" altLang="es-AR" sz="1200"/>
          </a:p>
        </p:txBody>
      </p:sp>
    </p:spTree>
    <p:extLst>
      <p:ext uri="{BB962C8B-B14F-4D97-AF65-F5344CB8AC3E}">
        <p14:creationId xmlns:p14="http://schemas.microsoft.com/office/powerpoint/2010/main" val="1963719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Implementación digital OFDM</a:t>
            </a:r>
            <a:endParaRPr lang="es-ES_tradnl" altLang="es-AR"/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2000250"/>
            <a:ext cx="5959475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1046641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Transmisor OFDM</a:t>
            </a:r>
            <a:endParaRPr lang="es-ES_tradnl" altLang="es-AR"/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916113"/>
            <a:ext cx="6200775" cy="2543175"/>
          </a:xfrm>
          <a:noFill/>
        </p:spPr>
      </p:pic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4724400"/>
            <a:ext cx="2700338" cy="3333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400"/>
              <a:t>0 0 1 0 1 1 1 0…0 0 1…. 01</a:t>
            </a:r>
            <a:endParaRPr lang="es-ES_tradnl" altLang="es-AR" sz="1400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V="1">
            <a:off x="1116013" y="3213100"/>
            <a:ext cx="79216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0" y="5229225"/>
            <a:ext cx="33131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600"/>
              <a:t>Número de bits por símbolo OFDM=N x m</a:t>
            </a:r>
            <a:endParaRPr lang="es-ES_tradnl" altLang="es-AR" sz="1600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0" y="5788025"/>
            <a:ext cx="23034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600"/>
              <a:t>m=1  BPSK</a:t>
            </a:r>
          </a:p>
          <a:p>
            <a:pPr eaLnBrk="1" hangingPunct="1">
              <a:spcBef>
                <a:spcPct val="50000"/>
              </a:spcBef>
            </a:pPr>
            <a:r>
              <a:rPr lang="es-AR" altLang="es-AR" sz="1600"/>
              <a:t>m=2 4-QAM</a:t>
            </a:r>
          </a:p>
          <a:p>
            <a:pPr eaLnBrk="1" hangingPunct="1">
              <a:spcBef>
                <a:spcPct val="50000"/>
              </a:spcBef>
            </a:pPr>
            <a:r>
              <a:rPr lang="es-AR" altLang="es-AR" sz="1600"/>
              <a:t>m=4 16-QAM</a:t>
            </a:r>
            <a:endParaRPr lang="es-ES_tradnl" altLang="es-AR" sz="1600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1979613" y="2349500"/>
            <a:ext cx="1150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400">
                <a:solidFill>
                  <a:srgbClr val="FF0000"/>
                </a:solidFill>
              </a:rPr>
              <a:t>Mapeo</a:t>
            </a:r>
            <a:endParaRPr lang="es-ES_tradnl" altLang="es-AR" sz="1400">
              <a:solidFill>
                <a:srgbClr val="FF0000"/>
              </a:solidFill>
            </a:endParaRPr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2339975" y="263683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3924300" y="4724400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600">
                <a:solidFill>
                  <a:srgbClr val="FF0000"/>
                </a:solidFill>
              </a:rPr>
              <a:t>m=2</a:t>
            </a:r>
            <a:endParaRPr lang="es-ES_tradnl" altLang="es-AR" sz="1600">
              <a:solidFill>
                <a:srgbClr val="FF0000"/>
              </a:solidFill>
            </a:endParaRPr>
          </a:p>
        </p:txBody>
      </p:sp>
      <p:sp>
        <p:nvSpPr>
          <p:cNvPr id="15371" name="AutoShape 12"/>
          <p:cNvSpPr>
            <a:spLocks/>
          </p:cNvSpPr>
          <p:nvPr/>
        </p:nvSpPr>
        <p:spPr bwMode="auto">
          <a:xfrm rot="5400000">
            <a:off x="161925" y="4527550"/>
            <a:ext cx="215900" cy="32385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0" y="3860800"/>
            <a:ext cx="684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X[0]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468313" y="3860800"/>
            <a:ext cx="684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X[1]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sp>
        <p:nvSpPr>
          <p:cNvPr id="15374" name="AutoShape 15"/>
          <p:cNvSpPr>
            <a:spLocks/>
          </p:cNvSpPr>
          <p:nvPr/>
        </p:nvSpPr>
        <p:spPr bwMode="auto">
          <a:xfrm rot="5400000">
            <a:off x="522288" y="4527550"/>
            <a:ext cx="215900" cy="32385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1908175" y="3860800"/>
            <a:ext cx="827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X[N-1]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sp>
        <p:nvSpPr>
          <p:cNvPr id="15376" name="AutoShape 17"/>
          <p:cNvSpPr>
            <a:spLocks/>
          </p:cNvSpPr>
          <p:nvPr/>
        </p:nvSpPr>
        <p:spPr bwMode="auto">
          <a:xfrm rot="5400000">
            <a:off x="2322513" y="4527550"/>
            <a:ext cx="215900" cy="32385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5377" name="AutoShape 19"/>
          <p:cNvSpPr>
            <a:spLocks noChangeArrowheads="1"/>
          </p:cNvSpPr>
          <p:nvPr/>
        </p:nvSpPr>
        <p:spPr bwMode="auto">
          <a:xfrm>
            <a:off x="179388" y="4221163"/>
            <a:ext cx="2305050" cy="287337"/>
          </a:xfrm>
          <a:prstGeom prst="upArrowCallout">
            <a:avLst>
              <a:gd name="adj1" fmla="val 200553"/>
              <a:gd name="adj2" fmla="val 200553"/>
              <a:gd name="adj3" fmla="val 16667"/>
              <a:gd name="adj4" fmla="val 6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5378" name="Text Box 20"/>
          <p:cNvSpPr txBox="1">
            <a:spLocks noChangeArrowheads="1"/>
          </p:cNvSpPr>
          <p:nvPr/>
        </p:nvSpPr>
        <p:spPr bwMode="auto">
          <a:xfrm>
            <a:off x="900113" y="4221163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600">
                <a:solidFill>
                  <a:srgbClr val="FF0000"/>
                </a:solidFill>
              </a:rPr>
              <a:t>mapeo</a:t>
            </a:r>
            <a:endParaRPr lang="es-ES_tradnl" altLang="es-AR" sz="1600">
              <a:solidFill>
                <a:srgbClr val="FF0000"/>
              </a:solidFill>
            </a:endParaRPr>
          </a:p>
        </p:txBody>
      </p:sp>
      <p:pic>
        <p:nvPicPr>
          <p:cNvPr id="1537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229225"/>
            <a:ext cx="16271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6250"/>
            <a:ext cx="17938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7235825" y="0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600">
                <a:solidFill>
                  <a:srgbClr val="FF0000"/>
                </a:solidFill>
              </a:rPr>
              <a:t>m=4</a:t>
            </a:r>
            <a:endParaRPr lang="es-ES_tradnl" altLang="es-AR" sz="1600">
              <a:solidFill>
                <a:srgbClr val="FF0000"/>
              </a:solidFill>
            </a:endParaRPr>
          </a:p>
        </p:txBody>
      </p:sp>
      <p:sp>
        <p:nvSpPr>
          <p:cNvPr id="15382" name="Oval 24"/>
          <p:cNvSpPr>
            <a:spLocks noChangeArrowheads="1"/>
          </p:cNvSpPr>
          <p:nvPr/>
        </p:nvSpPr>
        <p:spPr bwMode="auto">
          <a:xfrm>
            <a:off x="4427538" y="5516563"/>
            <a:ext cx="215900" cy="2889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5383" name="Text Box 25"/>
          <p:cNvSpPr txBox="1">
            <a:spLocks noChangeArrowheads="1"/>
          </p:cNvSpPr>
          <p:nvPr/>
        </p:nvSpPr>
        <p:spPr bwMode="auto">
          <a:xfrm>
            <a:off x="4427538" y="5157788"/>
            <a:ext cx="1008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000">
                <a:solidFill>
                  <a:srgbClr val="FF0000"/>
                </a:solidFill>
              </a:rPr>
              <a:t>X[0]=1+j</a:t>
            </a:r>
            <a:endParaRPr lang="es-ES_tradnl" altLang="es-AR" sz="1000">
              <a:solidFill>
                <a:srgbClr val="FF0000"/>
              </a:solidFill>
            </a:endParaRPr>
          </a:p>
        </p:txBody>
      </p:sp>
      <p:pic>
        <p:nvPicPr>
          <p:cNvPr id="1538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300663"/>
            <a:ext cx="16271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5" name="Oval 27"/>
          <p:cNvSpPr>
            <a:spLocks noChangeArrowheads="1"/>
          </p:cNvSpPr>
          <p:nvPr/>
        </p:nvSpPr>
        <p:spPr bwMode="auto">
          <a:xfrm>
            <a:off x="5651500" y="5589588"/>
            <a:ext cx="215900" cy="2889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5386" name="Text Box 28"/>
          <p:cNvSpPr txBox="1">
            <a:spLocks noChangeArrowheads="1"/>
          </p:cNvSpPr>
          <p:nvPr/>
        </p:nvSpPr>
        <p:spPr bwMode="auto">
          <a:xfrm>
            <a:off x="5651500" y="5084763"/>
            <a:ext cx="1008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000">
                <a:solidFill>
                  <a:srgbClr val="FF0000"/>
                </a:solidFill>
              </a:rPr>
              <a:t>X[1]=-1+j</a:t>
            </a:r>
            <a:endParaRPr lang="es-ES_tradnl" altLang="es-AR" sz="1000">
              <a:solidFill>
                <a:srgbClr val="FF0000"/>
              </a:solidFill>
            </a:endParaRPr>
          </a:p>
        </p:txBody>
      </p:sp>
      <p:pic>
        <p:nvPicPr>
          <p:cNvPr id="1538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00663"/>
            <a:ext cx="16271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8" name="Oval 30"/>
          <p:cNvSpPr>
            <a:spLocks noChangeArrowheads="1"/>
          </p:cNvSpPr>
          <p:nvPr/>
        </p:nvSpPr>
        <p:spPr bwMode="auto">
          <a:xfrm>
            <a:off x="8316913" y="6165850"/>
            <a:ext cx="215900" cy="2889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5389" name="Text Box 31"/>
          <p:cNvSpPr txBox="1">
            <a:spLocks noChangeArrowheads="1"/>
          </p:cNvSpPr>
          <p:nvPr/>
        </p:nvSpPr>
        <p:spPr bwMode="auto">
          <a:xfrm>
            <a:off x="7596188" y="5084763"/>
            <a:ext cx="1008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000">
                <a:solidFill>
                  <a:srgbClr val="FF0000"/>
                </a:solidFill>
              </a:rPr>
              <a:t>X[N-1]=1-j</a:t>
            </a:r>
            <a:endParaRPr lang="es-ES_tradnl" altLang="es-AR" sz="1000">
              <a:solidFill>
                <a:srgbClr val="FF0000"/>
              </a:solidFill>
            </a:endParaRPr>
          </a:p>
        </p:txBody>
      </p:sp>
      <p:sp>
        <p:nvSpPr>
          <p:cNvPr id="15390" name="Line 32"/>
          <p:cNvSpPr>
            <a:spLocks noChangeShapeType="1"/>
          </p:cNvSpPr>
          <p:nvPr/>
        </p:nvSpPr>
        <p:spPr bwMode="auto">
          <a:xfrm>
            <a:off x="6877050" y="5949950"/>
            <a:ext cx="5746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7240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Receptor OFDM</a:t>
            </a:r>
            <a:endParaRPr lang="es-ES_tradnl" altLang="es-AR"/>
          </a:p>
        </p:txBody>
      </p:sp>
      <p:pic>
        <p:nvPicPr>
          <p:cNvPr id="1638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276475"/>
            <a:ext cx="6200775" cy="2324100"/>
          </a:xfrm>
          <a:noFill/>
        </p:spPr>
      </p:pic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250825" y="4365625"/>
            <a:ext cx="2519363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400">
                <a:solidFill>
                  <a:srgbClr val="FF0000"/>
                </a:solidFill>
              </a:rPr>
              <a:t>Conversión pasabanda a banda-base</a:t>
            </a:r>
            <a:endParaRPr lang="es-ES_tradnl" altLang="es-AR" sz="1400">
              <a:solidFill>
                <a:srgbClr val="FF0000"/>
              </a:solidFill>
            </a:endParaRP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 flipV="1">
            <a:off x="1476375" y="4076700"/>
            <a:ext cx="1428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331913" y="2781300"/>
            <a:ext cx="1800225" cy="12239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468313" y="5013325"/>
            <a:ext cx="3240087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400">
                <a:solidFill>
                  <a:srgbClr val="FF0000"/>
                </a:solidFill>
              </a:rPr>
              <a:t>Forma una secuencia de N+Ncp muestras y remueve el prefijo</a:t>
            </a:r>
            <a:endParaRPr lang="es-ES_tradnl" altLang="es-AR" sz="1400">
              <a:solidFill>
                <a:srgbClr val="FF0000"/>
              </a:solidFill>
            </a:endParaRP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V="1">
            <a:off x="3059113" y="436562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1639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6094413"/>
            <a:ext cx="4818063" cy="600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482725" y="6021388"/>
            <a:ext cx="2089150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1476375" y="6021388"/>
            <a:ext cx="20875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 flipH="1">
            <a:off x="1476375" y="6021388"/>
            <a:ext cx="20875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4500563" y="5445125"/>
            <a:ext cx="433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600">
                <a:solidFill>
                  <a:srgbClr val="FF0000"/>
                </a:solidFill>
              </a:rPr>
              <a:t>N</a:t>
            </a:r>
            <a:endParaRPr lang="es-ES_tradnl" altLang="es-AR" sz="1600">
              <a:solidFill>
                <a:srgbClr val="FF0000"/>
              </a:solidFill>
            </a:endParaRPr>
          </a:p>
        </p:txBody>
      </p:sp>
      <p:sp>
        <p:nvSpPr>
          <p:cNvPr id="16398" name="AutoShape 16"/>
          <p:cNvSpPr>
            <a:spLocks/>
          </p:cNvSpPr>
          <p:nvPr/>
        </p:nvSpPr>
        <p:spPr bwMode="auto">
          <a:xfrm rot="5400000">
            <a:off x="2304257" y="4833143"/>
            <a:ext cx="431800" cy="2087563"/>
          </a:xfrm>
          <a:prstGeom prst="leftBrace">
            <a:avLst>
              <a:gd name="adj1" fmla="val 4028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6399" name="Text Box 17"/>
          <p:cNvSpPr txBox="1">
            <a:spLocks noChangeArrowheads="1"/>
          </p:cNvSpPr>
          <p:nvPr/>
        </p:nvSpPr>
        <p:spPr bwMode="auto">
          <a:xfrm>
            <a:off x="2627313" y="5589588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AR" altLang="es-AR" sz="1400">
                <a:solidFill>
                  <a:srgbClr val="FF0000"/>
                </a:solidFill>
              </a:rPr>
              <a:t>Ncp</a:t>
            </a:r>
            <a:endParaRPr lang="es-ES_tradnl" altLang="es-AR" sz="1400">
              <a:solidFill>
                <a:srgbClr val="FF0000"/>
              </a:solidFill>
            </a:endParaRPr>
          </a:p>
        </p:txBody>
      </p:sp>
      <p:sp>
        <p:nvSpPr>
          <p:cNvPr id="16400" name="AutoShape 18"/>
          <p:cNvSpPr>
            <a:spLocks/>
          </p:cNvSpPr>
          <p:nvPr/>
        </p:nvSpPr>
        <p:spPr bwMode="auto">
          <a:xfrm rot="-5400000">
            <a:off x="4535488" y="4905375"/>
            <a:ext cx="215900" cy="2016125"/>
          </a:xfrm>
          <a:prstGeom prst="rightBrace">
            <a:avLst>
              <a:gd name="adj1" fmla="val 7781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6401" name="Line 19"/>
          <p:cNvSpPr>
            <a:spLocks noChangeShapeType="1"/>
          </p:cNvSpPr>
          <p:nvPr/>
        </p:nvSpPr>
        <p:spPr bwMode="auto">
          <a:xfrm flipH="1" flipV="1">
            <a:off x="4067175" y="3716338"/>
            <a:ext cx="1368425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402" name="Text Box 20"/>
          <p:cNvSpPr txBox="1">
            <a:spLocks noChangeArrowheads="1"/>
          </p:cNvSpPr>
          <p:nvPr/>
        </p:nvSpPr>
        <p:spPr bwMode="auto">
          <a:xfrm>
            <a:off x="6372225" y="1989138"/>
            <a:ext cx="1295400" cy="649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Ecualización + demodulación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>
            <a:off x="6588125" y="2708275"/>
            <a:ext cx="2889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16404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860800"/>
            <a:ext cx="1511300" cy="4556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05" name="Line 23"/>
          <p:cNvSpPr>
            <a:spLocks noChangeShapeType="1"/>
          </p:cNvSpPr>
          <p:nvPr/>
        </p:nvSpPr>
        <p:spPr bwMode="auto">
          <a:xfrm flipH="1" flipV="1">
            <a:off x="6443663" y="3644900"/>
            <a:ext cx="730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406" name="AutoShape 24"/>
          <p:cNvSpPr>
            <a:spLocks noChangeArrowheads="1"/>
          </p:cNvSpPr>
          <p:nvPr/>
        </p:nvSpPr>
        <p:spPr bwMode="auto">
          <a:xfrm>
            <a:off x="7451725" y="4365625"/>
            <a:ext cx="215900" cy="358775"/>
          </a:xfrm>
          <a:prstGeom prst="down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6407" name="Text Box 25"/>
          <p:cNvSpPr txBox="1">
            <a:spLocks noChangeArrowheads="1"/>
          </p:cNvSpPr>
          <p:nvPr/>
        </p:nvSpPr>
        <p:spPr bwMode="auto">
          <a:xfrm>
            <a:off x="6877050" y="4797425"/>
            <a:ext cx="1511300" cy="31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400">
                <a:solidFill>
                  <a:srgbClr val="FF0000"/>
                </a:solidFill>
              </a:rPr>
              <a:t>Demodulador</a:t>
            </a:r>
            <a:endParaRPr lang="es-ES_tradnl" altLang="es-AR" sz="1400">
              <a:solidFill>
                <a:srgbClr val="FF0000"/>
              </a:solidFill>
            </a:endParaRPr>
          </a:p>
        </p:txBody>
      </p:sp>
      <p:sp>
        <p:nvSpPr>
          <p:cNvPr id="16408" name="AutoShape 26"/>
          <p:cNvSpPr>
            <a:spLocks noChangeArrowheads="1"/>
          </p:cNvSpPr>
          <p:nvPr/>
        </p:nvSpPr>
        <p:spPr bwMode="auto">
          <a:xfrm>
            <a:off x="6084888" y="3500438"/>
            <a:ext cx="215900" cy="358775"/>
          </a:xfrm>
          <a:prstGeom prst="down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pic>
        <p:nvPicPr>
          <p:cNvPr id="16409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005263"/>
            <a:ext cx="96043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Picture 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628775"/>
            <a:ext cx="8874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1" name="Line 30"/>
          <p:cNvSpPr>
            <a:spLocks noChangeShapeType="1"/>
          </p:cNvSpPr>
          <p:nvPr/>
        </p:nvSpPr>
        <p:spPr bwMode="auto">
          <a:xfrm>
            <a:off x="6156325" y="24209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412" name="Text Box 31"/>
          <p:cNvSpPr txBox="1">
            <a:spLocks noChangeArrowheads="1"/>
          </p:cNvSpPr>
          <p:nvPr/>
        </p:nvSpPr>
        <p:spPr bwMode="auto">
          <a:xfrm>
            <a:off x="6659563" y="5445125"/>
            <a:ext cx="2087562" cy="273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000"/>
              <a:t>0 0 1 0 1 1 1 0…0 0 1…. 01</a:t>
            </a:r>
            <a:endParaRPr lang="es-ES_tradnl" altLang="es-AR" sz="1000"/>
          </a:p>
        </p:txBody>
      </p:sp>
      <p:sp>
        <p:nvSpPr>
          <p:cNvPr id="16413" name="Line 32"/>
          <p:cNvSpPr>
            <a:spLocks noChangeShapeType="1"/>
          </p:cNvSpPr>
          <p:nvPr/>
        </p:nvSpPr>
        <p:spPr bwMode="auto">
          <a:xfrm>
            <a:off x="7451725" y="51577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622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z="3200"/>
              <a:t>Formas de onda en un transmisor OFDM</a:t>
            </a:r>
            <a:endParaRPr lang="es-ES_tradnl" altLang="es-AR" sz="3200"/>
          </a:p>
        </p:txBody>
      </p:sp>
      <p:sp>
        <p:nvSpPr>
          <p:cNvPr id="1741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ES" altLang="es-AR"/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040313"/>
            <a:ext cx="2425700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040313"/>
            <a:ext cx="2424112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4140200" y="4724400"/>
            <a:ext cx="4895850" cy="2133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5940425" y="4724400"/>
            <a:ext cx="1008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400"/>
              <a:t>Canal</a:t>
            </a:r>
            <a:endParaRPr lang="es-ES_tradnl" altLang="es-AR" sz="1400"/>
          </a:p>
        </p:txBody>
      </p:sp>
      <p:pic>
        <p:nvPicPr>
          <p:cNvPr id="1741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292600"/>
            <a:ext cx="2786062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Line 13"/>
          <p:cNvSpPr>
            <a:spLocks noChangeShapeType="1"/>
          </p:cNvSpPr>
          <p:nvPr/>
        </p:nvSpPr>
        <p:spPr bwMode="auto">
          <a:xfrm flipV="1">
            <a:off x="3563938" y="2997200"/>
            <a:ext cx="2592387" cy="1655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684213" y="6453188"/>
            <a:ext cx="18716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Señal dominio tiempo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>
            <a:off x="539750" y="5589588"/>
            <a:ext cx="302418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250825" y="5661025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/>
              <a:t>Valor medio</a:t>
            </a:r>
            <a:endParaRPr lang="es-ES_tradnl" altLang="es-AR" sz="1200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>
            <a:off x="539750" y="4508500"/>
            <a:ext cx="302418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107950" y="4581525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/>
              <a:t>Valor pico</a:t>
            </a:r>
            <a:endParaRPr lang="es-ES_tradnl" altLang="es-AR" sz="1200"/>
          </a:p>
        </p:txBody>
      </p:sp>
      <p:pic>
        <p:nvPicPr>
          <p:cNvPr id="1742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908050"/>
            <a:ext cx="2400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5" name="Line 20"/>
          <p:cNvSpPr>
            <a:spLocks noChangeShapeType="1"/>
          </p:cNvSpPr>
          <p:nvPr/>
        </p:nvSpPr>
        <p:spPr bwMode="auto">
          <a:xfrm flipH="1">
            <a:off x="6156325" y="2205038"/>
            <a:ext cx="431800" cy="576262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285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82225" y="43991"/>
            <a:ext cx="6589199" cy="12808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AR" sz="4400" dirty="0"/>
              <a:t>Receptor</a:t>
            </a:r>
            <a:endParaRPr lang="es-ES_tradnl" sz="4400" dirty="0"/>
          </a:p>
        </p:txBody>
      </p:sp>
      <p:pic>
        <p:nvPicPr>
          <p:cNvPr id="614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314241"/>
            <a:ext cx="5486400" cy="34169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Filtrado “grueso”. </a:t>
            </a:r>
            <a:endParaRPr lang="es-ES_tradnl" altLang="es-AR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1260475" y="1701800"/>
            <a:ext cx="215900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1692275" y="1052513"/>
            <a:ext cx="1152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Amplificación. Fija la sensibilidad del receptor </a:t>
            </a:r>
            <a:endParaRPr lang="es-ES_tradnl" altLang="es-AR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2197100" y="1846263"/>
            <a:ext cx="215900" cy="5762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2771775" y="1268413"/>
            <a:ext cx="2159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Traslación de pasabanda (frecuencia de portadora) a banda-base</a:t>
            </a:r>
            <a:endParaRPr lang="es-ES_tradnl" altLang="es-AR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H="1">
            <a:off x="3348038" y="1916113"/>
            <a:ext cx="360362" cy="5048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076825" y="126841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Selecciona el ancho de banda deseado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 flipH="1">
            <a:off x="4427538" y="1700213"/>
            <a:ext cx="936625" cy="5048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156" name="Text Box 13"/>
          <p:cNvSpPr txBox="1">
            <a:spLocks noChangeArrowheads="1"/>
          </p:cNvSpPr>
          <p:nvPr/>
        </p:nvSpPr>
        <p:spPr bwMode="auto">
          <a:xfrm>
            <a:off x="6948488" y="1196975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Conversión analógica a digital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 flipH="1">
            <a:off x="6443663" y="1628775"/>
            <a:ext cx="936625" cy="5048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7810500" y="1700213"/>
            <a:ext cx="13335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Obtiene “soft-decisión” de los datos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 flipH="1" flipV="1">
            <a:off x="7451725" y="3860800"/>
            <a:ext cx="649288" cy="10810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 flipH="1">
            <a:off x="6948488" y="2060575"/>
            <a:ext cx="936625" cy="5048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161" name="Text Box 20"/>
          <p:cNvSpPr txBox="1">
            <a:spLocks noChangeArrowheads="1"/>
          </p:cNvSpPr>
          <p:nvPr/>
        </p:nvSpPr>
        <p:spPr bwMode="auto">
          <a:xfrm>
            <a:off x="7524750" y="4941888"/>
            <a:ext cx="13335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Sincronización en tiempo y frecuencia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sp>
        <p:nvSpPr>
          <p:cNvPr id="6162" name="Text Box 21"/>
          <p:cNvSpPr txBox="1">
            <a:spLocks noChangeArrowheads="1"/>
          </p:cNvSpPr>
          <p:nvPr/>
        </p:nvSpPr>
        <p:spPr bwMode="auto">
          <a:xfrm>
            <a:off x="3059113" y="5734050"/>
            <a:ext cx="1333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Utiliza las estimaciones “soft” para obtener los datos digitales originales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sp>
        <p:nvSpPr>
          <p:cNvPr id="6163" name="Line 22"/>
          <p:cNvSpPr>
            <a:spLocks noChangeShapeType="1"/>
          </p:cNvSpPr>
          <p:nvPr/>
        </p:nvSpPr>
        <p:spPr bwMode="auto">
          <a:xfrm flipH="1" flipV="1">
            <a:off x="3132138" y="4941888"/>
            <a:ext cx="649287" cy="10810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164" name="Text Box 23"/>
          <p:cNvSpPr txBox="1">
            <a:spLocks noChangeArrowheads="1"/>
          </p:cNvSpPr>
          <p:nvPr/>
        </p:nvSpPr>
        <p:spPr bwMode="auto">
          <a:xfrm>
            <a:off x="4716463" y="5670550"/>
            <a:ext cx="1943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200">
                <a:solidFill>
                  <a:srgbClr val="FF0000"/>
                </a:solidFill>
              </a:rPr>
              <a:t>Reconstruye la señal original bajo las reglas que fue la  información codificada originalmente</a:t>
            </a:r>
            <a:endParaRPr lang="es-ES_tradnl" altLang="es-AR" sz="1200">
              <a:solidFill>
                <a:srgbClr val="FF0000"/>
              </a:solidFill>
            </a:endParaRPr>
          </a:p>
        </p:txBody>
      </p:sp>
      <p:sp>
        <p:nvSpPr>
          <p:cNvPr id="6165" name="Line 24"/>
          <p:cNvSpPr>
            <a:spLocks noChangeShapeType="1"/>
          </p:cNvSpPr>
          <p:nvPr/>
        </p:nvSpPr>
        <p:spPr bwMode="auto">
          <a:xfrm flipH="1" flipV="1">
            <a:off x="4500563" y="5013325"/>
            <a:ext cx="358775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Espectro de OFDM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9" t="-3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07688"/>
            <a:ext cx="6654151" cy="238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1360222"/>
            <a:ext cx="58326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Arquitectura Básica de un transmisor OFDM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339" y="3577337"/>
            <a:ext cx="2845055" cy="733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20272" y="4541217"/>
                <a:ext cx="1155957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541217"/>
                <a:ext cx="115595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2698"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6948264" y="4117197"/>
            <a:ext cx="288032" cy="46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22761" y="3001733"/>
            <a:ext cx="151002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1200" dirty="0"/>
              <a:t>Periodo del símbolo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00095" y="3323648"/>
            <a:ext cx="137624" cy="5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11760" y="67413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5541676" y="4402717"/>
            <a:ext cx="130516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1200" dirty="0"/>
              <a:t>Símbolo complejo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008331" y="4082797"/>
            <a:ext cx="251347" cy="22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689" y="4481016"/>
            <a:ext cx="2579501" cy="13472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45247" y="4126172"/>
            <a:ext cx="250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PSD de un proceso aleatorio</a:t>
            </a:r>
            <a:r>
              <a:rPr lang="es-AR" dirty="0"/>
              <a:t>: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832" y="5780184"/>
            <a:ext cx="2782206" cy="8775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0355" y="5715499"/>
            <a:ext cx="837420" cy="41312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22761" y="6128621"/>
            <a:ext cx="1908471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AR" sz="1200" dirty="0"/>
              <a:t>PSD de la </a:t>
            </a:r>
            <a:r>
              <a:rPr lang="es-AR" sz="1200" dirty="0" err="1"/>
              <a:t>subportadora</a:t>
            </a:r>
            <a:r>
              <a:rPr lang="es-AR" sz="1200" dirty="0"/>
              <a:t>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8758" y="6067721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PSD de una señal OFDM</a:t>
            </a:r>
            <a:r>
              <a:rPr lang="es-A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243519" y="4876234"/>
                <a:ext cx="260782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AR" sz="1100" b="0" i="1" smtClean="0">
                              <a:latin typeface="Cambria Math" panose="02040503050406030204" pitchFamily="18" charset="0"/>
                            </a:rPr>
                            <m:t>𝐴𝑉</m:t>
                          </m:r>
                        </m:sub>
                      </m:sSub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𝑛𝑢𝑚𝑒𝑟𝑜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𝑠𝑖𝑚𝑏𝑜𝑙𝑜𝑠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𝑔𝑟𝑎𝑛𝑑𝑒</m:t>
                      </m:r>
                    </m:oMath>
                  </m:oMathPara>
                </a14:m>
                <a:endParaRPr lang="es-AR" sz="11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19" y="4876234"/>
                <a:ext cx="2607829" cy="261610"/>
              </a:xfrm>
              <a:prstGeom prst="rect">
                <a:avLst/>
              </a:prstGeom>
              <a:blipFill rotWithShape="0"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713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Espectro de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628800"/>
            <a:ext cx="7633742" cy="3593591"/>
          </a:xfrm>
        </p:spPr>
        <p:txBody>
          <a:bodyPr/>
          <a:lstStyle/>
          <a:p>
            <a:r>
              <a:rPr lang="es-AR" dirty="0"/>
              <a:t>Calculo de la PSD para portadoras individuales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57" y="2327661"/>
            <a:ext cx="837420" cy="413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184" y="2000746"/>
            <a:ext cx="1908471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AR" sz="1200" dirty="0"/>
              <a:t>PSD de la </a:t>
            </a:r>
            <a:r>
              <a:rPr lang="es-AR" sz="1200" dirty="0" err="1"/>
              <a:t>subportadora</a:t>
            </a:r>
            <a:r>
              <a:rPr lang="es-AR" sz="1200" dirty="0"/>
              <a:t> 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07354"/>
            <a:ext cx="4277305" cy="973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2204864"/>
            <a:ext cx="504056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400" dirty="0"/>
              <a:t>La representación en dominio tiempo de la portadora 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2687" y="3236788"/>
            <a:ext cx="627178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400" dirty="0"/>
              <a:t>La transformada continua de FOURIER se puede escribir como: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866646"/>
            <a:ext cx="2812001" cy="803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750" y="3876800"/>
            <a:ext cx="1846534" cy="406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750" y="4268294"/>
            <a:ext cx="3761653" cy="83337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260" y="5360421"/>
            <a:ext cx="4021481" cy="1223868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919175" y="5630617"/>
            <a:ext cx="392882" cy="493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4863030" y="5616814"/>
            <a:ext cx="3520516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sz="1400" dirty="0"/>
              <a:t>Densidad espectral de potencia de la</a:t>
            </a:r>
          </a:p>
          <a:p>
            <a:r>
              <a:rPr lang="es-AR" sz="1400" dirty="0"/>
              <a:t> portadora 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46714" y="4828489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7784375" y="3805256"/>
            <a:ext cx="504056" cy="30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2150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Espectro de OFDM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74517"/>
            <a:ext cx="4021481" cy="1223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7097" y="1874517"/>
            <a:ext cx="332333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La PSD de una señal OFDM es la suma del espectro de sus N portadoras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376069"/>
            <a:ext cx="3950354" cy="29435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0112" y="3969388"/>
            <a:ext cx="36653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Elevada emisión fuera de banda !!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4572000" y="4154054"/>
            <a:ext cx="1008112" cy="2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99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Espectro de OFDM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7633922" cy="3096995"/>
          </a:xfrm>
        </p:spPr>
      </p:pic>
    </p:spTree>
    <p:extLst>
      <p:ext uri="{BB962C8B-B14F-4D97-AF65-F5344CB8AC3E}">
        <p14:creationId xmlns:p14="http://schemas.microsoft.com/office/powerpoint/2010/main" val="2341402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Espectro de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9" y="1484784"/>
            <a:ext cx="7539400" cy="4698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482" y="351470"/>
            <a:ext cx="1122931" cy="618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6216" y="33265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De: </a:t>
            </a:r>
          </a:p>
        </p:txBody>
      </p:sp>
    </p:spTree>
    <p:extLst>
      <p:ext uri="{BB962C8B-B14F-4D97-AF65-F5344CB8AC3E}">
        <p14:creationId xmlns:p14="http://schemas.microsoft.com/office/powerpoint/2010/main" val="3864256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/>
              <a:t>Portadoras virtuales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38758" y="1412776"/>
            <a:ext cx="7633742" cy="3593591"/>
          </a:xfrm>
        </p:spPr>
        <p:txBody>
          <a:bodyPr/>
          <a:lstStyle/>
          <a:p>
            <a:pPr eaLnBrk="1" hangingPunct="1"/>
            <a:r>
              <a:rPr lang="en-US" altLang="es-AR" sz="2400" dirty="0"/>
              <a:t>Para </a:t>
            </a:r>
            <a:r>
              <a:rPr lang="en-US" altLang="es-AR" sz="2400" dirty="0" err="1"/>
              <a:t>confinar</a:t>
            </a:r>
            <a:r>
              <a:rPr lang="en-US" altLang="es-AR" sz="2400" dirty="0"/>
              <a:t> el ancho de </a:t>
            </a:r>
            <a:r>
              <a:rPr lang="en-US" altLang="es-AR" sz="2400" dirty="0" err="1"/>
              <a:t>banda</a:t>
            </a:r>
            <a:r>
              <a:rPr lang="en-US" altLang="es-AR" sz="2400" dirty="0"/>
              <a:t> de </a:t>
            </a:r>
            <a:r>
              <a:rPr lang="en-US" altLang="es-AR" sz="2400" dirty="0" err="1"/>
              <a:t>transmisión</a:t>
            </a:r>
            <a:r>
              <a:rPr lang="en-US" altLang="es-AR" sz="2400" dirty="0"/>
              <a:t> se </a:t>
            </a:r>
            <a:r>
              <a:rPr lang="en-US" altLang="es-AR" sz="2400" dirty="0" err="1"/>
              <a:t>utilizan</a:t>
            </a:r>
            <a:r>
              <a:rPr lang="en-US" altLang="es-AR" sz="2400" dirty="0"/>
              <a:t> </a:t>
            </a:r>
            <a:r>
              <a:rPr lang="en-US" altLang="es-AR" sz="2400" dirty="0" err="1"/>
              <a:t>portadoras</a:t>
            </a:r>
            <a:r>
              <a:rPr lang="en-US" altLang="es-AR" sz="2400" dirty="0"/>
              <a:t> </a:t>
            </a:r>
            <a:r>
              <a:rPr lang="en-US" altLang="es-AR" sz="2400" dirty="0" err="1"/>
              <a:t>nulas</a:t>
            </a:r>
            <a:r>
              <a:rPr lang="en-US" altLang="es-AR" sz="2400" dirty="0"/>
              <a:t> a ambos del </a:t>
            </a:r>
            <a:r>
              <a:rPr lang="en-US" altLang="es-AR" sz="2400" dirty="0" err="1"/>
              <a:t>espectro</a:t>
            </a:r>
            <a:r>
              <a:rPr lang="en-US" altLang="es-AR" sz="2400" dirty="0"/>
              <a:t> (null-carriers o guard subcarriers).</a:t>
            </a:r>
          </a:p>
          <a:p>
            <a:pPr eaLnBrk="1" hangingPunct="1"/>
            <a:r>
              <a:rPr lang="en-US" altLang="es-AR" sz="2400" dirty="0"/>
              <a:t>Se </a:t>
            </a:r>
            <a:r>
              <a:rPr lang="en-US" altLang="es-AR" sz="2400" dirty="0" err="1"/>
              <a:t>utilizan</a:t>
            </a:r>
            <a:r>
              <a:rPr lang="en-US" altLang="es-AR" sz="2400" dirty="0"/>
              <a:t> </a:t>
            </a:r>
            <a:r>
              <a:rPr lang="en-US" altLang="es-AR" sz="2400" dirty="0" err="1"/>
              <a:t>tambien</a:t>
            </a:r>
            <a:r>
              <a:rPr lang="en-US" altLang="es-AR" sz="2400" dirty="0"/>
              <a:t> sub-</a:t>
            </a:r>
            <a:r>
              <a:rPr lang="en-US" altLang="es-AR" sz="2400" dirty="0" err="1"/>
              <a:t>portadoras</a:t>
            </a:r>
            <a:r>
              <a:rPr lang="en-US" altLang="es-AR" sz="2400" dirty="0"/>
              <a:t> </a:t>
            </a:r>
            <a:r>
              <a:rPr lang="en-US" altLang="es-AR" sz="2400" dirty="0" err="1"/>
              <a:t>nulas</a:t>
            </a:r>
            <a:r>
              <a:rPr lang="en-US" altLang="es-AR" sz="2400" dirty="0"/>
              <a:t> en el </a:t>
            </a:r>
            <a:r>
              <a:rPr lang="en-US" altLang="es-AR" sz="2400" dirty="0" err="1"/>
              <a:t>centro</a:t>
            </a:r>
            <a:r>
              <a:rPr lang="en-US" altLang="es-AR" sz="2400" dirty="0"/>
              <a:t> del </a:t>
            </a:r>
            <a:r>
              <a:rPr lang="en-US" altLang="es-AR" sz="2400" dirty="0" err="1"/>
              <a:t>espectro</a:t>
            </a:r>
            <a:r>
              <a:rPr lang="en-US" altLang="es-AR" sz="2400" dirty="0"/>
              <a:t> (DC)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89040"/>
            <a:ext cx="82042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432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/>
              <a:t>Conversión D/A y A/D. Muestreo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s-AR" sz="2400"/>
              <a:t>OFDM es implementada digitalmente utilizando IFFT/FFT.</a:t>
            </a:r>
          </a:p>
          <a:p>
            <a:pPr eaLnBrk="1" hangingPunct="1"/>
            <a:r>
              <a:rPr lang="en-US" altLang="es-AR" sz="2400"/>
              <a:t>En el transmisor, la señal a la salida de la IFFT es convertida a analógica  para luego ser procesada por la etapa de RF (up-conversion y amplificación).</a:t>
            </a:r>
          </a:p>
          <a:p>
            <a:pPr eaLnBrk="1" hangingPunct="1"/>
            <a:r>
              <a:rPr lang="en-US" altLang="es-AR" sz="2400"/>
              <a:t>Los conversores D/A y A/D se deben seleccionar en función de:</a:t>
            </a:r>
          </a:p>
          <a:p>
            <a:pPr lvl="1" eaLnBrk="1" hangingPunct="1"/>
            <a:r>
              <a:rPr lang="en-US" altLang="es-AR" sz="2000"/>
              <a:t>Tasa de muestreo</a:t>
            </a:r>
          </a:p>
          <a:p>
            <a:pPr lvl="1" eaLnBrk="1" hangingPunct="1"/>
            <a:r>
              <a:rPr lang="en-US" altLang="es-AR" sz="2000"/>
              <a:t>Resolución</a:t>
            </a:r>
          </a:p>
          <a:p>
            <a:pPr lvl="1" eaLnBrk="1" hangingPunct="1"/>
            <a:r>
              <a:rPr lang="en-US" altLang="es-AR" sz="2000"/>
              <a:t>Rango dinamico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047229" y="5921191"/>
            <a:ext cx="741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s-AR" dirty="0" err="1">
                <a:solidFill>
                  <a:srgbClr val="0070C0"/>
                </a:solidFill>
              </a:rPr>
              <a:t>Resoluciones</a:t>
            </a:r>
            <a:r>
              <a:rPr lang="en-US" altLang="es-AR" dirty="0">
                <a:solidFill>
                  <a:srgbClr val="0070C0"/>
                </a:solidFill>
              </a:rPr>
              <a:t> </a:t>
            </a:r>
            <a:r>
              <a:rPr lang="en-US" altLang="es-AR" dirty="0" err="1">
                <a:solidFill>
                  <a:srgbClr val="0070C0"/>
                </a:solidFill>
              </a:rPr>
              <a:t>típicas</a:t>
            </a:r>
            <a:r>
              <a:rPr lang="en-US" altLang="es-AR" dirty="0">
                <a:solidFill>
                  <a:srgbClr val="0070C0"/>
                </a:solidFill>
              </a:rPr>
              <a:t>: A/D &gt;10 bits, D/A&gt;8bits</a:t>
            </a:r>
          </a:p>
        </p:txBody>
      </p:sp>
    </p:spTree>
    <p:extLst>
      <p:ext uri="{BB962C8B-B14F-4D97-AF65-F5344CB8AC3E}">
        <p14:creationId xmlns:p14="http://schemas.microsoft.com/office/powerpoint/2010/main" val="1349414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/>
              <a:t>Conversión D/A y A/D. Muestreo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AR"/>
              <a:t>La tasa de muestreo debe verificar el criterio de Nyquist</a:t>
            </a:r>
          </a:p>
          <a:p>
            <a:pPr eaLnBrk="1" hangingPunct="1"/>
            <a:endParaRPr lang="en-US" altLang="es-AR"/>
          </a:p>
          <a:p>
            <a:pPr eaLnBrk="1" hangingPunct="1"/>
            <a:endParaRPr lang="en-US" altLang="es-AR"/>
          </a:p>
          <a:p>
            <a:pPr eaLnBrk="1" hangingPunct="1"/>
            <a:endParaRPr lang="en-US" altLang="es-AR"/>
          </a:p>
          <a:p>
            <a:pPr eaLnBrk="1" hangingPunct="1"/>
            <a:r>
              <a:rPr lang="en-US" altLang="es-AR"/>
              <a:t>En general se utiliza un tasa de muestreo mayor</a:t>
            </a:r>
          </a:p>
          <a:p>
            <a:pPr eaLnBrk="1" hangingPunct="1"/>
            <a:endParaRPr lang="en-US" altLang="es-AR"/>
          </a:p>
          <a:p>
            <a:pPr eaLnBrk="1" hangingPunct="1"/>
            <a:endParaRPr lang="en-US" altLang="es-AR"/>
          </a:p>
          <a:p>
            <a:pPr eaLnBrk="1" hangingPunct="1"/>
            <a:endParaRPr lang="en-US" altLang="es-AR"/>
          </a:p>
          <a:p>
            <a:pPr eaLnBrk="1" hangingPunct="1"/>
            <a:endParaRPr lang="en-US" altLang="es-AR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803773"/>
            <a:ext cx="3019425" cy="1057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941168"/>
            <a:ext cx="1543050" cy="742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136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38758" y="352692"/>
            <a:ext cx="7633742" cy="1492132"/>
          </a:xfrm>
        </p:spPr>
        <p:txBody>
          <a:bodyPr/>
          <a:lstStyle/>
          <a:p>
            <a:pPr eaLnBrk="1" hangingPunct="1"/>
            <a:r>
              <a:rPr lang="es-AR" altLang="es-AR" sz="3200"/>
              <a:t> Traslación en frecuencia (Up-conversion)</a:t>
            </a:r>
            <a:endParaRPr lang="es-ES_tradnl" altLang="es-AR" sz="32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Señales banda-base</a:t>
            </a:r>
            <a:endParaRPr lang="es-ES_tradnl" altLang="es-AR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08275"/>
            <a:ext cx="2130425" cy="6000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910" y="3573463"/>
            <a:ext cx="1554162" cy="6175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72021" y="3596506"/>
            <a:ext cx="1655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600" dirty="0"/>
              <a:t>Si x(t) es real</a:t>
            </a:r>
            <a:endParaRPr lang="es-ES_tradnl" altLang="es-AR" sz="1600" dirty="0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2844626" y="3717032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011863" y="1700213"/>
            <a:ext cx="2232025" cy="2298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/>
              <a:t>Usualmente las señales digitales son señales complejas, debido a que se pueden procesar en forma mas eficiente (DSP).</a:t>
            </a:r>
            <a:endParaRPr lang="es-ES_tradnl" altLang="es-AR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11188" y="4365625"/>
            <a:ext cx="74882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>
                <a:solidFill>
                  <a:srgbClr val="FF0000"/>
                </a:solidFill>
              </a:rPr>
              <a:t>Los canales de comunicaciones son siempre “reales” y señales complejas NO pueden transmitirse sin un procesamiento previo !!!</a:t>
            </a:r>
            <a:endParaRPr lang="es-ES_tradnl" altLang="es-AR">
              <a:solidFill>
                <a:srgbClr val="FF0000"/>
              </a:solidFill>
            </a:endParaRPr>
          </a:p>
        </p:txBody>
      </p:sp>
      <p:pic>
        <p:nvPicPr>
          <p:cNvPr id="2151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149850"/>
            <a:ext cx="47275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526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z="3200"/>
              <a:t> Traslación en frecuencia (Up-conversion)</a:t>
            </a:r>
            <a:endParaRPr lang="es-ES_tradnl" altLang="es-AR" sz="32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68592" y="1804079"/>
            <a:ext cx="7633742" cy="3593591"/>
          </a:xfrm>
        </p:spPr>
        <p:txBody>
          <a:bodyPr/>
          <a:lstStyle/>
          <a:p>
            <a:pPr eaLnBrk="1" hangingPunct="1"/>
            <a:r>
              <a:rPr lang="es-AR" altLang="es-AR" sz="2500" dirty="0"/>
              <a:t>La señal banda-base es traslada a la frecuencia de portadora del sistema.</a:t>
            </a:r>
          </a:p>
          <a:p>
            <a:pPr lvl="1" eaLnBrk="1" hangingPunct="1"/>
            <a:r>
              <a:rPr lang="es-AR" altLang="es-AR" sz="2100" dirty="0"/>
              <a:t>Este proceso se denomina mezclado</a:t>
            </a:r>
          </a:p>
          <a:p>
            <a:pPr lvl="1" eaLnBrk="1" hangingPunct="1"/>
            <a:r>
              <a:rPr lang="es-AR" altLang="es-AR" sz="2100" dirty="0"/>
              <a:t>Mezclado real: </a:t>
            </a:r>
            <a:r>
              <a:rPr lang="es-AR" altLang="es-AR" sz="2100" i="1" dirty="0"/>
              <a:t>x(t)</a:t>
            </a:r>
            <a:r>
              <a:rPr lang="es-AR" altLang="es-AR" sz="2100" dirty="0"/>
              <a:t> y el oscilador local son ambas reales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s-ES_tradnl" altLang="es-AR" sz="2100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1" y="4160214"/>
            <a:ext cx="4922837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4149725"/>
            <a:ext cx="50339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827088" y="4149725"/>
            <a:ext cx="71913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600" i="1"/>
              <a:t>x(t)</a:t>
            </a:r>
            <a:endParaRPr lang="es-ES_tradnl" altLang="es-AR" sz="1600" i="1"/>
          </a:p>
        </p:txBody>
      </p:sp>
      <p:pic>
        <p:nvPicPr>
          <p:cNvPr id="225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229225"/>
            <a:ext cx="3378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98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/>
              <a:t>Receptor</a:t>
            </a:r>
            <a:endParaRPr lang="es-ES_tradnl"/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55576" y="1569806"/>
            <a:ext cx="7633742" cy="3593591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►"/>
              <a:defRPr/>
            </a:pPr>
            <a:r>
              <a:rPr lang="es-AR" sz="2800" dirty="0"/>
              <a:t>En la etapa de demodulación los efectos del canal deben ser removidos</a:t>
            </a:r>
            <a:r>
              <a:rPr lang="es-AR" sz="2800" dirty="0">
                <a:sym typeface="Wingdings" pitchFamily="2" charset="2"/>
              </a:rPr>
              <a:t> </a:t>
            </a:r>
            <a:r>
              <a:rPr lang="es-AR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ecualización.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s-AR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En el caso de canales selectivos en frecuencia, si el </a:t>
            </a:r>
            <a:r>
              <a:rPr lang="es-AR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Ts</a:t>
            </a:r>
            <a:r>
              <a:rPr lang="es-AR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&gt;</a:t>
            </a:r>
            <a:r>
              <a:rPr lang="es-AR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Td</a:t>
            </a:r>
            <a:r>
              <a:rPr lang="es-AR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, los pulsos se </a:t>
            </a:r>
            <a:r>
              <a:rPr lang="es-AR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solapaninterferencia</a:t>
            </a:r>
            <a:r>
              <a:rPr lang="es-AR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</a:t>
            </a:r>
            <a:r>
              <a:rPr lang="es-AR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intersimboloECUALIZACIÓN</a:t>
            </a:r>
            <a:r>
              <a:rPr lang="es-AR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ES REQUERIDA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s-AR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 typeface="Arial" charset="0"/>
              <a:buNone/>
              <a:defRPr/>
            </a:pPr>
            <a:endParaRPr lang="es-ES_tradnl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53001"/>
            <a:ext cx="6227762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z="3200"/>
              <a:t>Traslación en frecuencia (Up-conversion)</a:t>
            </a:r>
            <a:endParaRPr lang="es-ES_tradnl" altLang="es-AR" sz="32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09387" y="1841754"/>
            <a:ext cx="7633742" cy="3593591"/>
          </a:xfrm>
        </p:spPr>
        <p:txBody>
          <a:bodyPr/>
          <a:lstStyle/>
          <a:p>
            <a:pPr lvl="1" eaLnBrk="1" hangingPunct="1"/>
            <a:r>
              <a:rPr lang="es-AR" altLang="es-AR" sz="2100" dirty="0"/>
              <a:t>Mezclado complejo: </a:t>
            </a:r>
            <a:r>
              <a:rPr lang="es-AR" altLang="es-AR" sz="2100" i="1" dirty="0"/>
              <a:t>x(t)</a:t>
            </a:r>
            <a:r>
              <a:rPr lang="es-AR" altLang="es-AR" sz="2100" dirty="0"/>
              <a:t> es multiplicado por una señal de oscilador local de valor complejo </a:t>
            </a:r>
          </a:p>
          <a:p>
            <a:pPr lvl="1" eaLnBrk="1" hangingPunct="1"/>
            <a:endParaRPr lang="es-ES_tradnl" altLang="es-AR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738"/>
            <a:ext cx="515461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221163"/>
            <a:ext cx="19145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33825"/>
            <a:ext cx="5005388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763713" y="4005263"/>
            <a:ext cx="71913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600" i="1"/>
              <a:t>x(t)</a:t>
            </a:r>
            <a:endParaRPr lang="es-ES_tradnl" altLang="es-AR" sz="1600" i="1"/>
          </a:p>
        </p:txBody>
      </p:sp>
    </p:spTree>
    <p:extLst>
      <p:ext uri="{BB962C8B-B14F-4D97-AF65-F5344CB8AC3E}">
        <p14:creationId xmlns:p14="http://schemas.microsoft.com/office/powerpoint/2010/main" val="3361525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Transmisión pasabanda</a:t>
            </a:r>
            <a:endParaRPr lang="es-ES_tradnl" altLang="es-AR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331913" y="1628775"/>
            <a:ext cx="7313612" cy="4114800"/>
          </a:xfrm>
        </p:spPr>
        <p:txBody>
          <a:bodyPr/>
          <a:lstStyle/>
          <a:p>
            <a:pPr eaLnBrk="1" hangingPunct="1"/>
            <a:r>
              <a:rPr lang="es-AR" altLang="es-AR" sz="2100"/>
              <a:t>Modulación I/Q es utilizada en los sistemas inalámbricos para transmitir señales complejas sobre canales reales.</a:t>
            </a:r>
          </a:p>
          <a:p>
            <a:pPr lvl="1" eaLnBrk="1" hangingPunct="1"/>
            <a:r>
              <a:rPr lang="es-AR" altLang="es-AR" sz="1900"/>
              <a:t>Las componentes de la señal mensaje son moduladas por dos funciones trigonométricas  90 grados desfasadas</a:t>
            </a:r>
            <a:r>
              <a:rPr lang="es-AR" altLang="es-AR" sz="2100"/>
              <a:t>.</a:t>
            </a:r>
            <a:endParaRPr lang="es-ES_tradnl" altLang="es-AR" sz="2100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06" y="5234781"/>
            <a:ext cx="33305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3578225"/>
            <a:ext cx="51562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836194"/>
            <a:ext cx="45720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05263"/>
            <a:ext cx="546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084763"/>
            <a:ext cx="6175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594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Implementación modulación IQ</a:t>
            </a:r>
            <a:endParaRPr lang="es-ES_tradnl" altLang="es-AR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Conversión directa</a:t>
            </a:r>
            <a:endParaRPr lang="es-ES_tradnl" altLang="es-AR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36838"/>
            <a:ext cx="7667625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596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Implementación modulación IQ</a:t>
            </a:r>
            <a:endParaRPr lang="es-ES_tradnl" altLang="es-AR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altLang="es-AR"/>
              <a:t>Conversión directa (all-digital)</a:t>
            </a:r>
            <a:endParaRPr lang="es-ES_tradnl" altLang="es-AR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81300"/>
            <a:ext cx="81788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4067175" y="3500438"/>
            <a:ext cx="720725" cy="1008062"/>
          </a:xfrm>
          <a:prstGeom prst="rect">
            <a:avLst/>
          </a:prstGeom>
          <a:noFill/>
          <a:ln w="28575">
            <a:solidFill>
              <a:srgbClr val="66FF33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4283201" y="1874517"/>
            <a:ext cx="49672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600" dirty="0">
                <a:solidFill>
                  <a:schemeClr val="accent1"/>
                </a:solidFill>
              </a:rPr>
              <a:t>El conversor debe operar a frecuencias de muestreo del orden de la frecuencia de portadora</a:t>
            </a:r>
            <a:endParaRPr lang="es-ES_tradnl" altLang="es-AR" sz="1600" dirty="0">
              <a:solidFill>
                <a:schemeClr val="accent1"/>
              </a:solidFill>
            </a:endParaRPr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4284663" y="3284538"/>
            <a:ext cx="71437" cy="504825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8138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OFDM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Mas detalles </a:t>
            </a:r>
            <a:r>
              <a:rPr lang="es-AR"/>
              <a:t>en las próximas  clases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560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/>
              <a:t>Receptor</a:t>
            </a:r>
            <a:endParaRPr lang="es-ES_tradnl"/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s-AR" sz="2800"/>
              <a:t>Si se requiere aumentar la tasa de transmisión, Ts disminuye </a:t>
            </a:r>
            <a:r>
              <a:rPr lang="es-AR" sz="2800">
                <a:sym typeface="Wingdings" pitchFamily="2" charset="2"/>
              </a:rPr>
              <a:t> aumenta la ISI.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s-AR" sz="2800">
                <a:sym typeface="Wingdings" pitchFamily="2" charset="2"/>
              </a:rPr>
              <a:t>Si Ts disminuye, el ancho de banda de transmisión aumenta  canales selectivos en frecuencia.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s-AR" sz="2800">
                <a:sym typeface="Wingdings" pitchFamily="2" charset="2"/>
              </a:rPr>
              <a:t>Los efectos del canal deben ser compensados</a:t>
            </a:r>
            <a:endParaRPr lang="es-ES_tradnl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73290-DB63-41E1-865E-D22F82B5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9" y="624110"/>
            <a:ext cx="7490792" cy="1280890"/>
          </a:xfrm>
        </p:spPr>
        <p:txBody>
          <a:bodyPr/>
          <a:lstStyle/>
          <a:p>
            <a:r>
              <a:rPr lang="es-MX" dirty="0"/>
              <a:t>Banda Ancha – banda angosta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12994C-006C-4A67-96F3-66B4679F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294375-165E-41E1-9DE5-D2E9125A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6117"/>
            <a:ext cx="7892489" cy="53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0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1A800-499E-4DDC-A8D8-6B69359D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Canal </a:t>
            </a:r>
            <a:r>
              <a:rPr lang="es-MX" dirty="0" err="1"/>
              <a:t>multicamino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385217-9256-4E47-9069-458448F5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607657-F9E2-45A0-BA7A-D48C640D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" y="1628800"/>
            <a:ext cx="9144000" cy="49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FDF26-7267-4565-AE8A-78710522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Efecto de la dispersión del canal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3F6D1-7ACF-4D74-BEC9-4BC6B197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AE2267-B44E-4A0C-BC8C-BEA36EBB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6" y="2016255"/>
            <a:ext cx="7666384" cy="48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3202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4270</TotalTime>
  <Words>1615</Words>
  <Application>Microsoft Office PowerPoint</Application>
  <PresentationFormat>Presentación en pantalla (4:3)</PresentationFormat>
  <Paragraphs>249</Paragraphs>
  <Slides>54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2" baseType="lpstr">
      <vt:lpstr>Arial</vt:lpstr>
      <vt:lpstr>Cambria Math</vt:lpstr>
      <vt:lpstr>Century Gothic</vt:lpstr>
      <vt:lpstr>Tahoma</vt:lpstr>
      <vt:lpstr>Verdana</vt:lpstr>
      <vt:lpstr>Wingdings</vt:lpstr>
      <vt:lpstr>Wingdings 3</vt:lpstr>
      <vt:lpstr>Espiral</vt:lpstr>
      <vt:lpstr>Unidad 3:  Estructura de un transceiver inalámbrico</vt:lpstr>
      <vt:lpstr>Transceiver inalámbrico</vt:lpstr>
      <vt:lpstr>Presentación de PowerPoint</vt:lpstr>
      <vt:lpstr>Receptor</vt:lpstr>
      <vt:lpstr>Receptor</vt:lpstr>
      <vt:lpstr>Receptor</vt:lpstr>
      <vt:lpstr>Banda Ancha – banda angosta</vt:lpstr>
      <vt:lpstr>Canal multicamino</vt:lpstr>
      <vt:lpstr>Efecto de la dispersión del canal</vt:lpstr>
      <vt:lpstr>ISI y dispersión </vt:lpstr>
      <vt:lpstr>Ecualización</vt:lpstr>
      <vt:lpstr>Ecualización</vt:lpstr>
      <vt:lpstr>Ecualización</vt:lpstr>
      <vt:lpstr>Ecualización- ZF o MMSE</vt:lpstr>
      <vt:lpstr>Implementación del ecualizador</vt:lpstr>
      <vt:lpstr>Interferencia Intersímbolo</vt:lpstr>
      <vt:lpstr>ISI</vt:lpstr>
      <vt:lpstr>Sistemas de portadoras múltiples</vt:lpstr>
      <vt:lpstr>Sistemas de portadoras múltiples</vt:lpstr>
      <vt:lpstr>Sistemas de portadoras múltiples</vt:lpstr>
      <vt:lpstr>Sistemas de portadoras múltiples</vt:lpstr>
      <vt:lpstr>Sistemas OFDM</vt:lpstr>
      <vt:lpstr>Diagrama en bloques</vt:lpstr>
      <vt:lpstr>Implementación digital </vt:lpstr>
      <vt:lpstr>Implementación digital</vt:lpstr>
      <vt:lpstr>Implementación digital</vt:lpstr>
      <vt:lpstr>Implementación digital</vt:lpstr>
      <vt:lpstr>Implementación digital</vt:lpstr>
      <vt:lpstr>Circular vs lineal</vt:lpstr>
      <vt:lpstr>Circular vs lineal</vt:lpstr>
      <vt:lpstr>Circular vs lineal</vt:lpstr>
      <vt:lpstr>Implementación digital</vt:lpstr>
      <vt:lpstr>Implementación digital</vt:lpstr>
      <vt:lpstr>Implementación digital</vt:lpstr>
      <vt:lpstr>Implementación digital</vt:lpstr>
      <vt:lpstr>Implementación digital OFDM</vt:lpstr>
      <vt:lpstr>Transmisor OFDM</vt:lpstr>
      <vt:lpstr>Receptor OFDM</vt:lpstr>
      <vt:lpstr>Formas de onda en un transmisor OFDM</vt:lpstr>
      <vt:lpstr>Espectro de OFDM</vt:lpstr>
      <vt:lpstr>Espectro de OFDM</vt:lpstr>
      <vt:lpstr>Espectro de OFDM</vt:lpstr>
      <vt:lpstr>Espectro de OFDM</vt:lpstr>
      <vt:lpstr>Espectro de OFDM</vt:lpstr>
      <vt:lpstr>Portadoras virtuales</vt:lpstr>
      <vt:lpstr>Conversión D/A y A/D. Muestreo</vt:lpstr>
      <vt:lpstr>Conversión D/A y A/D. Muestreo</vt:lpstr>
      <vt:lpstr> Traslación en frecuencia (Up-conversion)</vt:lpstr>
      <vt:lpstr> Traslación en frecuencia (Up-conversion)</vt:lpstr>
      <vt:lpstr>Traslación en frecuencia (Up-conversion)</vt:lpstr>
      <vt:lpstr>Transmisión pasabanda</vt:lpstr>
      <vt:lpstr>Implementación modulación IQ</vt:lpstr>
      <vt:lpstr>Implementación modulación IQ</vt:lpstr>
      <vt:lpstr>OFDM 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3:  Estructura de un transceiver inalámbrico</dc:title>
  <dc:creator>WinuE</dc:creator>
  <cp:lastModifiedBy>diec</cp:lastModifiedBy>
  <cp:revision>36</cp:revision>
  <dcterms:created xsi:type="dcterms:W3CDTF">2012-10-16T17:41:56Z</dcterms:created>
  <dcterms:modified xsi:type="dcterms:W3CDTF">2022-06-15T14:26:41Z</dcterms:modified>
</cp:coreProperties>
</file>