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326" r:id="rId2"/>
    <p:sldId id="278" r:id="rId3"/>
    <p:sldId id="308" r:id="rId4"/>
    <p:sldId id="309" r:id="rId5"/>
    <p:sldId id="279" r:id="rId6"/>
    <p:sldId id="281" r:id="rId7"/>
    <p:sldId id="284" r:id="rId8"/>
    <p:sldId id="285" r:id="rId9"/>
    <p:sldId id="286" r:id="rId10"/>
    <p:sldId id="288" r:id="rId11"/>
    <p:sldId id="280" r:id="rId12"/>
    <p:sldId id="282" r:id="rId13"/>
    <p:sldId id="283" r:id="rId14"/>
    <p:sldId id="287" r:id="rId15"/>
    <p:sldId id="289" r:id="rId16"/>
    <p:sldId id="290" r:id="rId17"/>
    <p:sldId id="327" r:id="rId18"/>
    <p:sldId id="291" r:id="rId19"/>
    <p:sldId id="292" r:id="rId20"/>
    <p:sldId id="293" r:id="rId21"/>
    <p:sldId id="294" r:id="rId22"/>
    <p:sldId id="295" r:id="rId23"/>
    <p:sldId id="296" r:id="rId24"/>
    <p:sldId id="297" r:id="rId25"/>
    <p:sldId id="299" r:id="rId26"/>
    <p:sldId id="298" r:id="rId27"/>
    <p:sldId id="335" r:id="rId28"/>
    <p:sldId id="334" r:id="rId29"/>
    <p:sldId id="305" r:id="rId30"/>
    <p:sldId id="306" r:id="rId31"/>
    <p:sldId id="307" r:id="rId32"/>
    <p:sldId id="325" r:id="rId33"/>
    <p:sldId id="333" r:id="rId34"/>
    <p:sldId id="337" r:id="rId35"/>
    <p:sldId id="331" r:id="rId36"/>
    <p:sldId id="332" r:id="rId37"/>
    <p:sldId id="329" r:id="rId38"/>
    <p:sldId id="328" r:id="rId39"/>
    <p:sldId id="330" r:id="rId40"/>
    <p:sldId id="304" r:id="rId41"/>
    <p:sldId id="336" r:id="rId42"/>
    <p:sldId id="310" r:id="rId43"/>
    <p:sldId id="311" r:id="rId44"/>
    <p:sldId id="312" r:id="rId45"/>
    <p:sldId id="313" r:id="rId46"/>
    <p:sldId id="314" r:id="rId47"/>
    <p:sldId id="315" r:id="rId48"/>
    <p:sldId id="317" r:id="rId49"/>
    <p:sldId id="318" r:id="rId50"/>
    <p:sldId id="319" r:id="rId51"/>
    <p:sldId id="320" r:id="rId52"/>
    <p:sldId id="321" r:id="rId53"/>
    <p:sldId id="324" r:id="rId54"/>
    <p:sldId id="322" r:id="rId55"/>
    <p:sldId id="32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959" autoAdjust="0"/>
  </p:normalViewPr>
  <p:slideViewPr>
    <p:cSldViewPr>
      <p:cViewPr varScale="1">
        <p:scale>
          <a:sx n="54" d="100"/>
          <a:sy n="54" d="100"/>
        </p:scale>
        <p:origin x="116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F835A-BA62-437E-A4E0-0F1A98B535C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s-AR"/>
        </a:p>
      </dgm:t>
    </dgm:pt>
    <dgm:pt modelId="{92FA2954-9CD3-4091-AB41-7B190AB63DE0}">
      <dgm:prSet phldrT="[Text]"/>
      <dgm:spPr/>
      <dgm:t>
        <a:bodyPr/>
        <a:lstStyle/>
        <a:p>
          <a:r>
            <a:rPr lang="es-AR" dirty="0"/>
            <a:t>Cantidad de pilotos</a:t>
          </a:r>
        </a:p>
      </dgm:t>
    </dgm:pt>
    <dgm:pt modelId="{C5EBD51F-3FD3-44AD-94F4-C48FD6B4489B}" type="parTrans" cxnId="{DF09FFFA-EAEC-4CB1-8C18-D93D3831F0CE}">
      <dgm:prSet/>
      <dgm:spPr/>
      <dgm:t>
        <a:bodyPr/>
        <a:lstStyle/>
        <a:p>
          <a:endParaRPr lang="es-AR"/>
        </a:p>
      </dgm:t>
    </dgm:pt>
    <dgm:pt modelId="{90E2CFCF-806F-49F2-99F9-A63A2ACD7A01}" type="sibTrans" cxnId="{DF09FFFA-EAEC-4CB1-8C18-D93D3831F0CE}">
      <dgm:prSet/>
      <dgm:spPr/>
      <dgm:t>
        <a:bodyPr/>
        <a:lstStyle/>
        <a:p>
          <a:endParaRPr lang="es-AR"/>
        </a:p>
      </dgm:t>
    </dgm:pt>
    <dgm:pt modelId="{83171DF3-72D8-4F07-97F4-AD9702D32E50}">
      <dgm:prSet phldrT="[Text]"/>
      <dgm:spPr/>
      <dgm:t>
        <a:bodyPr/>
        <a:lstStyle/>
        <a:p>
          <a:r>
            <a:rPr lang="es-AR" dirty="0"/>
            <a:t>Se reduce la tasa efectiva de transmisión. Capacidad de seguimiento de las variaciones del canal</a:t>
          </a:r>
        </a:p>
      </dgm:t>
    </dgm:pt>
    <dgm:pt modelId="{7F80BA9B-002D-450C-BB71-6076253CC441}" type="parTrans" cxnId="{CF216E6E-1303-4814-8513-A77ED1DA8626}">
      <dgm:prSet/>
      <dgm:spPr/>
      <dgm:t>
        <a:bodyPr/>
        <a:lstStyle/>
        <a:p>
          <a:endParaRPr lang="es-AR"/>
        </a:p>
      </dgm:t>
    </dgm:pt>
    <dgm:pt modelId="{FA38263F-C8CF-4C68-B52A-1D113DD63F40}" type="sibTrans" cxnId="{CF216E6E-1303-4814-8513-A77ED1DA8626}">
      <dgm:prSet/>
      <dgm:spPr/>
      <dgm:t>
        <a:bodyPr/>
        <a:lstStyle/>
        <a:p>
          <a:endParaRPr lang="es-AR"/>
        </a:p>
      </dgm:t>
    </dgm:pt>
    <dgm:pt modelId="{75CFC75C-1465-4101-9DE3-39E8056C5EF8}">
      <dgm:prSet phldrT="[Text]"/>
      <dgm:spPr/>
      <dgm:t>
        <a:bodyPr/>
        <a:lstStyle/>
        <a:p>
          <a:r>
            <a:rPr lang="es-AR" dirty="0" err="1"/>
            <a:t>Nro</a:t>
          </a:r>
          <a:r>
            <a:rPr lang="es-AR" dirty="0"/>
            <a:t> de pilotos / </a:t>
          </a:r>
          <a:r>
            <a:rPr lang="es-AR" dirty="0" err="1"/>
            <a:t>Nro</a:t>
          </a:r>
          <a:r>
            <a:rPr lang="es-AR" dirty="0"/>
            <a:t> datos</a:t>
          </a:r>
        </a:p>
      </dgm:t>
    </dgm:pt>
    <dgm:pt modelId="{2E1C4509-E9F7-4FBD-86CA-8E6FAD853A28}" type="parTrans" cxnId="{EB7FBCFE-8CFE-4BBF-A7AB-C9591E79EFFD}">
      <dgm:prSet/>
      <dgm:spPr/>
      <dgm:t>
        <a:bodyPr/>
        <a:lstStyle/>
        <a:p>
          <a:endParaRPr lang="es-AR"/>
        </a:p>
      </dgm:t>
    </dgm:pt>
    <dgm:pt modelId="{BB2E3352-23A4-4F73-AAEB-9AC637C22685}" type="sibTrans" cxnId="{EB7FBCFE-8CFE-4BBF-A7AB-C9591E79EFFD}">
      <dgm:prSet/>
      <dgm:spPr/>
      <dgm:t>
        <a:bodyPr/>
        <a:lstStyle/>
        <a:p>
          <a:endParaRPr lang="es-AR"/>
        </a:p>
      </dgm:t>
    </dgm:pt>
    <dgm:pt modelId="{D0634E46-DC66-4987-9E63-8336E64B3190}">
      <dgm:prSet phldrT="[Text]"/>
      <dgm:spPr/>
      <dgm:t>
        <a:bodyPr/>
        <a:lstStyle/>
        <a:p>
          <a:r>
            <a:rPr lang="es-AR" dirty="0"/>
            <a:t>Tipo de canal</a:t>
          </a:r>
        </a:p>
      </dgm:t>
    </dgm:pt>
    <dgm:pt modelId="{FE678B55-1B86-4BB2-A1D6-C0377366A4E4}" type="parTrans" cxnId="{64084928-2FE2-4787-B284-98F314A9F4E0}">
      <dgm:prSet/>
      <dgm:spPr/>
      <dgm:t>
        <a:bodyPr/>
        <a:lstStyle/>
        <a:p>
          <a:endParaRPr lang="es-AR"/>
        </a:p>
      </dgm:t>
    </dgm:pt>
    <dgm:pt modelId="{B94AB25A-401C-4D8A-AF30-3C52CDD95216}" type="sibTrans" cxnId="{64084928-2FE2-4787-B284-98F314A9F4E0}">
      <dgm:prSet/>
      <dgm:spPr/>
      <dgm:t>
        <a:bodyPr/>
        <a:lstStyle/>
        <a:p>
          <a:endParaRPr lang="es-AR"/>
        </a:p>
      </dgm:t>
    </dgm:pt>
    <dgm:pt modelId="{F86B0969-1E4C-4870-83DC-11B057EB106D}">
      <dgm:prSet phldrT="[Text]"/>
      <dgm:spPr/>
      <dgm:t>
        <a:bodyPr/>
        <a:lstStyle/>
        <a:p>
          <a:r>
            <a:rPr lang="es-AR" dirty="0"/>
            <a:t>Canales variantes en el tiempo, selectivos en frecuencia, efecto </a:t>
          </a:r>
          <a:r>
            <a:rPr lang="es-AR" dirty="0" err="1"/>
            <a:t>Doppler</a:t>
          </a:r>
          <a:r>
            <a:rPr lang="es-AR" dirty="0"/>
            <a:t>,…</a:t>
          </a:r>
        </a:p>
      </dgm:t>
    </dgm:pt>
    <dgm:pt modelId="{39A777E4-C12D-4B6E-A733-9F8111EDC193}" type="parTrans" cxnId="{16E29D5E-C8C3-4FF3-A17B-8286BE46EAFE}">
      <dgm:prSet/>
      <dgm:spPr/>
      <dgm:t>
        <a:bodyPr/>
        <a:lstStyle/>
        <a:p>
          <a:endParaRPr lang="es-AR"/>
        </a:p>
      </dgm:t>
    </dgm:pt>
    <dgm:pt modelId="{4ABCFD9C-4939-4784-8579-9BE4983A25D8}" type="sibTrans" cxnId="{16E29D5E-C8C3-4FF3-A17B-8286BE46EAFE}">
      <dgm:prSet/>
      <dgm:spPr/>
      <dgm:t>
        <a:bodyPr/>
        <a:lstStyle/>
        <a:p>
          <a:endParaRPr lang="es-AR"/>
        </a:p>
      </dgm:t>
    </dgm:pt>
    <dgm:pt modelId="{D5D58C04-6D11-4551-904D-5EBF6AF0F440}">
      <dgm:prSet phldrT="[Text]"/>
      <dgm:spPr/>
      <dgm:t>
        <a:bodyPr/>
        <a:lstStyle/>
        <a:p>
          <a:r>
            <a:rPr lang="es-AR" dirty="0"/>
            <a:t>Ancho de banda de coherencia</a:t>
          </a:r>
        </a:p>
      </dgm:t>
    </dgm:pt>
    <dgm:pt modelId="{17B99AEE-C489-4A71-BFA8-8D18E690F252}" type="parTrans" cxnId="{28941162-B761-4980-AD57-E7F889B3D29B}">
      <dgm:prSet/>
      <dgm:spPr/>
      <dgm:t>
        <a:bodyPr/>
        <a:lstStyle/>
        <a:p>
          <a:endParaRPr lang="es-AR"/>
        </a:p>
      </dgm:t>
    </dgm:pt>
    <dgm:pt modelId="{B357EDF7-F90C-4B97-AE57-DD7247D99087}" type="sibTrans" cxnId="{28941162-B761-4980-AD57-E7F889B3D29B}">
      <dgm:prSet/>
      <dgm:spPr/>
      <dgm:t>
        <a:bodyPr/>
        <a:lstStyle/>
        <a:p>
          <a:endParaRPr lang="es-AR"/>
        </a:p>
      </dgm:t>
    </dgm:pt>
    <dgm:pt modelId="{C07E029F-AB84-4181-8FED-A84B1AA74A65}">
      <dgm:prSet phldrT="[Text]"/>
      <dgm:spPr/>
      <dgm:t>
        <a:bodyPr/>
        <a:lstStyle/>
        <a:p>
          <a:r>
            <a:rPr lang="es-AR" dirty="0"/>
            <a:t>Complejidad de implementación</a:t>
          </a:r>
        </a:p>
      </dgm:t>
    </dgm:pt>
    <dgm:pt modelId="{DC3F5CB3-8330-4B42-9C69-7043F3875CA1}" type="parTrans" cxnId="{1C55DC3B-1B41-4A84-86D8-FBB12B5BD75E}">
      <dgm:prSet/>
      <dgm:spPr/>
      <dgm:t>
        <a:bodyPr/>
        <a:lstStyle/>
        <a:p>
          <a:endParaRPr lang="es-AR"/>
        </a:p>
      </dgm:t>
    </dgm:pt>
    <dgm:pt modelId="{12163905-47EE-4F90-917A-D01EDA7C550F}" type="sibTrans" cxnId="{1C55DC3B-1B41-4A84-86D8-FBB12B5BD75E}">
      <dgm:prSet/>
      <dgm:spPr/>
      <dgm:t>
        <a:bodyPr/>
        <a:lstStyle/>
        <a:p>
          <a:endParaRPr lang="es-AR"/>
        </a:p>
      </dgm:t>
    </dgm:pt>
    <dgm:pt modelId="{C33B7AB4-2D3E-423E-BDB0-653569F556D1}">
      <dgm:prSet phldrT="[Text]"/>
      <dgm:spPr/>
      <dgm:t>
        <a:bodyPr/>
        <a:lstStyle/>
        <a:p>
          <a:r>
            <a:rPr lang="es-AR" dirty="0"/>
            <a:t>Inversión de matrices, interpolación, ….</a:t>
          </a:r>
        </a:p>
      </dgm:t>
    </dgm:pt>
    <dgm:pt modelId="{37C6B5CF-5819-4FDD-8873-0BABD1D9DECC}" type="parTrans" cxnId="{B2227F0A-7FD3-4C56-8B70-7ED37161BA62}">
      <dgm:prSet/>
      <dgm:spPr/>
      <dgm:t>
        <a:bodyPr/>
        <a:lstStyle/>
        <a:p>
          <a:endParaRPr lang="es-AR"/>
        </a:p>
      </dgm:t>
    </dgm:pt>
    <dgm:pt modelId="{2F803E9B-CFE0-4617-97B3-39E5D58F3160}" type="sibTrans" cxnId="{B2227F0A-7FD3-4C56-8B70-7ED37161BA62}">
      <dgm:prSet/>
      <dgm:spPr/>
      <dgm:t>
        <a:bodyPr/>
        <a:lstStyle/>
        <a:p>
          <a:endParaRPr lang="es-AR"/>
        </a:p>
      </dgm:t>
    </dgm:pt>
    <dgm:pt modelId="{CCBE4DF4-7C32-4E5A-ADE2-BF6746AD6A29}">
      <dgm:prSet phldrT="[Text]"/>
      <dgm:spPr/>
      <dgm:t>
        <a:bodyPr/>
        <a:lstStyle/>
        <a:p>
          <a:r>
            <a:rPr lang="es-AR" dirty="0"/>
            <a:t>Complejidad de implementación.</a:t>
          </a:r>
        </a:p>
      </dgm:t>
    </dgm:pt>
    <dgm:pt modelId="{B7B3BCD9-85E4-4ED7-B34C-2A7BD5CBF9A3}" type="parTrans" cxnId="{6B7F7B75-32BC-4B7F-921E-64E3986F4091}">
      <dgm:prSet/>
      <dgm:spPr/>
      <dgm:t>
        <a:bodyPr/>
        <a:lstStyle/>
        <a:p>
          <a:endParaRPr lang="es-AR"/>
        </a:p>
      </dgm:t>
    </dgm:pt>
    <dgm:pt modelId="{7E51360B-54FB-442C-8316-1BA8D39BBB72}" type="sibTrans" cxnId="{6B7F7B75-32BC-4B7F-921E-64E3986F4091}">
      <dgm:prSet/>
      <dgm:spPr/>
      <dgm:t>
        <a:bodyPr/>
        <a:lstStyle/>
        <a:p>
          <a:endParaRPr lang="es-AR"/>
        </a:p>
      </dgm:t>
    </dgm:pt>
    <dgm:pt modelId="{9AC1A352-1DA6-43C9-AE97-CA86F79798AE}">
      <dgm:prSet phldrT="[Text]"/>
      <dgm:spPr/>
      <dgm:t>
        <a:bodyPr/>
        <a:lstStyle/>
        <a:p>
          <a:r>
            <a:rPr lang="es-AR" dirty="0"/>
            <a:t>Tiempo de coherencia</a:t>
          </a:r>
        </a:p>
      </dgm:t>
    </dgm:pt>
    <dgm:pt modelId="{2C027034-5971-4EEC-96C3-63A71B81CD34}" type="parTrans" cxnId="{7272A95D-81BB-4B70-B3BD-53D4DFED10BC}">
      <dgm:prSet/>
      <dgm:spPr/>
      <dgm:t>
        <a:bodyPr/>
        <a:lstStyle/>
        <a:p>
          <a:endParaRPr lang="es-AR"/>
        </a:p>
      </dgm:t>
    </dgm:pt>
    <dgm:pt modelId="{92DE830C-1700-4913-B373-EEFCEF807954}" type="sibTrans" cxnId="{7272A95D-81BB-4B70-B3BD-53D4DFED10BC}">
      <dgm:prSet/>
      <dgm:spPr/>
      <dgm:t>
        <a:bodyPr/>
        <a:lstStyle/>
        <a:p>
          <a:endParaRPr lang="es-AR"/>
        </a:p>
      </dgm:t>
    </dgm:pt>
    <dgm:pt modelId="{8BFD57B3-6A94-4B70-9159-1A3D2E21ED92}">
      <dgm:prSet phldrT="[Text]"/>
      <dgm:spPr/>
      <dgm:t>
        <a:bodyPr/>
        <a:lstStyle/>
        <a:p>
          <a:r>
            <a:rPr lang="es-AR" dirty="0" err="1"/>
            <a:t>Uplink</a:t>
          </a:r>
          <a:r>
            <a:rPr lang="es-AR" dirty="0"/>
            <a:t>/</a:t>
          </a:r>
          <a:r>
            <a:rPr lang="es-AR" dirty="0" err="1"/>
            <a:t>downlink</a:t>
          </a:r>
          <a:r>
            <a:rPr lang="es-AR" dirty="0"/>
            <a:t> </a:t>
          </a:r>
        </a:p>
      </dgm:t>
    </dgm:pt>
    <dgm:pt modelId="{F878BA48-EAFC-458C-8456-EE3B384BB244}" type="parTrans" cxnId="{D1065AC0-7B12-4353-94C3-B3EDB36276FF}">
      <dgm:prSet/>
      <dgm:spPr/>
      <dgm:t>
        <a:bodyPr/>
        <a:lstStyle/>
        <a:p>
          <a:endParaRPr lang="es-AR"/>
        </a:p>
      </dgm:t>
    </dgm:pt>
    <dgm:pt modelId="{E215DE37-5691-4737-9EB8-7C827956649C}" type="sibTrans" cxnId="{D1065AC0-7B12-4353-94C3-B3EDB36276FF}">
      <dgm:prSet/>
      <dgm:spPr/>
      <dgm:t>
        <a:bodyPr/>
        <a:lstStyle/>
        <a:p>
          <a:endParaRPr lang="es-AR"/>
        </a:p>
      </dgm:t>
    </dgm:pt>
    <dgm:pt modelId="{B013BBBB-0747-4326-811F-78E6AB45310D}" type="pres">
      <dgm:prSet presAssocID="{DFDF835A-BA62-437E-A4E0-0F1A98B535C2}" presName="Name0" presStyleCnt="0">
        <dgm:presLayoutVars>
          <dgm:chMax/>
          <dgm:chPref val="3"/>
          <dgm:dir/>
          <dgm:animOne val="branch"/>
          <dgm:animLvl val="lvl"/>
        </dgm:presLayoutVars>
      </dgm:prSet>
      <dgm:spPr/>
    </dgm:pt>
    <dgm:pt modelId="{175286E5-485F-4A3E-B391-9B66BB25BE5E}" type="pres">
      <dgm:prSet presAssocID="{92FA2954-9CD3-4091-AB41-7B190AB63DE0}" presName="composite" presStyleCnt="0"/>
      <dgm:spPr/>
    </dgm:pt>
    <dgm:pt modelId="{8A594A96-2A27-4E73-904E-38958D1C13A1}" type="pres">
      <dgm:prSet presAssocID="{92FA2954-9CD3-4091-AB41-7B190AB63DE0}" presName="FirstChild" presStyleLbl="revTx" presStyleIdx="0" presStyleCnt="6">
        <dgm:presLayoutVars>
          <dgm:chMax val="0"/>
          <dgm:chPref val="0"/>
          <dgm:bulletEnabled val="1"/>
        </dgm:presLayoutVars>
      </dgm:prSet>
      <dgm:spPr/>
    </dgm:pt>
    <dgm:pt modelId="{F6F85DC0-E92C-4D54-A9CB-E23E4201C053}" type="pres">
      <dgm:prSet presAssocID="{92FA2954-9CD3-4091-AB41-7B190AB63DE0}" presName="Parent" presStyleLbl="alignNode1" presStyleIdx="0" presStyleCnt="3">
        <dgm:presLayoutVars>
          <dgm:chMax val="3"/>
          <dgm:chPref val="3"/>
          <dgm:bulletEnabled val="1"/>
        </dgm:presLayoutVars>
      </dgm:prSet>
      <dgm:spPr/>
    </dgm:pt>
    <dgm:pt modelId="{809FAAA3-58F2-4CF8-9DEC-93A539E70CFA}" type="pres">
      <dgm:prSet presAssocID="{92FA2954-9CD3-4091-AB41-7B190AB63DE0}" presName="Accent" presStyleLbl="parChTrans1D1" presStyleIdx="0" presStyleCnt="3"/>
      <dgm:spPr/>
    </dgm:pt>
    <dgm:pt modelId="{C231859A-CE25-4846-B3D1-5837010A4B6A}" type="pres">
      <dgm:prSet presAssocID="{92FA2954-9CD3-4091-AB41-7B190AB63DE0}" presName="Child" presStyleLbl="revTx" presStyleIdx="1" presStyleCnt="6">
        <dgm:presLayoutVars>
          <dgm:chMax val="0"/>
          <dgm:chPref val="0"/>
          <dgm:bulletEnabled val="1"/>
        </dgm:presLayoutVars>
      </dgm:prSet>
      <dgm:spPr/>
    </dgm:pt>
    <dgm:pt modelId="{3D58D5FC-4548-4ACF-BD7D-BEA21C86A6AA}" type="pres">
      <dgm:prSet presAssocID="{90E2CFCF-806F-49F2-99F9-A63A2ACD7A01}" presName="sibTrans" presStyleCnt="0"/>
      <dgm:spPr/>
    </dgm:pt>
    <dgm:pt modelId="{201E322A-0A61-4F79-9514-7F6278B4A292}" type="pres">
      <dgm:prSet presAssocID="{D0634E46-DC66-4987-9E63-8336E64B3190}" presName="composite" presStyleCnt="0"/>
      <dgm:spPr/>
    </dgm:pt>
    <dgm:pt modelId="{A6CB0C94-B897-496A-B1B8-35472235A686}" type="pres">
      <dgm:prSet presAssocID="{D0634E46-DC66-4987-9E63-8336E64B3190}" presName="FirstChild" presStyleLbl="revTx" presStyleIdx="2" presStyleCnt="6">
        <dgm:presLayoutVars>
          <dgm:chMax val="0"/>
          <dgm:chPref val="0"/>
          <dgm:bulletEnabled val="1"/>
        </dgm:presLayoutVars>
      </dgm:prSet>
      <dgm:spPr/>
    </dgm:pt>
    <dgm:pt modelId="{5FE1D504-1C22-4974-AF08-F3B09063ECE9}" type="pres">
      <dgm:prSet presAssocID="{D0634E46-DC66-4987-9E63-8336E64B3190}" presName="Parent" presStyleLbl="alignNode1" presStyleIdx="1" presStyleCnt="3">
        <dgm:presLayoutVars>
          <dgm:chMax val="3"/>
          <dgm:chPref val="3"/>
          <dgm:bulletEnabled val="1"/>
        </dgm:presLayoutVars>
      </dgm:prSet>
      <dgm:spPr/>
    </dgm:pt>
    <dgm:pt modelId="{4D85FDC7-326C-44EB-9818-8599E5BE4B8C}" type="pres">
      <dgm:prSet presAssocID="{D0634E46-DC66-4987-9E63-8336E64B3190}" presName="Accent" presStyleLbl="parChTrans1D1" presStyleIdx="1" presStyleCnt="3"/>
      <dgm:spPr/>
    </dgm:pt>
    <dgm:pt modelId="{C9E555DC-C8DB-4B45-A7D4-ECC010EA9CB5}" type="pres">
      <dgm:prSet presAssocID="{D0634E46-DC66-4987-9E63-8336E64B3190}" presName="Child" presStyleLbl="revTx" presStyleIdx="3" presStyleCnt="6">
        <dgm:presLayoutVars>
          <dgm:chMax val="0"/>
          <dgm:chPref val="0"/>
          <dgm:bulletEnabled val="1"/>
        </dgm:presLayoutVars>
      </dgm:prSet>
      <dgm:spPr/>
    </dgm:pt>
    <dgm:pt modelId="{20C3B8DC-C6A2-4E77-A4B6-7B60D4E8EC27}" type="pres">
      <dgm:prSet presAssocID="{B94AB25A-401C-4D8A-AF30-3C52CDD95216}" presName="sibTrans" presStyleCnt="0"/>
      <dgm:spPr/>
    </dgm:pt>
    <dgm:pt modelId="{AA513946-EA6E-4DCC-820C-6F7E1F6FB681}" type="pres">
      <dgm:prSet presAssocID="{C07E029F-AB84-4181-8FED-A84B1AA74A65}" presName="composite" presStyleCnt="0"/>
      <dgm:spPr/>
    </dgm:pt>
    <dgm:pt modelId="{F26ECA5C-76CF-4635-94BB-DB959ACA7106}" type="pres">
      <dgm:prSet presAssocID="{C07E029F-AB84-4181-8FED-A84B1AA74A65}" presName="FirstChild" presStyleLbl="revTx" presStyleIdx="4" presStyleCnt="6">
        <dgm:presLayoutVars>
          <dgm:chMax val="0"/>
          <dgm:chPref val="0"/>
          <dgm:bulletEnabled val="1"/>
        </dgm:presLayoutVars>
      </dgm:prSet>
      <dgm:spPr/>
    </dgm:pt>
    <dgm:pt modelId="{FC6AF347-06EA-4BFF-B94F-8D63003B622C}" type="pres">
      <dgm:prSet presAssocID="{C07E029F-AB84-4181-8FED-A84B1AA74A65}" presName="Parent" presStyleLbl="alignNode1" presStyleIdx="2" presStyleCnt="3">
        <dgm:presLayoutVars>
          <dgm:chMax val="3"/>
          <dgm:chPref val="3"/>
          <dgm:bulletEnabled val="1"/>
        </dgm:presLayoutVars>
      </dgm:prSet>
      <dgm:spPr/>
    </dgm:pt>
    <dgm:pt modelId="{75A96F18-4BC6-42BF-AAB7-3191E8EC63B9}" type="pres">
      <dgm:prSet presAssocID="{C07E029F-AB84-4181-8FED-A84B1AA74A65}" presName="Accent" presStyleLbl="parChTrans1D1" presStyleIdx="2" presStyleCnt="3"/>
      <dgm:spPr/>
    </dgm:pt>
    <dgm:pt modelId="{C7A974B4-9EE1-4CBE-80DC-03A4926BB2E4}" type="pres">
      <dgm:prSet presAssocID="{C07E029F-AB84-4181-8FED-A84B1AA74A65}" presName="Child" presStyleLbl="revTx" presStyleIdx="5" presStyleCnt="6">
        <dgm:presLayoutVars>
          <dgm:chMax val="0"/>
          <dgm:chPref val="0"/>
          <dgm:bulletEnabled val="1"/>
        </dgm:presLayoutVars>
      </dgm:prSet>
      <dgm:spPr/>
    </dgm:pt>
  </dgm:ptLst>
  <dgm:cxnLst>
    <dgm:cxn modelId="{224D2A02-1C50-4276-8A3F-B1A55B09727F}" type="presOf" srcId="{83171DF3-72D8-4F07-97F4-AD9702D32E50}" destId="{8A594A96-2A27-4E73-904E-38958D1C13A1}" srcOrd="0" destOrd="0" presId="urn:microsoft.com/office/officeart/2011/layout/TabList"/>
    <dgm:cxn modelId="{4C5EF008-A61A-45A3-86B7-54ACC6FFFA3B}" type="presOf" srcId="{D5D58C04-6D11-4551-904D-5EBF6AF0F440}" destId="{C9E555DC-C8DB-4B45-A7D4-ECC010EA9CB5}" srcOrd="0" destOrd="0" presId="urn:microsoft.com/office/officeart/2011/layout/TabList"/>
    <dgm:cxn modelId="{B2227F0A-7FD3-4C56-8B70-7ED37161BA62}" srcId="{C07E029F-AB84-4181-8FED-A84B1AA74A65}" destId="{C33B7AB4-2D3E-423E-BDB0-653569F556D1}" srcOrd="0" destOrd="0" parTransId="{37C6B5CF-5819-4FDD-8873-0BABD1D9DECC}" sibTransId="{2F803E9B-CFE0-4617-97B3-39E5D58F3160}"/>
    <dgm:cxn modelId="{64084928-2FE2-4787-B284-98F314A9F4E0}" srcId="{DFDF835A-BA62-437E-A4E0-0F1A98B535C2}" destId="{D0634E46-DC66-4987-9E63-8336E64B3190}" srcOrd="1" destOrd="0" parTransId="{FE678B55-1B86-4BB2-A1D6-C0377366A4E4}" sibTransId="{B94AB25A-401C-4D8A-AF30-3C52CDD95216}"/>
    <dgm:cxn modelId="{1C55DC3B-1B41-4A84-86D8-FBB12B5BD75E}" srcId="{DFDF835A-BA62-437E-A4E0-0F1A98B535C2}" destId="{C07E029F-AB84-4181-8FED-A84B1AA74A65}" srcOrd="2" destOrd="0" parTransId="{DC3F5CB3-8330-4B42-9C69-7043F3875CA1}" sibTransId="{12163905-47EE-4F90-917A-D01EDA7C550F}"/>
    <dgm:cxn modelId="{7272A95D-81BB-4B70-B3BD-53D4DFED10BC}" srcId="{D0634E46-DC66-4987-9E63-8336E64B3190}" destId="{9AC1A352-1DA6-43C9-AE97-CA86F79798AE}" srcOrd="2" destOrd="0" parTransId="{2C027034-5971-4EEC-96C3-63A71B81CD34}" sibTransId="{92DE830C-1700-4913-B373-EEFCEF807954}"/>
    <dgm:cxn modelId="{16E29D5E-C8C3-4FF3-A17B-8286BE46EAFE}" srcId="{D0634E46-DC66-4987-9E63-8336E64B3190}" destId="{F86B0969-1E4C-4870-83DC-11B057EB106D}" srcOrd="0" destOrd="0" parTransId="{39A777E4-C12D-4B6E-A733-9F8111EDC193}" sibTransId="{4ABCFD9C-4939-4784-8579-9BE4983A25D8}"/>
    <dgm:cxn modelId="{28941162-B761-4980-AD57-E7F889B3D29B}" srcId="{D0634E46-DC66-4987-9E63-8336E64B3190}" destId="{D5D58C04-6D11-4551-904D-5EBF6AF0F440}" srcOrd="1" destOrd="0" parTransId="{17B99AEE-C489-4A71-BFA8-8D18E690F252}" sibTransId="{B357EDF7-F90C-4B97-AE57-DD7247D99087}"/>
    <dgm:cxn modelId="{08E13D42-8BE3-4C0B-A5EF-C22057B30AA2}" type="presOf" srcId="{92FA2954-9CD3-4091-AB41-7B190AB63DE0}" destId="{F6F85DC0-E92C-4D54-A9CB-E23E4201C053}" srcOrd="0" destOrd="0" presId="urn:microsoft.com/office/officeart/2011/layout/TabList"/>
    <dgm:cxn modelId="{D254946D-AB7D-4704-8961-4EE557D40D8D}" type="presOf" srcId="{C33B7AB4-2D3E-423E-BDB0-653569F556D1}" destId="{F26ECA5C-76CF-4635-94BB-DB959ACA7106}" srcOrd="0" destOrd="0" presId="urn:microsoft.com/office/officeart/2011/layout/TabList"/>
    <dgm:cxn modelId="{CF216E6E-1303-4814-8513-A77ED1DA8626}" srcId="{92FA2954-9CD3-4091-AB41-7B190AB63DE0}" destId="{83171DF3-72D8-4F07-97F4-AD9702D32E50}" srcOrd="0" destOrd="0" parTransId="{7F80BA9B-002D-450C-BB71-6076253CC441}" sibTransId="{FA38263F-C8CF-4C68-B52A-1D113DD63F40}"/>
    <dgm:cxn modelId="{6B7F7B75-32BC-4B7F-921E-64E3986F4091}" srcId="{C07E029F-AB84-4181-8FED-A84B1AA74A65}" destId="{CCBE4DF4-7C32-4E5A-ADE2-BF6746AD6A29}" srcOrd="1" destOrd="0" parTransId="{B7B3BCD9-85E4-4ED7-B34C-2A7BD5CBF9A3}" sibTransId="{7E51360B-54FB-442C-8316-1BA8D39BBB72}"/>
    <dgm:cxn modelId="{4A5DB68A-788C-442A-A41E-9E416EB54760}" type="presOf" srcId="{C07E029F-AB84-4181-8FED-A84B1AA74A65}" destId="{FC6AF347-06EA-4BFF-B94F-8D63003B622C}" srcOrd="0" destOrd="0" presId="urn:microsoft.com/office/officeart/2011/layout/TabList"/>
    <dgm:cxn modelId="{C5063E8E-61C4-42D2-A511-F942D9CEDE8B}" type="presOf" srcId="{F86B0969-1E4C-4870-83DC-11B057EB106D}" destId="{A6CB0C94-B897-496A-B1B8-35472235A686}" srcOrd="0" destOrd="0" presId="urn:microsoft.com/office/officeart/2011/layout/TabList"/>
    <dgm:cxn modelId="{66E93E90-A87B-41FB-A34F-9EBA6A8FCECE}" type="presOf" srcId="{DFDF835A-BA62-437E-A4E0-0F1A98B535C2}" destId="{B013BBBB-0747-4326-811F-78E6AB45310D}" srcOrd="0" destOrd="0" presId="urn:microsoft.com/office/officeart/2011/layout/TabList"/>
    <dgm:cxn modelId="{409EC294-C2E2-457A-9561-5746ADBD6916}" type="presOf" srcId="{8BFD57B3-6A94-4B70-9159-1A3D2E21ED92}" destId="{C7A974B4-9EE1-4CBE-80DC-03A4926BB2E4}" srcOrd="0" destOrd="1" presId="urn:microsoft.com/office/officeart/2011/layout/TabList"/>
    <dgm:cxn modelId="{EA49F2A1-5C12-45E5-92B6-2DE5716CEEEE}" type="presOf" srcId="{75CFC75C-1465-4101-9DE3-39E8056C5EF8}" destId="{C231859A-CE25-4846-B3D1-5837010A4B6A}" srcOrd="0" destOrd="0" presId="urn:microsoft.com/office/officeart/2011/layout/TabList"/>
    <dgm:cxn modelId="{6D6103AB-9635-415C-AE81-0C6D3F27EAAB}" type="presOf" srcId="{CCBE4DF4-7C32-4E5A-ADE2-BF6746AD6A29}" destId="{C7A974B4-9EE1-4CBE-80DC-03A4926BB2E4}" srcOrd="0" destOrd="0" presId="urn:microsoft.com/office/officeart/2011/layout/TabList"/>
    <dgm:cxn modelId="{D1065AC0-7B12-4353-94C3-B3EDB36276FF}" srcId="{C07E029F-AB84-4181-8FED-A84B1AA74A65}" destId="{8BFD57B3-6A94-4B70-9159-1A3D2E21ED92}" srcOrd="2" destOrd="0" parTransId="{F878BA48-EAFC-458C-8456-EE3B384BB244}" sibTransId="{E215DE37-5691-4737-9EB8-7C827956649C}"/>
    <dgm:cxn modelId="{E65F8ED5-F8C5-4A9A-AC80-76151163846A}" type="presOf" srcId="{D0634E46-DC66-4987-9E63-8336E64B3190}" destId="{5FE1D504-1C22-4974-AF08-F3B09063ECE9}" srcOrd="0" destOrd="0" presId="urn:microsoft.com/office/officeart/2011/layout/TabList"/>
    <dgm:cxn modelId="{0A56A8DF-3AC2-4825-B67D-A3BA03A33D78}" type="presOf" srcId="{9AC1A352-1DA6-43C9-AE97-CA86F79798AE}" destId="{C9E555DC-C8DB-4B45-A7D4-ECC010EA9CB5}" srcOrd="0" destOrd="1" presId="urn:microsoft.com/office/officeart/2011/layout/TabList"/>
    <dgm:cxn modelId="{DF09FFFA-EAEC-4CB1-8C18-D93D3831F0CE}" srcId="{DFDF835A-BA62-437E-A4E0-0F1A98B535C2}" destId="{92FA2954-9CD3-4091-AB41-7B190AB63DE0}" srcOrd="0" destOrd="0" parTransId="{C5EBD51F-3FD3-44AD-94F4-C48FD6B4489B}" sibTransId="{90E2CFCF-806F-49F2-99F9-A63A2ACD7A01}"/>
    <dgm:cxn modelId="{EB7FBCFE-8CFE-4BBF-A7AB-C9591E79EFFD}" srcId="{92FA2954-9CD3-4091-AB41-7B190AB63DE0}" destId="{75CFC75C-1465-4101-9DE3-39E8056C5EF8}" srcOrd="1" destOrd="0" parTransId="{2E1C4509-E9F7-4FBD-86CA-8E6FAD853A28}" sibTransId="{BB2E3352-23A4-4F73-AAEB-9AC637C22685}"/>
    <dgm:cxn modelId="{FA980E7A-726A-4508-ACDE-EEDFDD7388E9}" type="presParOf" srcId="{B013BBBB-0747-4326-811F-78E6AB45310D}" destId="{175286E5-485F-4A3E-B391-9B66BB25BE5E}" srcOrd="0" destOrd="0" presId="urn:microsoft.com/office/officeart/2011/layout/TabList"/>
    <dgm:cxn modelId="{51854126-29A0-4E85-AF42-0BAA8E7F0BE0}" type="presParOf" srcId="{175286E5-485F-4A3E-B391-9B66BB25BE5E}" destId="{8A594A96-2A27-4E73-904E-38958D1C13A1}" srcOrd="0" destOrd="0" presId="urn:microsoft.com/office/officeart/2011/layout/TabList"/>
    <dgm:cxn modelId="{C8CCCB7C-532B-4D4C-92E7-7FD098E0B057}" type="presParOf" srcId="{175286E5-485F-4A3E-B391-9B66BB25BE5E}" destId="{F6F85DC0-E92C-4D54-A9CB-E23E4201C053}" srcOrd="1" destOrd="0" presId="urn:microsoft.com/office/officeart/2011/layout/TabList"/>
    <dgm:cxn modelId="{F751DAA1-4633-4C96-B733-3FD865A996D6}" type="presParOf" srcId="{175286E5-485F-4A3E-B391-9B66BB25BE5E}" destId="{809FAAA3-58F2-4CF8-9DEC-93A539E70CFA}" srcOrd="2" destOrd="0" presId="urn:microsoft.com/office/officeart/2011/layout/TabList"/>
    <dgm:cxn modelId="{805ECB02-5912-47C2-A487-8A934A857B33}" type="presParOf" srcId="{B013BBBB-0747-4326-811F-78E6AB45310D}" destId="{C231859A-CE25-4846-B3D1-5837010A4B6A}" srcOrd="1" destOrd="0" presId="urn:microsoft.com/office/officeart/2011/layout/TabList"/>
    <dgm:cxn modelId="{B9B2095F-276F-42A0-BC0F-E85B977A8E21}" type="presParOf" srcId="{B013BBBB-0747-4326-811F-78E6AB45310D}" destId="{3D58D5FC-4548-4ACF-BD7D-BEA21C86A6AA}" srcOrd="2" destOrd="0" presId="urn:microsoft.com/office/officeart/2011/layout/TabList"/>
    <dgm:cxn modelId="{DCC46210-BFE5-4CFA-AC83-3128397E6F3C}" type="presParOf" srcId="{B013BBBB-0747-4326-811F-78E6AB45310D}" destId="{201E322A-0A61-4F79-9514-7F6278B4A292}" srcOrd="3" destOrd="0" presId="urn:microsoft.com/office/officeart/2011/layout/TabList"/>
    <dgm:cxn modelId="{CF0E6947-0506-4AB9-B560-16BEA2825211}" type="presParOf" srcId="{201E322A-0A61-4F79-9514-7F6278B4A292}" destId="{A6CB0C94-B897-496A-B1B8-35472235A686}" srcOrd="0" destOrd="0" presId="urn:microsoft.com/office/officeart/2011/layout/TabList"/>
    <dgm:cxn modelId="{840DFBC9-572B-4070-A1DE-CAFF6A95AE13}" type="presParOf" srcId="{201E322A-0A61-4F79-9514-7F6278B4A292}" destId="{5FE1D504-1C22-4974-AF08-F3B09063ECE9}" srcOrd="1" destOrd="0" presId="urn:microsoft.com/office/officeart/2011/layout/TabList"/>
    <dgm:cxn modelId="{DDEA4819-C45F-4D61-9812-1463734B57D2}" type="presParOf" srcId="{201E322A-0A61-4F79-9514-7F6278B4A292}" destId="{4D85FDC7-326C-44EB-9818-8599E5BE4B8C}" srcOrd="2" destOrd="0" presId="urn:microsoft.com/office/officeart/2011/layout/TabList"/>
    <dgm:cxn modelId="{845BA92B-B868-4503-9682-53C7F23CFF8D}" type="presParOf" srcId="{B013BBBB-0747-4326-811F-78E6AB45310D}" destId="{C9E555DC-C8DB-4B45-A7D4-ECC010EA9CB5}" srcOrd="4" destOrd="0" presId="urn:microsoft.com/office/officeart/2011/layout/TabList"/>
    <dgm:cxn modelId="{EBEC4B73-C02B-4C82-93F5-C5D19CDA7845}" type="presParOf" srcId="{B013BBBB-0747-4326-811F-78E6AB45310D}" destId="{20C3B8DC-C6A2-4E77-A4B6-7B60D4E8EC27}" srcOrd="5" destOrd="0" presId="urn:microsoft.com/office/officeart/2011/layout/TabList"/>
    <dgm:cxn modelId="{2D53E402-A06A-43BF-A60D-25DD82DFB1C4}" type="presParOf" srcId="{B013BBBB-0747-4326-811F-78E6AB45310D}" destId="{AA513946-EA6E-4DCC-820C-6F7E1F6FB681}" srcOrd="6" destOrd="0" presId="urn:microsoft.com/office/officeart/2011/layout/TabList"/>
    <dgm:cxn modelId="{DA72EAF1-241E-42A3-9FAA-377A26154C7F}" type="presParOf" srcId="{AA513946-EA6E-4DCC-820C-6F7E1F6FB681}" destId="{F26ECA5C-76CF-4635-94BB-DB959ACA7106}" srcOrd="0" destOrd="0" presId="urn:microsoft.com/office/officeart/2011/layout/TabList"/>
    <dgm:cxn modelId="{2A8F9393-E2EB-46D9-9CD2-EAB394BEEEDB}" type="presParOf" srcId="{AA513946-EA6E-4DCC-820C-6F7E1F6FB681}" destId="{FC6AF347-06EA-4BFF-B94F-8D63003B622C}" srcOrd="1" destOrd="0" presId="urn:microsoft.com/office/officeart/2011/layout/TabList"/>
    <dgm:cxn modelId="{160DF20F-D6C2-4400-8E84-520E2A7CA28B}" type="presParOf" srcId="{AA513946-EA6E-4DCC-820C-6F7E1F6FB681}" destId="{75A96F18-4BC6-42BF-AAB7-3191E8EC63B9}" srcOrd="2" destOrd="0" presId="urn:microsoft.com/office/officeart/2011/layout/TabList"/>
    <dgm:cxn modelId="{97A9ED0B-4897-4059-936D-2709F2636BB6}" type="presParOf" srcId="{B013BBBB-0747-4326-811F-78E6AB45310D}" destId="{C7A974B4-9EE1-4CBE-80DC-03A4926BB2E4}"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96F18-4BC6-42BF-AAB7-3191E8EC63B9}">
      <dsp:nvSpPr>
        <dsp:cNvPr id="0" name=""/>
        <dsp:cNvSpPr/>
      </dsp:nvSpPr>
      <dsp:spPr>
        <a:xfrm>
          <a:off x="0" y="3170488"/>
          <a:ext cx="6096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85FDC7-326C-44EB-9818-8599E5BE4B8C}">
      <dsp:nvSpPr>
        <dsp:cNvPr id="0" name=""/>
        <dsp:cNvSpPr/>
      </dsp:nvSpPr>
      <dsp:spPr>
        <a:xfrm>
          <a:off x="0" y="1808713"/>
          <a:ext cx="6096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FAAA3-58F2-4CF8-9DEC-93A539E70CFA}">
      <dsp:nvSpPr>
        <dsp:cNvPr id="0" name=""/>
        <dsp:cNvSpPr/>
      </dsp:nvSpPr>
      <dsp:spPr>
        <a:xfrm>
          <a:off x="0" y="446938"/>
          <a:ext cx="6096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94A96-2A27-4E73-904E-38958D1C13A1}">
      <dsp:nvSpPr>
        <dsp:cNvPr id="0" name=""/>
        <dsp:cNvSpPr/>
      </dsp:nvSpPr>
      <dsp:spPr>
        <a:xfrm>
          <a:off x="1584959" y="498"/>
          <a:ext cx="4511040" cy="4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s-AR" sz="1300" kern="1200" dirty="0"/>
            <a:t>Se reduce la tasa efectiva de transmisión. Capacidad de seguimiento de las variaciones del canal</a:t>
          </a:r>
        </a:p>
      </dsp:txBody>
      <dsp:txXfrm>
        <a:off x="1584959" y="498"/>
        <a:ext cx="4511040" cy="446439"/>
      </dsp:txXfrm>
    </dsp:sp>
    <dsp:sp modelId="{F6F85DC0-E92C-4D54-A9CB-E23E4201C053}">
      <dsp:nvSpPr>
        <dsp:cNvPr id="0" name=""/>
        <dsp:cNvSpPr/>
      </dsp:nvSpPr>
      <dsp:spPr>
        <a:xfrm>
          <a:off x="0" y="498"/>
          <a:ext cx="1584960" cy="446439"/>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AR" sz="1300" kern="1200" dirty="0"/>
            <a:t>Cantidad de pilotos</a:t>
          </a:r>
        </a:p>
      </dsp:txBody>
      <dsp:txXfrm>
        <a:off x="21797" y="22295"/>
        <a:ext cx="1541366" cy="424642"/>
      </dsp:txXfrm>
    </dsp:sp>
    <dsp:sp modelId="{C231859A-CE25-4846-B3D1-5837010A4B6A}">
      <dsp:nvSpPr>
        <dsp:cNvPr id="0" name=""/>
        <dsp:cNvSpPr/>
      </dsp:nvSpPr>
      <dsp:spPr>
        <a:xfrm>
          <a:off x="0" y="446938"/>
          <a:ext cx="6096000" cy="89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57150" lvl="1" indent="-57150" algn="l" defTabSz="444500">
            <a:lnSpc>
              <a:spcPct val="90000"/>
            </a:lnSpc>
            <a:spcBef>
              <a:spcPct val="0"/>
            </a:spcBef>
            <a:spcAft>
              <a:spcPct val="15000"/>
            </a:spcAft>
            <a:buChar char="•"/>
          </a:pPr>
          <a:r>
            <a:rPr lang="es-AR" sz="1000" kern="1200" dirty="0" err="1"/>
            <a:t>Nro</a:t>
          </a:r>
          <a:r>
            <a:rPr lang="es-AR" sz="1000" kern="1200" dirty="0"/>
            <a:t> de pilotos / </a:t>
          </a:r>
          <a:r>
            <a:rPr lang="es-AR" sz="1000" kern="1200" dirty="0" err="1"/>
            <a:t>Nro</a:t>
          </a:r>
          <a:r>
            <a:rPr lang="es-AR" sz="1000" kern="1200" dirty="0"/>
            <a:t> datos</a:t>
          </a:r>
        </a:p>
      </dsp:txBody>
      <dsp:txXfrm>
        <a:off x="0" y="446938"/>
        <a:ext cx="6096000" cy="893013"/>
      </dsp:txXfrm>
    </dsp:sp>
    <dsp:sp modelId="{A6CB0C94-B897-496A-B1B8-35472235A686}">
      <dsp:nvSpPr>
        <dsp:cNvPr id="0" name=""/>
        <dsp:cNvSpPr/>
      </dsp:nvSpPr>
      <dsp:spPr>
        <a:xfrm>
          <a:off x="1584959" y="1362273"/>
          <a:ext cx="4511040" cy="4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s-AR" sz="1300" kern="1200" dirty="0"/>
            <a:t>Canales variantes en el tiempo, selectivos en frecuencia, efecto </a:t>
          </a:r>
          <a:r>
            <a:rPr lang="es-AR" sz="1300" kern="1200" dirty="0" err="1"/>
            <a:t>Doppler</a:t>
          </a:r>
          <a:r>
            <a:rPr lang="es-AR" sz="1300" kern="1200" dirty="0"/>
            <a:t>,…</a:t>
          </a:r>
        </a:p>
      </dsp:txBody>
      <dsp:txXfrm>
        <a:off x="1584959" y="1362273"/>
        <a:ext cx="4511040" cy="446439"/>
      </dsp:txXfrm>
    </dsp:sp>
    <dsp:sp modelId="{5FE1D504-1C22-4974-AF08-F3B09063ECE9}">
      <dsp:nvSpPr>
        <dsp:cNvPr id="0" name=""/>
        <dsp:cNvSpPr/>
      </dsp:nvSpPr>
      <dsp:spPr>
        <a:xfrm>
          <a:off x="0" y="1362273"/>
          <a:ext cx="1584960" cy="446439"/>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AR" sz="1300" kern="1200" dirty="0"/>
            <a:t>Tipo de canal</a:t>
          </a:r>
        </a:p>
      </dsp:txBody>
      <dsp:txXfrm>
        <a:off x="21797" y="1384070"/>
        <a:ext cx="1541366" cy="424642"/>
      </dsp:txXfrm>
    </dsp:sp>
    <dsp:sp modelId="{C9E555DC-C8DB-4B45-A7D4-ECC010EA9CB5}">
      <dsp:nvSpPr>
        <dsp:cNvPr id="0" name=""/>
        <dsp:cNvSpPr/>
      </dsp:nvSpPr>
      <dsp:spPr>
        <a:xfrm>
          <a:off x="0" y="1808713"/>
          <a:ext cx="6096000" cy="89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57150" lvl="1" indent="-57150" algn="l" defTabSz="444500">
            <a:lnSpc>
              <a:spcPct val="90000"/>
            </a:lnSpc>
            <a:spcBef>
              <a:spcPct val="0"/>
            </a:spcBef>
            <a:spcAft>
              <a:spcPct val="15000"/>
            </a:spcAft>
            <a:buChar char="•"/>
          </a:pPr>
          <a:r>
            <a:rPr lang="es-AR" sz="1000" kern="1200" dirty="0"/>
            <a:t>Ancho de banda de coherencia</a:t>
          </a:r>
        </a:p>
        <a:p>
          <a:pPr marL="57150" lvl="1" indent="-57150" algn="l" defTabSz="444500">
            <a:lnSpc>
              <a:spcPct val="90000"/>
            </a:lnSpc>
            <a:spcBef>
              <a:spcPct val="0"/>
            </a:spcBef>
            <a:spcAft>
              <a:spcPct val="15000"/>
            </a:spcAft>
            <a:buChar char="•"/>
          </a:pPr>
          <a:r>
            <a:rPr lang="es-AR" sz="1000" kern="1200" dirty="0"/>
            <a:t>Tiempo de coherencia</a:t>
          </a:r>
        </a:p>
      </dsp:txBody>
      <dsp:txXfrm>
        <a:off x="0" y="1808713"/>
        <a:ext cx="6096000" cy="893013"/>
      </dsp:txXfrm>
    </dsp:sp>
    <dsp:sp modelId="{F26ECA5C-76CF-4635-94BB-DB959ACA7106}">
      <dsp:nvSpPr>
        <dsp:cNvPr id="0" name=""/>
        <dsp:cNvSpPr/>
      </dsp:nvSpPr>
      <dsp:spPr>
        <a:xfrm>
          <a:off x="1584959" y="2724048"/>
          <a:ext cx="4511040" cy="4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s-AR" sz="1300" kern="1200" dirty="0"/>
            <a:t>Inversión de matrices, interpolación, ….</a:t>
          </a:r>
        </a:p>
      </dsp:txBody>
      <dsp:txXfrm>
        <a:off x="1584959" y="2724048"/>
        <a:ext cx="4511040" cy="446439"/>
      </dsp:txXfrm>
    </dsp:sp>
    <dsp:sp modelId="{FC6AF347-06EA-4BFF-B94F-8D63003B622C}">
      <dsp:nvSpPr>
        <dsp:cNvPr id="0" name=""/>
        <dsp:cNvSpPr/>
      </dsp:nvSpPr>
      <dsp:spPr>
        <a:xfrm>
          <a:off x="0" y="2724048"/>
          <a:ext cx="1584960" cy="446439"/>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AR" sz="1300" kern="1200" dirty="0"/>
            <a:t>Complejidad de implementación</a:t>
          </a:r>
        </a:p>
      </dsp:txBody>
      <dsp:txXfrm>
        <a:off x="21797" y="2745845"/>
        <a:ext cx="1541366" cy="424642"/>
      </dsp:txXfrm>
    </dsp:sp>
    <dsp:sp modelId="{C7A974B4-9EE1-4CBE-80DC-03A4926BB2E4}">
      <dsp:nvSpPr>
        <dsp:cNvPr id="0" name=""/>
        <dsp:cNvSpPr/>
      </dsp:nvSpPr>
      <dsp:spPr>
        <a:xfrm>
          <a:off x="0" y="3170488"/>
          <a:ext cx="6096000" cy="89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57150" lvl="1" indent="-57150" algn="l" defTabSz="444500">
            <a:lnSpc>
              <a:spcPct val="90000"/>
            </a:lnSpc>
            <a:spcBef>
              <a:spcPct val="0"/>
            </a:spcBef>
            <a:spcAft>
              <a:spcPct val="15000"/>
            </a:spcAft>
            <a:buChar char="•"/>
          </a:pPr>
          <a:r>
            <a:rPr lang="es-AR" sz="1000" kern="1200" dirty="0"/>
            <a:t>Complejidad de implementación.</a:t>
          </a:r>
        </a:p>
        <a:p>
          <a:pPr marL="57150" lvl="1" indent="-57150" algn="l" defTabSz="444500">
            <a:lnSpc>
              <a:spcPct val="90000"/>
            </a:lnSpc>
            <a:spcBef>
              <a:spcPct val="0"/>
            </a:spcBef>
            <a:spcAft>
              <a:spcPct val="15000"/>
            </a:spcAft>
            <a:buChar char="•"/>
          </a:pPr>
          <a:r>
            <a:rPr lang="es-AR" sz="1000" kern="1200" dirty="0" err="1"/>
            <a:t>Uplink</a:t>
          </a:r>
          <a:r>
            <a:rPr lang="es-AR" sz="1000" kern="1200" dirty="0"/>
            <a:t>/</a:t>
          </a:r>
          <a:r>
            <a:rPr lang="es-AR" sz="1000" kern="1200" dirty="0" err="1"/>
            <a:t>downlink</a:t>
          </a:r>
          <a:r>
            <a:rPr lang="es-AR" sz="1000" kern="1200" dirty="0"/>
            <a:t> </a:t>
          </a:r>
        </a:p>
      </dsp:txBody>
      <dsp:txXfrm>
        <a:off x="0" y="3170488"/>
        <a:ext cx="6096000" cy="893013"/>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389179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268701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D7F102D-EDF7-4E4C-B323-A9B753935246}" type="slidenum">
              <a:rPr lang="es-ES_tradnl" altLang="es-AR" smtClean="0"/>
              <a:pPr/>
              <a:t>‹Nº›</a:t>
            </a:fld>
            <a:endParaRPr lang="es-ES_tradnl" altLang="es-A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0312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26026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D7F102D-EDF7-4E4C-B323-A9B753935246}" type="slidenum">
              <a:rPr lang="es-ES_tradnl" altLang="es-AR" smtClean="0"/>
              <a:pPr/>
              <a:t>‹Nº›</a:t>
            </a:fld>
            <a:endParaRPr lang="es-ES_tradnl" altLang="es-A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052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4177497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251068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1041783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endParaRPr lang="es-AR"/>
          </a:p>
        </p:txBody>
      </p:sp>
      <p:sp>
        <p:nvSpPr>
          <p:cNvPr id="3" name="Table Placeholder 2"/>
          <p:cNvSpPr>
            <a:spLocks noGrp="1"/>
          </p:cNvSpPr>
          <p:nvPr>
            <p:ph type="tbl" idx="1"/>
          </p:nvPr>
        </p:nvSpPr>
        <p:spPr>
          <a:xfrm>
            <a:off x="1370013" y="1827213"/>
            <a:ext cx="7313612" cy="4114800"/>
          </a:xfrm>
        </p:spPr>
        <p:txBody>
          <a:bodyPr/>
          <a:lstStyle/>
          <a:p>
            <a:endParaRPr lang="es-AR"/>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s-ES_tradnl"/>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s-ES_tradnl"/>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29E4FA15-BCA3-46AE-B527-FFC6694F1BF6}" type="slidenum">
              <a:rPr lang="es-ES_tradnl" altLang="es-AR"/>
              <a:pPr/>
              <a:t>‹Nº›</a:t>
            </a:fld>
            <a:endParaRPr lang="es-ES_tradnl" altLang="es-AR"/>
          </a:p>
        </p:txBody>
      </p:sp>
    </p:spTree>
    <p:extLst>
      <p:ext uri="{BB962C8B-B14F-4D97-AF65-F5344CB8AC3E}">
        <p14:creationId xmlns:p14="http://schemas.microsoft.com/office/powerpoint/2010/main" val="63568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203425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66271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377641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106060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_tradnl"/>
          </a:p>
        </p:txBody>
      </p:sp>
      <p:sp>
        <p:nvSpPr>
          <p:cNvPr id="4" name="Footer Placeholder 3"/>
          <p:cNvSpPr>
            <a:spLocks noGrp="1"/>
          </p:cNvSpPr>
          <p:nvPr>
            <p:ph type="ftr" sz="quarter" idx="11"/>
          </p:nvPr>
        </p:nvSpPr>
        <p:spPr/>
        <p:txBody>
          <a:bodyPr/>
          <a:lstStyle/>
          <a:p>
            <a:pPr>
              <a:defRPr/>
            </a:pPr>
            <a:endParaRPr lang="es-ES_tradnl"/>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352396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_tradnl"/>
          </a:p>
        </p:txBody>
      </p:sp>
      <p:sp>
        <p:nvSpPr>
          <p:cNvPr id="3" name="Footer Placeholder 2"/>
          <p:cNvSpPr>
            <a:spLocks noGrp="1"/>
          </p:cNvSpPr>
          <p:nvPr>
            <p:ph type="ftr" sz="quarter" idx="11"/>
          </p:nvPr>
        </p:nvSpPr>
        <p:spPr/>
        <p:txBody>
          <a:bodyPr/>
          <a:lstStyle/>
          <a:p>
            <a:pPr>
              <a:defRPr/>
            </a:pPr>
            <a:endParaRPr lang="es-ES_tradnl"/>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311051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36680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18622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s-ES_tradnl"/>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_tradnl"/>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D7F102D-EDF7-4E4C-B323-A9B753935246}" type="slidenum">
              <a:rPr lang="es-ES_tradnl" altLang="es-AR" smtClean="0"/>
              <a:pPr/>
              <a:t>‹Nº›</a:t>
            </a:fld>
            <a:endParaRPr lang="es-ES_tradnl" altLang="es-AR"/>
          </a:p>
        </p:txBody>
      </p:sp>
    </p:spTree>
    <p:extLst>
      <p:ext uri="{BB962C8B-B14F-4D97-AF65-F5344CB8AC3E}">
        <p14:creationId xmlns:p14="http://schemas.microsoft.com/office/powerpoint/2010/main" val="20454858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mazon.com/s/ref=ntt_athr_dp_sr_1?_encoding=UTF8&amp;field-author=Man-on%20Pun&amp;ie=UTF8&amp;search-alias=books&amp;sort=relevancerank" TargetMode="Externa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hyperlink" Target="http://www.amazon.com/s/ref=ntt_athr_dp_sr_3?_encoding=UTF8&amp;field-author=C.%20C.%20Jay%20Kuo&amp;ie=UTF8&amp;search-alias=books&amp;sort=relevancerank" TargetMode="External"/><Relationship Id="rId4" Type="http://schemas.openxmlformats.org/officeDocument/2006/relationships/hyperlink" Target="http://www.amazon.com/s/ref=ntt_athr_dp_sr_2?_encoding=UTF8&amp;field-author=Michele%20Morelli&amp;ie=UTF8&amp;search-alias=books&amp;sort=relevancera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 Id="rId6" Type="http://schemas.openxmlformats.org/officeDocument/2006/relationships/image" Target="../media/image75.wmf"/><Relationship Id="rId5" Type="http://schemas.openxmlformats.org/officeDocument/2006/relationships/image" Target="../media/image74.png"/><Relationship Id="rId4" Type="http://schemas.openxmlformats.org/officeDocument/2006/relationships/image" Target="../media/image73.wmf"/></Relationships>
</file>

<file path=ppt/slides/_rels/slide48.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2.xml"/><Relationship Id="rId4" Type="http://schemas.openxmlformats.org/officeDocument/2006/relationships/image" Target="../media/image80.wmf"/></Relationships>
</file>

<file path=ppt/slides/_rels/slide5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slideLayout" Target="../slideLayouts/slideLayout2.xml"/><Relationship Id="rId4" Type="http://schemas.openxmlformats.org/officeDocument/2006/relationships/image" Target="../media/image83.wmf"/></Relationships>
</file>

<file path=ppt/slides/_rels/slide52.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slideLayout" Target="../slideLayouts/slideLayout2.xml"/><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slides/_rels/slide54.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9.wmf"/><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OFDM </a:t>
            </a:r>
          </a:p>
        </p:txBody>
      </p:sp>
      <p:sp>
        <p:nvSpPr>
          <p:cNvPr id="5" name="Subtitle 4"/>
          <p:cNvSpPr>
            <a:spLocks noGrp="1"/>
          </p:cNvSpPr>
          <p:nvPr>
            <p:ph type="subTitle" idx="1"/>
          </p:nvPr>
        </p:nvSpPr>
        <p:spPr/>
        <p:txBody>
          <a:bodyPr/>
          <a:lstStyle/>
          <a:p>
            <a:r>
              <a:rPr lang="es-AR" dirty="0"/>
              <a:t>Algunos aspectos de implementación</a:t>
            </a:r>
          </a:p>
        </p:txBody>
      </p:sp>
    </p:spTree>
    <p:extLst>
      <p:ext uri="{BB962C8B-B14F-4D97-AF65-F5344CB8AC3E}">
        <p14:creationId xmlns:p14="http://schemas.microsoft.com/office/powerpoint/2010/main" val="47967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AR" altLang="es-AR"/>
              <a:t>CFO y los standards</a:t>
            </a:r>
            <a:endParaRPr lang="es-ES_tradnl" altLang="es-AR"/>
          </a:p>
        </p:txBody>
      </p:sp>
      <p:sp>
        <p:nvSpPr>
          <p:cNvPr id="33795" name="Rectangle 3"/>
          <p:cNvSpPr>
            <a:spLocks noGrp="1" noChangeArrowheads="1"/>
          </p:cNvSpPr>
          <p:nvPr>
            <p:ph idx="1"/>
          </p:nvPr>
        </p:nvSpPr>
        <p:spPr/>
        <p:txBody>
          <a:bodyPr/>
          <a:lstStyle/>
          <a:p>
            <a:pPr eaLnBrk="1" hangingPunct="1"/>
            <a:r>
              <a:rPr lang="es-AR" altLang="es-AR" sz="2100"/>
              <a:t>WiMAX fija un espaciamiento entre portadoras de 10.94KHz y un CFO máximo del 5% (alrededor de 500Hz).</a:t>
            </a:r>
          </a:p>
          <a:p>
            <a:pPr eaLnBrk="1" hangingPunct="1"/>
            <a:r>
              <a:rPr lang="es-AR" altLang="es-AR" sz="2100"/>
              <a:t>Si consideramos un oscilador local operando a 5GHz con una estabilidad de 1ppm (muy buena calidad !!)</a:t>
            </a:r>
            <a:r>
              <a:rPr lang="es-AR" altLang="es-AR" sz="2100">
                <a:sym typeface="Wingdings" panose="05000000000000000000" pitchFamily="2" charset="2"/>
              </a:rPr>
              <a:t> la variación de frecuencia del oscilador será de 5000 Hz 50% del espaciamiento entre portadoras</a:t>
            </a:r>
            <a:endParaRPr lang="es-ES_tradnl" altLang="es-AR" sz="2100"/>
          </a:p>
        </p:txBody>
      </p:sp>
      <p:sp>
        <p:nvSpPr>
          <p:cNvPr id="33796" name="AutoShape 4"/>
          <p:cNvSpPr>
            <a:spLocks noChangeArrowheads="1"/>
          </p:cNvSpPr>
          <p:nvPr/>
        </p:nvSpPr>
        <p:spPr bwMode="auto">
          <a:xfrm>
            <a:off x="755650" y="5876925"/>
            <a:ext cx="1439863" cy="504825"/>
          </a:xfrm>
          <a:prstGeom prst="rightArrow">
            <a:avLst>
              <a:gd name="adj1" fmla="val 50000"/>
              <a:gd name="adj2" fmla="val 71305"/>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3797" name="Text Box 5"/>
          <p:cNvSpPr txBox="1">
            <a:spLocks noChangeArrowheads="1"/>
          </p:cNvSpPr>
          <p:nvPr/>
        </p:nvSpPr>
        <p:spPr bwMode="auto">
          <a:xfrm>
            <a:off x="2268537" y="6129337"/>
            <a:ext cx="6119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2000" dirty="0">
                <a:solidFill>
                  <a:srgbClr val="FF0000"/>
                </a:solidFill>
              </a:rPr>
              <a:t>Técnicas de compensación de CFO deben ser implementadas</a:t>
            </a:r>
            <a:endParaRPr lang="es-ES_tradnl" altLang="es-AR" sz="2000" dirty="0">
              <a:solidFill>
                <a:srgbClr val="FF0000"/>
              </a:solidFill>
            </a:endParaRPr>
          </a:p>
        </p:txBody>
      </p:sp>
      <p:pic>
        <p:nvPicPr>
          <p:cNvPr id="337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6917" y="4934297"/>
            <a:ext cx="32400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7"/>
          <p:cNvSpPr txBox="1">
            <a:spLocks noChangeArrowheads="1"/>
          </p:cNvSpPr>
          <p:nvPr/>
        </p:nvSpPr>
        <p:spPr bwMode="auto">
          <a:xfrm>
            <a:off x="6059226" y="5716488"/>
            <a:ext cx="1008062"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dirty="0"/>
              <a:t>5GHz</a:t>
            </a:r>
            <a:endParaRPr lang="es-ES_tradnl" altLang="es-AR" sz="1400" dirty="0"/>
          </a:p>
        </p:txBody>
      </p:sp>
      <p:sp>
        <p:nvSpPr>
          <p:cNvPr id="33800" name="Text Box 8"/>
          <p:cNvSpPr txBox="1">
            <a:spLocks noChangeArrowheads="1"/>
          </p:cNvSpPr>
          <p:nvPr/>
        </p:nvSpPr>
        <p:spPr bwMode="auto">
          <a:xfrm>
            <a:off x="7316961" y="5716488"/>
            <a:ext cx="18002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dirty="0"/>
              <a:t>5GHz+-5000Hz</a:t>
            </a:r>
            <a:endParaRPr lang="es-ES_tradnl" altLang="es-A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AR" altLang="es-AR"/>
              <a:t>Sincronización – Timing Offset</a:t>
            </a:r>
            <a:endParaRPr lang="es-ES_tradnl" altLang="es-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357563"/>
            <a:ext cx="4535487"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p:cNvSpPr txBox="1">
            <a:spLocks noChangeArrowheads="1"/>
          </p:cNvSpPr>
          <p:nvPr/>
        </p:nvSpPr>
        <p:spPr bwMode="auto">
          <a:xfrm>
            <a:off x="827088" y="59499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Siempre que la ventana de la DFT comience en cualquier punto de éste rango, no se va a producir IBI !!</a:t>
            </a:r>
          </a:p>
        </p:txBody>
      </p:sp>
      <p:sp>
        <p:nvSpPr>
          <p:cNvPr id="34821" name="Text Box 6"/>
          <p:cNvSpPr txBox="1">
            <a:spLocks noChangeArrowheads="1"/>
          </p:cNvSpPr>
          <p:nvPr/>
        </p:nvSpPr>
        <p:spPr bwMode="auto">
          <a:xfrm>
            <a:off x="1258888" y="1773238"/>
            <a:ext cx="7345362" cy="14938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Cada bloque recibido se prolonga por </a:t>
            </a:r>
            <a:r>
              <a:rPr lang="es-ES_tradnl" altLang="es-AR" i="1"/>
              <a:t>L−</a:t>
            </a:r>
            <a:r>
              <a:rPr lang="es-ES_tradnl" altLang="es-AR"/>
              <a:t>1 muestras debido al efecto del canal. En un sistema bien diseñado </a:t>
            </a:r>
            <a:r>
              <a:rPr lang="es-ES_tradnl" altLang="es-AR" i="1"/>
              <a:t>Ncp ≥ L − </a:t>
            </a:r>
            <a:r>
              <a:rPr lang="es-ES_tradnl" altLang="es-AR"/>
              <a:t>1, con lo que existe un rango de guarda en el cual las muestras de un determinado bloque no están interferidas por el bloque anterior.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AR" altLang="es-AR"/>
              <a:t>Sincronización – Timing Offset</a:t>
            </a:r>
            <a:endParaRPr lang="es-ES_tradnl" altLang="es-AR"/>
          </a:p>
        </p:txBody>
      </p:sp>
      <p:sp>
        <p:nvSpPr>
          <p:cNvPr id="35843" name="Text Box 4"/>
          <p:cNvSpPr txBox="1">
            <a:spLocks noChangeArrowheads="1"/>
          </p:cNvSpPr>
          <p:nvPr/>
        </p:nvSpPr>
        <p:spPr bwMode="auto">
          <a:xfrm>
            <a:off x="1403350" y="3357563"/>
            <a:ext cx="6840538"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El  error en el sincronismo de tiempo aparece como una fase lineal que no puede distinguirse del</a:t>
            </a:r>
          </a:p>
          <a:p>
            <a:pPr eaLnBrk="1" hangingPunct="1"/>
            <a:r>
              <a:rPr lang="es-ES_tradnl" altLang="es-AR"/>
              <a:t>aporte de fase de cada coeficiente del canal </a:t>
            </a:r>
            <a:r>
              <a:rPr lang="es-ES_tradnl" altLang="es-AR">
                <a:sym typeface="Wingdings" panose="05000000000000000000" pitchFamily="2" charset="2"/>
              </a:rPr>
              <a:t></a:t>
            </a:r>
            <a:r>
              <a:rPr lang="es-ES_tradnl" altLang="es-AR"/>
              <a:t> el estimador de canal va a estimar en forma  conjunta, el canal y el error de temporizado </a:t>
            </a:r>
            <a:r>
              <a:rPr lang="es-ES_tradnl" altLang="es-AR">
                <a:sym typeface="Wingdings" panose="05000000000000000000" pitchFamily="2" charset="2"/>
              </a:rPr>
              <a:t></a:t>
            </a:r>
            <a:r>
              <a:rPr lang="es-ES_tradnl" altLang="es-AR"/>
              <a:t> que serán eliminados</a:t>
            </a:r>
          </a:p>
          <a:p>
            <a:pPr eaLnBrk="1" hangingPunct="1"/>
            <a:r>
              <a:rPr lang="es-ES_tradnl" altLang="es-AR"/>
              <a:t>Durante la ecualización. </a:t>
            </a:r>
          </a:p>
          <a:p>
            <a:pPr eaLnBrk="1" hangingPunct="1"/>
            <a:endParaRPr lang="es-ES_tradnl" altLang="es-AR"/>
          </a:p>
          <a:p>
            <a:pPr eaLnBrk="1" hangingPunct="1"/>
            <a:r>
              <a:rPr lang="es-ES_tradnl" altLang="es-AR">
                <a:solidFill>
                  <a:srgbClr val="FF0000"/>
                </a:solidFill>
              </a:rPr>
              <a:t>En consecuencia, los errores de sincronismo en tiempo cuando estos están dentro del rango de guarda no presentan un problema en sistemas multiportadora con</a:t>
            </a:r>
          </a:p>
          <a:p>
            <a:pPr eaLnBrk="1" hangingPunct="1"/>
            <a:r>
              <a:rPr lang="es-ES_tradnl" altLang="es-AR">
                <a:solidFill>
                  <a:srgbClr val="FF0000"/>
                </a:solidFill>
              </a:rPr>
              <a:t>prefijo cíclico !!</a:t>
            </a:r>
          </a:p>
        </p:txBody>
      </p:sp>
      <p:pic>
        <p:nvPicPr>
          <p:cNvPr id="358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989138"/>
            <a:ext cx="2825750" cy="863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989138"/>
            <a:ext cx="1098550" cy="4381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35846" name="Text Box 7"/>
          <p:cNvSpPr txBox="1">
            <a:spLocks noChangeArrowheads="1"/>
          </p:cNvSpPr>
          <p:nvPr/>
        </p:nvSpPr>
        <p:spPr bwMode="auto">
          <a:xfrm>
            <a:off x="6156325" y="2492375"/>
            <a:ext cx="2808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t>Error en la estimación del inicio del bloque</a:t>
            </a:r>
            <a:endParaRPr lang="es-ES_tradnl" altLang="es-AR" sz="1400"/>
          </a:p>
        </p:txBody>
      </p:sp>
      <p:sp>
        <p:nvSpPr>
          <p:cNvPr id="35847" name="Oval 8"/>
          <p:cNvSpPr>
            <a:spLocks noChangeArrowheads="1"/>
          </p:cNvSpPr>
          <p:nvPr/>
        </p:nvSpPr>
        <p:spPr bwMode="auto">
          <a:xfrm>
            <a:off x="3708400" y="2205038"/>
            <a:ext cx="576263" cy="431800"/>
          </a:xfrm>
          <a:prstGeom prst="ellipse">
            <a:avLst/>
          </a:prstGeom>
          <a:noFill/>
          <a:ln w="190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5848" name="Line 9"/>
          <p:cNvSpPr>
            <a:spLocks noChangeShapeType="1"/>
          </p:cNvSpPr>
          <p:nvPr/>
        </p:nvSpPr>
        <p:spPr bwMode="auto">
          <a:xfrm flipV="1">
            <a:off x="3203575" y="2636838"/>
            <a:ext cx="647700" cy="7207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AR" altLang="es-AR"/>
              <a:t>Sincronización – Timing Offset</a:t>
            </a:r>
            <a:endParaRPr lang="es-ES_tradnl" altLang="es-AR"/>
          </a:p>
        </p:txBody>
      </p:sp>
      <p:sp>
        <p:nvSpPr>
          <p:cNvPr id="36867" name="Text Box 4"/>
          <p:cNvSpPr txBox="1">
            <a:spLocks noChangeArrowheads="1"/>
          </p:cNvSpPr>
          <p:nvPr/>
        </p:nvSpPr>
        <p:spPr bwMode="auto">
          <a:xfrm>
            <a:off x="1403350" y="1916113"/>
            <a:ext cx="64817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Cuando la ventana de la DFT comienza fuera del rango sin IBI </a:t>
            </a:r>
            <a:r>
              <a:rPr lang="es-ES_tradnl" altLang="es-AR">
                <a:sym typeface="Wingdings" panose="05000000000000000000" pitchFamily="2" charset="2"/>
              </a:rPr>
              <a:t></a:t>
            </a:r>
            <a:r>
              <a:rPr lang="es-ES_tradnl" altLang="es-AR"/>
              <a:t> se produce ICI </a:t>
            </a:r>
            <a:r>
              <a:rPr lang="es-ES_tradnl" altLang="es-AR">
                <a:sym typeface="Wingdings" panose="05000000000000000000" pitchFamily="2" charset="2"/>
              </a:rPr>
              <a:t> </a:t>
            </a:r>
            <a:r>
              <a:rPr lang="es-ES_tradnl" altLang="es-AR"/>
              <a:t>afecta seriamente el desempeño del sistema</a:t>
            </a:r>
          </a:p>
        </p:txBody>
      </p:sp>
      <p:pic>
        <p:nvPicPr>
          <p:cNvPr id="368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924175"/>
            <a:ext cx="5291138" cy="8143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368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365625"/>
            <a:ext cx="26574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0" name="Group 11"/>
          <p:cNvGrpSpPr>
            <a:grpSpLocks/>
          </p:cNvGrpSpPr>
          <p:nvPr/>
        </p:nvGrpSpPr>
        <p:grpSpPr bwMode="auto">
          <a:xfrm>
            <a:off x="5292725" y="4365625"/>
            <a:ext cx="3594100" cy="1409700"/>
            <a:chOff x="3334" y="2750"/>
            <a:chExt cx="2264" cy="888"/>
          </a:xfrm>
        </p:grpSpPr>
        <p:pic>
          <p:nvPicPr>
            <p:cNvPr id="3687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750"/>
              <a:ext cx="146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4" y="3022"/>
              <a:ext cx="226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3385"/>
              <a:ext cx="158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687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5826125"/>
            <a:ext cx="41703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12"/>
          <p:cNvSpPr>
            <a:spLocks noChangeArrowheads="1"/>
          </p:cNvSpPr>
          <p:nvPr/>
        </p:nvSpPr>
        <p:spPr bwMode="auto">
          <a:xfrm>
            <a:off x="5148263" y="4292600"/>
            <a:ext cx="3600450" cy="15843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6873" name="Line 13"/>
          <p:cNvSpPr>
            <a:spLocks noChangeShapeType="1"/>
          </p:cNvSpPr>
          <p:nvPr/>
        </p:nvSpPr>
        <p:spPr bwMode="auto">
          <a:xfrm flipV="1">
            <a:off x="2700338" y="3644900"/>
            <a:ext cx="12239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6874" name="Line 14"/>
          <p:cNvSpPr>
            <a:spLocks noChangeShapeType="1"/>
          </p:cNvSpPr>
          <p:nvPr/>
        </p:nvSpPr>
        <p:spPr bwMode="auto">
          <a:xfrm flipV="1">
            <a:off x="3635375" y="3644900"/>
            <a:ext cx="2305050" cy="1728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6875" name="Text Box 15"/>
          <p:cNvSpPr txBox="1">
            <a:spLocks noChangeArrowheads="1"/>
          </p:cNvSpPr>
          <p:nvPr/>
        </p:nvSpPr>
        <p:spPr bwMode="auto">
          <a:xfrm>
            <a:off x="3708400" y="4437063"/>
            <a:ext cx="1150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ICI + IBI</a:t>
            </a:r>
            <a:endParaRPr lang="es-ES_tradnl" altLang="es-AR">
              <a:solidFill>
                <a:srgbClr val="FF0000"/>
              </a:solidFill>
            </a:endParaRPr>
          </a:p>
        </p:txBody>
      </p:sp>
      <p:sp>
        <p:nvSpPr>
          <p:cNvPr id="36876" name="Text Box 16"/>
          <p:cNvSpPr txBox="1">
            <a:spLocks noChangeArrowheads="1"/>
          </p:cNvSpPr>
          <p:nvPr/>
        </p:nvSpPr>
        <p:spPr bwMode="auto">
          <a:xfrm>
            <a:off x="1331913" y="3933825"/>
            <a:ext cx="1512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solidFill>
                  <a:srgbClr val="FF0000"/>
                </a:solidFill>
              </a:rPr>
              <a:t>atenuación</a:t>
            </a:r>
            <a:endParaRPr lang="es-ES_tradnl" altLang="es-AR" sz="1600">
              <a:solidFill>
                <a:srgbClr val="FF0000"/>
              </a:solidFill>
            </a:endParaRPr>
          </a:p>
        </p:txBody>
      </p:sp>
      <p:sp>
        <p:nvSpPr>
          <p:cNvPr id="36877" name="Text Box 17"/>
          <p:cNvSpPr txBox="1">
            <a:spLocks noChangeArrowheads="1"/>
          </p:cNvSpPr>
          <p:nvPr/>
        </p:nvSpPr>
        <p:spPr bwMode="auto">
          <a:xfrm>
            <a:off x="179388" y="5300663"/>
            <a:ext cx="5041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t>Este término puede modelarse como una variable aleatoria de media cero y varianza:</a:t>
            </a:r>
            <a:endParaRPr lang="es-ES_tradnl" altLang="es-A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AR" altLang="es-AR"/>
              <a:t>Sincronización</a:t>
            </a:r>
            <a:endParaRPr lang="es-ES_tradnl" altLang="es-AR"/>
          </a:p>
        </p:txBody>
      </p:sp>
      <p:sp>
        <p:nvSpPr>
          <p:cNvPr id="37891" name="Rectangle 3"/>
          <p:cNvSpPr>
            <a:spLocks noGrp="1" noChangeArrowheads="1"/>
          </p:cNvSpPr>
          <p:nvPr>
            <p:ph idx="1"/>
          </p:nvPr>
        </p:nvSpPr>
        <p:spPr/>
        <p:txBody>
          <a:bodyPr/>
          <a:lstStyle/>
          <a:p>
            <a:pPr eaLnBrk="1" hangingPunct="1"/>
            <a:r>
              <a:rPr lang="es-AR" altLang="es-AR"/>
              <a:t>Los receptores OFDM contemplan sincronismo en tiempo y frecuencia</a:t>
            </a:r>
            <a:endParaRPr lang="es-ES_tradnl" altLang="es-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628173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AR" altLang="es-AR"/>
              <a:t>Sincronización</a:t>
            </a:r>
            <a:endParaRPr lang="es-ES_tradnl" altLang="es-AR"/>
          </a:p>
        </p:txBody>
      </p:sp>
      <p:sp>
        <p:nvSpPr>
          <p:cNvPr id="38915" name="Rectangle 3"/>
          <p:cNvSpPr>
            <a:spLocks noGrp="1" noChangeArrowheads="1"/>
          </p:cNvSpPr>
          <p:nvPr>
            <p:ph idx="1"/>
          </p:nvPr>
        </p:nvSpPr>
        <p:spPr>
          <a:xfrm>
            <a:off x="971029" y="1790795"/>
            <a:ext cx="7633742" cy="3593591"/>
          </a:xfrm>
        </p:spPr>
        <p:txBody>
          <a:bodyPr/>
          <a:lstStyle/>
          <a:p>
            <a:pPr eaLnBrk="1" hangingPunct="1"/>
            <a:r>
              <a:rPr lang="es-AR" altLang="es-AR" sz="2500" dirty="0"/>
              <a:t>El estudio de algoritmos de sincronismo es un tema para un curso de posgrado completo.</a:t>
            </a:r>
          </a:p>
          <a:p>
            <a:pPr eaLnBrk="1" hangingPunct="1"/>
            <a:r>
              <a:rPr lang="es-AR" altLang="es-AR" sz="2500" dirty="0"/>
              <a:t>En este curso solo analizaremos un par de algoritmos de sincronismo.</a:t>
            </a:r>
          </a:p>
          <a:p>
            <a:pPr eaLnBrk="1" hangingPunct="1"/>
            <a:r>
              <a:rPr lang="es-AR" altLang="es-AR" sz="2500" dirty="0"/>
              <a:t>Mas información se puede encontrar en:</a:t>
            </a:r>
          </a:p>
          <a:p>
            <a:pPr eaLnBrk="1" hangingPunct="1"/>
            <a:endParaRPr lang="es-ES_tradnl" altLang="es-AR" sz="2500" dirty="0"/>
          </a:p>
        </p:txBody>
      </p:sp>
      <p:pic>
        <p:nvPicPr>
          <p:cNvPr id="38916" name="Picture 5" descr="51Vu%2BSx%2Bww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437063"/>
            <a:ext cx="23526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7"/>
          <p:cNvSpPr txBox="1">
            <a:spLocks noChangeArrowheads="1"/>
          </p:cNvSpPr>
          <p:nvPr/>
        </p:nvSpPr>
        <p:spPr bwMode="auto">
          <a:xfrm>
            <a:off x="4787900" y="4868863"/>
            <a:ext cx="39608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sz="1200" b="1"/>
              <a:t>Multi-Carrier Techniques For Broadband Wireless Communications: A Signal Processing Perspectives,  </a:t>
            </a:r>
          </a:p>
          <a:p>
            <a:pPr eaLnBrk="1" hangingPunct="1"/>
            <a:r>
              <a:rPr lang="es-ES_tradnl" altLang="es-AR" sz="1200">
                <a:hlinkClick r:id="rId3"/>
              </a:rPr>
              <a:t>Man-on Pun</a:t>
            </a:r>
            <a:r>
              <a:rPr lang="es-ES_tradnl" altLang="es-AR" sz="1200"/>
              <a:t> (Author), </a:t>
            </a:r>
            <a:r>
              <a:rPr lang="es-ES_tradnl" altLang="es-AR" sz="1200">
                <a:hlinkClick r:id="rId4"/>
              </a:rPr>
              <a:t>Michele Morelli</a:t>
            </a:r>
            <a:r>
              <a:rPr lang="es-ES_tradnl" altLang="es-AR" sz="1200"/>
              <a:t> (Author), </a:t>
            </a:r>
            <a:r>
              <a:rPr lang="es-ES_tradnl" altLang="es-AR" sz="1200">
                <a:hlinkClick r:id="rId5"/>
              </a:rPr>
              <a:t>C. C. Jay Kuo</a:t>
            </a:r>
            <a:r>
              <a:rPr lang="es-ES_tradnl" altLang="es-AR" sz="1200"/>
              <a:t> (Author)</a:t>
            </a:r>
            <a:r>
              <a:rPr lang="es-ES_tradnl" altLang="es-AR" u="sng"/>
              <a:t> </a:t>
            </a:r>
          </a:p>
        </p:txBody>
      </p:sp>
      <p:pic>
        <p:nvPicPr>
          <p:cNvPr id="38918" name="Picture 8" descr="MC90042444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463" y="6159500"/>
            <a:ext cx="568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9"/>
          <p:cNvSpPr txBox="1">
            <a:spLocks noChangeArrowheads="1"/>
          </p:cNvSpPr>
          <p:nvPr/>
        </p:nvSpPr>
        <p:spPr bwMode="auto">
          <a:xfrm>
            <a:off x="5435600" y="6237288"/>
            <a:ext cx="1873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solidFill>
                  <a:srgbClr val="FF0000"/>
                </a:solidFill>
              </a:rPr>
              <a:t>Versión PDF disponible !!</a:t>
            </a:r>
            <a:endParaRPr lang="es-ES_tradnl" altLang="es-AR" sz="1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AR" altLang="es-AR"/>
              <a:t>Sincronización</a:t>
            </a:r>
            <a:endParaRPr lang="es-ES_tradnl" altLang="es-AR"/>
          </a:p>
        </p:txBody>
      </p:sp>
      <p:sp>
        <p:nvSpPr>
          <p:cNvPr id="39939" name="Rectangle 3"/>
          <p:cNvSpPr>
            <a:spLocks noGrp="1" noChangeArrowheads="1"/>
          </p:cNvSpPr>
          <p:nvPr>
            <p:ph idx="1"/>
          </p:nvPr>
        </p:nvSpPr>
        <p:spPr/>
        <p:txBody>
          <a:bodyPr/>
          <a:lstStyle/>
          <a:p>
            <a:pPr eaLnBrk="1" hangingPunct="1"/>
            <a:r>
              <a:rPr lang="es-ES_tradnl" altLang="es-AR" sz="2000"/>
              <a:t>El proceso de sincronización se separa típicamente en adquisición y seguimiento. </a:t>
            </a:r>
          </a:p>
          <a:p>
            <a:pPr eaLnBrk="1" hangingPunct="1"/>
            <a:r>
              <a:rPr lang="es-ES_tradnl" altLang="es-AR" sz="2000"/>
              <a:t>Durante la adquisición, secuencias de entrenamiento con estructuras repetitivas se utilizan para obtener estimaciones iniciales de los  parámetros de sincronización.</a:t>
            </a:r>
          </a:p>
          <a:p>
            <a:pPr eaLnBrk="1" hangingPunct="1"/>
            <a:r>
              <a:rPr lang="es-ES_tradnl" altLang="es-AR" sz="2000"/>
              <a:t>La etapa de seguimiento se ocupa de refinar las estimaciones iniciales así como también de estimar las pequeñas variaciones del oscilador local y el desplazamiento por Doppler.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5400" dirty="0"/>
              <a:t>Sincronización</a:t>
            </a:r>
          </a:p>
        </p:txBody>
      </p:sp>
      <p:sp>
        <p:nvSpPr>
          <p:cNvPr id="3" name="Text Placeholder 2"/>
          <p:cNvSpPr>
            <a:spLocks noGrp="1"/>
          </p:cNvSpPr>
          <p:nvPr>
            <p:ph type="body" idx="1"/>
          </p:nvPr>
        </p:nvSpPr>
        <p:spPr/>
        <p:txBody>
          <a:bodyPr/>
          <a:lstStyle/>
          <a:p>
            <a:r>
              <a:rPr lang="es-AR" dirty="0"/>
              <a:t>Algunos ejemplos</a:t>
            </a:r>
          </a:p>
        </p:txBody>
      </p:sp>
    </p:spTree>
    <p:extLst>
      <p:ext uri="{BB962C8B-B14F-4D97-AF65-F5344CB8AC3E}">
        <p14:creationId xmlns:p14="http://schemas.microsoft.com/office/powerpoint/2010/main" val="2387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AR" altLang="es-AR"/>
              <a:t>Sincronización</a:t>
            </a:r>
            <a:endParaRPr lang="es-ES_tradnl" altLang="es-AR"/>
          </a:p>
        </p:txBody>
      </p:sp>
      <p:sp>
        <p:nvSpPr>
          <p:cNvPr id="40963" name="Rectangle 3"/>
          <p:cNvSpPr>
            <a:spLocks noGrp="1" noChangeArrowheads="1"/>
          </p:cNvSpPr>
          <p:nvPr>
            <p:ph idx="1"/>
          </p:nvPr>
        </p:nvSpPr>
        <p:spPr/>
        <p:txBody>
          <a:bodyPr/>
          <a:lstStyle/>
          <a:p>
            <a:pPr eaLnBrk="1" hangingPunct="1">
              <a:lnSpc>
                <a:spcPct val="80000"/>
              </a:lnSpc>
            </a:pPr>
            <a:r>
              <a:rPr lang="es-ES_tradnl" altLang="es-AR" sz="2100"/>
              <a:t>Los estándares de comunicaciones, como WiMax o LTE separan la transmisión de datos en tramas.</a:t>
            </a:r>
          </a:p>
          <a:p>
            <a:pPr eaLnBrk="1" hangingPunct="1">
              <a:lnSpc>
                <a:spcPct val="80000"/>
              </a:lnSpc>
            </a:pPr>
            <a:r>
              <a:rPr lang="es-ES_tradnl" altLang="es-AR" sz="2100"/>
              <a:t>Cada una contiene una secuencia de referencia para asistir al proceso de sincronización. </a:t>
            </a:r>
          </a:p>
          <a:p>
            <a:pPr eaLnBrk="1" hangingPunct="1">
              <a:lnSpc>
                <a:spcPct val="80000"/>
              </a:lnSpc>
            </a:pPr>
            <a:r>
              <a:rPr lang="es-ES_tradnl" altLang="es-AR" sz="2100"/>
              <a:t>El bloque sin datos ubicado al principio de la trama se puede utilizar para estimación de potencia de ruido e interferencias. Además provee un método simple para estimar el comienzo de la trama.</a:t>
            </a:r>
          </a:p>
        </p:txBody>
      </p:sp>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474659"/>
            <a:ext cx="799306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AR" altLang="es-AR"/>
              <a:t>Sincronización en tiempo</a:t>
            </a:r>
            <a:endParaRPr lang="es-ES_tradnl" altLang="es-AR"/>
          </a:p>
        </p:txBody>
      </p:sp>
      <p:sp>
        <p:nvSpPr>
          <p:cNvPr id="41987" name="Rectangle 3"/>
          <p:cNvSpPr>
            <a:spLocks noGrp="1" noChangeArrowheads="1"/>
          </p:cNvSpPr>
          <p:nvPr>
            <p:ph idx="1"/>
          </p:nvPr>
        </p:nvSpPr>
        <p:spPr/>
        <p:txBody>
          <a:bodyPr>
            <a:normAutofit lnSpcReduction="10000"/>
          </a:bodyPr>
          <a:lstStyle/>
          <a:p>
            <a:pPr eaLnBrk="1" hangingPunct="1">
              <a:lnSpc>
                <a:spcPct val="90000"/>
              </a:lnSpc>
            </a:pPr>
            <a:r>
              <a:rPr lang="es-ES_tradnl" altLang="es-AR" sz="2100"/>
              <a:t>En la mayoría de las aplicaciones la adquisición de temporizado es el primer paso en el proceso de sincronización. </a:t>
            </a:r>
          </a:p>
          <a:p>
            <a:pPr eaLnBrk="1" hangingPunct="1">
              <a:lnSpc>
                <a:spcPct val="90000"/>
              </a:lnSpc>
            </a:pPr>
            <a:r>
              <a:rPr lang="es-ES_tradnl" altLang="es-AR" sz="2100"/>
              <a:t>Los principales objetivos son detectar la presencia de una nueva trama y, una vez detectada, proveer una estimación gruesa del error de temporizado para ubicar correctamente en el receptor la ventana de la DFT.</a:t>
            </a:r>
          </a:p>
          <a:p>
            <a:pPr eaLnBrk="1" hangingPunct="1">
              <a:lnSpc>
                <a:spcPct val="90000"/>
              </a:lnSpc>
            </a:pPr>
            <a:r>
              <a:rPr lang="es-ES_tradnl" altLang="es-AR" sz="2100"/>
              <a:t>Como el CFO usualmente no es conocido en esta fase inicial, los algoritmos de estimación de temporizado deben ser robustos a grandes magnitudes del mismo.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AR" altLang="es-AR"/>
              <a:t>Sincronización</a:t>
            </a:r>
            <a:endParaRPr lang="es-ES_tradnl" altLang="es-AR"/>
          </a:p>
        </p:txBody>
      </p:sp>
      <p:sp>
        <p:nvSpPr>
          <p:cNvPr id="27651" name="Rectangle 3"/>
          <p:cNvSpPr>
            <a:spLocks noGrp="1" noChangeArrowheads="1"/>
          </p:cNvSpPr>
          <p:nvPr>
            <p:ph idx="1"/>
          </p:nvPr>
        </p:nvSpPr>
        <p:spPr>
          <a:xfrm>
            <a:off x="938758" y="1563601"/>
            <a:ext cx="7633742" cy="3593591"/>
          </a:xfrm>
        </p:spPr>
        <p:txBody>
          <a:bodyPr/>
          <a:lstStyle/>
          <a:p>
            <a:pPr eaLnBrk="1" hangingPunct="1"/>
            <a:r>
              <a:rPr lang="es-AR" altLang="es-AR" sz="2500" dirty="0"/>
              <a:t>Sincronismo en tiempo y frecuencia es clave en los sistemas OFDM</a:t>
            </a:r>
          </a:p>
          <a:p>
            <a:pPr lvl="1" eaLnBrk="1" hangingPunct="1"/>
            <a:r>
              <a:rPr lang="es-AR" altLang="es-AR" sz="2100" u="sng" dirty="0">
                <a:solidFill>
                  <a:srgbClr val="FF0000"/>
                </a:solidFill>
              </a:rPr>
              <a:t>Tiempo:</a:t>
            </a:r>
            <a:r>
              <a:rPr lang="es-AR" altLang="es-AR" sz="2100" dirty="0"/>
              <a:t> se debe identificar correctamente el inicio de cada símbolo OFDM para poder encontrar la posición correcta de la ventana de la FFT</a:t>
            </a:r>
          </a:p>
          <a:p>
            <a:pPr lvl="1" eaLnBrk="1" hangingPunct="1"/>
            <a:r>
              <a:rPr lang="es-AR" altLang="es-AR" sz="2100" u="sng" dirty="0">
                <a:solidFill>
                  <a:srgbClr val="FF0000"/>
                </a:solidFill>
              </a:rPr>
              <a:t>Frecuencia:</a:t>
            </a:r>
            <a:r>
              <a:rPr lang="es-AR" altLang="es-AR" sz="2100" dirty="0"/>
              <a:t> si existe diferencia de frecuencia entre los osciladores locales del TX y el RX (</a:t>
            </a:r>
            <a:r>
              <a:rPr lang="es-AR" altLang="es-AR" sz="2100" dirty="0" err="1"/>
              <a:t>carrier</a:t>
            </a:r>
            <a:r>
              <a:rPr lang="es-AR" altLang="es-AR" sz="2100" dirty="0"/>
              <a:t> </a:t>
            </a:r>
            <a:r>
              <a:rPr lang="es-AR" altLang="es-AR" sz="2100" dirty="0" err="1"/>
              <a:t>frequency</a:t>
            </a:r>
            <a:r>
              <a:rPr lang="es-AR" altLang="es-AR" sz="2100" dirty="0"/>
              <a:t> offset, CFO), se pierde la ortogonalidad entre sub-portadoras generando ICI.</a:t>
            </a:r>
            <a:endParaRPr lang="es-ES_tradnl" altLang="es-AR" sz="2100" dirty="0"/>
          </a:p>
        </p:txBody>
      </p:sp>
      <p:sp>
        <p:nvSpPr>
          <p:cNvPr id="27653" name="Text Box 5"/>
          <p:cNvSpPr txBox="1">
            <a:spLocks noChangeArrowheads="1"/>
          </p:cNvSpPr>
          <p:nvPr/>
        </p:nvSpPr>
        <p:spPr bwMode="auto">
          <a:xfrm>
            <a:off x="866775" y="5668483"/>
            <a:ext cx="7705725" cy="66992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El sincronismo en tiempo incluye la detección del inicio del paquete. En esta etapa se detecta el preamble</a:t>
            </a:r>
            <a:endParaRPr lang="es-ES_tradnl" alt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s-AR" altLang="es-AR"/>
              <a:t>Sincronización gruesa en tiempo</a:t>
            </a:r>
            <a:endParaRPr lang="es-ES_tradnl" altLang="es-AR"/>
          </a:p>
        </p:txBody>
      </p:sp>
      <p:sp>
        <p:nvSpPr>
          <p:cNvPr id="43011" name="Rectangle 3"/>
          <p:cNvSpPr>
            <a:spLocks noGrp="1" noChangeArrowheads="1"/>
          </p:cNvSpPr>
          <p:nvPr>
            <p:ph idx="1"/>
          </p:nvPr>
        </p:nvSpPr>
        <p:spPr>
          <a:xfrm>
            <a:off x="948750" y="1957067"/>
            <a:ext cx="7633742" cy="3593591"/>
          </a:xfrm>
        </p:spPr>
        <p:txBody>
          <a:bodyPr/>
          <a:lstStyle/>
          <a:p>
            <a:pPr eaLnBrk="1" hangingPunct="1"/>
            <a:r>
              <a:rPr lang="es-ES_tradnl" altLang="es-AR" sz="2100" dirty="0"/>
              <a:t>Los algoritmos de sincronización en tiempo utilizan secuencias de entrenamiento repetitivas, donde se aprovecha la correlación entre bloques para realizar la estimación.</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213100"/>
            <a:ext cx="5178425"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5550658"/>
            <a:ext cx="630555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AR" altLang="es-AR" dirty="0"/>
              <a:t>Sincronización gruesa en tiempo</a:t>
            </a:r>
            <a:endParaRPr lang="es-ES_tradnl" altLang="es-AR" dirty="0"/>
          </a:p>
        </p:txBody>
      </p:sp>
      <p:sp>
        <p:nvSpPr>
          <p:cNvPr id="44035" name="Rectangle 3"/>
          <p:cNvSpPr>
            <a:spLocks noGrp="1" noChangeArrowheads="1"/>
          </p:cNvSpPr>
          <p:nvPr>
            <p:ph idx="1"/>
          </p:nvPr>
        </p:nvSpPr>
        <p:spPr/>
        <p:txBody>
          <a:bodyPr/>
          <a:lstStyle/>
          <a:p>
            <a:pPr eaLnBrk="1" hangingPunct="1"/>
            <a:r>
              <a:rPr lang="es-AR" altLang="es-AR" sz="2100"/>
              <a:t>El estimador se puede calcular</a:t>
            </a:r>
            <a:endParaRPr lang="es-ES_tradnl" altLang="es-AR" sz="210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6" y="1905000"/>
            <a:ext cx="2417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181455"/>
            <a:ext cx="347345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3725863"/>
            <a:ext cx="5584825"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2415" y="2590800"/>
            <a:ext cx="388143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AR" altLang="es-AR"/>
              <a:t>Sincronización fina (tiempo)</a:t>
            </a:r>
            <a:endParaRPr lang="es-ES_tradnl" altLang="es-AR"/>
          </a:p>
        </p:txBody>
      </p:sp>
      <p:sp>
        <p:nvSpPr>
          <p:cNvPr id="45059" name="Rectangle 3"/>
          <p:cNvSpPr>
            <a:spLocks noGrp="1" noChangeArrowheads="1"/>
          </p:cNvSpPr>
          <p:nvPr>
            <p:ph idx="1"/>
          </p:nvPr>
        </p:nvSpPr>
        <p:spPr>
          <a:xfrm>
            <a:off x="827584" y="1632204"/>
            <a:ext cx="7633742" cy="3593591"/>
          </a:xfrm>
        </p:spPr>
        <p:txBody>
          <a:bodyPr/>
          <a:lstStyle/>
          <a:p>
            <a:pPr eaLnBrk="1" hangingPunct="1"/>
            <a:r>
              <a:rPr lang="es-AR" altLang="es-AR" sz="2100" dirty="0"/>
              <a:t>Las propiedades de </a:t>
            </a:r>
            <a:r>
              <a:rPr lang="es-AR" altLang="es-AR" sz="2100" dirty="0" err="1"/>
              <a:t>autocorrelación</a:t>
            </a:r>
            <a:r>
              <a:rPr lang="es-AR" altLang="es-AR" sz="2100" dirty="0"/>
              <a:t>  inducidas por el uso del prefijo cíclico pueden utilizarse para tracking o sincronización fina en tiempo</a:t>
            </a:r>
            <a:endParaRPr lang="es-ES_tradnl" altLang="es-AR" sz="2100" dirty="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076700"/>
            <a:ext cx="651827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924175"/>
            <a:ext cx="32099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AR" altLang="es-AR"/>
              <a:t>Sincronización fina (tiempo)</a:t>
            </a:r>
            <a:endParaRPr lang="es-ES_tradnl" altLang="es-AR"/>
          </a:p>
        </p:txBody>
      </p:sp>
      <p:pic>
        <p:nvPicPr>
          <p:cNvPr id="460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20938"/>
            <a:ext cx="558641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5"/>
          <p:cNvSpPr txBox="1">
            <a:spLocks noChangeArrowheads="1"/>
          </p:cNvSpPr>
          <p:nvPr/>
        </p:nvSpPr>
        <p:spPr bwMode="auto">
          <a:xfrm>
            <a:off x="7164388" y="2708275"/>
            <a:ext cx="172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t>Ncp=16</a:t>
            </a:r>
          </a:p>
          <a:p>
            <a:pPr eaLnBrk="1" hangingPunct="1">
              <a:spcBef>
                <a:spcPct val="50000"/>
              </a:spcBef>
            </a:pPr>
            <a:r>
              <a:rPr lang="es-AR" altLang="es-AR" sz="1600"/>
              <a:t>N=256</a:t>
            </a:r>
          </a:p>
          <a:p>
            <a:pPr eaLnBrk="1" hangingPunct="1">
              <a:spcBef>
                <a:spcPct val="50000"/>
              </a:spcBef>
            </a:pPr>
            <a:r>
              <a:rPr lang="es-AR" altLang="es-AR" sz="1600"/>
              <a:t>L=8</a:t>
            </a:r>
            <a:endParaRPr lang="es-ES_tradnl" altLang="es-AR" sz="1600"/>
          </a:p>
        </p:txBody>
      </p:sp>
      <p:pic>
        <p:nvPicPr>
          <p:cNvPr id="460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461" y="1433915"/>
            <a:ext cx="2849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Line 7"/>
          <p:cNvSpPr>
            <a:spLocks noChangeShapeType="1"/>
          </p:cNvSpPr>
          <p:nvPr/>
        </p:nvSpPr>
        <p:spPr bwMode="auto">
          <a:xfrm>
            <a:off x="3348038" y="3933825"/>
            <a:ext cx="9366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46087" name="Text Box 8"/>
          <p:cNvSpPr txBox="1">
            <a:spLocks noChangeArrowheads="1"/>
          </p:cNvSpPr>
          <p:nvPr/>
        </p:nvSpPr>
        <p:spPr bwMode="auto">
          <a:xfrm>
            <a:off x="3348038" y="3573463"/>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solidFill>
                  <a:schemeClr val="accent1"/>
                </a:solidFill>
              </a:rPr>
              <a:t>N+Ncp</a:t>
            </a:r>
            <a:endParaRPr lang="es-ES_tradnl" altLang="es-AR" sz="16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s-AR" altLang="es-AR"/>
              <a:t>Sincronización en frecuencia</a:t>
            </a:r>
            <a:endParaRPr lang="es-ES_tradnl" altLang="es-AR"/>
          </a:p>
        </p:txBody>
      </p:sp>
      <p:sp>
        <p:nvSpPr>
          <p:cNvPr id="47107" name="Rectangle 3"/>
          <p:cNvSpPr>
            <a:spLocks noGrp="1" noChangeArrowheads="1"/>
          </p:cNvSpPr>
          <p:nvPr>
            <p:ph idx="1"/>
          </p:nvPr>
        </p:nvSpPr>
        <p:spPr>
          <a:xfrm>
            <a:off x="562248" y="2060575"/>
            <a:ext cx="7994848" cy="3777622"/>
          </a:xfrm>
        </p:spPr>
        <p:txBody>
          <a:bodyPr/>
          <a:lstStyle/>
          <a:p>
            <a:pPr eaLnBrk="1" hangingPunct="1"/>
            <a:r>
              <a:rPr lang="es-ES_tradnl" altLang="es-AR" sz="1900" dirty="0"/>
              <a:t>Luego de la detección de trama y el sincronismo de temporizado, cada terminal debe alinear su oscilador local a la frecuencia de portadora de la señal recibida.</a:t>
            </a:r>
          </a:p>
          <a:p>
            <a:pPr eaLnBrk="1" hangingPunct="1"/>
            <a:r>
              <a:rPr lang="es-ES_tradnl" altLang="es-AR" sz="2000" dirty="0"/>
              <a:t>Una de las primeras propuestas fue el </a:t>
            </a:r>
            <a:r>
              <a:rPr lang="es-ES_tradnl" altLang="es-AR" sz="2000" i="1" u="sng" dirty="0">
                <a:solidFill>
                  <a:srgbClr val="0066FF"/>
                </a:solidFill>
              </a:rPr>
              <a:t>algoritmo de </a:t>
            </a:r>
            <a:r>
              <a:rPr lang="es-ES_tradnl" altLang="es-AR" sz="2000" i="1" u="sng" dirty="0" err="1">
                <a:solidFill>
                  <a:srgbClr val="0066FF"/>
                </a:solidFill>
              </a:rPr>
              <a:t>Moose</a:t>
            </a:r>
            <a:r>
              <a:rPr lang="es-ES_tradnl" altLang="es-AR" sz="2000" dirty="0"/>
              <a:t>, que utiliza dos secuencias de entrenamiento (dos símbolos </a:t>
            </a:r>
            <a:r>
              <a:rPr lang="es-ES_tradnl" altLang="es-AR" sz="2000" dirty="0" err="1"/>
              <a:t>multiportadora</a:t>
            </a:r>
            <a:r>
              <a:rPr lang="es-ES_tradnl" altLang="es-AR" sz="2000" dirty="0"/>
              <a:t>) idénticas para hacer la estimación del CFO.</a:t>
            </a:r>
          </a:p>
          <a:p>
            <a:pPr eaLnBrk="1" hangingPunct="1"/>
            <a:endParaRPr lang="es-ES_tradnl" altLang="es-AR" sz="2000" dirty="0"/>
          </a:p>
        </p:txBody>
      </p:sp>
      <p:pic>
        <p:nvPicPr>
          <p:cNvPr id="471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365625"/>
            <a:ext cx="38576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8"/>
          <p:cNvSpPr txBox="1">
            <a:spLocks noChangeArrowheads="1"/>
          </p:cNvSpPr>
          <p:nvPr/>
        </p:nvSpPr>
        <p:spPr bwMode="auto">
          <a:xfrm>
            <a:off x="0" y="4076700"/>
            <a:ext cx="172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Símbolo 1</a:t>
            </a:r>
            <a:endParaRPr lang="es-ES_tradnl" altLang="es-AR">
              <a:solidFill>
                <a:srgbClr val="FF0000"/>
              </a:solidFill>
            </a:endParaRPr>
          </a:p>
        </p:txBody>
      </p:sp>
      <p:sp>
        <p:nvSpPr>
          <p:cNvPr id="47110" name="Text Box 9"/>
          <p:cNvSpPr txBox="1">
            <a:spLocks noChangeArrowheads="1"/>
          </p:cNvSpPr>
          <p:nvPr/>
        </p:nvSpPr>
        <p:spPr bwMode="auto">
          <a:xfrm>
            <a:off x="0" y="4797425"/>
            <a:ext cx="172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Símbolo 2</a:t>
            </a:r>
            <a:endParaRPr lang="es-ES_tradnl" altLang="es-AR">
              <a:solidFill>
                <a:srgbClr val="FF0000"/>
              </a:solidFill>
            </a:endParaRPr>
          </a:p>
        </p:txBody>
      </p:sp>
      <p:pic>
        <p:nvPicPr>
          <p:cNvPr id="471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652963"/>
            <a:ext cx="4362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AutoShape 11"/>
          <p:cNvSpPr>
            <a:spLocks noChangeArrowheads="1"/>
          </p:cNvSpPr>
          <p:nvPr/>
        </p:nvSpPr>
        <p:spPr bwMode="auto">
          <a:xfrm>
            <a:off x="4140200" y="4797425"/>
            <a:ext cx="647700" cy="576263"/>
          </a:xfrm>
          <a:prstGeom prst="rightArrow">
            <a:avLst>
              <a:gd name="adj1" fmla="val 50000"/>
              <a:gd name="adj2" fmla="val 28099"/>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47113" name="Text Box 12"/>
          <p:cNvSpPr txBox="1">
            <a:spLocks noChangeArrowheads="1"/>
          </p:cNvSpPr>
          <p:nvPr/>
        </p:nvSpPr>
        <p:spPr bwMode="auto">
          <a:xfrm>
            <a:off x="179388" y="5734050"/>
            <a:ext cx="89646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solidFill>
                  <a:srgbClr val="0066FF"/>
                </a:solidFill>
              </a:rPr>
              <a:t>La mayor desventaja de  éste método es su reducido rango de adquisición. La función arg</a:t>
            </a:r>
            <a:r>
              <a:rPr lang="es-ES_tradnl" altLang="es-AR" i="1">
                <a:solidFill>
                  <a:srgbClr val="0066FF"/>
                </a:solidFill>
              </a:rPr>
              <a:t>{·} </a:t>
            </a:r>
            <a:r>
              <a:rPr lang="es-ES_tradnl" altLang="es-AR">
                <a:solidFill>
                  <a:srgbClr val="0066FF"/>
                </a:solidFill>
              </a:rPr>
              <a:t>retorna valores entre [</a:t>
            </a:r>
            <a:r>
              <a:rPr lang="es-ES_tradnl" altLang="es-AR" i="1">
                <a:solidFill>
                  <a:srgbClr val="0066FF"/>
                </a:solidFill>
              </a:rPr>
              <a:t>−π, π</a:t>
            </a:r>
            <a:r>
              <a:rPr lang="es-ES_tradnl" altLang="es-AR">
                <a:solidFill>
                  <a:srgbClr val="0066FF"/>
                </a:solidFill>
              </a:rPr>
              <a:t>) </a:t>
            </a:r>
            <a:r>
              <a:rPr lang="es-ES_tradnl" altLang="es-AR">
                <a:solidFill>
                  <a:srgbClr val="0066FF"/>
                </a:solidFill>
                <a:sym typeface="Wingdings" panose="05000000000000000000" pitchFamily="2" charset="2"/>
              </a:rPr>
              <a:t></a:t>
            </a:r>
            <a:r>
              <a:rPr lang="es-ES_tradnl" altLang="es-AR">
                <a:solidFill>
                  <a:srgbClr val="0066FF"/>
                </a:solidFill>
              </a:rPr>
              <a:t> el rango máximo es </a:t>
            </a:r>
            <a:r>
              <a:rPr lang="es-ES_tradnl" altLang="es-AR" i="1">
                <a:solidFill>
                  <a:srgbClr val="0066FF"/>
                </a:solidFill>
              </a:rPr>
              <a:t>≤ N/</a:t>
            </a:r>
            <a:r>
              <a:rPr lang="es-ES_tradnl" altLang="es-AR">
                <a:solidFill>
                  <a:srgbClr val="0066FF"/>
                </a:solidFill>
              </a:rPr>
              <a:t>2(</a:t>
            </a:r>
            <a:r>
              <a:rPr lang="es-ES_tradnl" altLang="es-AR" i="1">
                <a:solidFill>
                  <a:srgbClr val="0066FF"/>
                </a:solidFill>
              </a:rPr>
              <a:t>N+Ncp</a:t>
            </a:r>
            <a:r>
              <a:rPr lang="es-ES_tradnl" altLang="es-AR">
                <a:solidFill>
                  <a:srgbClr val="0066FF"/>
                </a:solidFill>
              </a:rPr>
              <a:t>) </a:t>
            </a:r>
            <a:r>
              <a:rPr lang="es-ES_tradnl" altLang="es-AR">
                <a:solidFill>
                  <a:srgbClr val="0066FF"/>
                </a:solidFill>
                <a:sym typeface="Wingdings" panose="05000000000000000000" pitchFamily="2" charset="2"/>
              </a:rPr>
              <a:t></a:t>
            </a:r>
            <a:r>
              <a:rPr lang="es-ES_tradnl" altLang="es-AR">
                <a:solidFill>
                  <a:srgbClr val="0066FF"/>
                </a:solidFill>
              </a:rPr>
              <a:t>lo que es menor que media separación interportadora.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AR" altLang="es-AR"/>
              <a:t>Sincronización en frecuencia</a:t>
            </a:r>
            <a:endParaRPr lang="es-ES_tradnl" altLang="es-AR"/>
          </a:p>
        </p:txBody>
      </p:sp>
      <p:sp>
        <p:nvSpPr>
          <p:cNvPr id="48131" name="Rectangle 3"/>
          <p:cNvSpPr>
            <a:spLocks noGrp="1" noChangeArrowheads="1"/>
          </p:cNvSpPr>
          <p:nvPr>
            <p:ph idx="1"/>
          </p:nvPr>
        </p:nvSpPr>
        <p:spPr/>
        <p:txBody>
          <a:bodyPr/>
          <a:lstStyle/>
          <a:p>
            <a:pPr eaLnBrk="1" hangingPunct="1"/>
            <a:r>
              <a:rPr lang="es-AR" altLang="es-AR" sz="2100"/>
              <a:t>Considerando CFO mayores al espaciamiento entre portadoras, el</a:t>
            </a:r>
          </a:p>
          <a:p>
            <a:pPr eaLnBrk="1" hangingPunct="1">
              <a:buFont typeface="Wingdings" panose="05000000000000000000" pitchFamily="2" charset="2"/>
              <a:buNone/>
            </a:pPr>
            <a:r>
              <a:rPr lang="es-AR" altLang="es-AR" sz="2100"/>
              <a:t>CFO se puede expresar  en una parte fraccional (entre (</a:t>
            </a:r>
            <a:r>
              <a:rPr lang="es-AR" altLang="es-AR" sz="2100" i="1"/>
              <a:t>−</a:t>
            </a:r>
            <a:r>
              <a:rPr lang="es-AR" altLang="es-AR" sz="2100"/>
              <a:t>1</a:t>
            </a:r>
            <a:r>
              <a:rPr lang="es-AR" altLang="es-AR" sz="2100" i="1"/>
              <a:t>, </a:t>
            </a:r>
            <a:r>
              <a:rPr lang="es-AR" altLang="es-AR" sz="2100"/>
              <a:t>1)), y otra entera.</a:t>
            </a:r>
            <a:r>
              <a:rPr lang="es-AR" altLang="es-AR"/>
              <a:t> </a:t>
            </a:r>
            <a:endParaRPr lang="es-ES_tradnl" altLang="es-AR"/>
          </a:p>
        </p:txBody>
      </p:sp>
      <p:pic>
        <p:nvPicPr>
          <p:cNvPr id="481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608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AR" altLang="es-AR" dirty="0"/>
              <a:t>Sincronización en frecuencia</a:t>
            </a:r>
            <a:endParaRPr lang="es-ES_tradnl" altLang="es-AR" dirty="0"/>
          </a:p>
        </p:txBody>
      </p:sp>
      <p:sp>
        <p:nvSpPr>
          <p:cNvPr id="49155" name="Rectangle 3"/>
          <p:cNvSpPr>
            <a:spLocks noGrp="1" noChangeArrowheads="1"/>
          </p:cNvSpPr>
          <p:nvPr>
            <p:ph idx="1"/>
          </p:nvPr>
        </p:nvSpPr>
        <p:spPr>
          <a:xfrm>
            <a:off x="959412" y="1844794"/>
            <a:ext cx="7633742" cy="3593591"/>
          </a:xfrm>
        </p:spPr>
        <p:txBody>
          <a:bodyPr/>
          <a:lstStyle/>
          <a:p>
            <a:pPr eaLnBrk="1" hangingPunct="1"/>
            <a:r>
              <a:rPr lang="es-AR" altLang="es-AR" sz="2100" dirty="0"/>
              <a:t>Para extender el rango se pueden  utilizar otras opciones (Algoritmo de </a:t>
            </a:r>
            <a:r>
              <a:rPr lang="es-AR" altLang="es-AR" sz="2100" dirty="0" err="1"/>
              <a:t>Schmid</a:t>
            </a:r>
            <a:r>
              <a:rPr lang="es-AR" altLang="es-AR" sz="2100" dirty="0"/>
              <a:t> and Cox)</a:t>
            </a:r>
            <a:endParaRPr lang="es-ES_tradnl" altLang="es-AR" sz="2100" dirty="0"/>
          </a:p>
        </p:txBody>
      </p:sp>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636838"/>
            <a:ext cx="602932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6"/>
          <p:cNvSpPr>
            <a:spLocks noChangeArrowheads="1"/>
          </p:cNvSpPr>
          <p:nvPr/>
        </p:nvSpPr>
        <p:spPr bwMode="auto">
          <a:xfrm>
            <a:off x="4859338" y="3573463"/>
            <a:ext cx="2519362" cy="23764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49158" name="Text Box 7"/>
          <p:cNvSpPr txBox="1">
            <a:spLocks noChangeArrowheads="1"/>
          </p:cNvSpPr>
          <p:nvPr/>
        </p:nvSpPr>
        <p:spPr bwMode="auto">
          <a:xfrm>
            <a:off x="7380288" y="4005263"/>
            <a:ext cx="18716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solidFill>
                  <a:srgbClr val="FF0000"/>
                </a:solidFill>
              </a:rPr>
              <a:t>Estimación y compensación de la parte fraccional</a:t>
            </a:r>
            <a:endParaRPr lang="es-ES_tradnl" altLang="es-AR" sz="1400">
              <a:solidFill>
                <a:srgbClr val="FF0000"/>
              </a:solidFill>
            </a:endParaRPr>
          </a:p>
        </p:txBody>
      </p:sp>
      <p:sp>
        <p:nvSpPr>
          <p:cNvPr id="49159" name="Text Box 8"/>
          <p:cNvSpPr txBox="1">
            <a:spLocks noChangeArrowheads="1"/>
          </p:cNvSpPr>
          <p:nvPr/>
        </p:nvSpPr>
        <p:spPr bwMode="auto">
          <a:xfrm>
            <a:off x="323850" y="5805488"/>
            <a:ext cx="3743325" cy="82550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dirty="0"/>
              <a:t>Con el primer símbolo se estima la parte fraccional y se corrige el </a:t>
            </a:r>
            <a:r>
              <a:rPr lang="es-AR" altLang="es-AR" sz="1600" dirty="0" err="1"/>
              <a:t>cfo</a:t>
            </a:r>
            <a:r>
              <a:rPr lang="es-AR" altLang="es-AR" sz="1600" dirty="0"/>
              <a:t> fraccional.</a:t>
            </a:r>
            <a:endParaRPr lang="es-ES_tradnl" altLang="es-AR" sz="1600" dirty="0"/>
          </a:p>
        </p:txBody>
      </p:sp>
      <p:sp>
        <p:nvSpPr>
          <p:cNvPr id="49160" name="Line 9"/>
          <p:cNvSpPr>
            <a:spLocks noChangeShapeType="1"/>
          </p:cNvSpPr>
          <p:nvPr/>
        </p:nvSpPr>
        <p:spPr bwMode="auto">
          <a:xfrm flipV="1">
            <a:off x="3563938" y="5589588"/>
            <a:ext cx="172878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49161" name="Text Box 10"/>
          <p:cNvSpPr txBox="1">
            <a:spLocks noChangeArrowheads="1"/>
          </p:cNvSpPr>
          <p:nvPr/>
        </p:nvSpPr>
        <p:spPr bwMode="auto">
          <a:xfrm>
            <a:off x="4284663" y="6165850"/>
            <a:ext cx="41767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t>La parte entera se estima con el segundo símbolo</a:t>
            </a:r>
            <a:endParaRPr lang="es-ES_tradnl" altLang="es-AR" sz="1400"/>
          </a:p>
        </p:txBody>
      </p:sp>
      <p:sp>
        <p:nvSpPr>
          <p:cNvPr id="49162" name="Line 11"/>
          <p:cNvSpPr>
            <a:spLocks noChangeShapeType="1"/>
          </p:cNvSpPr>
          <p:nvPr/>
        </p:nvSpPr>
        <p:spPr bwMode="auto">
          <a:xfrm flipH="1" flipV="1">
            <a:off x="4067175" y="5373688"/>
            <a:ext cx="649288"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Sincronismo</a:t>
            </a:r>
          </a:p>
        </p:txBody>
      </p:sp>
      <p:sp>
        <p:nvSpPr>
          <p:cNvPr id="3" name="Content Placeholder 2"/>
          <p:cNvSpPr>
            <a:spLocks noGrp="1"/>
          </p:cNvSpPr>
          <p:nvPr>
            <p:ph idx="1"/>
          </p:nvPr>
        </p:nvSpPr>
        <p:spPr/>
        <p:txBody>
          <a:bodyPr/>
          <a:lstStyle/>
          <a:p>
            <a:endParaRPr lang="es-AR"/>
          </a:p>
        </p:txBody>
      </p:sp>
      <p:pic>
        <p:nvPicPr>
          <p:cNvPr id="4" name="Picture 3"/>
          <p:cNvPicPr>
            <a:picLocks noChangeAspect="1"/>
          </p:cNvPicPr>
          <p:nvPr/>
        </p:nvPicPr>
        <p:blipFill>
          <a:blip r:embed="rId2"/>
          <a:stretch>
            <a:fillRect/>
          </a:stretch>
        </p:blipFill>
        <p:spPr>
          <a:xfrm>
            <a:off x="1835212" y="1847800"/>
            <a:ext cx="5473576" cy="3162400"/>
          </a:xfrm>
          <a:prstGeom prst="rect">
            <a:avLst/>
          </a:prstGeom>
        </p:spPr>
      </p:pic>
    </p:spTree>
    <p:extLst>
      <p:ext uri="{BB962C8B-B14F-4D97-AF65-F5344CB8AC3E}">
        <p14:creationId xmlns:p14="http://schemas.microsoft.com/office/powerpoint/2010/main" val="85913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400" dirty="0"/>
              <a:t>Diseño de un sistema OFDM</a:t>
            </a:r>
          </a:p>
        </p:txBody>
      </p:sp>
      <p:sp>
        <p:nvSpPr>
          <p:cNvPr id="3" name="Content Placeholder 2"/>
          <p:cNvSpPr>
            <a:spLocks noGrp="1"/>
          </p:cNvSpPr>
          <p:nvPr>
            <p:ph idx="1"/>
          </p:nvPr>
        </p:nvSpPr>
        <p:spPr/>
        <p:txBody>
          <a:bodyPr/>
          <a:lstStyle/>
          <a:p>
            <a:endParaRPr lang="es-AR"/>
          </a:p>
        </p:txBody>
      </p:sp>
      <p:pic>
        <p:nvPicPr>
          <p:cNvPr id="4" name="Picture 3"/>
          <p:cNvPicPr>
            <a:picLocks noChangeAspect="1"/>
          </p:cNvPicPr>
          <p:nvPr/>
        </p:nvPicPr>
        <p:blipFill>
          <a:blip r:embed="rId2"/>
          <a:stretch>
            <a:fillRect/>
          </a:stretch>
        </p:blipFill>
        <p:spPr>
          <a:xfrm>
            <a:off x="1115616" y="1268760"/>
            <a:ext cx="6881494" cy="5371773"/>
          </a:xfrm>
          <a:prstGeom prst="rect">
            <a:avLst/>
          </a:prstGeom>
        </p:spPr>
      </p:pic>
    </p:spTree>
    <p:extLst>
      <p:ext uri="{BB962C8B-B14F-4D97-AF65-F5344CB8AC3E}">
        <p14:creationId xmlns:p14="http://schemas.microsoft.com/office/powerpoint/2010/main" val="2755399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56100" y="2492375"/>
            <a:ext cx="1944688" cy="792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Espaciamiento</a:t>
            </a:r>
            <a:r>
              <a:rPr lang="en-US" dirty="0"/>
              <a:t> inter-</a:t>
            </a:r>
            <a:r>
              <a:rPr lang="en-US" dirty="0" err="1"/>
              <a:t>portadora</a:t>
            </a:r>
            <a:endParaRPr lang="en-US" dirty="0"/>
          </a:p>
        </p:txBody>
      </p:sp>
      <p:sp>
        <p:nvSpPr>
          <p:cNvPr id="5" name="Rounded Rectangle 4"/>
          <p:cNvSpPr/>
          <p:nvPr/>
        </p:nvSpPr>
        <p:spPr>
          <a:xfrm>
            <a:off x="1979613" y="2492375"/>
            <a:ext cx="1944687" cy="792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Longitud</a:t>
            </a:r>
            <a:r>
              <a:rPr lang="en-US" dirty="0"/>
              <a:t> </a:t>
            </a:r>
            <a:r>
              <a:rPr lang="en-US" dirty="0" err="1"/>
              <a:t>prefijo</a:t>
            </a:r>
            <a:r>
              <a:rPr lang="en-US" dirty="0"/>
              <a:t> </a:t>
            </a:r>
            <a:r>
              <a:rPr lang="en-US" dirty="0" err="1"/>
              <a:t>cìclico</a:t>
            </a:r>
            <a:endParaRPr lang="en-US" dirty="0"/>
          </a:p>
        </p:txBody>
      </p:sp>
      <p:sp>
        <p:nvSpPr>
          <p:cNvPr id="6" name="Rounded Rectangle 5"/>
          <p:cNvSpPr/>
          <p:nvPr/>
        </p:nvSpPr>
        <p:spPr>
          <a:xfrm>
            <a:off x="2051050" y="4149725"/>
            <a:ext cx="2087563" cy="792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Nùmero</a:t>
            </a:r>
            <a:r>
              <a:rPr lang="en-US" dirty="0"/>
              <a:t> de sub-</a:t>
            </a:r>
            <a:r>
              <a:rPr lang="en-US" dirty="0" err="1"/>
              <a:t>portadoras</a:t>
            </a:r>
            <a:endParaRPr lang="en-US" dirty="0"/>
          </a:p>
        </p:txBody>
      </p:sp>
      <p:sp>
        <p:nvSpPr>
          <p:cNvPr id="7" name="Rounded Rectangle 6"/>
          <p:cNvSpPr/>
          <p:nvPr/>
        </p:nvSpPr>
        <p:spPr>
          <a:xfrm>
            <a:off x="4284663" y="4221163"/>
            <a:ext cx="1943100" cy="7921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Esquema</a:t>
            </a:r>
            <a:r>
              <a:rPr lang="en-US" dirty="0"/>
              <a:t> de </a:t>
            </a:r>
            <a:r>
              <a:rPr lang="en-US" dirty="0" err="1"/>
              <a:t>modulación</a:t>
            </a:r>
            <a:endParaRPr lang="en-US" dirty="0"/>
          </a:p>
        </p:txBody>
      </p:sp>
      <p:sp>
        <p:nvSpPr>
          <p:cNvPr id="10" name="Rounded Rectangle 9"/>
          <p:cNvSpPr/>
          <p:nvPr/>
        </p:nvSpPr>
        <p:spPr>
          <a:xfrm>
            <a:off x="6443663" y="4149725"/>
            <a:ext cx="1944687" cy="7921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Codificación</a:t>
            </a:r>
            <a:r>
              <a:rPr lang="en-US" dirty="0"/>
              <a:t> de canal</a:t>
            </a:r>
          </a:p>
        </p:txBody>
      </p:sp>
      <p:sp>
        <p:nvSpPr>
          <p:cNvPr id="11" name="Rounded Rectangle 10"/>
          <p:cNvSpPr/>
          <p:nvPr/>
        </p:nvSpPr>
        <p:spPr>
          <a:xfrm>
            <a:off x="1692275" y="2276475"/>
            <a:ext cx="6767513" cy="3313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1258888" y="5732463"/>
            <a:ext cx="2376487" cy="5762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600">
                <a:solidFill>
                  <a:srgbClr val="FFFFFF"/>
                </a:solidFill>
              </a:rPr>
              <a:t>Tasa de transmisiòn</a:t>
            </a:r>
          </a:p>
        </p:txBody>
      </p:sp>
      <p:sp>
        <p:nvSpPr>
          <p:cNvPr id="13" name="Oval 12"/>
          <p:cNvSpPr/>
          <p:nvPr/>
        </p:nvSpPr>
        <p:spPr>
          <a:xfrm>
            <a:off x="3924300" y="5732463"/>
            <a:ext cx="2376488" cy="6492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BER</a:t>
            </a:r>
          </a:p>
        </p:txBody>
      </p:sp>
      <p:sp>
        <p:nvSpPr>
          <p:cNvPr id="14" name="Oval 13"/>
          <p:cNvSpPr/>
          <p:nvPr/>
        </p:nvSpPr>
        <p:spPr>
          <a:xfrm>
            <a:off x="179388" y="3716338"/>
            <a:ext cx="1620837" cy="936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600">
                <a:solidFill>
                  <a:srgbClr val="FFFFFF"/>
                </a:solidFill>
              </a:rPr>
              <a:t>Overhead</a:t>
            </a:r>
          </a:p>
        </p:txBody>
      </p:sp>
      <p:sp>
        <p:nvSpPr>
          <p:cNvPr id="15" name="Oval 14"/>
          <p:cNvSpPr/>
          <p:nvPr/>
        </p:nvSpPr>
        <p:spPr>
          <a:xfrm>
            <a:off x="250825" y="2565400"/>
            <a:ext cx="1296988" cy="79216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600">
                <a:solidFill>
                  <a:srgbClr val="FFFFFF"/>
                </a:solidFill>
              </a:rPr>
              <a:t>Ancho de banda</a:t>
            </a:r>
          </a:p>
        </p:txBody>
      </p:sp>
      <p:sp>
        <p:nvSpPr>
          <p:cNvPr id="16" name="Rectangle 15"/>
          <p:cNvSpPr/>
          <p:nvPr/>
        </p:nvSpPr>
        <p:spPr>
          <a:xfrm>
            <a:off x="1476375" y="1341438"/>
            <a:ext cx="19431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Delay spread</a:t>
            </a:r>
          </a:p>
        </p:txBody>
      </p:sp>
      <p:sp>
        <p:nvSpPr>
          <p:cNvPr id="17" name="Rectangle 16"/>
          <p:cNvSpPr/>
          <p:nvPr/>
        </p:nvSpPr>
        <p:spPr>
          <a:xfrm>
            <a:off x="3924300" y="1268413"/>
            <a:ext cx="19431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Doppler PSD</a:t>
            </a:r>
          </a:p>
        </p:txBody>
      </p:sp>
      <p:sp>
        <p:nvSpPr>
          <p:cNvPr id="18" name="Rectangle 17"/>
          <p:cNvSpPr/>
          <p:nvPr/>
        </p:nvSpPr>
        <p:spPr>
          <a:xfrm>
            <a:off x="6227763" y="1268413"/>
            <a:ext cx="194468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Ruido</a:t>
            </a:r>
            <a:endParaRPr lang="en-US" dirty="0"/>
          </a:p>
        </p:txBody>
      </p:sp>
      <p:sp>
        <p:nvSpPr>
          <p:cNvPr id="19" name="Oval 18"/>
          <p:cNvSpPr/>
          <p:nvPr/>
        </p:nvSpPr>
        <p:spPr>
          <a:xfrm>
            <a:off x="6588125" y="5661025"/>
            <a:ext cx="2376488" cy="792163"/>
          </a:xfrm>
          <a:prstGeom prst="ellipse">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FFC000"/>
                </a:solidFill>
              </a:rPr>
              <a:t>Potencia</a:t>
            </a:r>
            <a:r>
              <a:rPr lang="en-US" dirty="0">
                <a:solidFill>
                  <a:srgbClr val="FFC000"/>
                </a:solidFill>
              </a:rPr>
              <a:t> </a:t>
            </a:r>
            <a:r>
              <a:rPr lang="en-US" dirty="0" err="1">
                <a:solidFill>
                  <a:srgbClr val="FFC000"/>
                </a:solidFill>
              </a:rPr>
              <a:t>transmitida</a:t>
            </a:r>
            <a:endParaRPr lang="en-US" dirty="0">
              <a:solidFill>
                <a:srgbClr val="FFC000"/>
              </a:solidFill>
            </a:endParaRPr>
          </a:p>
        </p:txBody>
      </p:sp>
      <p:sp>
        <p:nvSpPr>
          <p:cNvPr id="52242" name="AutoShape 18"/>
          <p:cNvSpPr>
            <a:spLocks/>
          </p:cNvSpPr>
          <p:nvPr/>
        </p:nvSpPr>
        <p:spPr bwMode="auto">
          <a:xfrm rot="5400000">
            <a:off x="4594226" y="-2570163"/>
            <a:ext cx="531812" cy="6913563"/>
          </a:xfrm>
          <a:prstGeom prst="leftBrace">
            <a:avLst>
              <a:gd name="adj1" fmla="val 165329"/>
              <a:gd name="adj2" fmla="val 4994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52243" name="Text Box 19"/>
          <p:cNvSpPr txBox="1">
            <a:spLocks noChangeArrowheads="1"/>
          </p:cNvSpPr>
          <p:nvPr/>
        </p:nvSpPr>
        <p:spPr bwMode="auto">
          <a:xfrm>
            <a:off x="3924300" y="260350"/>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000"/>
              <a:t>Canal físico</a:t>
            </a:r>
            <a:endParaRPr lang="es-ES_tradnl" altLang="es-AR" sz="2000"/>
          </a:p>
        </p:txBody>
      </p:sp>
      <p:sp>
        <p:nvSpPr>
          <p:cNvPr id="52244" name="AutoShape 20"/>
          <p:cNvSpPr>
            <a:spLocks/>
          </p:cNvSpPr>
          <p:nvPr/>
        </p:nvSpPr>
        <p:spPr bwMode="auto">
          <a:xfrm>
            <a:off x="0" y="2492375"/>
            <a:ext cx="287338" cy="2449513"/>
          </a:xfrm>
          <a:prstGeom prst="leftBrace">
            <a:avLst>
              <a:gd name="adj1" fmla="val 710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52245" name="Text Box 21"/>
          <p:cNvSpPr txBox="1">
            <a:spLocks noChangeArrowheads="1"/>
          </p:cNvSpPr>
          <p:nvPr/>
        </p:nvSpPr>
        <p:spPr bwMode="auto">
          <a:xfrm>
            <a:off x="0" y="5084763"/>
            <a:ext cx="1800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Regulaciones/estándares</a:t>
            </a:r>
            <a:endParaRPr lang="es-ES_tradnl" altLang="es-AR"/>
          </a:p>
        </p:txBody>
      </p:sp>
      <p:sp>
        <p:nvSpPr>
          <p:cNvPr id="52246" name="AutoShape 22"/>
          <p:cNvSpPr>
            <a:spLocks/>
          </p:cNvSpPr>
          <p:nvPr/>
        </p:nvSpPr>
        <p:spPr bwMode="auto">
          <a:xfrm rot="16200000">
            <a:off x="3744913" y="4040187"/>
            <a:ext cx="287338" cy="4824413"/>
          </a:xfrm>
          <a:prstGeom prst="leftBrace">
            <a:avLst>
              <a:gd name="adj1" fmla="val 1399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52247" name="Text Box 23"/>
          <p:cNvSpPr txBox="1">
            <a:spLocks noChangeArrowheads="1"/>
          </p:cNvSpPr>
          <p:nvPr/>
        </p:nvSpPr>
        <p:spPr bwMode="auto">
          <a:xfrm>
            <a:off x="900113" y="6491288"/>
            <a:ext cx="5616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Requerimientos de desempeño del sistema</a:t>
            </a:r>
            <a:endParaRPr lang="es-ES_tradnl" altLang="es-AR"/>
          </a:p>
        </p:txBody>
      </p:sp>
      <p:sp>
        <p:nvSpPr>
          <p:cNvPr id="52248" name="Text Box 24"/>
          <p:cNvSpPr txBox="1">
            <a:spLocks noChangeArrowheads="1"/>
          </p:cNvSpPr>
          <p:nvPr/>
        </p:nvSpPr>
        <p:spPr bwMode="auto">
          <a:xfrm>
            <a:off x="6372225" y="6521450"/>
            <a:ext cx="2879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t>Regulaciones/estándares</a:t>
            </a:r>
            <a:endParaRPr lang="es-ES_tradnl" altLang="es-AR" sz="1600"/>
          </a:p>
        </p:txBody>
      </p:sp>
      <p:sp>
        <p:nvSpPr>
          <p:cNvPr id="52249" name="Line 25"/>
          <p:cNvSpPr>
            <a:spLocks noChangeShapeType="1"/>
          </p:cNvSpPr>
          <p:nvPr/>
        </p:nvSpPr>
        <p:spPr bwMode="auto">
          <a:xfrm>
            <a:off x="2268538" y="1773238"/>
            <a:ext cx="503237" cy="71913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0" name="Line 26"/>
          <p:cNvSpPr>
            <a:spLocks noChangeShapeType="1"/>
          </p:cNvSpPr>
          <p:nvPr/>
        </p:nvSpPr>
        <p:spPr bwMode="auto">
          <a:xfrm>
            <a:off x="4787900" y="1844675"/>
            <a:ext cx="503238" cy="6477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1" name="Line 27"/>
          <p:cNvSpPr>
            <a:spLocks noChangeShapeType="1"/>
          </p:cNvSpPr>
          <p:nvPr/>
        </p:nvSpPr>
        <p:spPr bwMode="auto">
          <a:xfrm>
            <a:off x="6948488" y="1773238"/>
            <a:ext cx="576262" cy="23034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2" name="Line 28"/>
          <p:cNvSpPr>
            <a:spLocks noChangeShapeType="1"/>
          </p:cNvSpPr>
          <p:nvPr/>
        </p:nvSpPr>
        <p:spPr bwMode="auto">
          <a:xfrm>
            <a:off x="1547813" y="2997200"/>
            <a:ext cx="503237" cy="1223963"/>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3" name="Line 29"/>
          <p:cNvSpPr>
            <a:spLocks noChangeShapeType="1"/>
          </p:cNvSpPr>
          <p:nvPr/>
        </p:nvSpPr>
        <p:spPr bwMode="auto">
          <a:xfrm>
            <a:off x="4140200" y="4292600"/>
            <a:ext cx="287338" cy="7143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4" name="Line 30"/>
          <p:cNvSpPr>
            <a:spLocks noChangeShapeType="1"/>
          </p:cNvSpPr>
          <p:nvPr/>
        </p:nvSpPr>
        <p:spPr bwMode="auto">
          <a:xfrm>
            <a:off x="3059113" y="3284538"/>
            <a:ext cx="0" cy="86518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5" name="Line 31"/>
          <p:cNvSpPr>
            <a:spLocks noChangeShapeType="1"/>
          </p:cNvSpPr>
          <p:nvPr/>
        </p:nvSpPr>
        <p:spPr bwMode="auto">
          <a:xfrm flipH="1">
            <a:off x="3635375" y="3284538"/>
            <a:ext cx="1512888" cy="86518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6" name="Line 32"/>
          <p:cNvSpPr>
            <a:spLocks noChangeShapeType="1"/>
          </p:cNvSpPr>
          <p:nvPr/>
        </p:nvSpPr>
        <p:spPr bwMode="auto">
          <a:xfrm flipH="1">
            <a:off x="6084888" y="1773238"/>
            <a:ext cx="792162" cy="25193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7" name="Line 33"/>
          <p:cNvSpPr>
            <a:spLocks noChangeShapeType="1"/>
          </p:cNvSpPr>
          <p:nvPr/>
        </p:nvSpPr>
        <p:spPr bwMode="auto">
          <a:xfrm flipH="1" flipV="1">
            <a:off x="6227763" y="4868863"/>
            <a:ext cx="792162" cy="86518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59" name="Line 35"/>
          <p:cNvSpPr>
            <a:spLocks noChangeShapeType="1"/>
          </p:cNvSpPr>
          <p:nvPr/>
        </p:nvSpPr>
        <p:spPr bwMode="auto">
          <a:xfrm flipH="1" flipV="1">
            <a:off x="7235825" y="4941888"/>
            <a:ext cx="144463" cy="71913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60" name="Line 36"/>
          <p:cNvSpPr>
            <a:spLocks noChangeShapeType="1"/>
          </p:cNvSpPr>
          <p:nvPr/>
        </p:nvSpPr>
        <p:spPr bwMode="auto">
          <a:xfrm flipH="1" flipV="1">
            <a:off x="5148263" y="5013325"/>
            <a:ext cx="0" cy="720725"/>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61" name="Line 37"/>
          <p:cNvSpPr>
            <a:spLocks noChangeShapeType="1"/>
          </p:cNvSpPr>
          <p:nvPr/>
        </p:nvSpPr>
        <p:spPr bwMode="auto">
          <a:xfrm flipV="1">
            <a:off x="5508625" y="4941888"/>
            <a:ext cx="1511300" cy="7921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62" name="Line 38"/>
          <p:cNvSpPr>
            <a:spLocks noChangeShapeType="1"/>
          </p:cNvSpPr>
          <p:nvPr/>
        </p:nvSpPr>
        <p:spPr bwMode="auto">
          <a:xfrm flipV="1">
            <a:off x="2916238" y="4941888"/>
            <a:ext cx="1511300" cy="7921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63" name="Line 39"/>
          <p:cNvSpPr>
            <a:spLocks noChangeShapeType="1"/>
          </p:cNvSpPr>
          <p:nvPr/>
        </p:nvSpPr>
        <p:spPr bwMode="auto">
          <a:xfrm>
            <a:off x="1763713" y="4292600"/>
            <a:ext cx="287337" cy="7143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2264" name="Text Box 40"/>
          <p:cNvSpPr txBox="1">
            <a:spLocks noChangeArrowheads="1"/>
          </p:cNvSpPr>
          <p:nvPr/>
        </p:nvSpPr>
        <p:spPr bwMode="auto">
          <a:xfrm>
            <a:off x="250825" y="115888"/>
            <a:ext cx="2952750" cy="7397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000" b="1">
                <a:solidFill>
                  <a:srgbClr val="FF0000"/>
                </a:solidFill>
              </a:rPr>
              <a:t>Diseño de un sistema OFDM</a:t>
            </a:r>
            <a:endParaRPr lang="es-ES_tradnl" altLang="es-AR" sz="20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s-AR" altLang="es-AR"/>
              <a:t>Sincronización</a:t>
            </a:r>
            <a:endParaRPr lang="es-ES_tradnl" altLang="es-AR"/>
          </a:p>
        </p:txBody>
      </p:sp>
      <p:sp>
        <p:nvSpPr>
          <p:cNvPr id="67592" name="Text Box 8"/>
          <p:cNvSpPr txBox="1">
            <a:spLocks noChangeArrowheads="1"/>
          </p:cNvSpPr>
          <p:nvPr/>
        </p:nvSpPr>
        <p:spPr bwMode="auto">
          <a:xfrm>
            <a:off x="1547813" y="1773238"/>
            <a:ext cx="669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000" b="1">
                <a:solidFill>
                  <a:srgbClr val="0066FF"/>
                </a:solidFill>
              </a:rPr>
              <a:t>Detección de paquete (packet detection)</a:t>
            </a:r>
            <a:endParaRPr lang="es-ES_tradnl" altLang="es-AR" sz="2000" b="1">
              <a:solidFill>
                <a:srgbClr val="0066FF"/>
              </a:solidFill>
            </a:endParaRPr>
          </a:p>
        </p:txBody>
      </p:sp>
      <p:sp>
        <p:nvSpPr>
          <p:cNvPr id="67593" name="Text Box 9"/>
          <p:cNvSpPr txBox="1">
            <a:spLocks noChangeArrowheads="1"/>
          </p:cNvSpPr>
          <p:nvPr/>
        </p:nvSpPr>
        <p:spPr bwMode="auto">
          <a:xfrm>
            <a:off x="1187450" y="2492375"/>
            <a:ext cx="5832475" cy="2308225"/>
          </a:xfrm>
          <a:prstGeom prst="rect">
            <a:avLst/>
          </a:prstGeom>
          <a:noFill/>
          <a:ln w="19050">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t>El algoritmo mas sencillo se basa en la medición de la energía de la señal recibida.</a:t>
            </a:r>
          </a:p>
          <a:p>
            <a:pPr>
              <a:buFontTx/>
              <a:buChar char="•"/>
            </a:pPr>
            <a:r>
              <a:rPr lang="es-ES_tradnl" altLang="es-AR"/>
              <a:t>Si NO hay información, la señal recibida esta formada únicamente por ruido.</a:t>
            </a:r>
          </a:p>
          <a:p>
            <a:pPr>
              <a:buFontTx/>
              <a:buChar char="•"/>
            </a:pPr>
            <a:r>
              <a:rPr lang="es-ES_tradnl" altLang="es-AR"/>
              <a:t>Cuando el paquete comienza, la energia de la señal recibida se incrementa.</a:t>
            </a:r>
          </a:p>
          <a:p>
            <a:pPr>
              <a:buFontTx/>
              <a:buChar char="•"/>
            </a:pPr>
            <a:r>
              <a:rPr lang="es-ES_tradnl" altLang="es-AR"/>
              <a:t>El paquete puede detectarse evaluando el cambio en en el nivel de la energía recibida. </a:t>
            </a:r>
          </a:p>
        </p:txBody>
      </p:sp>
      <p:sp>
        <p:nvSpPr>
          <p:cNvPr id="67594" name="Text Box 10"/>
          <p:cNvSpPr txBox="1">
            <a:spLocks noChangeArrowheads="1"/>
          </p:cNvSpPr>
          <p:nvPr/>
        </p:nvSpPr>
        <p:spPr bwMode="auto">
          <a:xfrm>
            <a:off x="755923" y="5229225"/>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dirty="0"/>
              <a:t>La variable de decisión es: </a:t>
            </a:r>
            <a:endParaRPr lang="es-ES_tradnl" altLang="es-AR" dirty="0"/>
          </a:p>
        </p:txBody>
      </p:sp>
      <p:pic>
        <p:nvPicPr>
          <p:cNvPr id="6759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5311775"/>
            <a:ext cx="44577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96" name="Text Box 12"/>
          <p:cNvSpPr txBox="1">
            <a:spLocks noChangeArrowheads="1"/>
          </p:cNvSpPr>
          <p:nvPr/>
        </p:nvSpPr>
        <p:spPr bwMode="auto">
          <a:xfrm>
            <a:off x="2412603" y="6381750"/>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L: longitud de la ventana</a:t>
            </a:r>
            <a:endParaRPr lang="es-ES_tradnl" altLang="es-A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AR" altLang="es-AR"/>
              <a:t>Diseño de un sistema OFDM</a:t>
            </a:r>
            <a:endParaRPr lang="es-ES_tradnl" altLang="es-AR"/>
          </a:p>
        </p:txBody>
      </p:sp>
      <p:sp>
        <p:nvSpPr>
          <p:cNvPr id="64515" name="Rectangle 3"/>
          <p:cNvSpPr>
            <a:spLocks noGrp="1" noChangeArrowheads="1"/>
          </p:cNvSpPr>
          <p:nvPr>
            <p:ph idx="1"/>
          </p:nvPr>
        </p:nvSpPr>
        <p:spPr/>
        <p:txBody>
          <a:bodyPr/>
          <a:lstStyle/>
          <a:p>
            <a:r>
              <a:rPr lang="es-AR" altLang="es-AR" sz="2100" dirty="0"/>
              <a:t>El </a:t>
            </a:r>
            <a:r>
              <a:rPr lang="es-AR" altLang="es-AR" sz="2100" dirty="0" err="1"/>
              <a:t>overhead</a:t>
            </a:r>
            <a:r>
              <a:rPr lang="es-AR" altLang="es-AR" sz="2100" dirty="0"/>
              <a:t> introducido por el prefijo cíclico define el limite inferior para la duración del un símbolo OFDM</a:t>
            </a:r>
          </a:p>
          <a:p>
            <a:endParaRPr lang="es-AR" altLang="es-AR" sz="2100" dirty="0"/>
          </a:p>
          <a:p>
            <a:endParaRPr lang="es-AR" altLang="es-AR" sz="2100" dirty="0"/>
          </a:p>
          <a:p>
            <a:r>
              <a:rPr lang="es-AR" altLang="es-AR" sz="2100" dirty="0"/>
              <a:t>El espaciamiento entre portadoras esta limitado por la frecuencia de Doppler</a:t>
            </a:r>
            <a:endParaRPr lang="es-ES_tradnl" altLang="es-AR" sz="2100" dirty="0"/>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844" y="3049267"/>
            <a:ext cx="1601788"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970561"/>
            <a:ext cx="17700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5516563"/>
            <a:ext cx="241776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9" name="Text Box 7"/>
          <p:cNvSpPr txBox="1">
            <a:spLocks noChangeArrowheads="1"/>
          </p:cNvSpPr>
          <p:nvPr/>
        </p:nvSpPr>
        <p:spPr bwMode="auto">
          <a:xfrm>
            <a:off x="3872706" y="3352728"/>
            <a:ext cx="324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dirty="0"/>
              <a:t>20% de </a:t>
            </a:r>
            <a:r>
              <a:rPr lang="es-AR" altLang="es-AR" dirty="0" err="1"/>
              <a:t>overhead</a:t>
            </a:r>
            <a:endParaRPr lang="es-ES_tradnl" altLang="es-AR" dirty="0"/>
          </a:p>
        </p:txBody>
      </p:sp>
      <p:sp>
        <p:nvSpPr>
          <p:cNvPr id="64520" name="Text Box 8"/>
          <p:cNvSpPr txBox="1">
            <a:spLocks noChangeArrowheads="1"/>
          </p:cNvSpPr>
          <p:nvPr/>
        </p:nvSpPr>
        <p:spPr bwMode="auto">
          <a:xfrm>
            <a:off x="5140134" y="4764363"/>
            <a:ext cx="324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dirty="0"/>
              <a:t>3% de CFO</a:t>
            </a:r>
            <a:endParaRPr lang="es-ES_tradnl" altLang="es-AR" dirty="0"/>
          </a:p>
        </p:txBody>
      </p:sp>
      <p:sp>
        <p:nvSpPr>
          <p:cNvPr id="64521" name="AutoShape 9"/>
          <p:cNvSpPr>
            <a:spLocks noChangeArrowheads="1"/>
          </p:cNvSpPr>
          <p:nvPr/>
        </p:nvSpPr>
        <p:spPr bwMode="auto">
          <a:xfrm>
            <a:off x="1692275" y="5589588"/>
            <a:ext cx="719138" cy="503237"/>
          </a:xfrm>
          <a:prstGeom prst="rightArrow">
            <a:avLst>
              <a:gd name="adj1" fmla="val 50000"/>
              <a:gd name="adj2" fmla="val 357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pic>
        <p:nvPicPr>
          <p:cNvPr id="2" name="Picture 1"/>
          <p:cNvPicPr>
            <a:picLocks noChangeAspect="1"/>
          </p:cNvPicPr>
          <p:nvPr/>
        </p:nvPicPr>
        <p:blipFill>
          <a:blip r:embed="rId5"/>
          <a:stretch>
            <a:fillRect/>
          </a:stretch>
        </p:blipFill>
        <p:spPr>
          <a:xfrm>
            <a:off x="5393645" y="5947752"/>
            <a:ext cx="3577500" cy="723600"/>
          </a:xfrm>
          <a:prstGeom prst="rect">
            <a:avLst/>
          </a:prstGeom>
        </p:spPr>
      </p:pic>
      <p:sp>
        <p:nvSpPr>
          <p:cNvPr id="3" name="TextBox 2"/>
          <p:cNvSpPr txBox="1"/>
          <p:nvPr/>
        </p:nvSpPr>
        <p:spPr>
          <a:xfrm>
            <a:off x="6732240" y="5359675"/>
            <a:ext cx="1678665" cy="369332"/>
          </a:xfrm>
          <a:prstGeom prst="rect">
            <a:avLst/>
          </a:prstGeom>
          <a:solidFill>
            <a:schemeClr val="tx2">
              <a:lumMod val="50000"/>
              <a:lumOff val="50000"/>
            </a:schemeClr>
          </a:solidFill>
        </p:spPr>
        <p:txBody>
          <a:bodyPr wrap="none" rtlCol="0">
            <a:spAutoFit/>
          </a:bodyPr>
          <a:lstStyle/>
          <a:p>
            <a:r>
              <a:rPr lang="es-AR" dirty="0"/>
              <a:t>Importante: </a:t>
            </a:r>
          </a:p>
        </p:txBody>
      </p:sp>
      <p:cxnSp>
        <p:nvCxnSpPr>
          <p:cNvPr id="5" name="Straight Arrow Connector 4"/>
          <p:cNvCxnSpPr/>
          <p:nvPr/>
        </p:nvCxnSpPr>
        <p:spPr>
          <a:xfrm flipH="1">
            <a:off x="7308304" y="5801543"/>
            <a:ext cx="216024" cy="2848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55576" y="219317"/>
            <a:ext cx="1906587" cy="606425"/>
          </a:xfrm>
        </p:spPr>
        <p:txBody>
          <a:bodyPr>
            <a:normAutofit fontScale="90000"/>
          </a:bodyPr>
          <a:lstStyle/>
          <a:p>
            <a:r>
              <a:rPr lang="es-AR" altLang="es-AR" sz="2800" dirty="0"/>
              <a:t>Diseño de un sistema OFDM</a:t>
            </a:r>
            <a:endParaRPr lang="es-ES_tradnl" altLang="es-AR" sz="2800" dirty="0"/>
          </a:p>
        </p:txBody>
      </p:sp>
      <p:graphicFrame>
        <p:nvGraphicFramePr>
          <p:cNvPr id="65618" name="Group 82"/>
          <p:cNvGraphicFramePr>
            <a:graphicFrameLocks noGrp="1"/>
          </p:cNvGraphicFramePr>
          <p:nvPr>
            <p:ph type="tbl" idx="1"/>
          </p:nvPr>
        </p:nvGraphicFramePr>
        <p:xfrm>
          <a:off x="1835150" y="1196975"/>
          <a:ext cx="5976938" cy="5379720"/>
        </p:xfrm>
        <a:graphic>
          <a:graphicData uri="http://schemas.openxmlformats.org/drawingml/2006/table">
            <a:tbl>
              <a:tblPr/>
              <a:tblGrid>
                <a:gridCol w="3459163">
                  <a:extLst>
                    <a:ext uri="{9D8B030D-6E8A-4147-A177-3AD203B41FA5}">
                      <a16:colId xmlns:a16="http://schemas.microsoft.com/office/drawing/2014/main" val="1615856630"/>
                    </a:ext>
                  </a:extLst>
                </a:gridCol>
                <a:gridCol w="2517775">
                  <a:extLst>
                    <a:ext uri="{9D8B030D-6E8A-4147-A177-3AD203B41FA5}">
                      <a16:colId xmlns:a16="http://schemas.microsoft.com/office/drawing/2014/main" val="2694804720"/>
                    </a:ext>
                  </a:extLst>
                </a:gridCol>
              </a:tblGrid>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700" b="0" i="0" u="none" strike="noStrike" cap="none" normalizeH="0" baseline="0">
                          <a:ln>
                            <a:noFill/>
                          </a:ln>
                          <a:solidFill>
                            <a:schemeClr val="tx1"/>
                          </a:solidFill>
                          <a:effectLst/>
                          <a:latin typeface="Verdana" panose="020B0604030504040204" pitchFamily="34" charset="0"/>
                        </a:rPr>
                        <a:t>Parámetros</a:t>
                      </a:r>
                      <a:endParaRPr kumimoji="0" lang="es-ES_tradnl" altLang="es-AR" sz="17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700" b="0" i="0" u="none" strike="noStrike" cap="none" normalizeH="0" baseline="0">
                          <a:ln>
                            <a:noFill/>
                          </a:ln>
                          <a:solidFill>
                            <a:schemeClr val="tx1"/>
                          </a:solidFill>
                          <a:effectLst/>
                          <a:latin typeface="Verdana" panose="020B0604030504040204" pitchFamily="34" charset="0"/>
                        </a:rPr>
                        <a:t>Valor</a:t>
                      </a:r>
                      <a:endParaRPr kumimoji="0" lang="es-ES_tradnl" altLang="es-AR" sz="17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496215124"/>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Ancho de banda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B=20MHz</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4174903"/>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Retardo maximo</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Td=5us</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1378385"/>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Ancho de banda de coherencia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Bc=200KHz</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8996415"/>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Frecuencia de portadora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Fc=5GHz</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2095468"/>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Velocidad máxima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Vmax=200Km/h</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518060"/>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Frecuencia Doppler máxima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fD=1 KHz</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2603756"/>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Duración símbolo OFDM</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Ts=25.6us</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0956633"/>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Duración CP</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Tg=6.4 us</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7152018"/>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Duracion total simbolo</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Tofdm=32 us</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3716687"/>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Tamaño FFT</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Nc=512</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377785"/>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Longitud prefijo cíclico</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Ncp=128</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7825588"/>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Espaciamiento inter-portadora</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39063Hz</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6105473"/>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modulación</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16QAM</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8248519"/>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Tasa de codigo</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½</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6345073"/>
                  </a:ext>
                </a:extLst>
              </a:tr>
              <a:tr h="25400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Tasa  de transmisión</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tabLst/>
                      </a:pPr>
                      <a:r>
                        <a:rPr kumimoji="0" lang="es-AR" altLang="es-AR" sz="1600" b="0" i="0" u="none" strike="noStrike" cap="none" normalizeH="0" baseline="0">
                          <a:ln>
                            <a:noFill/>
                          </a:ln>
                          <a:solidFill>
                            <a:schemeClr val="tx1"/>
                          </a:solidFill>
                          <a:effectLst/>
                          <a:latin typeface="Verdana" panose="020B0604030504040204" pitchFamily="34" charset="0"/>
                        </a:rPr>
                        <a:t>30 MBits/s</a:t>
                      </a:r>
                      <a:endParaRPr kumimoji="0" lang="es-ES_tradnl" altLang="es-AR" sz="1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2627640"/>
                  </a:ext>
                </a:extLst>
              </a:tr>
            </a:tbl>
          </a:graphicData>
        </a:graphic>
      </p:graphicFrame>
      <p:pic>
        <p:nvPicPr>
          <p:cNvPr id="65619" name="Picture 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8157" y="83344"/>
            <a:ext cx="2515863" cy="53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20" name="Text Box 84"/>
          <p:cNvSpPr txBox="1">
            <a:spLocks noChangeArrowheads="1"/>
          </p:cNvSpPr>
          <p:nvPr/>
        </p:nvSpPr>
        <p:spPr bwMode="auto">
          <a:xfrm>
            <a:off x="179388" y="400526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1</a:t>
            </a:r>
            <a:endParaRPr lang="es-ES_tradnl" altLang="es-AR" sz="1200"/>
          </a:p>
        </p:txBody>
      </p:sp>
      <p:sp>
        <p:nvSpPr>
          <p:cNvPr id="65621" name="Oval 85"/>
          <p:cNvSpPr>
            <a:spLocks noChangeArrowheads="1"/>
          </p:cNvSpPr>
          <p:nvPr/>
        </p:nvSpPr>
        <p:spPr bwMode="auto">
          <a:xfrm>
            <a:off x="227013" y="4060825"/>
            <a:ext cx="192087" cy="2143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65622" name="Text Box 86"/>
          <p:cNvSpPr txBox="1">
            <a:spLocks noChangeArrowheads="1"/>
          </p:cNvSpPr>
          <p:nvPr/>
        </p:nvSpPr>
        <p:spPr bwMode="auto">
          <a:xfrm>
            <a:off x="155575" y="4721225"/>
            <a:ext cx="287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2</a:t>
            </a:r>
            <a:endParaRPr lang="es-ES_tradnl" altLang="es-AR" sz="1200"/>
          </a:p>
        </p:txBody>
      </p:sp>
      <p:sp>
        <p:nvSpPr>
          <p:cNvPr id="65623" name="Oval 87"/>
          <p:cNvSpPr>
            <a:spLocks noChangeArrowheads="1"/>
          </p:cNvSpPr>
          <p:nvPr/>
        </p:nvSpPr>
        <p:spPr bwMode="auto">
          <a:xfrm>
            <a:off x="195263" y="4716463"/>
            <a:ext cx="192087"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pic>
        <p:nvPicPr>
          <p:cNvPr id="65624"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8157" y="606897"/>
            <a:ext cx="1182155" cy="4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26" name="Text Box 90"/>
          <p:cNvSpPr txBox="1">
            <a:spLocks noChangeArrowheads="1"/>
          </p:cNvSpPr>
          <p:nvPr/>
        </p:nvSpPr>
        <p:spPr bwMode="auto">
          <a:xfrm>
            <a:off x="4355947" y="255588"/>
            <a:ext cx="1657350" cy="581025"/>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spcBef>
                <a:spcPct val="50000"/>
              </a:spcBef>
            </a:pPr>
            <a:r>
              <a:rPr lang="es-AR" altLang="es-AR" sz="1600" dirty="0"/>
              <a:t>Ecuaciones de diseño</a:t>
            </a:r>
            <a:endParaRPr lang="es-ES_tradnl" altLang="es-AR" sz="1600" dirty="0"/>
          </a:p>
        </p:txBody>
      </p:sp>
      <p:sp>
        <p:nvSpPr>
          <p:cNvPr id="65627" name="AutoShape 91"/>
          <p:cNvSpPr>
            <a:spLocks/>
          </p:cNvSpPr>
          <p:nvPr/>
        </p:nvSpPr>
        <p:spPr bwMode="auto">
          <a:xfrm>
            <a:off x="7885113" y="1989138"/>
            <a:ext cx="215900" cy="1584325"/>
          </a:xfrm>
          <a:prstGeom prst="rightBrace">
            <a:avLst>
              <a:gd name="adj1" fmla="val 6115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65628" name="Line 92"/>
          <p:cNvSpPr>
            <a:spLocks noChangeShapeType="1"/>
          </p:cNvSpPr>
          <p:nvPr/>
        </p:nvSpPr>
        <p:spPr bwMode="auto">
          <a:xfrm flipH="1">
            <a:off x="7885113" y="3716338"/>
            <a:ext cx="5746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29" name="Line 93"/>
          <p:cNvSpPr>
            <a:spLocks noChangeShapeType="1"/>
          </p:cNvSpPr>
          <p:nvPr/>
        </p:nvSpPr>
        <p:spPr bwMode="auto">
          <a:xfrm flipV="1">
            <a:off x="8459788" y="2708275"/>
            <a:ext cx="0" cy="10080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0" name="Line 94"/>
          <p:cNvSpPr>
            <a:spLocks noChangeShapeType="1"/>
          </p:cNvSpPr>
          <p:nvPr/>
        </p:nvSpPr>
        <p:spPr bwMode="auto">
          <a:xfrm>
            <a:off x="8243888" y="2708275"/>
            <a:ext cx="2159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1" name="Text Box 95"/>
          <p:cNvSpPr txBox="1">
            <a:spLocks noChangeArrowheads="1"/>
          </p:cNvSpPr>
          <p:nvPr/>
        </p:nvSpPr>
        <p:spPr bwMode="auto">
          <a:xfrm>
            <a:off x="8532813" y="3068638"/>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1</a:t>
            </a:r>
            <a:endParaRPr lang="es-ES_tradnl" altLang="es-AR" sz="1200"/>
          </a:p>
        </p:txBody>
      </p:sp>
      <p:sp>
        <p:nvSpPr>
          <p:cNvPr id="65632" name="Oval 96"/>
          <p:cNvSpPr>
            <a:spLocks noChangeArrowheads="1"/>
          </p:cNvSpPr>
          <p:nvPr/>
        </p:nvSpPr>
        <p:spPr bwMode="auto">
          <a:xfrm>
            <a:off x="8580438" y="3124200"/>
            <a:ext cx="192087" cy="2143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65633" name="Line 97"/>
          <p:cNvSpPr>
            <a:spLocks noChangeShapeType="1"/>
          </p:cNvSpPr>
          <p:nvPr/>
        </p:nvSpPr>
        <p:spPr bwMode="auto">
          <a:xfrm>
            <a:off x="7885113" y="1773238"/>
            <a:ext cx="10795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4" name="Line 98"/>
          <p:cNvSpPr>
            <a:spLocks noChangeShapeType="1"/>
          </p:cNvSpPr>
          <p:nvPr/>
        </p:nvSpPr>
        <p:spPr bwMode="auto">
          <a:xfrm>
            <a:off x="8964613" y="1773238"/>
            <a:ext cx="0" cy="3024187"/>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5" name="Line 99"/>
          <p:cNvSpPr>
            <a:spLocks noChangeShapeType="1"/>
          </p:cNvSpPr>
          <p:nvPr/>
        </p:nvSpPr>
        <p:spPr bwMode="auto">
          <a:xfrm flipH="1">
            <a:off x="7885113" y="4797425"/>
            <a:ext cx="1079500" cy="0"/>
          </a:xfrm>
          <a:prstGeom prst="line">
            <a:avLst/>
          </a:prstGeom>
          <a:noFill/>
          <a:ln w="1905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6" name="Line 100"/>
          <p:cNvSpPr>
            <a:spLocks noChangeShapeType="1"/>
          </p:cNvSpPr>
          <p:nvPr/>
        </p:nvSpPr>
        <p:spPr bwMode="auto">
          <a:xfrm>
            <a:off x="8172450" y="3716338"/>
            <a:ext cx="0" cy="100965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7" name="Line 101"/>
          <p:cNvSpPr>
            <a:spLocks noChangeShapeType="1"/>
          </p:cNvSpPr>
          <p:nvPr/>
        </p:nvSpPr>
        <p:spPr bwMode="auto">
          <a:xfrm flipH="1">
            <a:off x="7885113" y="4725988"/>
            <a:ext cx="287337" cy="0"/>
          </a:xfrm>
          <a:prstGeom prst="line">
            <a:avLst/>
          </a:prstGeom>
          <a:noFill/>
          <a:ln w="1905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5638" name="Text Box 102"/>
          <p:cNvSpPr txBox="1">
            <a:spLocks noChangeArrowheads="1"/>
          </p:cNvSpPr>
          <p:nvPr/>
        </p:nvSpPr>
        <p:spPr bwMode="auto">
          <a:xfrm>
            <a:off x="8459788" y="4508500"/>
            <a:ext cx="287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2</a:t>
            </a:r>
            <a:endParaRPr lang="es-ES_tradnl" altLang="es-AR" sz="1200"/>
          </a:p>
        </p:txBody>
      </p:sp>
      <p:sp>
        <p:nvSpPr>
          <p:cNvPr id="65639" name="Oval 103"/>
          <p:cNvSpPr>
            <a:spLocks noChangeArrowheads="1"/>
          </p:cNvSpPr>
          <p:nvPr/>
        </p:nvSpPr>
        <p:spPr bwMode="auto">
          <a:xfrm>
            <a:off x="8499475" y="4503738"/>
            <a:ext cx="192088"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65640" name="Oval 104"/>
          <p:cNvSpPr>
            <a:spLocks noChangeArrowheads="1"/>
          </p:cNvSpPr>
          <p:nvPr/>
        </p:nvSpPr>
        <p:spPr bwMode="auto">
          <a:xfrm>
            <a:off x="8027988" y="4621213"/>
            <a:ext cx="73025" cy="288925"/>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s-AR" altLang="es-AR"/>
              <a:t>Parametros de un sistema WiMAX</a:t>
            </a:r>
            <a:endParaRPr lang="es-ES_tradnl" altLang="es-AR"/>
          </a:p>
        </p:txBody>
      </p:sp>
      <p:sp>
        <p:nvSpPr>
          <p:cNvPr id="88067" name="Rectangle 3"/>
          <p:cNvSpPr>
            <a:spLocks noGrp="1" noChangeArrowheads="1"/>
          </p:cNvSpPr>
          <p:nvPr>
            <p:ph idx="1"/>
          </p:nvPr>
        </p:nvSpPr>
        <p:spPr/>
        <p:txBody>
          <a:bodyPr/>
          <a:lstStyle/>
          <a:p>
            <a:endParaRPr lang="es-AR" altLang="es-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82" y="1773238"/>
            <a:ext cx="7320293" cy="482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WiFI</a:t>
            </a:r>
            <a:endParaRPr lang="es-A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536" y="1268760"/>
            <a:ext cx="6735115" cy="3124636"/>
          </a:xfrm>
        </p:spPr>
      </p:pic>
    </p:spTree>
    <p:extLst>
      <p:ext uri="{BB962C8B-B14F-4D97-AF65-F5344CB8AC3E}">
        <p14:creationId xmlns:p14="http://schemas.microsoft.com/office/powerpoint/2010/main" val="2250975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WiFI</a:t>
            </a:r>
            <a:endParaRPr lang="es-AR" dirty="0"/>
          </a:p>
        </p:txBody>
      </p:sp>
      <p:sp>
        <p:nvSpPr>
          <p:cNvPr id="3" name="Content Placeholder 2"/>
          <p:cNvSpPr>
            <a:spLocks noGrp="1"/>
          </p:cNvSpPr>
          <p:nvPr>
            <p:ph idx="1"/>
          </p:nvPr>
        </p:nvSpPr>
        <p:spPr/>
        <p:txBody>
          <a:bodyPr/>
          <a:lstStyle/>
          <a:p>
            <a:endParaRPr lang="es-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182" y="116632"/>
            <a:ext cx="4936318" cy="2879518"/>
          </a:xfrm>
          <a:prstGeom prst="rect">
            <a:avLst/>
          </a:prstGeom>
        </p:spPr>
      </p:pic>
      <p:pic>
        <p:nvPicPr>
          <p:cNvPr id="6" name="Picture 5"/>
          <p:cNvPicPr>
            <a:picLocks noChangeAspect="1"/>
          </p:cNvPicPr>
          <p:nvPr/>
        </p:nvPicPr>
        <p:blipFill>
          <a:blip r:embed="rId3"/>
          <a:stretch>
            <a:fillRect/>
          </a:stretch>
        </p:blipFill>
        <p:spPr>
          <a:xfrm>
            <a:off x="1043608" y="2914650"/>
            <a:ext cx="6886575" cy="3943350"/>
          </a:xfrm>
          <a:prstGeom prst="rect">
            <a:avLst/>
          </a:prstGeom>
        </p:spPr>
      </p:pic>
      <p:sp>
        <p:nvSpPr>
          <p:cNvPr id="7" name="TextBox 6"/>
          <p:cNvSpPr txBox="1"/>
          <p:nvPr/>
        </p:nvSpPr>
        <p:spPr>
          <a:xfrm>
            <a:off x="1963929" y="116632"/>
            <a:ext cx="1672253"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s-AR" sz="1400" dirty="0"/>
              <a:t>Estructura del </a:t>
            </a:r>
            <a:r>
              <a:rPr lang="es-AR" sz="1400" dirty="0" err="1"/>
              <a:t>frame</a:t>
            </a:r>
            <a:endParaRPr lang="es-AR" sz="1400" dirty="0"/>
          </a:p>
        </p:txBody>
      </p:sp>
      <p:sp>
        <p:nvSpPr>
          <p:cNvPr id="8" name="TextBox 7"/>
          <p:cNvSpPr txBox="1"/>
          <p:nvPr/>
        </p:nvSpPr>
        <p:spPr>
          <a:xfrm>
            <a:off x="1107658" y="2688373"/>
            <a:ext cx="180241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s-AR" sz="1400" dirty="0"/>
              <a:t>Parámetros de OFDM</a:t>
            </a:r>
          </a:p>
        </p:txBody>
      </p:sp>
    </p:spTree>
    <p:extLst>
      <p:ext uri="{BB962C8B-B14F-4D97-AF65-F5344CB8AC3E}">
        <p14:creationId xmlns:p14="http://schemas.microsoft.com/office/powerpoint/2010/main" val="254107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5G – novel ratio</a:t>
            </a:r>
          </a:p>
        </p:txBody>
      </p:sp>
      <p:sp>
        <p:nvSpPr>
          <p:cNvPr id="3" name="Content Placeholder 2"/>
          <p:cNvSpPr>
            <a:spLocks noGrp="1"/>
          </p:cNvSpPr>
          <p:nvPr>
            <p:ph idx="1"/>
          </p:nvPr>
        </p:nvSpPr>
        <p:spPr/>
        <p:txBody>
          <a:bodyPr/>
          <a:lstStyle/>
          <a:p>
            <a:endParaRPr lang="es-AR"/>
          </a:p>
        </p:txBody>
      </p:sp>
      <p:pic>
        <p:nvPicPr>
          <p:cNvPr id="4" name="Picture 3"/>
          <p:cNvPicPr>
            <a:picLocks noChangeAspect="1"/>
          </p:cNvPicPr>
          <p:nvPr/>
        </p:nvPicPr>
        <p:blipFill>
          <a:blip r:embed="rId2"/>
          <a:stretch>
            <a:fillRect/>
          </a:stretch>
        </p:blipFill>
        <p:spPr>
          <a:xfrm>
            <a:off x="323528" y="2060848"/>
            <a:ext cx="8729101" cy="4323734"/>
          </a:xfrm>
          <a:prstGeom prst="rect">
            <a:avLst/>
          </a:prstGeom>
        </p:spPr>
      </p:pic>
    </p:spTree>
    <p:extLst>
      <p:ext uri="{BB962C8B-B14F-4D97-AF65-F5344CB8AC3E}">
        <p14:creationId xmlns:p14="http://schemas.microsoft.com/office/powerpoint/2010/main" val="28524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5G-NR</a:t>
            </a:r>
          </a:p>
        </p:txBody>
      </p:sp>
      <p:sp>
        <p:nvSpPr>
          <p:cNvPr id="3" name="Content Placeholder 2"/>
          <p:cNvSpPr>
            <a:spLocks noGrp="1"/>
          </p:cNvSpPr>
          <p:nvPr>
            <p:ph idx="1"/>
          </p:nvPr>
        </p:nvSpPr>
        <p:spPr/>
        <p:txBody>
          <a:bodyPr/>
          <a:lstStyle/>
          <a:p>
            <a:endParaRPr lang="es-AR"/>
          </a:p>
        </p:txBody>
      </p:sp>
      <p:pic>
        <p:nvPicPr>
          <p:cNvPr id="4" name="Picture 3"/>
          <p:cNvPicPr>
            <a:picLocks noChangeAspect="1"/>
          </p:cNvPicPr>
          <p:nvPr/>
        </p:nvPicPr>
        <p:blipFill>
          <a:blip r:embed="rId2"/>
          <a:stretch>
            <a:fillRect/>
          </a:stretch>
        </p:blipFill>
        <p:spPr>
          <a:xfrm>
            <a:off x="6604" y="1700808"/>
            <a:ext cx="9144000" cy="3759234"/>
          </a:xfrm>
          <a:prstGeom prst="rect">
            <a:avLst/>
          </a:prstGeom>
        </p:spPr>
      </p:pic>
    </p:spTree>
    <p:extLst>
      <p:ext uri="{BB962C8B-B14F-4D97-AF65-F5344CB8AC3E}">
        <p14:creationId xmlns:p14="http://schemas.microsoft.com/office/powerpoint/2010/main" val="971745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Y otros sistemas?</a:t>
            </a:r>
          </a:p>
        </p:txBody>
      </p:sp>
      <p:sp>
        <p:nvSpPr>
          <p:cNvPr id="3" name="Content Placeholder 2"/>
          <p:cNvSpPr>
            <a:spLocks noGrp="1"/>
          </p:cNvSpPr>
          <p:nvPr>
            <p:ph idx="1"/>
          </p:nvPr>
        </p:nvSpPr>
        <p:spPr/>
        <p:txBody>
          <a:bodyPr/>
          <a:lstStyle/>
          <a:p>
            <a:r>
              <a:rPr lang="es-AR" dirty="0"/>
              <a:t>LTE</a:t>
            </a:r>
          </a:p>
          <a:p>
            <a:r>
              <a:rPr lang="es-AR" dirty="0"/>
              <a:t>LTE para escenarios de alta velocidad</a:t>
            </a:r>
          </a:p>
          <a:p>
            <a:r>
              <a:rPr lang="es-AR" dirty="0"/>
              <a:t>Novel radio (NR 5G) con ondas milimétricas</a:t>
            </a:r>
          </a:p>
          <a:p>
            <a:r>
              <a:rPr lang="es-AR" dirty="0"/>
              <a:t>Visible Light </a:t>
            </a:r>
            <a:r>
              <a:rPr lang="es-AR" dirty="0" err="1"/>
              <a:t>communication</a:t>
            </a:r>
            <a:r>
              <a:rPr lang="es-AR" dirty="0"/>
              <a:t> (VLC)</a:t>
            </a:r>
          </a:p>
        </p:txBody>
      </p:sp>
      <p:sp>
        <p:nvSpPr>
          <p:cNvPr id="5" name="TextBox 4"/>
          <p:cNvSpPr txBox="1"/>
          <p:nvPr/>
        </p:nvSpPr>
        <p:spPr>
          <a:xfrm>
            <a:off x="683568" y="4365104"/>
            <a:ext cx="7488832" cy="1477328"/>
          </a:xfrm>
          <a:prstGeom prst="rect">
            <a:avLst/>
          </a:prstGeom>
          <a:noFill/>
        </p:spPr>
        <p:txBody>
          <a:bodyPr wrap="square" rtlCol="0">
            <a:spAutoFit/>
          </a:bodyPr>
          <a:lstStyle/>
          <a:p>
            <a:r>
              <a:rPr lang="es-AR" dirty="0"/>
              <a:t>TRABAJO PRÁCTICO 1:</a:t>
            </a:r>
          </a:p>
          <a:p>
            <a:pPr marL="285750" indent="-285750">
              <a:buFont typeface="Arial" panose="020B0604020202020204" pitchFamily="34" charset="0"/>
              <a:buChar char="•"/>
            </a:pPr>
            <a:r>
              <a:rPr lang="es-AR" dirty="0"/>
              <a:t>Elegir uno de los sistemas anteriores e investigar los parámetros del sistema (ancho de banda, longitud prefijo, espaciamiento entre sub-portadoras, …)</a:t>
            </a:r>
          </a:p>
          <a:p>
            <a:endParaRPr lang="es-AR" dirty="0"/>
          </a:p>
        </p:txBody>
      </p:sp>
    </p:spTree>
    <p:extLst>
      <p:ext uri="{BB962C8B-B14F-4D97-AF65-F5344CB8AC3E}">
        <p14:creationId xmlns:p14="http://schemas.microsoft.com/office/powerpoint/2010/main" val="1294815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Estimación de canal</a:t>
            </a:r>
          </a:p>
        </p:txBody>
      </p:sp>
      <p:sp>
        <p:nvSpPr>
          <p:cNvPr id="3" name="Text Placeholder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792864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Estimación de canal</a:t>
            </a:r>
          </a:p>
        </p:txBody>
      </p:sp>
      <p:sp>
        <p:nvSpPr>
          <p:cNvPr id="3" name="Content Placeholder 2"/>
          <p:cNvSpPr>
            <a:spLocks noGrp="1"/>
          </p:cNvSpPr>
          <p:nvPr>
            <p:ph idx="1"/>
          </p:nvPr>
        </p:nvSpPr>
        <p:spPr/>
        <p:txBody>
          <a:bodyPr/>
          <a:lstStyle/>
          <a:p>
            <a:r>
              <a:rPr lang="es-AR" dirty="0"/>
              <a:t>El canal debe ser conocido en el receptor para poder remover sus efectos (ecualización).</a:t>
            </a:r>
          </a:p>
          <a:p>
            <a:r>
              <a:rPr lang="es-AR" dirty="0"/>
              <a:t>En algunos casos, el transmisor también requiere información del canal.</a:t>
            </a:r>
          </a:p>
          <a:p>
            <a:r>
              <a:rPr lang="es-AR" dirty="0"/>
              <a:t>Canales de </a:t>
            </a:r>
            <a:r>
              <a:rPr lang="es-AR" dirty="0" err="1"/>
              <a:t>Uplink</a:t>
            </a:r>
            <a:r>
              <a:rPr lang="es-AR" dirty="0"/>
              <a:t> y </a:t>
            </a:r>
            <a:r>
              <a:rPr lang="es-AR" dirty="0" err="1"/>
              <a:t>downlink</a:t>
            </a:r>
            <a:r>
              <a:rPr lang="es-AR" dirty="0"/>
              <a:t>. </a:t>
            </a:r>
          </a:p>
          <a:p>
            <a:pPr lvl="1"/>
            <a:r>
              <a:rPr lang="es-AR" dirty="0"/>
              <a:t>Multiplexado por división de tiempo TDD</a:t>
            </a:r>
          </a:p>
          <a:p>
            <a:pPr lvl="1"/>
            <a:r>
              <a:rPr lang="es-AR" dirty="0"/>
              <a:t>Multiplexado por división de frecuencia FDD</a:t>
            </a:r>
          </a:p>
        </p:txBody>
      </p:sp>
    </p:spTree>
    <p:extLst>
      <p:ext uri="{BB962C8B-B14F-4D97-AF65-F5344CB8AC3E}">
        <p14:creationId xmlns:p14="http://schemas.microsoft.com/office/powerpoint/2010/main" val="18263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s-AR" altLang="es-AR"/>
              <a:t>Sincronización</a:t>
            </a:r>
            <a:endParaRPr lang="es-ES_tradnl" altLang="es-AR"/>
          </a:p>
        </p:txBody>
      </p:sp>
      <p:sp>
        <p:nvSpPr>
          <p:cNvPr id="68613" name="Text Box 5"/>
          <p:cNvSpPr txBox="1">
            <a:spLocks noChangeArrowheads="1"/>
          </p:cNvSpPr>
          <p:nvPr/>
        </p:nvSpPr>
        <p:spPr bwMode="auto">
          <a:xfrm>
            <a:off x="1547813" y="1773238"/>
            <a:ext cx="669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000" b="1">
                <a:solidFill>
                  <a:srgbClr val="0066FF"/>
                </a:solidFill>
              </a:rPr>
              <a:t>Detección de paquete (packet detection)</a:t>
            </a:r>
            <a:endParaRPr lang="es-ES_tradnl" altLang="es-AR" sz="2000" b="1">
              <a:solidFill>
                <a:srgbClr val="0066FF"/>
              </a:solidFill>
            </a:endParaRPr>
          </a:p>
        </p:txBody>
      </p:sp>
      <p:pic>
        <p:nvPicPr>
          <p:cNvPr id="686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08275"/>
            <a:ext cx="5297487"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5" name="Line 7"/>
          <p:cNvSpPr>
            <a:spLocks noChangeShapeType="1"/>
          </p:cNvSpPr>
          <p:nvPr/>
        </p:nvSpPr>
        <p:spPr bwMode="auto">
          <a:xfrm>
            <a:off x="1979613" y="4365625"/>
            <a:ext cx="59055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8616" name="Text Box 8"/>
          <p:cNvSpPr txBox="1">
            <a:spLocks noChangeArrowheads="1"/>
          </p:cNvSpPr>
          <p:nvPr/>
        </p:nvSpPr>
        <p:spPr bwMode="auto">
          <a:xfrm>
            <a:off x="6588125" y="4005263"/>
            <a:ext cx="1223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FF0000"/>
                </a:solidFill>
              </a:rPr>
              <a:t>umbral</a:t>
            </a:r>
            <a:endParaRPr lang="es-ES_tradnl" altLang="es-AR">
              <a:solidFill>
                <a:srgbClr val="FF0000"/>
              </a:solidFill>
            </a:endParaRPr>
          </a:p>
        </p:txBody>
      </p:sp>
      <p:sp>
        <p:nvSpPr>
          <p:cNvPr id="68617" name="Line 9"/>
          <p:cNvSpPr>
            <a:spLocks noChangeShapeType="1"/>
          </p:cNvSpPr>
          <p:nvPr/>
        </p:nvSpPr>
        <p:spPr bwMode="auto">
          <a:xfrm flipH="1" flipV="1">
            <a:off x="5292725" y="4365625"/>
            <a:ext cx="142875" cy="64770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68618" name="Text Box 10"/>
          <p:cNvSpPr txBox="1">
            <a:spLocks noChangeArrowheads="1"/>
          </p:cNvSpPr>
          <p:nvPr/>
        </p:nvSpPr>
        <p:spPr bwMode="auto">
          <a:xfrm>
            <a:off x="5724525" y="4941888"/>
            <a:ext cx="2411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0066FF"/>
                </a:solidFill>
              </a:rPr>
              <a:t>Inicio de paquete</a:t>
            </a:r>
            <a:endParaRPr lang="es-ES_tradnl" altLang="es-AR">
              <a:solidFill>
                <a:srgbClr val="0066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s-AR"/>
              <a:t>Estimación de canal</a:t>
            </a:r>
          </a:p>
        </p:txBody>
      </p:sp>
      <p:sp>
        <p:nvSpPr>
          <p:cNvPr id="51203" name="Subtitle 2"/>
          <p:cNvSpPr>
            <a:spLocks noGrp="1"/>
          </p:cNvSpPr>
          <p:nvPr>
            <p:ph idx="1"/>
          </p:nvPr>
        </p:nvSpPr>
        <p:spPr/>
        <p:txBody>
          <a:bodyPr/>
          <a:lstStyle/>
          <a:p>
            <a:pPr eaLnBrk="1" hangingPunct="1"/>
            <a:r>
              <a:rPr lang="en-US" altLang="es-AR" sz="2100" dirty="0"/>
              <a:t>En OFDM, </a:t>
            </a:r>
            <a:r>
              <a:rPr lang="en-US" altLang="es-AR" sz="2100" dirty="0" err="1"/>
              <a:t>cada</a:t>
            </a:r>
            <a:r>
              <a:rPr lang="en-US" altLang="es-AR" sz="2100" dirty="0"/>
              <a:t> </a:t>
            </a:r>
            <a:r>
              <a:rPr lang="en-US" altLang="es-AR" sz="2100" dirty="0" err="1"/>
              <a:t>subportadora</a:t>
            </a:r>
            <a:r>
              <a:rPr lang="en-US" altLang="es-AR" sz="2100" dirty="0"/>
              <a:t> </a:t>
            </a:r>
            <a:r>
              <a:rPr lang="en-US" altLang="es-AR" sz="2100" dirty="0" err="1"/>
              <a:t>recibida</a:t>
            </a:r>
            <a:r>
              <a:rPr lang="en-US" altLang="es-AR" sz="2100" dirty="0"/>
              <a:t> </a:t>
            </a:r>
            <a:r>
              <a:rPr lang="en-US" altLang="es-AR" sz="2100" dirty="0" err="1"/>
              <a:t>es</a:t>
            </a:r>
            <a:r>
              <a:rPr lang="en-US" altLang="es-AR" sz="2100" dirty="0"/>
              <a:t> </a:t>
            </a:r>
            <a:r>
              <a:rPr lang="en-US" altLang="es-AR" sz="2100" dirty="0" err="1"/>
              <a:t>afectada</a:t>
            </a:r>
            <a:r>
              <a:rPr lang="en-US" altLang="es-AR" sz="2100" dirty="0"/>
              <a:t> </a:t>
            </a:r>
            <a:r>
              <a:rPr lang="en-US" altLang="es-AR" sz="2100" dirty="0" err="1"/>
              <a:t>por</a:t>
            </a:r>
            <a:r>
              <a:rPr lang="en-US" altLang="es-AR" sz="2100" dirty="0"/>
              <a:t> un </a:t>
            </a:r>
            <a:r>
              <a:rPr lang="en-US" altLang="es-AR" sz="2100" dirty="0" err="1"/>
              <a:t>coeficiente</a:t>
            </a:r>
            <a:r>
              <a:rPr lang="en-US" altLang="es-AR" sz="2100" dirty="0"/>
              <a:t> </a:t>
            </a:r>
            <a:r>
              <a:rPr lang="en-US" altLang="es-AR" sz="2100" dirty="0" err="1"/>
              <a:t>complejo</a:t>
            </a:r>
            <a:r>
              <a:rPr lang="en-US" altLang="es-AR" sz="2100" dirty="0"/>
              <a:t> que </a:t>
            </a:r>
            <a:r>
              <a:rPr lang="en-US" altLang="es-AR" sz="2100" dirty="0" err="1"/>
              <a:t>representa</a:t>
            </a:r>
            <a:r>
              <a:rPr lang="en-US" altLang="es-AR" sz="2100" dirty="0"/>
              <a:t> la </a:t>
            </a:r>
            <a:r>
              <a:rPr lang="en-US" altLang="es-AR" sz="2100" dirty="0" err="1"/>
              <a:t>rpta</a:t>
            </a:r>
            <a:r>
              <a:rPr lang="en-US" altLang="es-AR" sz="2100" dirty="0"/>
              <a:t> del canal a la </a:t>
            </a:r>
            <a:r>
              <a:rPr lang="en-US" altLang="es-AR" sz="2100" dirty="0" err="1"/>
              <a:t>frecuencia</a:t>
            </a:r>
            <a:r>
              <a:rPr lang="en-US" altLang="es-AR" sz="2100" dirty="0"/>
              <a:t> k</a:t>
            </a:r>
            <a:r>
              <a:rPr lang="en-US" altLang="es-AR" dirty="0"/>
              <a:t> </a:t>
            </a:r>
          </a:p>
        </p:txBody>
      </p:sp>
      <p:pic>
        <p:nvPicPr>
          <p:cNvPr id="5120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076700"/>
            <a:ext cx="2730500" cy="7493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pic>
      <p:sp>
        <p:nvSpPr>
          <p:cNvPr id="51206" name="Text Box 6"/>
          <p:cNvSpPr txBox="1">
            <a:spLocks noChangeArrowheads="1"/>
          </p:cNvSpPr>
          <p:nvPr/>
        </p:nvSpPr>
        <p:spPr bwMode="auto">
          <a:xfrm>
            <a:off x="1042988" y="5157788"/>
            <a:ext cx="5761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Para remover este efecto se requiere conocer la respuesta del canal</a:t>
            </a:r>
            <a:endParaRPr lang="es-ES_tradnl" altLang="es-AR"/>
          </a:p>
        </p:txBody>
      </p:sp>
      <p:sp>
        <p:nvSpPr>
          <p:cNvPr id="51207" name="AutoShape 7"/>
          <p:cNvSpPr>
            <a:spLocks noChangeArrowheads="1"/>
          </p:cNvSpPr>
          <p:nvPr/>
        </p:nvSpPr>
        <p:spPr bwMode="auto">
          <a:xfrm>
            <a:off x="3563938" y="5589588"/>
            <a:ext cx="1008062" cy="360362"/>
          </a:xfrm>
          <a:prstGeom prst="rightArrow">
            <a:avLst>
              <a:gd name="adj1" fmla="val 50000"/>
              <a:gd name="adj2" fmla="val 699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51208" name="Text Box 8"/>
          <p:cNvSpPr txBox="1">
            <a:spLocks noChangeArrowheads="1"/>
          </p:cNvSpPr>
          <p:nvPr/>
        </p:nvSpPr>
        <p:spPr bwMode="auto">
          <a:xfrm>
            <a:off x="5148263" y="5661025"/>
            <a:ext cx="20875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Algoritmos de estimación de canal</a:t>
            </a:r>
            <a:endParaRPr lang="es-ES_tradnl" altLang="es-AR"/>
          </a:p>
        </p:txBody>
      </p:sp>
      <p:sp>
        <p:nvSpPr>
          <p:cNvPr id="51209" name="Oval 9"/>
          <p:cNvSpPr>
            <a:spLocks noChangeArrowheads="1"/>
          </p:cNvSpPr>
          <p:nvPr/>
        </p:nvSpPr>
        <p:spPr bwMode="auto">
          <a:xfrm>
            <a:off x="1763713" y="4437063"/>
            <a:ext cx="504825" cy="358775"/>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Estimación de Canal</a:t>
            </a:r>
          </a:p>
        </p:txBody>
      </p:sp>
      <p:sp>
        <p:nvSpPr>
          <p:cNvPr id="3" name="Content Placeholder 2"/>
          <p:cNvSpPr>
            <a:spLocks noGrp="1"/>
          </p:cNvSpPr>
          <p:nvPr>
            <p:ph idx="1"/>
          </p:nvPr>
        </p:nvSpPr>
        <p:spPr/>
        <p:txBody>
          <a:bodyPr/>
          <a:lstStyle/>
          <a:p>
            <a:endParaRPr lang="es-AR"/>
          </a:p>
        </p:txBody>
      </p:sp>
      <p:pic>
        <p:nvPicPr>
          <p:cNvPr id="4" name="Picture 3"/>
          <p:cNvPicPr>
            <a:picLocks noChangeAspect="1"/>
          </p:cNvPicPr>
          <p:nvPr/>
        </p:nvPicPr>
        <p:blipFill>
          <a:blip r:embed="rId2"/>
          <a:stretch>
            <a:fillRect/>
          </a:stretch>
        </p:blipFill>
        <p:spPr>
          <a:xfrm>
            <a:off x="636920" y="1695410"/>
            <a:ext cx="8120926" cy="1983200"/>
          </a:xfrm>
          <a:prstGeom prst="rect">
            <a:avLst/>
          </a:prstGeom>
        </p:spPr>
      </p:pic>
      <p:sp>
        <p:nvSpPr>
          <p:cNvPr id="5" name="Oval 4"/>
          <p:cNvSpPr/>
          <p:nvPr/>
        </p:nvSpPr>
        <p:spPr>
          <a:xfrm>
            <a:off x="4086279" y="3161035"/>
            <a:ext cx="2304256"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5"/>
          <p:cNvPicPr>
            <a:picLocks noChangeAspect="1"/>
          </p:cNvPicPr>
          <p:nvPr/>
        </p:nvPicPr>
        <p:blipFill>
          <a:blip r:embed="rId3"/>
          <a:stretch>
            <a:fillRect/>
          </a:stretch>
        </p:blipFill>
        <p:spPr>
          <a:xfrm>
            <a:off x="1308834" y="4528323"/>
            <a:ext cx="5831326" cy="1268533"/>
          </a:xfrm>
          <a:prstGeom prst="rect">
            <a:avLst/>
          </a:prstGeom>
        </p:spPr>
      </p:pic>
    </p:spTree>
    <p:extLst>
      <p:ext uri="{BB962C8B-B14F-4D97-AF65-F5344CB8AC3E}">
        <p14:creationId xmlns:p14="http://schemas.microsoft.com/office/powerpoint/2010/main" val="715195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ltLang="es-AR" sz="4000"/>
              <a:t>Estimación basada en pilotos</a:t>
            </a:r>
            <a:endParaRPr lang="es-ES_tradnl" altLang="es-AR" sz="4000"/>
          </a:p>
        </p:txBody>
      </p:sp>
      <p:sp>
        <p:nvSpPr>
          <p:cNvPr id="70659" name="Rectangle 3"/>
          <p:cNvSpPr>
            <a:spLocks noGrp="1" noChangeArrowheads="1"/>
          </p:cNvSpPr>
          <p:nvPr>
            <p:ph idx="1"/>
          </p:nvPr>
        </p:nvSpPr>
        <p:spPr>
          <a:xfrm>
            <a:off x="1403350" y="1844675"/>
            <a:ext cx="7313613" cy="4114800"/>
          </a:xfrm>
        </p:spPr>
        <p:txBody>
          <a:bodyPr>
            <a:normAutofit lnSpcReduction="10000"/>
          </a:bodyPr>
          <a:lstStyle/>
          <a:p>
            <a:r>
              <a:rPr lang="es-AR" altLang="es-AR" sz="2500"/>
              <a:t>La mayoría de los sistemas incluyen:</a:t>
            </a:r>
          </a:p>
          <a:p>
            <a:pPr lvl="1"/>
            <a:r>
              <a:rPr lang="es-AR" altLang="es-AR" sz="2100"/>
              <a:t>Bloques iniciales de referencia (sincronismo, estimación inicial de canal).</a:t>
            </a:r>
          </a:p>
          <a:p>
            <a:pPr lvl="1"/>
            <a:r>
              <a:rPr lang="es-AR" altLang="es-AR" sz="2100"/>
              <a:t>En caso de canales “estaticos”, la estimación de canal obtenida con los bloques iniciales es valida para el frame completo de transmisión.</a:t>
            </a:r>
          </a:p>
          <a:p>
            <a:pPr lvl="1"/>
            <a:r>
              <a:rPr lang="es-AR" altLang="es-AR" sz="2100"/>
              <a:t>En el caso de aplicaciones de alta movilidad, el canal varia dentro de la duración del frame y sus variaciones deben trackeadas y las estimaciones de canal actualizadas. Con este propósito, la mayoría de los estándares incluyen tonos pilotos.</a:t>
            </a:r>
            <a:endParaRPr lang="es-ES_tradnl" altLang="es-AR" sz="21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altLang="es-AR" sz="4000"/>
              <a:t>Estimación basada en pilotos</a:t>
            </a:r>
            <a:endParaRPr lang="es-ES_tradnl" altLang="es-AR" sz="4000"/>
          </a:p>
        </p:txBody>
      </p:sp>
      <p:sp>
        <p:nvSpPr>
          <p:cNvPr id="73731" name="Rectangle 3"/>
          <p:cNvSpPr>
            <a:spLocks noGrp="1" noChangeArrowheads="1"/>
          </p:cNvSpPr>
          <p:nvPr>
            <p:ph idx="1"/>
          </p:nvPr>
        </p:nvSpPr>
        <p:spPr>
          <a:xfrm>
            <a:off x="913666" y="1474812"/>
            <a:ext cx="7633742" cy="3593591"/>
          </a:xfrm>
        </p:spPr>
        <p:txBody>
          <a:bodyPr/>
          <a:lstStyle/>
          <a:p>
            <a:r>
              <a:rPr lang="es-AR" altLang="es-AR" sz="2500" dirty="0"/>
              <a:t>Tonos </a:t>
            </a:r>
            <a:r>
              <a:rPr lang="es-AR" altLang="es-AR" sz="2500" dirty="0" err="1"/>
              <a:t>pílotos</a:t>
            </a:r>
            <a:endParaRPr lang="es-AR" altLang="es-AR" sz="2500" dirty="0"/>
          </a:p>
          <a:p>
            <a:pPr lvl="1"/>
            <a:r>
              <a:rPr lang="es-AR" altLang="es-AR" sz="2100" dirty="0"/>
              <a:t>Son símbolos conocidos insertados en diferentes sub-portadoras.</a:t>
            </a:r>
          </a:p>
          <a:p>
            <a:pPr lvl="1"/>
            <a:r>
              <a:rPr lang="es-AR" altLang="es-AR" sz="2100" dirty="0"/>
              <a:t>Estos símbolos son posicionados en diferentes ubicaciones tanto en tiempo como en frecuencia.</a:t>
            </a:r>
            <a:endParaRPr lang="es-ES_tradnl" altLang="es-AR" sz="2100" dirty="0"/>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09" y="3573016"/>
            <a:ext cx="5335587"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Text Box 5"/>
          <p:cNvSpPr txBox="1">
            <a:spLocks noChangeArrowheads="1"/>
          </p:cNvSpPr>
          <p:nvPr/>
        </p:nvSpPr>
        <p:spPr bwMode="auto">
          <a:xfrm>
            <a:off x="6084888" y="5516563"/>
            <a:ext cx="28797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solidFill>
                  <a:schemeClr val="hlink"/>
                </a:solidFill>
              </a:rPr>
              <a:t>Mas robusto frente a las atenuaciones del canal a una frecuencia especifica (deep fades)</a:t>
            </a:r>
            <a:endParaRPr lang="es-ES_tradnl" altLang="es-AR" sz="1400">
              <a:solidFill>
                <a:schemeClr val="hlink"/>
              </a:solidFill>
            </a:endParaRPr>
          </a:p>
        </p:txBody>
      </p:sp>
      <p:sp>
        <p:nvSpPr>
          <p:cNvPr id="73734" name="Line 6"/>
          <p:cNvSpPr>
            <a:spLocks noChangeShapeType="1"/>
          </p:cNvSpPr>
          <p:nvPr/>
        </p:nvSpPr>
        <p:spPr bwMode="auto">
          <a:xfrm flipH="1">
            <a:off x="5292725" y="5949950"/>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403648" y="624110"/>
            <a:ext cx="7451335" cy="1280890"/>
          </a:xfrm>
        </p:spPr>
        <p:txBody>
          <a:bodyPr>
            <a:normAutofit/>
          </a:bodyPr>
          <a:lstStyle/>
          <a:p>
            <a:r>
              <a:rPr lang="en-US" altLang="es-AR" sz="4000" dirty="0" err="1"/>
              <a:t>Estimación</a:t>
            </a:r>
            <a:r>
              <a:rPr lang="en-US" altLang="es-AR" sz="4000" dirty="0"/>
              <a:t> </a:t>
            </a:r>
            <a:r>
              <a:rPr lang="en-US" altLang="es-AR" sz="4000" dirty="0" err="1"/>
              <a:t>basada</a:t>
            </a:r>
            <a:r>
              <a:rPr lang="en-US" altLang="es-AR" sz="4000" dirty="0"/>
              <a:t> </a:t>
            </a:r>
            <a:r>
              <a:rPr lang="en-US" altLang="es-AR" sz="4000" dirty="0" err="1"/>
              <a:t>en</a:t>
            </a:r>
            <a:r>
              <a:rPr lang="en-US" altLang="es-AR" sz="4000" dirty="0"/>
              <a:t> </a:t>
            </a:r>
            <a:r>
              <a:rPr lang="en-US" altLang="es-AR" sz="4000" dirty="0" err="1"/>
              <a:t>pilotos</a:t>
            </a:r>
            <a:endParaRPr lang="es-ES_tradnl" altLang="es-AR" sz="4000" dirty="0"/>
          </a:p>
        </p:txBody>
      </p:sp>
      <p:sp>
        <p:nvSpPr>
          <p:cNvPr id="74755" name="Rectangle 3"/>
          <p:cNvSpPr>
            <a:spLocks noGrp="1" noChangeArrowheads="1"/>
          </p:cNvSpPr>
          <p:nvPr>
            <p:ph idx="1"/>
          </p:nvPr>
        </p:nvSpPr>
        <p:spPr>
          <a:xfrm>
            <a:off x="898277" y="1347502"/>
            <a:ext cx="7633742" cy="3593591"/>
          </a:xfrm>
        </p:spPr>
        <p:txBody>
          <a:bodyPr/>
          <a:lstStyle/>
          <a:p>
            <a:r>
              <a:rPr lang="es-AR" altLang="es-AR" sz="2500" dirty="0"/>
              <a:t>Tonos pilotos</a:t>
            </a:r>
          </a:p>
          <a:p>
            <a:pPr lvl="1"/>
            <a:r>
              <a:rPr lang="es-AR" altLang="es-AR" sz="2100" dirty="0"/>
              <a:t>En la práctica, la función transferencia del canal es estimada en las posiciones donde existen tonos pilotos.</a:t>
            </a:r>
          </a:p>
          <a:p>
            <a:pPr lvl="1"/>
            <a:r>
              <a:rPr lang="es-AR" altLang="es-AR" sz="2100" dirty="0"/>
              <a:t>Se utilizan técnicas de </a:t>
            </a:r>
            <a:r>
              <a:rPr lang="es-AR" altLang="es-AR" sz="2100" dirty="0">
                <a:solidFill>
                  <a:srgbClr val="FF0000"/>
                </a:solidFill>
              </a:rPr>
              <a:t>interpolación</a:t>
            </a:r>
            <a:r>
              <a:rPr lang="es-AR" altLang="es-AR" sz="2100" dirty="0"/>
              <a:t> para calcular la respuesta del canal completa.</a:t>
            </a:r>
            <a:endParaRPr lang="es-ES_tradnl" altLang="es-AR" sz="2100" dirty="0"/>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 y="3659400"/>
            <a:ext cx="6499225" cy="25955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050" y="4292600"/>
            <a:ext cx="239395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229225"/>
            <a:ext cx="21780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9" name="AutoShape 7"/>
          <p:cNvSpPr>
            <a:spLocks/>
          </p:cNvSpPr>
          <p:nvPr/>
        </p:nvSpPr>
        <p:spPr bwMode="auto">
          <a:xfrm rot="16200000">
            <a:off x="8424069" y="5625307"/>
            <a:ext cx="215900" cy="576262"/>
          </a:xfrm>
          <a:prstGeom prst="leftBrace">
            <a:avLst>
              <a:gd name="adj1" fmla="val 2224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74760" name="Text Box 8"/>
          <p:cNvSpPr txBox="1">
            <a:spLocks noChangeArrowheads="1"/>
          </p:cNvSpPr>
          <p:nvPr/>
        </p:nvSpPr>
        <p:spPr bwMode="auto">
          <a:xfrm>
            <a:off x="8208963" y="6092825"/>
            <a:ext cx="684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ruido</a:t>
            </a:r>
            <a:endParaRPr lang="es-ES_tradnl" altLang="es-AR" sz="1400"/>
          </a:p>
        </p:txBody>
      </p:sp>
      <p:sp>
        <p:nvSpPr>
          <p:cNvPr id="74761" name="Text Box 9"/>
          <p:cNvSpPr txBox="1">
            <a:spLocks noChangeArrowheads="1"/>
          </p:cNvSpPr>
          <p:nvPr/>
        </p:nvSpPr>
        <p:spPr bwMode="auto">
          <a:xfrm>
            <a:off x="6877050" y="4797425"/>
            <a:ext cx="1727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solidFill>
                  <a:srgbClr val="FF0000"/>
                </a:solidFill>
              </a:rPr>
              <a:t>En los tonos pilotos</a:t>
            </a:r>
            <a:endParaRPr lang="es-ES_tradnl" altLang="es-AR" sz="1400">
              <a:solidFill>
                <a:srgbClr val="FF0000"/>
              </a:solidFill>
            </a:endParaRPr>
          </a:p>
        </p:txBody>
      </p:sp>
      <p:sp>
        <p:nvSpPr>
          <p:cNvPr id="74762" name="Line 10"/>
          <p:cNvSpPr>
            <a:spLocks noChangeShapeType="1"/>
          </p:cNvSpPr>
          <p:nvPr/>
        </p:nvSpPr>
        <p:spPr bwMode="auto">
          <a:xfrm flipH="1" flipV="1">
            <a:off x="4366171" y="4704159"/>
            <a:ext cx="2449512"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38758" y="382385"/>
            <a:ext cx="8205242" cy="1492132"/>
          </a:xfrm>
        </p:spPr>
        <p:txBody>
          <a:bodyPr>
            <a:normAutofit/>
          </a:bodyPr>
          <a:lstStyle/>
          <a:p>
            <a:r>
              <a:rPr lang="es-AR" altLang="es-AR" sz="4800" dirty="0"/>
              <a:t>Ubicación de tonos pilotos</a:t>
            </a:r>
            <a:endParaRPr lang="es-ES_tradnl" altLang="es-AR" sz="4800" dirty="0"/>
          </a:p>
        </p:txBody>
      </p:sp>
      <p:pic>
        <p:nvPicPr>
          <p:cNvPr id="7578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4163"/>
            <a:ext cx="6665912"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AR" altLang="es-AR" sz="3200"/>
              <a:t>Ubicación de tonos pilotos en tiempo y frecuencia</a:t>
            </a:r>
            <a:endParaRPr lang="es-ES_tradnl" altLang="es-AR" sz="3200"/>
          </a:p>
        </p:txBody>
      </p:sp>
      <p:sp>
        <p:nvSpPr>
          <p:cNvPr id="76803" name="Rectangle 3"/>
          <p:cNvSpPr>
            <a:spLocks noGrp="1" noChangeArrowheads="1"/>
          </p:cNvSpPr>
          <p:nvPr>
            <p:ph idx="1"/>
          </p:nvPr>
        </p:nvSpPr>
        <p:spPr/>
        <p:txBody>
          <a:bodyPr>
            <a:normAutofit fontScale="92500" lnSpcReduction="20000"/>
          </a:bodyPr>
          <a:lstStyle/>
          <a:p>
            <a:r>
              <a:rPr lang="es-AR" altLang="es-AR" sz="2100" dirty="0"/>
              <a:t>Es fundamental determinar la ubicación de los tonos en la grilla frecuencia/tiempo.</a:t>
            </a:r>
          </a:p>
          <a:p>
            <a:r>
              <a:rPr lang="es-AR" altLang="es-AR" sz="2100" dirty="0"/>
              <a:t>La ubicación será función de:</a:t>
            </a:r>
          </a:p>
          <a:p>
            <a:pPr lvl="1"/>
            <a:r>
              <a:rPr lang="es-AR" altLang="es-AR" sz="1900" dirty="0"/>
              <a:t>Las velocidad de cambio en tiempo y frecuencia del canal a estimar.</a:t>
            </a:r>
          </a:p>
          <a:p>
            <a:r>
              <a:rPr lang="es-AR" altLang="es-AR" sz="2100" u="sng" dirty="0">
                <a:solidFill>
                  <a:srgbClr val="FF0000"/>
                </a:solidFill>
              </a:rPr>
              <a:t>Ubicación en tiempo: </a:t>
            </a:r>
          </a:p>
          <a:p>
            <a:pPr lvl="1"/>
            <a:r>
              <a:rPr lang="es-AR" altLang="es-AR" sz="1900" dirty="0"/>
              <a:t>definiendo la máxima frecuencia </a:t>
            </a:r>
            <a:r>
              <a:rPr lang="es-AR" altLang="es-AR" sz="1900" dirty="0" err="1"/>
              <a:t>Doppler</a:t>
            </a:r>
            <a:r>
              <a:rPr lang="es-AR" altLang="es-AR" sz="1900" dirty="0"/>
              <a:t>             y asumiendo que el canal puede ser modelado en la dirección del tiempo  como un proceso estocástico de banda angosta con PSD confinada en el rango      </a:t>
            </a:r>
            <a:r>
              <a:rPr lang="es-AR" altLang="es-AR" sz="1900" dirty="0">
                <a:sym typeface="Wingdings" panose="05000000000000000000" pitchFamily="2" charset="2"/>
              </a:rPr>
              <a:t> Por el teorema de muestreo  la distancia  entre pilotos vecinos debe verificar:</a:t>
            </a:r>
            <a:endParaRPr lang="es-ES_tradnl" altLang="es-AR" sz="1900" dirty="0"/>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684" y="4221088"/>
            <a:ext cx="536524" cy="35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5949950"/>
            <a:ext cx="2009775" cy="6127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AR" altLang="es-AR" sz="3200"/>
              <a:t>Ubicación de tonos pilotos en tiempo y frecuencia</a:t>
            </a:r>
            <a:endParaRPr lang="es-ES_tradnl" altLang="es-AR" sz="3200"/>
          </a:p>
        </p:txBody>
      </p:sp>
      <p:sp>
        <p:nvSpPr>
          <p:cNvPr id="77827" name="Rectangle 3"/>
          <p:cNvSpPr>
            <a:spLocks noGrp="1" noChangeArrowheads="1"/>
          </p:cNvSpPr>
          <p:nvPr>
            <p:ph idx="1"/>
          </p:nvPr>
        </p:nvSpPr>
        <p:spPr/>
        <p:txBody>
          <a:bodyPr/>
          <a:lstStyle/>
          <a:p>
            <a:r>
              <a:rPr lang="es-AR" altLang="es-AR" sz="2100" u="sng">
                <a:solidFill>
                  <a:srgbClr val="FF0000"/>
                </a:solidFill>
              </a:rPr>
              <a:t>Ubicación en frecuencia:</a:t>
            </a:r>
          </a:p>
          <a:p>
            <a:pPr lvl="1"/>
            <a:r>
              <a:rPr lang="es-AR" altLang="es-AR" sz="1900"/>
              <a:t>La variación en frecuencia del canal esta asociada con su delay spread Td ( o ancho de banda de coherencia). Por el teorema de muestreo </a:t>
            </a:r>
            <a:r>
              <a:rPr lang="es-AR" altLang="es-AR" sz="1900">
                <a:sym typeface="Wingdings" panose="05000000000000000000" pitchFamily="2" charset="2"/>
              </a:rPr>
              <a:t></a:t>
            </a:r>
            <a:endParaRPr lang="es-AR" altLang="es-AR" sz="1900"/>
          </a:p>
          <a:p>
            <a:pPr lvl="1"/>
            <a:endParaRPr lang="es-ES_tradnl" altLang="es-AR" sz="1900"/>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444" y="3439157"/>
            <a:ext cx="1601788" cy="720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076700"/>
            <a:ext cx="273685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365625"/>
            <a:ext cx="1716088"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6443663"/>
            <a:ext cx="4746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445125"/>
            <a:ext cx="49847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4" name="Line 10"/>
          <p:cNvSpPr>
            <a:spLocks noChangeShapeType="1"/>
          </p:cNvSpPr>
          <p:nvPr/>
        </p:nvSpPr>
        <p:spPr bwMode="auto">
          <a:xfrm>
            <a:off x="1116013" y="5157788"/>
            <a:ext cx="0" cy="863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77835" name="Line 11"/>
          <p:cNvSpPr>
            <a:spLocks noChangeShapeType="1"/>
          </p:cNvSpPr>
          <p:nvPr/>
        </p:nvSpPr>
        <p:spPr bwMode="auto">
          <a:xfrm>
            <a:off x="1403350" y="6381750"/>
            <a:ext cx="5762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AR" altLang="es-AR"/>
              <a:t>Estimación de canal</a:t>
            </a:r>
            <a:endParaRPr lang="es-ES_tradnl" altLang="es-AR"/>
          </a:p>
        </p:txBody>
      </p:sp>
      <p:sp>
        <p:nvSpPr>
          <p:cNvPr id="79875" name="Rectangle 3"/>
          <p:cNvSpPr>
            <a:spLocks noGrp="1" noChangeArrowheads="1"/>
          </p:cNvSpPr>
          <p:nvPr>
            <p:ph idx="1"/>
          </p:nvPr>
        </p:nvSpPr>
        <p:spPr/>
        <p:txBody>
          <a:bodyPr/>
          <a:lstStyle/>
          <a:p>
            <a:r>
              <a:rPr lang="es-AR" altLang="es-AR"/>
              <a:t>Least squares (LS)</a:t>
            </a:r>
            <a:endParaRPr lang="es-ES_tradnl" altLang="es-A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36838"/>
            <a:ext cx="5105400" cy="38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213100"/>
            <a:ext cx="3089275" cy="204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Text Box 6"/>
          <p:cNvSpPr txBox="1">
            <a:spLocks noChangeArrowheads="1"/>
          </p:cNvSpPr>
          <p:nvPr/>
        </p:nvSpPr>
        <p:spPr bwMode="auto">
          <a:xfrm>
            <a:off x="5940425" y="1989138"/>
            <a:ext cx="216058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Cuando un símbolo completo se utiliza para la transmisión de pilotos</a:t>
            </a:r>
            <a:endParaRPr lang="es-ES_tradnl" altLang="es-AR" sz="1400"/>
          </a:p>
        </p:txBody>
      </p:sp>
      <p:sp>
        <p:nvSpPr>
          <p:cNvPr id="79879" name="Text Box 7"/>
          <p:cNvSpPr txBox="1">
            <a:spLocks noChangeArrowheads="1"/>
          </p:cNvSpPr>
          <p:nvPr/>
        </p:nvSpPr>
        <p:spPr bwMode="auto">
          <a:xfrm>
            <a:off x="5292725" y="5734050"/>
            <a:ext cx="33829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solidFill>
                  <a:srgbClr val="FF0000"/>
                </a:solidFill>
              </a:rPr>
              <a:t>El método LS es utilizado generalmente para obtener una estimación inicial del canal</a:t>
            </a:r>
            <a:endParaRPr lang="es-ES_tradnl" altLang="es-AR" sz="160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AR" altLang="es-AR"/>
              <a:t>Estimación de canal-Interpolación</a:t>
            </a:r>
            <a:endParaRPr lang="es-ES_tradnl" altLang="es-AR"/>
          </a:p>
        </p:txBody>
      </p:sp>
      <p:sp>
        <p:nvSpPr>
          <p:cNvPr id="80899" name="Rectangle 3"/>
          <p:cNvSpPr>
            <a:spLocks noGrp="1" noChangeArrowheads="1"/>
          </p:cNvSpPr>
          <p:nvPr>
            <p:ph idx="1"/>
          </p:nvPr>
        </p:nvSpPr>
        <p:spPr/>
        <p:txBody>
          <a:bodyPr>
            <a:normAutofit fontScale="92500" lnSpcReduction="20000"/>
          </a:bodyPr>
          <a:lstStyle/>
          <a:p>
            <a:pPr>
              <a:lnSpc>
                <a:spcPct val="80000"/>
              </a:lnSpc>
            </a:pPr>
            <a:r>
              <a:rPr lang="es-AR" altLang="es-AR" sz="1900" dirty="0"/>
              <a:t>Utilizando las estimaciones de canal en los tonos pilotos, la </a:t>
            </a:r>
            <a:r>
              <a:rPr lang="es-AR" altLang="es-AR" sz="1900" dirty="0" err="1"/>
              <a:t>rpta</a:t>
            </a:r>
            <a:r>
              <a:rPr lang="es-AR" altLang="es-AR" sz="1900" dirty="0"/>
              <a:t> del canal completa se obtiene utilizando interpolación</a:t>
            </a:r>
          </a:p>
          <a:p>
            <a:pPr>
              <a:lnSpc>
                <a:spcPct val="80000"/>
              </a:lnSpc>
            </a:pPr>
            <a:endParaRPr lang="es-AR" altLang="es-AR" sz="1900" dirty="0"/>
          </a:p>
          <a:p>
            <a:pPr>
              <a:lnSpc>
                <a:spcPct val="80000"/>
              </a:lnSpc>
            </a:pPr>
            <a:endParaRPr lang="es-AR" altLang="es-AR" sz="1900" dirty="0"/>
          </a:p>
          <a:p>
            <a:pPr>
              <a:lnSpc>
                <a:spcPct val="80000"/>
              </a:lnSpc>
            </a:pPr>
            <a:endParaRPr lang="es-AR" altLang="es-AR" sz="1900" dirty="0"/>
          </a:p>
          <a:p>
            <a:pPr>
              <a:lnSpc>
                <a:spcPct val="80000"/>
              </a:lnSpc>
            </a:pPr>
            <a:endParaRPr lang="es-AR" altLang="es-AR" sz="1900" dirty="0"/>
          </a:p>
          <a:p>
            <a:pPr>
              <a:lnSpc>
                <a:spcPct val="80000"/>
              </a:lnSpc>
            </a:pPr>
            <a:endParaRPr lang="es-AR" altLang="es-AR" sz="1900" dirty="0"/>
          </a:p>
          <a:p>
            <a:pPr>
              <a:lnSpc>
                <a:spcPct val="80000"/>
              </a:lnSpc>
            </a:pPr>
            <a:endParaRPr lang="es-AR" altLang="es-AR" sz="1900" dirty="0"/>
          </a:p>
          <a:p>
            <a:pPr>
              <a:lnSpc>
                <a:spcPct val="80000"/>
              </a:lnSpc>
            </a:pPr>
            <a:endParaRPr lang="es-AR" altLang="es-AR" sz="1900" dirty="0"/>
          </a:p>
          <a:p>
            <a:pPr>
              <a:lnSpc>
                <a:spcPct val="80000"/>
              </a:lnSpc>
            </a:pPr>
            <a:r>
              <a:rPr lang="es-AR" altLang="es-AR" sz="1900" dirty="0"/>
              <a:t>El objetivo de las técnicas de estimación es obtener una </a:t>
            </a:r>
            <a:r>
              <a:rPr lang="es-AR" altLang="es-AR" sz="1900" dirty="0" err="1"/>
              <a:t>matrix</a:t>
            </a:r>
            <a:r>
              <a:rPr lang="es-AR" altLang="es-AR" sz="1900" dirty="0"/>
              <a:t> </a:t>
            </a:r>
            <a:r>
              <a:rPr lang="es-AR" altLang="es-AR" sz="1900" dirty="0">
                <a:solidFill>
                  <a:srgbClr val="FF0000"/>
                </a:solidFill>
              </a:rPr>
              <a:t>Q</a:t>
            </a:r>
            <a:r>
              <a:rPr lang="es-AR" altLang="es-AR" sz="1900" dirty="0"/>
              <a:t> que </a:t>
            </a:r>
            <a:r>
              <a:rPr lang="es-AR" altLang="es-AR" sz="1900" dirty="0" err="1"/>
              <a:t>pemitá</a:t>
            </a:r>
            <a:r>
              <a:rPr lang="es-AR" altLang="es-AR" sz="1900" dirty="0"/>
              <a:t> una estimación satisfactoria y que su implementación no requiere gran costo computacional.</a:t>
            </a:r>
            <a:endParaRPr lang="es-ES_tradnl" altLang="es-AR" sz="1900" dirty="0"/>
          </a:p>
        </p:txBody>
      </p:sp>
      <p:sp>
        <p:nvSpPr>
          <p:cNvPr id="80901" name="Line 5"/>
          <p:cNvSpPr>
            <a:spLocks noChangeShapeType="1"/>
          </p:cNvSpPr>
          <p:nvPr/>
        </p:nvSpPr>
        <p:spPr bwMode="auto">
          <a:xfrm flipV="1">
            <a:off x="4284663" y="3357563"/>
            <a:ext cx="144462"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0902" name="Text Box 6"/>
          <p:cNvSpPr txBox="1">
            <a:spLocks noChangeArrowheads="1"/>
          </p:cNvSpPr>
          <p:nvPr/>
        </p:nvSpPr>
        <p:spPr bwMode="auto">
          <a:xfrm>
            <a:off x="4356100" y="3860800"/>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FF0000"/>
                </a:solidFill>
              </a:rPr>
              <a:t>Matrix de interpolación</a:t>
            </a:r>
            <a:endParaRPr lang="es-ES_tradnl" altLang="es-AR">
              <a:solidFill>
                <a:srgbClr val="FF0000"/>
              </a:solidFill>
            </a:endParaRPr>
          </a:p>
        </p:txBody>
      </p:sp>
      <mc:AlternateContent xmlns:mc="http://schemas.openxmlformats.org/markup-compatibility/2006" xmlns:a14="http://schemas.microsoft.com/office/drawing/2010/main">
        <mc:Choice Requires="a14">
          <p:sp>
            <p:nvSpPr>
              <p:cNvPr id="2" name="TextBox 1"/>
              <p:cNvSpPr txBox="1"/>
              <p:nvPr/>
            </p:nvSpPr>
            <p:spPr>
              <a:xfrm>
                <a:off x="3349005" y="3073126"/>
                <a:ext cx="2160240" cy="284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AR" i="1" smtClean="0">
                              <a:latin typeface="Cambria Math" panose="02040503050406030204" pitchFamily="18" charset="0"/>
                            </a:rPr>
                          </m:ctrlPr>
                        </m:accPr>
                        <m:e>
                          <m:r>
                            <a:rPr lang="es-AR" b="0" i="1" smtClean="0">
                              <a:latin typeface="Cambria Math" panose="02040503050406030204" pitchFamily="18" charset="0"/>
                            </a:rPr>
                            <m:t>𝐻</m:t>
                          </m:r>
                        </m:e>
                      </m:acc>
                      <m:r>
                        <a:rPr lang="es-AR" b="0" i="1" smtClean="0">
                          <a:latin typeface="Cambria Math" panose="02040503050406030204" pitchFamily="18" charset="0"/>
                        </a:rPr>
                        <m:t>=</m:t>
                      </m:r>
                      <m:r>
                        <a:rPr lang="es-AR" b="0" i="1" smtClean="0">
                          <a:latin typeface="Cambria Math" panose="02040503050406030204" pitchFamily="18" charset="0"/>
                        </a:rPr>
                        <m:t>𝑄</m:t>
                      </m:r>
                      <m:acc>
                        <m:accPr>
                          <m:chr m:val="̂"/>
                          <m:ctrlPr>
                            <a:rPr lang="es-AR" b="0" i="1" smtClean="0">
                              <a:latin typeface="Cambria Math" panose="02040503050406030204" pitchFamily="18" charset="0"/>
                            </a:rPr>
                          </m:ctrlPr>
                        </m:acc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𝐻</m:t>
                              </m:r>
                            </m:e>
                            <m:sub>
                              <m:r>
                                <a:rPr lang="es-AR" b="0" i="1" smtClean="0">
                                  <a:latin typeface="Cambria Math" panose="02040503050406030204" pitchFamily="18" charset="0"/>
                                </a:rPr>
                                <m:t>𝐿𝑆</m:t>
                              </m:r>
                            </m:sub>
                          </m:sSub>
                        </m:e>
                      </m:acc>
                    </m:oMath>
                  </m:oMathPara>
                </a14:m>
                <a:endParaRPr lang="es-AR" dirty="0"/>
              </a:p>
            </p:txBody>
          </p:sp>
        </mc:Choice>
        <mc:Fallback xmlns="">
          <p:sp>
            <p:nvSpPr>
              <p:cNvPr id="2" name="TextBox 1"/>
              <p:cNvSpPr txBox="1">
                <a:spLocks noRot="1" noChangeAspect="1" noMove="1" noResize="1" noEditPoints="1" noAdjustHandles="1" noChangeArrowheads="1" noChangeShapeType="1" noTextEdit="1"/>
              </p:cNvSpPr>
              <p:nvPr/>
            </p:nvSpPr>
            <p:spPr>
              <a:xfrm>
                <a:off x="3349005" y="3073126"/>
                <a:ext cx="2160240" cy="284437"/>
              </a:xfrm>
              <a:prstGeom prst="rect">
                <a:avLst/>
              </a:prstGeom>
              <a:blipFill rotWithShape="0">
                <a:blip r:embed="rId2"/>
                <a:stretch>
                  <a:fillRect t="-14894" r="-3099" b="-31915"/>
                </a:stretch>
              </a:blipFill>
            </p:spPr>
            <p:txBody>
              <a:bodyPr/>
              <a:lstStyle/>
              <a:p>
                <a:r>
                  <a:rPr lang="es-AR">
                    <a:noFill/>
                  </a:rPr>
                  <a:t> </a:t>
                </a:r>
              </a:p>
            </p:txBody>
          </p:sp>
        </mc:Fallback>
      </mc:AlternateContent>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96" y="3140968"/>
            <a:ext cx="2182447"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AR" altLang="es-AR" sz="3200"/>
              <a:t>Sincronización- carrier frequency offset (CFO)</a:t>
            </a:r>
            <a:endParaRPr lang="es-ES_tradnl" altLang="es-AR" sz="3200"/>
          </a:p>
        </p:txBody>
      </p:sp>
      <p:sp>
        <p:nvSpPr>
          <p:cNvPr id="28682" name="Rectangle 3"/>
          <p:cNvSpPr>
            <a:spLocks noGrp="1" noChangeArrowheads="1"/>
          </p:cNvSpPr>
          <p:nvPr>
            <p:ph idx="1"/>
          </p:nvPr>
        </p:nvSpPr>
        <p:spPr>
          <a:xfrm>
            <a:off x="0" y="1827213"/>
            <a:ext cx="5003800" cy="4114800"/>
          </a:xfrm>
        </p:spPr>
        <p:txBody>
          <a:bodyPr/>
          <a:lstStyle/>
          <a:p>
            <a:pPr eaLnBrk="1" hangingPunct="1"/>
            <a:r>
              <a:rPr lang="es-AR" altLang="es-AR" dirty="0"/>
              <a:t>CFO</a:t>
            </a:r>
          </a:p>
          <a:p>
            <a:pPr lvl="1" eaLnBrk="1" hangingPunct="1"/>
            <a:r>
              <a:rPr lang="es-AR" altLang="es-AR" sz="1900" dirty="0">
                <a:solidFill>
                  <a:srgbClr val="FF0000"/>
                </a:solidFill>
              </a:rPr>
              <a:t>Si no existe CFO, cada </a:t>
            </a:r>
            <a:r>
              <a:rPr lang="es-AR" altLang="es-AR" sz="1900" dirty="0" err="1">
                <a:solidFill>
                  <a:srgbClr val="FF0000"/>
                </a:solidFill>
              </a:rPr>
              <a:t>subportadora</a:t>
            </a:r>
            <a:r>
              <a:rPr lang="es-AR" altLang="es-AR" sz="1900" dirty="0">
                <a:solidFill>
                  <a:srgbClr val="FF0000"/>
                </a:solidFill>
              </a:rPr>
              <a:t> es muestreada cuando las otras cruzan por cero.</a:t>
            </a:r>
          </a:p>
          <a:p>
            <a:pPr lvl="1" eaLnBrk="1" hangingPunct="1"/>
            <a:r>
              <a:rPr lang="es-AR" altLang="es-AR" sz="1900" dirty="0">
                <a:solidFill>
                  <a:srgbClr val="FF0000"/>
                </a:solidFill>
              </a:rPr>
              <a:t>Con CFO, el muestreo no se realiza cuando las otras </a:t>
            </a:r>
            <a:r>
              <a:rPr lang="es-AR" altLang="es-AR" sz="1900" dirty="0" err="1">
                <a:solidFill>
                  <a:srgbClr val="FF0000"/>
                </a:solidFill>
              </a:rPr>
              <a:t>subportadoras</a:t>
            </a:r>
            <a:r>
              <a:rPr lang="es-AR" altLang="es-AR" sz="1900" dirty="0">
                <a:solidFill>
                  <a:srgbClr val="FF0000"/>
                </a:solidFill>
              </a:rPr>
              <a:t> cruzan por </a:t>
            </a:r>
            <a:r>
              <a:rPr lang="es-AR" altLang="es-AR" sz="1900" dirty="0" err="1">
                <a:solidFill>
                  <a:srgbClr val="FF0000"/>
                </a:solidFill>
              </a:rPr>
              <a:t>cero</a:t>
            </a:r>
            <a:r>
              <a:rPr lang="es-AR" altLang="es-AR" sz="1900" dirty="0" err="1">
                <a:solidFill>
                  <a:srgbClr val="FF0000"/>
                </a:solidFill>
                <a:sym typeface="Wingdings" panose="05000000000000000000" pitchFamily="2" charset="2"/>
              </a:rPr>
              <a:t>ICI</a:t>
            </a:r>
            <a:endParaRPr lang="es-ES_tradnl" altLang="es-AR" sz="1900" dirty="0">
              <a:solidFill>
                <a:srgbClr val="FF0000"/>
              </a:solidFill>
            </a:endParaRP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55" y="2042946"/>
            <a:ext cx="390525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5"/>
          <p:cNvSpPr txBox="1">
            <a:spLocks noChangeArrowheads="1"/>
          </p:cNvSpPr>
          <p:nvPr/>
        </p:nvSpPr>
        <p:spPr bwMode="auto">
          <a:xfrm>
            <a:off x="7812088" y="263683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u="sng"/>
              <a:t>Sin CFO</a:t>
            </a:r>
            <a:endParaRPr lang="es-ES_tradnl" altLang="es-AR" u="sng"/>
          </a:p>
        </p:txBody>
      </p:sp>
      <p:sp>
        <p:nvSpPr>
          <p:cNvPr id="28677" name="Text Box 6"/>
          <p:cNvSpPr txBox="1">
            <a:spLocks noChangeArrowheads="1"/>
          </p:cNvSpPr>
          <p:nvPr/>
        </p:nvSpPr>
        <p:spPr bwMode="auto">
          <a:xfrm>
            <a:off x="7993063" y="515778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u="sng"/>
              <a:t>con CFO</a:t>
            </a:r>
            <a:endParaRPr lang="es-ES_tradnl" altLang="es-AR" u="sng"/>
          </a:p>
        </p:txBody>
      </p:sp>
      <p:sp>
        <p:nvSpPr>
          <p:cNvPr id="28678" name="Oval 7"/>
          <p:cNvSpPr>
            <a:spLocks noChangeArrowheads="1"/>
          </p:cNvSpPr>
          <p:nvPr/>
        </p:nvSpPr>
        <p:spPr bwMode="auto">
          <a:xfrm>
            <a:off x="6011863" y="4797425"/>
            <a:ext cx="287337" cy="1439863"/>
          </a:xfrm>
          <a:prstGeom prst="ellipse">
            <a:avLst/>
          </a:prstGeom>
          <a:noFill/>
          <a:ln w="3810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28679" name="Text Box 8"/>
          <p:cNvSpPr txBox="1">
            <a:spLocks noChangeArrowheads="1"/>
          </p:cNvSpPr>
          <p:nvPr/>
        </p:nvSpPr>
        <p:spPr bwMode="auto">
          <a:xfrm>
            <a:off x="7667625" y="652145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solidFill>
                  <a:srgbClr val="FF0000"/>
                </a:solidFill>
              </a:rPr>
              <a:t>ICI</a:t>
            </a:r>
            <a:endParaRPr lang="es-ES_tradnl" altLang="es-AR" sz="1600">
              <a:solidFill>
                <a:srgbClr val="FF0000"/>
              </a:solidFill>
            </a:endParaRPr>
          </a:p>
        </p:txBody>
      </p:sp>
      <p:sp>
        <p:nvSpPr>
          <p:cNvPr id="28680" name="Line 9"/>
          <p:cNvSpPr>
            <a:spLocks noChangeShapeType="1"/>
          </p:cNvSpPr>
          <p:nvPr/>
        </p:nvSpPr>
        <p:spPr bwMode="auto">
          <a:xfrm flipH="1" flipV="1">
            <a:off x="6156325" y="5373688"/>
            <a:ext cx="151130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8681" name="Line 10"/>
          <p:cNvSpPr>
            <a:spLocks noChangeShapeType="1"/>
          </p:cNvSpPr>
          <p:nvPr/>
        </p:nvSpPr>
        <p:spPr bwMode="auto">
          <a:xfrm flipH="1" flipV="1">
            <a:off x="6156325" y="5805488"/>
            <a:ext cx="151130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pic>
        <p:nvPicPr>
          <p:cNvPr id="286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013325"/>
            <a:ext cx="410368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565400"/>
            <a:ext cx="37973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2" name="Rectangle 2"/>
          <p:cNvSpPr>
            <a:spLocks noGrp="1" noChangeArrowheads="1"/>
          </p:cNvSpPr>
          <p:nvPr>
            <p:ph type="title"/>
          </p:nvPr>
        </p:nvSpPr>
        <p:spPr/>
        <p:txBody>
          <a:bodyPr/>
          <a:lstStyle/>
          <a:p>
            <a:r>
              <a:rPr lang="es-AR" altLang="es-AR"/>
              <a:t>Interpolación 2 D</a:t>
            </a:r>
            <a:endParaRPr lang="es-ES_tradnl" altLang="es-AR"/>
          </a:p>
        </p:txBody>
      </p:sp>
      <p:sp>
        <p:nvSpPr>
          <p:cNvPr id="81923" name="Rectangle 3"/>
          <p:cNvSpPr>
            <a:spLocks noGrp="1" noChangeArrowheads="1"/>
          </p:cNvSpPr>
          <p:nvPr>
            <p:ph idx="1"/>
          </p:nvPr>
        </p:nvSpPr>
        <p:spPr>
          <a:xfrm>
            <a:off x="922638" y="1667384"/>
            <a:ext cx="7633742" cy="3593591"/>
          </a:xfrm>
        </p:spPr>
        <p:txBody>
          <a:bodyPr/>
          <a:lstStyle/>
          <a:p>
            <a:r>
              <a:rPr lang="es-AR" altLang="es-AR" sz="2500" dirty="0"/>
              <a:t>La estimación de canal puede expresarse:</a:t>
            </a:r>
            <a:endParaRPr lang="es-ES_tradnl" altLang="es-AR" sz="2500" dirty="0"/>
          </a:p>
        </p:txBody>
      </p:sp>
      <p:sp>
        <p:nvSpPr>
          <p:cNvPr id="81928" name="Text Box 8"/>
          <p:cNvSpPr txBox="1">
            <a:spLocks noChangeArrowheads="1"/>
          </p:cNvSpPr>
          <p:nvPr/>
        </p:nvSpPr>
        <p:spPr bwMode="auto">
          <a:xfrm>
            <a:off x="3563938" y="3502025"/>
            <a:ext cx="18002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solidFill>
                  <a:srgbClr val="FF0000"/>
                </a:solidFill>
              </a:rPr>
              <a:t>Estimaciones del canal en portadoras pilotos</a:t>
            </a:r>
            <a:endParaRPr lang="es-ES_tradnl" altLang="es-AR" sz="1400">
              <a:solidFill>
                <a:srgbClr val="FF0000"/>
              </a:solidFill>
            </a:endParaRPr>
          </a:p>
        </p:txBody>
      </p:sp>
      <p:sp>
        <p:nvSpPr>
          <p:cNvPr id="81930" name="Text Box 10"/>
          <p:cNvSpPr txBox="1">
            <a:spLocks noChangeArrowheads="1"/>
          </p:cNvSpPr>
          <p:nvPr/>
        </p:nvSpPr>
        <p:spPr bwMode="auto">
          <a:xfrm>
            <a:off x="682625" y="4005263"/>
            <a:ext cx="230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Coeficientes de interpolación</a:t>
            </a:r>
            <a:endParaRPr lang="es-ES_tradnl" altLang="es-AR"/>
          </a:p>
        </p:txBody>
      </p:sp>
      <p:sp>
        <p:nvSpPr>
          <p:cNvPr id="81926" name="Oval 6"/>
          <p:cNvSpPr>
            <a:spLocks noChangeArrowheads="1"/>
          </p:cNvSpPr>
          <p:nvPr/>
        </p:nvSpPr>
        <p:spPr bwMode="auto">
          <a:xfrm>
            <a:off x="2987675" y="2708275"/>
            <a:ext cx="792163" cy="50323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27" name="Line 7"/>
          <p:cNvSpPr>
            <a:spLocks noChangeShapeType="1"/>
          </p:cNvSpPr>
          <p:nvPr/>
        </p:nvSpPr>
        <p:spPr bwMode="auto">
          <a:xfrm flipH="1" flipV="1">
            <a:off x="3203575" y="3213100"/>
            <a:ext cx="43180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1929" name="Line 9"/>
          <p:cNvSpPr>
            <a:spLocks noChangeShapeType="1"/>
          </p:cNvSpPr>
          <p:nvPr/>
        </p:nvSpPr>
        <p:spPr bwMode="auto">
          <a:xfrm flipV="1">
            <a:off x="2051050" y="3141663"/>
            <a:ext cx="73025"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pic>
        <p:nvPicPr>
          <p:cNvPr id="819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298825"/>
            <a:ext cx="3233738"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33" name="Oval 13"/>
          <p:cNvSpPr>
            <a:spLocks noChangeArrowheads="1"/>
          </p:cNvSpPr>
          <p:nvPr/>
        </p:nvSpPr>
        <p:spPr bwMode="auto">
          <a:xfrm>
            <a:off x="7235825" y="5300663"/>
            <a:ext cx="142875" cy="730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34" name="Oval 14"/>
          <p:cNvSpPr>
            <a:spLocks noChangeArrowheads="1"/>
          </p:cNvSpPr>
          <p:nvPr/>
        </p:nvSpPr>
        <p:spPr bwMode="auto">
          <a:xfrm>
            <a:off x="395288" y="2636838"/>
            <a:ext cx="647700" cy="576262"/>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35" name="Line 15"/>
          <p:cNvSpPr>
            <a:spLocks noChangeShapeType="1"/>
          </p:cNvSpPr>
          <p:nvPr/>
        </p:nvSpPr>
        <p:spPr bwMode="auto">
          <a:xfrm>
            <a:off x="971550" y="3068638"/>
            <a:ext cx="6264275" cy="2232025"/>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1936" name="Rectangle 16"/>
          <p:cNvSpPr>
            <a:spLocks noChangeArrowheads="1"/>
          </p:cNvSpPr>
          <p:nvPr/>
        </p:nvSpPr>
        <p:spPr bwMode="auto">
          <a:xfrm>
            <a:off x="7524750" y="4797425"/>
            <a:ext cx="215900" cy="2159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37" name="Rectangle 17"/>
          <p:cNvSpPr>
            <a:spLocks noChangeArrowheads="1"/>
          </p:cNvSpPr>
          <p:nvPr/>
        </p:nvSpPr>
        <p:spPr bwMode="auto">
          <a:xfrm>
            <a:off x="7540625" y="5589588"/>
            <a:ext cx="215900" cy="2159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38" name="Rectangle 18"/>
          <p:cNvSpPr>
            <a:spLocks noChangeArrowheads="1"/>
          </p:cNvSpPr>
          <p:nvPr/>
        </p:nvSpPr>
        <p:spPr bwMode="auto">
          <a:xfrm>
            <a:off x="6940550" y="4797425"/>
            <a:ext cx="215900" cy="2159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39" name="Rectangle 19"/>
          <p:cNvSpPr>
            <a:spLocks noChangeArrowheads="1"/>
          </p:cNvSpPr>
          <p:nvPr/>
        </p:nvSpPr>
        <p:spPr bwMode="auto">
          <a:xfrm>
            <a:off x="6948488" y="5589588"/>
            <a:ext cx="215900" cy="2159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1940" name="Text Box 20"/>
          <p:cNvSpPr txBox="1">
            <a:spLocks noChangeArrowheads="1"/>
          </p:cNvSpPr>
          <p:nvPr/>
        </p:nvSpPr>
        <p:spPr bwMode="auto">
          <a:xfrm>
            <a:off x="179388" y="4868863"/>
            <a:ext cx="3240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0066FF"/>
                </a:solidFill>
              </a:rPr>
              <a:t>¿Como se calculan los coeficientes?</a:t>
            </a:r>
            <a:endParaRPr lang="es-ES_tradnl" altLang="es-AR">
              <a:solidFill>
                <a:srgbClr val="0066FF"/>
              </a:solidFill>
            </a:endParaRPr>
          </a:p>
        </p:txBody>
      </p:sp>
      <p:pic>
        <p:nvPicPr>
          <p:cNvPr id="81941"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96" y="5476875"/>
            <a:ext cx="293659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2" name="Line 22"/>
          <p:cNvSpPr>
            <a:spLocks noChangeShapeType="1"/>
          </p:cNvSpPr>
          <p:nvPr/>
        </p:nvSpPr>
        <p:spPr bwMode="auto">
          <a:xfrm flipH="1">
            <a:off x="2411413" y="6021388"/>
            <a:ext cx="11525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1943" name="Text Box 23"/>
          <p:cNvSpPr txBox="1">
            <a:spLocks noChangeArrowheads="1"/>
          </p:cNvSpPr>
          <p:nvPr/>
        </p:nvSpPr>
        <p:spPr bwMode="auto">
          <a:xfrm>
            <a:off x="3651250" y="5949950"/>
            <a:ext cx="185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0066FF"/>
                </a:solidFill>
              </a:rPr>
              <a:t>Función a minimizar </a:t>
            </a:r>
            <a:r>
              <a:rPr lang="es-AR" altLang="es-AR">
                <a:solidFill>
                  <a:srgbClr val="0066FF"/>
                </a:solidFill>
                <a:sym typeface="Wingdings" panose="05000000000000000000" pitchFamily="2" charset="2"/>
              </a:rPr>
              <a:t> q</a:t>
            </a:r>
            <a:endParaRPr lang="es-ES_tradnl" altLang="es-AR">
              <a:solidFill>
                <a:srgbClr val="0066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AR" altLang="es-AR"/>
              <a:t>Interpolación – cascada 1D</a:t>
            </a:r>
            <a:endParaRPr lang="es-ES_tradnl" altLang="es-AR"/>
          </a:p>
        </p:txBody>
      </p:sp>
      <p:sp>
        <p:nvSpPr>
          <p:cNvPr id="82947" name="Rectangle 3"/>
          <p:cNvSpPr>
            <a:spLocks noGrp="1" noChangeArrowheads="1"/>
          </p:cNvSpPr>
          <p:nvPr>
            <p:ph idx="1"/>
          </p:nvPr>
        </p:nvSpPr>
        <p:spPr/>
        <p:txBody>
          <a:bodyPr/>
          <a:lstStyle/>
          <a:p>
            <a:r>
              <a:rPr lang="es-AR" altLang="es-AR" sz="2100"/>
              <a:t>Para reducir la complejidad de la interpolación en 2 dimensiones, se puede utilizar una cascada de interpolación en una dimensión</a:t>
            </a:r>
            <a:endParaRPr lang="es-ES_tradnl" altLang="es-AR" sz="2100"/>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84538"/>
            <a:ext cx="6018213" cy="304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429000"/>
            <a:ext cx="32575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Text Box 6"/>
          <p:cNvSpPr txBox="1">
            <a:spLocks noChangeArrowheads="1"/>
          </p:cNvSpPr>
          <p:nvPr/>
        </p:nvSpPr>
        <p:spPr bwMode="auto">
          <a:xfrm>
            <a:off x="6156325" y="3068638"/>
            <a:ext cx="2303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solidFill>
                  <a:srgbClr val="0066FF"/>
                </a:solidFill>
              </a:rPr>
              <a:t>Interpolación 1</a:t>
            </a:r>
            <a:endParaRPr lang="es-ES_tradnl" altLang="es-AR" sz="1600">
              <a:solidFill>
                <a:srgbClr val="0066FF"/>
              </a:solidFill>
            </a:endParaRPr>
          </a:p>
        </p:txBody>
      </p:sp>
      <p:pic>
        <p:nvPicPr>
          <p:cNvPr id="829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5661025"/>
            <a:ext cx="313848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2" name="Text Box 8"/>
          <p:cNvSpPr txBox="1">
            <a:spLocks noChangeArrowheads="1"/>
          </p:cNvSpPr>
          <p:nvPr/>
        </p:nvSpPr>
        <p:spPr bwMode="auto">
          <a:xfrm>
            <a:off x="6084888" y="5445125"/>
            <a:ext cx="2303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solidFill>
                  <a:srgbClr val="0066FF"/>
                </a:solidFill>
              </a:rPr>
              <a:t>Interpolación 2</a:t>
            </a:r>
            <a:endParaRPr lang="es-ES_tradnl" altLang="es-AR" sz="1600">
              <a:solidFill>
                <a:srgbClr val="0066FF"/>
              </a:solidFill>
            </a:endParaRPr>
          </a:p>
        </p:txBody>
      </p:sp>
      <p:sp>
        <p:nvSpPr>
          <p:cNvPr id="82953" name="AutoShape 9"/>
          <p:cNvSpPr>
            <a:spLocks noChangeArrowheads="1"/>
          </p:cNvSpPr>
          <p:nvPr/>
        </p:nvSpPr>
        <p:spPr bwMode="auto">
          <a:xfrm>
            <a:off x="7019925" y="4365625"/>
            <a:ext cx="144463" cy="792163"/>
          </a:xfrm>
          <a:prstGeom prst="downArrow">
            <a:avLst>
              <a:gd name="adj1" fmla="val 50000"/>
              <a:gd name="adj2" fmla="val 137088"/>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2954" name="Line 10"/>
          <p:cNvSpPr>
            <a:spLocks noChangeShapeType="1"/>
          </p:cNvSpPr>
          <p:nvPr/>
        </p:nvSpPr>
        <p:spPr bwMode="auto">
          <a:xfrm>
            <a:off x="5940425" y="3860800"/>
            <a:ext cx="1944688" cy="20161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AR" altLang="es-AR" dirty="0"/>
              <a:t>Interpolación </a:t>
            </a:r>
            <a:r>
              <a:rPr lang="es-AR" altLang="es-AR" dirty="0" err="1"/>
              <a:t>polinomial</a:t>
            </a:r>
            <a:endParaRPr lang="es-ES_tradnl" altLang="es-AR" dirty="0"/>
          </a:p>
        </p:txBody>
      </p:sp>
      <p:sp>
        <p:nvSpPr>
          <p:cNvPr id="83971" name="Rectangle 3"/>
          <p:cNvSpPr>
            <a:spLocks noGrp="1" noChangeArrowheads="1"/>
          </p:cNvSpPr>
          <p:nvPr>
            <p:ph idx="1"/>
          </p:nvPr>
        </p:nvSpPr>
        <p:spPr>
          <a:xfrm>
            <a:off x="918050" y="2077717"/>
            <a:ext cx="7633742" cy="3593591"/>
          </a:xfrm>
        </p:spPr>
        <p:txBody>
          <a:bodyPr/>
          <a:lstStyle/>
          <a:p>
            <a:r>
              <a:rPr lang="es-AR" altLang="es-AR" sz="2100" dirty="0"/>
              <a:t>Diversos trabajos muestran que interpolación utilizando polinomios </a:t>
            </a:r>
            <a:r>
              <a:rPr lang="es-AR" altLang="es-AR" sz="2100" i="1" dirty="0"/>
              <a:t>p</a:t>
            </a:r>
            <a:r>
              <a:rPr lang="es-AR" altLang="es-AR" sz="2100" dirty="0"/>
              <a:t> funciones lineales a tramos (</a:t>
            </a:r>
            <a:r>
              <a:rPr lang="es-AR" altLang="es-AR" sz="2100" dirty="0" err="1"/>
              <a:t>piece-wise</a:t>
            </a:r>
            <a:r>
              <a:rPr lang="es-AR" altLang="es-AR" sz="2100" dirty="0"/>
              <a:t> linear) presentan muy buenos resultados con una complejidad reducida.</a:t>
            </a:r>
            <a:endParaRPr lang="es-ES_tradnl" altLang="es-AR" sz="2100" dirty="0"/>
          </a:p>
        </p:txBody>
      </p:sp>
      <p:pic>
        <p:nvPicPr>
          <p:cNvPr id="83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0438"/>
            <a:ext cx="565785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3" name="Text Box 5"/>
          <p:cNvSpPr txBox="1">
            <a:spLocks noChangeArrowheads="1"/>
          </p:cNvSpPr>
          <p:nvPr/>
        </p:nvSpPr>
        <p:spPr bwMode="auto">
          <a:xfrm>
            <a:off x="5651500" y="3500438"/>
            <a:ext cx="30956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solidFill>
                  <a:srgbClr val="0066FF"/>
                </a:solidFill>
              </a:rPr>
              <a:t>Utilizando como ejemplo la grilla de un sistema DAB</a:t>
            </a:r>
            <a:endParaRPr lang="es-ES_tradnl" altLang="es-AR" sz="1400">
              <a:solidFill>
                <a:srgbClr val="0066FF"/>
              </a:solidFill>
            </a:endParaRPr>
          </a:p>
        </p:txBody>
      </p:sp>
      <p:sp>
        <p:nvSpPr>
          <p:cNvPr id="83974" name="Text Box 6"/>
          <p:cNvSpPr txBox="1">
            <a:spLocks noChangeArrowheads="1"/>
          </p:cNvSpPr>
          <p:nvPr/>
        </p:nvSpPr>
        <p:spPr bwMode="auto">
          <a:xfrm>
            <a:off x="5580063" y="4221163"/>
            <a:ext cx="3671887"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solidFill>
                  <a:srgbClr val="0066FF"/>
                </a:solidFill>
              </a:rPr>
              <a:t>Se puede observar que un piloto (por ejemplo portadoras </a:t>
            </a:r>
            <a:r>
              <a:rPr lang="es-AR" altLang="es-AR" sz="1600" i="1">
                <a:solidFill>
                  <a:srgbClr val="0066FF"/>
                </a:solidFill>
              </a:rPr>
              <a:t>ii</a:t>
            </a:r>
            <a:r>
              <a:rPr lang="es-AR" altLang="es-AR" sz="1600">
                <a:solidFill>
                  <a:srgbClr val="0066FF"/>
                </a:solidFill>
              </a:rPr>
              <a:t>=0,3,6…) están separadas en tiempo por 3 bloques OFDM.</a:t>
            </a:r>
          </a:p>
          <a:p>
            <a:pPr>
              <a:spcBef>
                <a:spcPct val="50000"/>
              </a:spcBef>
            </a:pPr>
            <a:r>
              <a:rPr lang="es-AR" altLang="es-AR" sz="1600">
                <a:solidFill>
                  <a:srgbClr val="0066FF"/>
                </a:solidFill>
                <a:sym typeface="Wingdings" panose="05000000000000000000" pitchFamily="2" charset="2"/>
              </a:rPr>
              <a:t> </a:t>
            </a:r>
            <a:r>
              <a:rPr lang="es-AR" altLang="es-AR" sz="1600">
                <a:solidFill>
                  <a:srgbClr val="0066FF"/>
                </a:solidFill>
              </a:rPr>
              <a:t>el próximo piloto  en la misma subportadora estará disponible luego de la recepción del bloque </a:t>
            </a:r>
            <a:r>
              <a:rPr lang="es-AR" altLang="es-AR" sz="1600" i="1">
                <a:solidFill>
                  <a:srgbClr val="0066FF"/>
                </a:solidFill>
              </a:rPr>
              <a:t>ii+4</a:t>
            </a:r>
            <a:r>
              <a:rPr lang="es-AR" altLang="es-AR"/>
              <a:t> </a:t>
            </a:r>
            <a:endParaRPr lang="es-ES_tradnl" altLang="es-AR"/>
          </a:p>
        </p:txBody>
      </p:sp>
      <p:sp>
        <p:nvSpPr>
          <p:cNvPr id="83975" name="Oval 7"/>
          <p:cNvSpPr>
            <a:spLocks noChangeArrowheads="1"/>
          </p:cNvSpPr>
          <p:nvPr/>
        </p:nvSpPr>
        <p:spPr bwMode="auto">
          <a:xfrm>
            <a:off x="611188" y="4437063"/>
            <a:ext cx="288925"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3976" name="Oval 8"/>
          <p:cNvSpPr>
            <a:spLocks noChangeArrowheads="1"/>
          </p:cNvSpPr>
          <p:nvPr/>
        </p:nvSpPr>
        <p:spPr bwMode="auto">
          <a:xfrm>
            <a:off x="611188" y="4941888"/>
            <a:ext cx="288925"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3977" name="Oval 9"/>
          <p:cNvSpPr>
            <a:spLocks noChangeArrowheads="1"/>
          </p:cNvSpPr>
          <p:nvPr/>
        </p:nvSpPr>
        <p:spPr bwMode="auto">
          <a:xfrm>
            <a:off x="611188" y="5373688"/>
            <a:ext cx="288925"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3978" name="AutoShape 10"/>
          <p:cNvSpPr>
            <a:spLocks/>
          </p:cNvSpPr>
          <p:nvPr/>
        </p:nvSpPr>
        <p:spPr bwMode="auto">
          <a:xfrm>
            <a:off x="395288" y="4581525"/>
            <a:ext cx="73025" cy="360363"/>
          </a:xfrm>
          <a:prstGeom prst="leftBrace">
            <a:avLst>
              <a:gd name="adj1" fmla="val 4112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3979" name="Text Box 11"/>
          <p:cNvSpPr txBox="1">
            <a:spLocks noChangeArrowheads="1"/>
          </p:cNvSpPr>
          <p:nvPr/>
        </p:nvSpPr>
        <p:spPr bwMode="auto">
          <a:xfrm>
            <a:off x="107950" y="4629150"/>
            <a:ext cx="250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solidFill>
                  <a:srgbClr val="FF0000"/>
                </a:solidFill>
              </a:rPr>
              <a:t>3</a:t>
            </a:r>
            <a:endParaRPr lang="es-ES_tradnl" altLang="es-AR" sz="140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r>
              <a:rPr lang="es-AR" altLang="es-AR" sz="4000" dirty="0"/>
              <a:t>Interpolación </a:t>
            </a:r>
            <a:r>
              <a:rPr lang="es-AR" altLang="es-AR" sz="4000" dirty="0" err="1"/>
              <a:t>polinomial</a:t>
            </a:r>
            <a:endParaRPr lang="es-ES_tradnl" altLang="es-AR" sz="4000" dirty="0"/>
          </a:p>
        </p:txBody>
      </p:sp>
      <p:sp>
        <p:nvSpPr>
          <p:cNvPr id="87043" name="Rectangle 3"/>
          <p:cNvSpPr>
            <a:spLocks noGrp="1" noChangeArrowheads="1"/>
          </p:cNvSpPr>
          <p:nvPr>
            <p:ph idx="1"/>
          </p:nvPr>
        </p:nvSpPr>
        <p:spPr>
          <a:xfrm>
            <a:off x="970508" y="1591184"/>
            <a:ext cx="7633742" cy="3593591"/>
          </a:xfrm>
        </p:spPr>
        <p:txBody>
          <a:bodyPr/>
          <a:lstStyle/>
          <a:p>
            <a:r>
              <a:rPr lang="es-AR" altLang="es-AR" sz="2100" dirty="0"/>
              <a:t>Filtro de orden cero</a:t>
            </a:r>
          </a:p>
          <a:p>
            <a:endParaRPr lang="es-AR" altLang="es-AR" sz="2100" dirty="0"/>
          </a:p>
          <a:p>
            <a:r>
              <a:rPr lang="es-AR" altLang="es-AR" sz="2100" dirty="0"/>
              <a:t>Filtro de orden 1</a:t>
            </a:r>
            <a:endParaRPr lang="es-ES_tradnl" altLang="es-AR" sz="2100" dirty="0"/>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64" y="3753929"/>
            <a:ext cx="565785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8" name="AutoShape 8"/>
          <p:cNvSpPr>
            <a:spLocks/>
          </p:cNvSpPr>
          <p:nvPr/>
        </p:nvSpPr>
        <p:spPr bwMode="auto">
          <a:xfrm>
            <a:off x="808830" y="4797425"/>
            <a:ext cx="73025" cy="360363"/>
          </a:xfrm>
          <a:prstGeom prst="leftBrace">
            <a:avLst>
              <a:gd name="adj1" fmla="val 4112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pic>
        <p:nvPicPr>
          <p:cNvPr id="870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700213"/>
            <a:ext cx="3689350" cy="6715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985293"/>
            <a:ext cx="6858000" cy="803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5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25" y="4885810"/>
            <a:ext cx="258763"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4" name="Line 14"/>
          <p:cNvSpPr>
            <a:spLocks noChangeShapeType="1"/>
          </p:cNvSpPr>
          <p:nvPr/>
        </p:nvSpPr>
        <p:spPr bwMode="auto">
          <a:xfrm flipH="1" flipV="1">
            <a:off x="6876255" y="3809593"/>
            <a:ext cx="576263"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87055" name="Text Box 15"/>
          <p:cNvSpPr txBox="1">
            <a:spLocks noChangeArrowheads="1"/>
          </p:cNvSpPr>
          <p:nvPr/>
        </p:nvSpPr>
        <p:spPr bwMode="auto">
          <a:xfrm>
            <a:off x="6516688" y="4652963"/>
            <a:ext cx="1943100"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a:solidFill>
                  <a:srgbClr val="FF0000"/>
                </a:solidFill>
              </a:rPr>
              <a:t>Mejor desempeño.</a:t>
            </a:r>
          </a:p>
          <a:p>
            <a:pPr>
              <a:spcBef>
                <a:spcPct val="50000"/>
              </a:spcBef>
            </a:pPr>
            <a:r>
              <a:rPr lang="es-AR" altLang="es-AR" sz="1600">
                <a:solidFill>
                  <a:srgbClr val="FF0000"/>
                </a:solidFill>
              </a:rPr>
              <a:t>Mayor retardo.</a:t>
            </a:r>
          </a:p>
          <a:p>
            <a:pPr>
              <a:spcBef>
                <a:spcPct val="50000"/>
              </a:spcBef>
            </a:pPr>
            <a:r>
              <a:rPr lang="es-AR" altLang="es-AR" sz="1600">
                <a:solidFill>
                  <a:srgbClr val="FF0000"/>
                </a:solidFill>
              </a:rPr>
              <a:t>Requiere la estimación</a:t>
            </a:r>
            <a:r>
              <a:rPr lang="es-AR" altLang="es-AR"/>
              <a:t> </a:t>
            </a:r>
            <a:endParaRPr lang="es-ES_tradnl" altLang="es-AR"/>
          </a:p>
        </p:txBody>
      </p:sp>
      <p:pic>
        <p:nvPicPr>
          <p:cNvPr id="8705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7706" y="6319463"/>
            <a:ext cx="809625"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7" name="Rectangle 17"/>
          <p:cNvSpPr>
            <a:spLocks noChangeArrowheads="1"/>
          </p:cNvSpPr>
          <p:nvPr/>
        </p:nvSpPr>
        <p:spPr bwMode="auto">
          <a:xfrm>
            <a:off x="6300788" y="4508500"/>
            <a:ext cx="2303462" cy="22320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AR" altLang="es-AR" sz="3200" dirty="0"/>
              <a:t>Interpolación con DFT  en dominio frecuencia</a:t>
            </a:r>
            <a:endParaRPr lang="es-ES_tradnl" altLang="es-AR" sz="3200" dirty="0"/>
          </a:p>
        </p:txBody>
      </p:sp>
      <p:sp>
        <p:nvSpPr>
          <p:cNvPr id="2" name="Content Placeholder 1"/>
          <p:cNvSpPr>
            <a:spLocks noGrp="1"/>
          </p:cNvSpPr>
          <p:nvPr>
            <p:ph idx="1"/>
          </p:nvPr>
        </p:nvSpPr>
        <p:spPr/>
        <p:txBody>
          <a:bodyPr/>
          <a:lstStyle/>
          <a:p>
            <a:endParaRPr lang="es-AR" dirty="0"/>
          </a:p>
        </p:txBody>
      </p:sp>
      <p:pic>
        <p:nvPicPr>
          <p:cNvPr id="3" name="Picture 2"/>
          <p:cNvPicPr>
            <a:picLocks noChangeAspect="1"/>
          </p:cNvPicPr>
          <p:nvPr/>
        </p:nvPicPr>
        <p:blipFill>
          <a:blip r:embed="rId2"/>
          <a:stretch>
            <a:fillRect/>
          </a:stretch>
        </p:blipFill>
        <p:spPr>
          <a:xfrm>
            <a:off x="17937" y="1921808"/>
            <a:ext cx="9144000" cy="3957785"/>
          </a:xfrm>
          <a:prstGeom prst="rect">
            <a:avLst/>
          </a:prstGeom>
        </p:spPr>
      </p:pic>
      <p:sp>
        <p:nvSpPr>
          <p:cNvPr id="4" name="Rounded Rectangle 3"/>
          <p:cNvSpPr/>
          <p:nvPr/>
        </p:nvSpPr>
        <p:spPr>
          <a:xfrm>
            <a:off x="107504" y="2996952"/>
            <a:ext cx="8352928"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TextBox 4"/>
          <p:cNvSpPr txBox="1"/>
          <p:nvPr/>
        </p:nvSpPr>
        <p:spPr>
          <a:xfrm>
            <a:off x="2123728" y="6309320"/>
            <a:ext cx="568450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s-AR" dirty="0">
                <a:solidFill>
                  <a:srgbClr val="FF0000"/>
                </a:solidFill>
              </a:rPr>
              <a:t>Ver código Matlab </a:t>
            </a:r>
            <a:r>
              <a:rPr lang="es-AR" dirty="0" err="1">
                <a:solidFill>
                  <a:srgbClr val="FF0000"/>
                </a:solidFill>
              </a:rPr>
              <a:t>ejemploestimacioncanal.m</a:t>
            </a:r>
            <a:r>
              <a:rPr lang="es-AR" dirty="0">
                <a:solidFill>
                  <a:srgbClr val="FF0000"/>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44485" y="188640"/>
            <a:ext cx="8424935" cy="1280890"/>
          </a:xfrm>
        </p:spPr>
        <p:txBody>
          <a:bodyPr/>
          <a:lstStyle/>
          <a:p>
            <a:r>
              <a:rPr lang="es-AR" altLang="es-AR" sz="3200" dirty="0"/>
              <a:t>Otros métodos de estimación de canal</a:t>
            </a:r>
            <a:endParaRPr lang="es-ES_tradnl" altLang="es-AR" sz="3200" dirty="0"/>
          </a:p>
        </p:txBody>
      </p:sp>
      <p:sp>
        <p:nvSpPr>
          <p:cNvPr id="86019" name="Rectangle 3"/>
          <p:cNvSpPr>
            <a:spLocks noGrp="1" noChangeArrowheads="1"/>
          </p:cNvSpPr>
          <p:nvPr>
            <p:ph idx="1"/>
          </p:nvPr>
        </p:nvSpPr>
        <p:spPr>
          <a:xfrm>
            <a:off x="944485" y="1196752"/>
            <a:ext cx="7633742" cy="3593591"/>
          </a:xfrm>
        </p:spPr>
        <p:txBody>
          <a:bodyPr/>
          <a:lstStyle/>
          <a:p>
            <a:r>
              <a:rPr lang="es-AR" altLang="es-AR" dirty="0"/>
              <a:t>Existen otros métodos:</a:t>
            </a:r>
          </a:p>
          <a:p>
            <a:pPr lvl="1"/>
            <a:r>
              <a:rPr lang="es-AR" altLang="es-AR" dirty="0"/>
              <a:t>Métodos de estimación ciegos</a:t>
            </a:r>
          </a:p>
          <a:p>
            <a:pPr lvl="1"/>
            <a:r>
              <a:rPr lang="es-AR" altLang="es-AR" dirty="0"/>
              <a:t>Métodos basados en decisiones.</a:t>
            </a:r>
          </a:p>
          <a:p>
            <a:pPr lvl="1"/>
            <a:r>
              <a:rPr lang="es-AR" altLang="es-AR" dirty="0"/>
              <a:t>En todos los casos hay diversos parámetros a evaluar.</a:t>
            </a:r>
          </a:p>
          <a:p>
            <a:pPr marL="457200" lvl="1" indent="0">
              <a:buNone/>
            </a:pPr>
            <a:endParaRPr lang="es-ES_tradnl" altLang="es-AR" dirty="0"/>
          </a:p>
        </p:txBody>
      </p:sp>
      <p:graphicFrame>
        <p:nvGraphicFramePr>
          <p:cNvPr id="3" name="Diagram 2"/>
          <p:cNvGraphicFramePr/>
          <p:nvPr>
            <p:extLst>
              <p:ext uri="{D42A27DB-BD31-4B8C-83A1-F6EECF244321}">
                <p14:modId xmlns:p14="http://schemas.microsoft.com/office/powerpoint/2010/main" val="3565745293"/>
              </p:ext>
            </p:extLst>
          </p:nvPr>
        </p:nvGraphicFramePr>
        <p:xfrm>
          <a:off x="1403648" y="2794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AR" altLang="es-AR"/>
              <a:t>CFO</a:t>
            </a:r>
            <a:endParaRPr lang="es-ES_tradnl" altLang="es-AR"/>
          </a:p>
        </p:txBody>
      </p:sp>
      <p:sp>
        <p:nvSpPr>
          <p:cNvPr id="29699" name="Rectangle 3"/>
          <p:cNvSpPr>
            <a:spLocks noGrp="1" noChangeArrowheads="1"/>
          </p:cNvSpPr>
          <p:nvPr>
            <p:ph idx="1"/>
          </p:nvPr>
        </p:nvSpPr>
        <p:spPr>
          <a:xfrm>
            <a:off x="1546770" y="2286002"/>
            <a:ext cx="7633742" cy="3593591"/>
          </a:xfrm>
        </p:spPr>
        <p:txBody>
          <a:bodyPr/>
          <a:lstStyle/>
          <a:p>
            <a:pPr eaLnBrk="1" hangingPunct="1"/>
            <a:r>
              <a:rPr lang="es-ES_tradnl" altLang="es-AR" sz="1900" dirty="0"/>
              <a:t>El corrimiento de frecuencia de portadora (CFO) puede deberse a diferencias entre los osciladores del transmisor y el receptor o también al efecto </a:t>
            </a:r>
            <a:r>
              <a:rPr lang="es-ES_tradnl" altLang="es-AR" sz="1900" dirty="0" err="1"/>
              <a:t>Doppler</a:t>
            </a:r>
            <a:endParaRPr lang="es-ES_tradnl" altLang="es-AR" sz="1900" dirty="0"/>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324225"/>
            <a:ext cx="2009775" cy="57626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29701" name="Text Box 5"/>
          <p:cNvSpPr txBox="1">
            <a:spLocks noChangeArrowheads="1"/>
          </p:cNvSpPr>
          <p:nvPr/>
        </p:nvSpPr>
        <p:spPr bwMode="auto">
          <a:xfrm>
            <a:off x="323850" y="3141663"/>
            <a:ext cx="165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Dominio temporal</a:t>
            </a:r>
            <a:endParaRPr lang="es-ES_tradnl" altLang="es-AR">
              <a:solidFill>
                <a:srgbClr val="FF0000"/>
              </a:solidFill>
            </a:endParaRPr>
          </a:p>
        </p:txBody>
      </p:sp>
      <p:sp>
        <p:nvSpPr>
          <p:cNvPr id="29702" name="Line 6"/>
          <p:cNvSpPr>
            <a:spLocks noChangeShapeType="1"/>
          </p:cNvSpPr>
          <p:nvPr/>
        </p:nvSpPr>
        <p:spPr bwMode="auto">
          <a:xfrm flipH="1" flipV="1">
            <a:off x="3779838" y="3573463"/>
            <a:ext cx="3603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9703" name="Text Box 7"/>
          <p:cNvSpPr txBox="1">
            <a:spLocks noChangeArrowheads="1"/>
          </p:cNvSpPr>
          <p:nvPr/>
        </p:nvSpPr>
        <p:spPr bwMode="auto">
          <a:xfrm>
            <a:off x="4356100" y="4005263"/>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400">
                <a:solidFill>
                  <a:srgbClr val="FF0000"/>
                </a:solidFill>
              </a:rPr>
              <a:t>CFO normalizado</a:t>
            </a:r>
            <a:endParaRPr lang="es-ES_tradnl" altLang="es-AR" sz="1400">
              <a:solidFill>
                <a:srgbClr val="FF0000"/>
              </a:solidFill>
            </a:endParaRPr>
          </a:p>
        </p:txBody>
      </p:sp>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4581525"/>
            <a:ext cx="1506538" cy="6000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29705" name="AutoShape 9"/>
          <p:cNvSpPr>
            <a:spLocks noChangeArrowheads="1"/>
          </p:cNvSpPr>
          <p:nvPr/>
        </p:nvSpPr>
        <p:spPr bwMode="auto">
          <a:xfrm>
            <a:off x="2484438" y="3933825"/>
            <a:ext cx="431800" cy="576263"/>
          </a:xfrm>
          <a:prstGeom prst="downArrow">
            <a:avLst>
              <a:gd name="adj1" fmla="val 50000"/>
              <a:gd name="adj2" fmla="val 3336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29706" name="Text Box 10"/>
          <p:cNvSpPr txBox="1">
            <a:spLocks noChangeArrowheads="1"/>
          </p:cNvSpPr>
          <p:nvPr/>
        </p:nvSpPr>
        <p:spPr bwMode="auto">
          <a:xfrm>
            <a:off x="1908175" y="400526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DFT</a:t>
            </a:r>
            <a:endParaRPr lang="es-ES_tradnl" altLang="es-AR"/>
          </a:p>
        </p:txBody>
      </p:sp>
      <p:pic>
        <p:nvPicPr>
          <p:cNvPr id="297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300663"/>
            <a:ext cx="10985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510" y="5949280"/>
            <a:ext cx="24177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Text Box 13"/>
          <p:cNvSpPr txBox="1">
            <a:spLocks noChangeArrowheads="1"/>
          </p:cNvSpPr>
          <p:nvPr/>
        </p:nvSpPr>
        <p:spPr bwMode="auto">
          <a:xfrm>
            <a:off x="395288" y="6092825"/>
            <a:ext cx="5329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Matriz diagonal con elementos</a:t>
            </a:r>
            <a:endParaRPr lang="es-ES_tradnl" altLang="es-AR"/>
          </a:p>
        </p:txBody>
      </p:sp>
      <p:sp>
        <p:nvSpPr>
          <p:cNvPr id="29710" name="Line 14"/>
          <p:cNvSpPr>
            <a:spLocks noChangeShapeType="1"/>
          </p:cNvSpPr>
          <p:nvPr/>
        </p:nvSpPr>
        <p:spPr bwMode="auto">
          <a:xfrm flipV="1">
            <a:off x="1403350" y="5734050"/>
            <a:ext cx="2159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pic>
        <p:nvPicPr>
          <p:cNvPr id="297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88913"/>
            <a:ext cx="40322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AR" altLang="es-AR"/>
              <a:t>CFO</a:t>
            </a:r>
            <a:endParaRPr lang="es-ES_tradnl" altLang="es-AR"/>
          </a:p>
        </p:txBody>
      </p:sp>
      <p:sp>
        <p:nvSpPr>
          <p:cNvPr id="30723" name="Rectangle 3"/>
          <p:cNvSpPr>
            <a:spLocks noGrp="1" noChangeArrowheads="1"/>
          </p:cNvSpPr>
          <p:nvPr>
            <p:ph idx="1"/>
          </p:nvPr>
        </p:nvSpPr>
        <p:spPr>
          <a:xfrm>
            <a:off x="760382" y="1998917"/>
            <a:ext cx="7633742" cy="3593591"/>
          </a:xfrm>
        </p:spPr>
        <p:txBody>
          <a:bodyPr/>
          <a:lstStyle/>
          <a:p>
            <a:pPr eaLnBrk="1" hangingPunct="1"/>
            <a:r>
              <a:rPr lang="es-AR" altLang="es-AR" dirty="0"/>
              <a:t>En forma matricial</a:t>
            </a:r>
            <a:endParaRPr lang="es-ES_tradnl" altLang="es-AR" dirty="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741045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941888"/>
            <a:ext cx="511333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AutoShape 6"/>
          <p:cNvSpPr>
            <a:spLocks noChangeArrowheads="1"/>
          </p:cNvSpPr>
          <p:nvPr/>
        </p:nvSpPr>
        <p:spPr bwMode="auto">
          <a:xfrm>
            <a:off x="2484438" y="2781300"/>
            <a:ext cx="1871662" cy="1584325"/>
          </a:xfrm>
          <a:prstGeom prst="rtTriangle">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0727" name="AutoShape 7"/>
          <p:cNvSpPr>
            <a:spLocks noChangeArrowheads="1"/>
          </p:cNvSpPr>
          <p:nvPr/>
        </p:nvSpPr>
        <p:spPr bwMode="auto">
          <a:xfrm rot="10800000">
            <a:off x="2700338" y="2492375"/>
            <a:ext cx="1871662" cy="1584325"/>
          </a:xfrm>
          <a:prstGeom prst="rtTriangle">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es-ES" altLang="es-AR" u="sng">
              <a:solidFill>
                <a:srgbClr val="FF0000"/>
              </a:solidFill>
            </a:endParaRPr>
          </a:p>
        </p:txBody>
      </p:sp>
      <p:sp>
        <p:nvSpPr>
          <p:cNvPr id="30728" name="Text Box 8"/>
          <p:cNvSpPr txBox="1">
            <a:spLocks noChangeArrowheads="1"/>
          </p:cNvSpPr>
          <p:nvPr/>
        </p:nvSpPr>
        <p:spPr bwMode="auto">
          <a:xfrm>
            <a:off x="3635375" y="2708275"/>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ICI</a:t>
            </a:r>
            <a:endParaRPr lang="es-ES_tradnl" altLang="es-AR">
              <a:solidFill>
                <a:srgbClr val="FF0000"/>
              </a:solidFill>
            </a:endParaRPr>
          </a:p>
        </p:txBody>
      </p:sp>
      <p:sp>
        <p:nvSpPr>
          <p:cNvPr id="30729" name="Text Box 9"/>
          <p:cNvSpPr txBox="1">
            <a:spLocks noChangeArrowheads="1"/>
          </p:cNvSpPr>
          <p:nvPr/>
        </p:nvSpPr>
        <p:spPr bwMode="auto">
          <a:xfrm>
            <a:off x="2555875" y="34290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ICI</a:t>
            </a:r>
            <a:endParaRPr lang="es-ES_tradnl" altLang="es-A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AR" altLang="es-AR"/>
              <a:t>CFO</a:t>
            </a:r>
            <a:endParaRPr lang="es-ES_tradnl" altLang="es-AR"/>
          </a:p>
        </p:txBody>
      </p:sp>
      <p:sp>
        <p:nvSpPr>
          <p:cNvPr id="31747" name="Rectangle 3"/>
          <p:cNvSpPr>
            <a:spLocks noGrp="1" noChangeArrowheads="1"/>
          </p:cNvSpPr>
          <p:nvPr>
            <p:ph idx="1"/>
          </p:nvPr>
        </p:nvSpPr>
        <p:spPr>
          <a:xfrm>
            <a:off x="938758" y="1637908"/>
            <a:ext cx="7633742" cy="3593591"/>
          </a:xfrm>
        </p:spPr>
        <p:txBody>
          <a:bodyPr/>
          <a:lstStyle/>
          <a:p>
            <a:pPr eaLnBrk="1" hangingPunct="1"/>
            <a:r>
              <a:rPr lang="es-AR" altLang="es-AR" sz="2100" dirty="0"/>
              <a:t>En la sub-portadora </a:t>
            </a:r>
            <a:r>
              <a:rPr lang="es-AR" altLang="es-AR" sz="2100" i="1" dirty="0"/>
              <a:t>k</a:t>
            </a:r>
            <a:r>
              <a:rPr lang="es-AR" altLang="es-AR" sz="2100" dirty="0"/>
              <a:t>:</a:t>
            </a:r>
            <a:endParaRPr lang="es-ES_tradnl" altLang="es-AR" sz="2100" dirty="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92375"/>
            <a:ext cx="55372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1749" name="AutoShape 5"/>
          <p:cNvSpPr>
            <a:spLocks/>
          </p:cNvSpPr>
          <p:nvPr/>
        </p:nvSpPr>
        <p:spPr bwMode="auto">
          <a:xfrm rot="-5400000">
            <a:off x="4823619" y="2601119"/>
            <a:ext cx="215900" cy="1871662"/>
          </a:xfrm>
          <a:prstGeom prst="leftBrace">
            <a:avLst>
              <a:gd name="adj1" fmla="val 72243"/>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1750" name="Text Box 6"/>
          <p:cNvSpPr txBox="1">
            <a:spLocks noChangeArrowheads="1"/>
          </p:cNvSpPr>
          <p:nvPr/>
        </p:nvSpPr>
        <p:spPr bwMode="auto">
          <a:xfrm>
            <a:off x="4500563" y="3933825"/>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00"/>
                </a:solidFill>
              </a:rPr>
              <a:t>ICI</a:t>
            </a:r>
            <a:endParaRPr lang="es-ES_tradnl" altLang="es-AR">
              <a:solidFill>
                <a:srgbClr val="FF0000"/>
              </a:solidFill>
            </a:endParaRPr>
          </a:p>
        </p:txBody>
      </p:sp>
      <p:sp>
        <p:nvSpPr>
          <p:cNvPr id="31751" name="Line 7"/>
          <p:cNvSpPr>
            <a:spLocks noChangeShapeType="1"/>
          </p:cNvSpPr>
          <p:nvPr/>
        </p:nvSpPr>
        <p:spPr bwMode="auto">
          <a:xfrm flipV="1">
            <a:off x="3132138" y="3068638"/>
            <a:ext cx="28733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1752" name="Text Box 8"/>
          <p:cNvSpPr txBox="1">
            <a:spLocks noChangeArrowheads="1"/>
          </p:cNvSpPr>
          <p:nvPr/>
        </p:nvSpPr>
        <p:spPr bwMode="auto">
          <a:xfrm>
            <a:off x="2124075" y="3573463"/>
            <a:ext cx="16557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solidFill>
                  <a:srgbClr val="FF0000"/>
                </a:solidFill>
              </a:rPr>
              <a:t>Rotación y escalamiento</a:t>
            </a:r>
            <a:endParaRPr lang="es-ES_tradnl" altLang="es-AR" sz="1600">
              <a:solidFill>
                <a:srgbClr val="FF0000"/>
              </a:solidFill>
            </a:endParaRPr>
          </a:p>
        </p:txBody>
      </p:sp>
      <p:pic>
        <p:nvPicPr>
          <p:cNvPr id="317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508500"/>
            <a:ext cx="4865687" cy="1368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175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716338"/>
            <a:ext cx="2586038" cy="9366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1755" name="Line 11"/>
          <p:cNvSpPr>
            <a:spLocks noChangeShapeType="1"/>
          </p:cNvSpPr>
          <p:nvPr/>
        </p:nvSpPr>
        <p:spPr bwMode="auto">
          <a:xfrm>
            <a:off x="5364163" y="4149725"/>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pic>
        <p:nvPicPr>
          <p:cNvPr id="3175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4724400"/>
            <a:ext cx="13144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5157788"/>
            <a:ext cx="1241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AR" altLang="es-AR"/>
              <a:t>Algunos números de CFO</a:t>
            </a:r>
            <a:endParaRPr lang="es-ES_tradnl" altLang="es-AR"/>
          </a:p>
        </p:txBody>
      </p:sp>
      <p:pic>
        <p:nvPicPr>
          <p:cNvPr id="327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38" y="2349500"/>
            <a:ext cx="26336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3068638"/>
            <a:ext cx="2154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460" y="2564904"/>
            <a:ext cx="5057775" cy="11811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277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628775"/>
            <a:ext cx="4289425" cy="701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2776" name="Text Box 13"/>
          <p:cNvSpPr txBox="1">
            <a:spLocks noChangeArrowheads="1"/>
          </p:cNvSpPr>
          <p:nvPr/>
        </p:nvSpPr>
        <p:spPr bwMode="auto">
          <a:xfrm>
            <a:off x="0" y="1700213"/>
            <a:ext cx="1439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u="sng">
                <a:solidFill>
                  <a:srgbClr val="FF0000"/>
                </a:solidFill>
              </a:rPr>
              <a:t>SNR  efectiva</a:t>
            </a:r>
            <a:endParaRPr lang="es-ES_tradnl" altLang="es-AR" u="sng">
              <a:solidFill>
                <a:srgbClr val="FF0000"/>
              </a:solidFill>
            </a:endParaRPr>
          </a:p>
        </p:txBody>
      </p:sp>
      <p:pic>
        <p:nvPicPr>
          <p:cNvPr id="3277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63" y="1557338"/>
            <a:ext cx="2586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Rectangle 16"/>
          <p:cNvSpPr>
            <a:spLocks noChangeArrowheads="1"/>
          </p:cNvSpPr>
          <p:nvPr/>
        </p:nvSpPr>
        <p:spPr bwMode="auto">
          <a:xfrm>
            <a:off x="6340475" y="1628775"/>
            <a:ext cx="2771775" cy="24479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2779" name="Text Box 17"/>
          <p:cNvSpPr txBox="1">
            <a:spLocks noChangeArrowheads="1"/>
          </p:cNvSpPr>
          <p:nvPr/>
        </p:nvSpPr>
        <p:spPr bwMode="auto">
          <a:xfrm>
            <a:off x="0" y="2997200"/>
            <a:ext cx="11874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u="sng">
                <a:solidFill>
                  <a:srgbClr val="FF0000"/>
                </a:solidFill>
              </a:rPr>
              <a:t>Perdida de SNR</a:t>
            </a:r>
            <a:endParaRPr lang="es-ES_tradnl" altLang="es-AR" u="sng">
              <a:solidFill>
                <a:srgbClr val="FF0000"/>
              </a:solidFill>
            </a:endParaRPr>
          </a:p>
        </p:txBody>
      </p:sp>
      <p:pic>
        <p:nvPicPr>
          <p:cNvPr id="3278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3671888"/>
            <a:ext cx="4673600"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Text Box 19"/>
          <p:cNvSpPr txBox="1">
            <a:spLocks noChangeArrowheads="1"/>
          </p:cNvSpPr>
          <p:nvPr/>
        </p:nvSpPr>
        <p:spPr bwMode="auto">
          <a:xfrm rot="-5400000">
            <a:off x="1028701" y="4811712"/>
            <a:ext cx="118745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a:t>Perdida de SNR</a:t>
            </a:r>
            <a:endParaRPr lang="es-ES_tradnl" altLang="es-AR" sz="1600"/>
          </a:p>
        </p:txBody>
      </p:sp>
      <p:pic>
        <p:nvPicPr>
          <p:cNvPr id="32782"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6594475"/>
            <a:ext cx="3063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Text Box 21"/>
          <p:cNvSpPr txBox="1">
            <a:spLocks noChangeArrowheads="1"/>
          </p:cNvSpPr>
          <p:nvPr/>
        </p:nvSpPr>
        <p:spPr bwMode="auto">
          <a:xfrm>
            <a:off x="6227763" y="4437063"/>
            <a:ext cx="216058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El CFO debe mantenerse alrededor del 2-3% del espaciamiento entre portadoras</a:t>
            </a:r>
            <a:endParaRPr lang="es-ES_tradnl" altLang="es-AR"/>
          </a:p>
        </p:txBody>
      </p:sp>
      <p:sp>
        <p:nvSpPr>
          <p:cNvPr id="32784" name="Oval 22"/>
          <p:cNvSpPr>
            <a:spLocks noChangeArrowheads="1"/>
          </p:cNvSpPr>
          <p:nvPr/>
        </p:nvSpPr>
        <p:spPr bwMode="auto">
          <a:xfrm>
            <a:off x="2484438" y="6237288"/>
            <a:ext cx="1439862"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2785" name="Line 23"/>
          <p:cNvSpPr>
            <a:spLocks noChangeShapeType="1"/>
          </p:cNvSpPr>
          <p:nvPr/>
        </p:nvSpPr>
        <p:spPr bwMode="auto">
          <a:xfrm flipH="1">
            <a:off x="3779838" y="5084763"/>
            <a:ext cx="2447925" cy="1296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7672</TotalTime>
  <Words>2205</Words>
  <Application>Microsoft Office PowerPoint</Application>
  <PresentationFormat>Presentación en pantalla (4:3)</PresentationFormat>
  <Paragraphs>290</Paragraphs>
  <Slides>55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55</vt:i4>
      </vt:variant>
    </vt:vector>
  </HeadingPairs>
  <TitlesOfParts>
    <vt:vector size="62" baseType="lpstr">
      <vt:lpstr>Arial</vt:lpstr>
      <vt:lpstr>Cambria Math</vt:lpstr>
      <vt:lpstr>Century Gothic</vt:lpstr>
      <vt:lpstr>Verdana</vt:lpstr>
      <vt:lpstr>Wingdings</vt:lpstr>
      <vt:lpstr>Wingdings 3</vt:lpstr>
      <vt:lpstr>Espiral</vt:lpstr>
      <vt:lpstr>OFDM </vt:lpstr>
      <vt:lpstr>Sincronización</vt:lpstr>
      <vt:lpstr>Sincronización</vt:lpstr>
      <vt:lpstr>Sincronización</vt:lpstr>
      <vt:lpstr>Sincronización- carrier frequency offset (CFO)</vt:lpstr>
      <vt:lpstr>CFO</vt:lpstr>
      <vt:lpstr>CFO</vt:lpstr>
      <vt:lpstr>CFO</vt:lpstr>
      <vt:lpstr>Algunos números de CFO</vt:lpstr>
      <vt:lpstr>CFO y los standards</vt:lpstr>
      <vt:lpstr>Sincronización – Timing Offset</vt:lpstr>
      <vt:lpstr>Sincronización – Timing Offset</vt:lpstr>
      <vt:lpstr>Sincronización – Timing Offset</vt:lpstr>
      <vt:lpstr>Sincronización</vt:lpstr>
      <vt:lpstr>Sincronización</vt:lpstr>
      <vt:lpstr>Sincronización</vt:lpstr>
      <vt:lpstr>Sincronización</vt:lpstr>
      <vt:lpstr>Sincronización</vt:lpstr>
      <vt:lpstr>Sincronización en tiempo</vt:lpstr>
      <vt:lpstr>Sincronización gruesa en tiempo</vt:lpstr>
      <vt:lpstr>Sincronización gruesa en tiempo</vt:lpstr>
      <vt:lpstr>Sincronización fina (tiempo)</vt:lpstr>
      <vt:lpstr>Sincronización fina (tiempo)</vt:lpstr>
      <vt:lpstr>Sincronización en frecuencia</vt:lpstr>
      <vt:lpstr>Sincronización en frecuencia</vt:lpstr>
      <vt:lpstr>Sincronización en frecuencia</vt:lpstr>
      <vt:lpstr>Sincronismo</vt:lpstr>
      <vt:lpstr>Diseño de un sistema OFDM</vt:lpstr>
      <vt:lpstr>Presentación de PowerPoint</vt:lpstr>
      <vt:lpstr>Diseño de un sistema OFDM</vt:lpstr>
      <vt:lpstr>Diseño de un sistema OFDM</vt:lpstr>
      <vt:lpstr>Parametros de un sistema WiMAX</vt:lpstr>
      <vt:lpstr>WiFI</vt:lpstr>
      <vt:lpstr>WiFI</vt:lpstr>
      <vt:lpstr>5G – novel ratio</vt:lpstr>
      <vt:lpstr>5G-NR</vt:lpstr>
      <vt:lpstr>Y otros sistemas?</vt:lpstr>
      <vt:lpstr>Estimación de canal</vt:lpstr>
      <vt:lpstr>Estimación de canal</vt:lpstr>
      <vt:lpstr>Estimación de canal</vt:lpstr>
      <vt:lpstr>Estimación de Canal</vt:lpstr>
      <vt:lpstr>Estimación basada en pilotos</vt:lpstr>
      <vt:lpstr>Estimación basada en pilotos</vt:lpstr>
      <vt:lpstr>Estimación basada en pilotos</vt:lpstr>
      <vt:lpstr>Ubicación de tonos pilotos</vt:lpstr>
      <vt:lpstr>Ubicación de tonos pilotos en tiempo y frecuencia</vt:lpstr>
      <vt:lpstr>Ubicación de tonos pilotos en tiempo y frecuencia</vt:lpstr>
      <vt:lpstr>Estimación de canal</vt:lpstr>
      <vt:lpstr>Estimación de canal-Interpolación</vt:lpstr>
      <vt:lpstr>Interpolación 2 D</vt:lpstr>
      <vt:lpstr>Interpolación – cascada 1D</vt:lpstr>
      <vt:lpstr>Interpolación polinomial</vt:lpstr>
      <vt:lpstr>Interpolación polinomial</vt:lpstr>
      <vt:lpstr>Interpolación con DFT  en dominio frecuencia</vt:lpstr>
      <vt:lpstr>Otros métodos de estimación de canal</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OFDM</dc:title>
  <dc:creator>WinuE</dc:creator>
  <cp:lastModifiedBy>diec</cp:lastModifiedBy>
  <cp:revision>77</cp:revision>
  <dcterms:created xsi:type="dcterms:W3CDTF">2012-10-23T14:56:20Z</dcterms:created>
  <dcterms:modified xsi:type="dcterms:W3CDTF">2022-07-05T11:12:27Z</dcterms:modified>
</cp:coreProperties>
</file>