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2" r:id="rId1"/>
  </p:sldMasterIdLst>
  <p:notesMasterIdLst>
    <p:notesMasterId r:id="rId80"/>
  </p:notesMasterIdLst>
  <p:handoutMasterIdLst>
    <p:handoutMasterId r:id="rId81"/>
  </p:handoutMasterIdLst>
  <p:sldIdLst>
    <p:sldId id="346" r:id="rId2"/>
    <p:sldId id="347" r:id="rId3"/>
    <p:sldId id="348" r:id="rId4"/>
    <p:sldId id="349" r:id="rId5"/>
    <p:sldId id="350" r:id="rId6"/>
    <p:sldId id="351" r:id="rId7"/>
    <p:sldId id="352" r:id="rId8"/>
    <p:sldId id="353" r:id="rId9"/>
    <p:sldId id="354" r:id="rId10"/>
    <p:sldId id="355" r:id="rId11"/>
    <p:sldId id="370" r:id="rId12"/>
    <p:sldId id="356" r:id="rId13"/>
    <p:sldId id="357" r:id="rId14"/>
    <p:sldId id="372" r:id="rId15"/>
    <p:sldId id="358" r:id="rId16"/>
    <p:sldId id="362" r:id="rId17"/>
    <p:sldId id="360" r:id="rId18"/>
    <p:sldId id="361" r:id="rId19"/>
    <p:sldId id="363" r:id="rId20"/>
    <p:sldId id="364" r:id="rId21"/>
    <p:sldId id="365" r:id="rId22"/>
    <p:sldId id="366" r:id="rId23"/>
    <p:sldId id="368" r:id="rId24"/>
    <p:sldId id="367" r:id="rId25"/>
    <p:sldId id="369" r:id="rId26"/>
    <p:sldId id="268" r:id="rId27"/>
    <p:sldId id="269" r:id="rId28"/>
    <p:sldId id="371" r:id="rId29"/>
    <p:sldId id="276" r:id="rId30"/>
    <p:sldId id="270" r:id="rId31"/>
    <p:sldId id="271" r:id="rId32"/>
    <p:sldId id="272" r:id="rId33"/>
    <p:sldId id="273" r:id="rId34"/>
    <p:sldId id="274" r:id="rId35"/>
    <p:sldId id="298" r:id="rId36"/>
    <p:sldId id="284" r:id="rId37"/>
    <p:sldId id="285" r:id="rId38"/>
    <p:sldId id="286" r:id="rId39"/>
    <p:sldId id="287" r:id="rId40"/>
    <p:sldId id="290" r:id="rId41"/>
    <p:sldId id="291" r:id="rId42"/>
    <p:sldId id="288" r:id="rId43"/>
    <p:sldId id="300" r:id="rId44"/>
    <p:sldId id="293" r:id="rId45"/>
    <p:sldId id="299" r:id="rId46"/>
    <p:sldId id="296" r:id="rId47"/>
    <p:sldId id="301" r:id="rId48"/>
    <p:sldId id="289" r:id="rId49"/>
    <p:sldId id="307" r:id="rId50"/>
    <p:sldId id="302" r:id="rId51"/>
    <p:sldId id="303" r:id="rId52"/>
    <p:sldId id="304" r:id="rId53"/>
    <p:sldId id="305" r:id="rId54"/>
    <p:sldId id="308" r:id="rId55"/>
    <p:sldId id="309" r:id="rId56"/>
    <p:sldId id="310" r:id="rId57"/>
    <p:sldId id="331" r:id="rId58"/>
    <p:sldId id="312" r:id="rId59"/>
    <p:sldId id="330" r:id="rId60"/>
    <p:sldId id="336" r:id="rId61"/>
    <p:sldId id="334" r:id="rId62"/>
    <p:sldId id="337" r:id="rId63"/>
    <p:sldId id="339" r:id="rId64"/>
    <p:sldId id="318" r:id="rId65"/>
    <p:sldId id="328" r:id="rId66"/>
    <p:sldId id="319" r:id="rId67"/>
    <p:sldId id="338" r:id="rId68"/>
    <p:sldId id="320" r:id="rId69"/>
    <p:sldId id="321" r:id="rId70"/>
    <p:sldId id="325" r:id="rId71"/>
    <p:sldId id="322" r:id="rId72"/>
    <p:sldId id="326" r:id="rId73"/>
    <p:sldId id="335" r:id="rId74"/>
    <p:sldId id="345" r:id="rId75"/>
    <p:sldId id="323" r:id="rId76"/>
    <p:sldId id="327" r:id="rId77"/>
    <p:sldId id="332" r:id="rId78"/>
    <p:sldId id="333" r:id="rId79"/>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regorio" initials="g" lastIdx="9"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54" d="100"/>
          <a:sy n="54" d="100"/>
        </p:scale>
        <p:origin x="1433" y="45"/>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handoutMaster" Target="handoutMasters/handoutMaster1.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04-03-23T10:33:52.666" idx="1">
    <p:pos x="10" y="10"/>
    <p:text>Today I will talk only about convolutional codes because this kind of codes are defined in WLAN standarts.
In convolutional codes the output is a function not only the input bits but also the previous inputs. for this reason, we say that convolutional codes has a memory.
There some parameters wich define the code.
n is the number of outputs bits, k is the nummber of input bits and the relation n/k is defined as the code rate. in this example, i present a encoder with a code rate of 1/2, for each input bit, i need to transmit 2 outputs bits. the coding, reduce the bit rate 0ne to half. 
the constraint length represent tje bits in the encoder memory that affect the generation of n output bits.</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04-03-23T10:33:52.666" idx="1">
    <p:pos x="10" y="10"/>
    <p:text>Today I will talk only about convolutional codes because this kind of codes are defined in WLAN standarts.
In convolutional codes the output is a function not only the input bits but also the previous inputs. for this reason, we say that convolutional codes has a memory.
There some parameters wich define the code.
n is the number of outputs bits, k is the nummber of input bits and the relation n/k is defined as the code rate. in this example, i present a encoder with a code rate of 1/2, for each input bit, i need to transmit 2 outputs bits. the coding, reduce the bit rate 0ne to half. 
the constraint length represent tje bits in the encoder memory that affect the generation of n output bits.</p:text>
  </p:cm>
</p:cmLst>
</file>

<file path=ppt/comments/comment3.xml><?xml version="1.0" encoding="utf-8"?>
<p:cmLst xmlns:a="http://schemas.openxmlformats.org/drawingml/2006/main" xmlns:r="http://schemas.openxmlformats.org/officeDocument/2006/relationships" xmlns:p="http://schemas.openxmlformats.org/presentationml/2006/main">
  <p:cm authorId="1" dt="2004-03-23T10:34:42.667" idx="2">
    <p:pos x="10" y="10"/>
    <p:text>for the example encoder, i show the states table and the graphical representation</p:text>
  </p:cm>
</p:cmLst>
</file>

<file path=ppt/comments/comment4.xml><?xml version="1.0" encoding="utf-8"?>
<p:cmLst xmlns:a="http://schemas.openxmlformats.org/drawingml/2006/main" xmlns:r="http://schemas.openxmlformats.org/officeDocument/2006/relationships" xmlns:p="http://schemas.openxmlformats.org/presentationml/2006/main">
  <p:cm authorId="1" dt="2004-03-23T11:10:37.594" idx="3">
    <p:pos x="10" y="10"/>
    <p:text>the coding gain is defined asthe reduction of SNR required to achieve a certain bit error rate in awgn channel compar with the original system.
This gain is related with the free distance and the code rate of the encoder. 
he minimun free distance is the minimun hamming distance between all pairs of code words. 
The free distance is a function  of the polinomial generator. </p:text>
  </p:cm>
</p:cmLst>
</file>

<file path=ppt/comments/comment5.xml><?xml version="1.0" encoding="utf-8"?>
<p:cmLst xmlns:a="http://schemas.openxmlformats.org/drawingml/2006/main" xmlns:r="http://schemas.openxmlformats.org/officeDocument/2006/relationships" xmlns:p="http://schemas.openxmlformats.org/presentationml/2006/main">
  <p:cm authorId="1" dt="2004-03-23T11:22:39.145" idx="4">
    <p:pos x="10" y="10"/>
    <p:text>wirechannel vary with the time, in this case i can changue the data rate. For example, in a system without interference, i can reach big data rate than in a systems with strong interference. How I can change  the data rate.
I can change the size constellation, in WLAN 4 kinds of option. Other optin is to use dufferents codes with different  code rate, but i need to design a new encoder for each new data rate.
In WLAN the concept of puncturing code was introduced. IN this case using the same encoder I can change the data rate of the system. how?
if i consider code words of 6 bits, if this 6 bits only 4 are transmitted, the Code rate is changed. 
the new code rate is,...
what about coding gain?
l </p:text>
  </p:cm>
</p:cmLst>
</file>

<file path=ppt/comments/comment6.xml><?xml version="1.0" encoding="utf-8"?>
<p:cmLst xmlns:a="http://schemas.openxmlformats.org/drawingml/2006/main" xmlns:r="http://schemas.openxmlformats.org/officeDocument/2006/relationships" xmlns:p="http://schemas.openxmlformats.org/presentationml/2006/main">
  <p:cm authorId="1" dt="2004-03-23T13:43:00.120" idx="5">
    <p:pos x="30" y="10"/>
    <p:text>Asuming that $3$ bits were sent using  a rate $1/2$ code, 6 bits were received.  These six bits may or may not have errors. It is known from the encoding process that these bits map uniquely.
So a 3 bits sequence will have a unique 6 bits output. But due to errors,  any and all possible combinations of the 6 bits are received.
he principal used to reduce the choices is that the errors occur infrequently so that the probability of error is small and the probability of two errors in a row is much smaller than a single error, that is the errors are distributed randomly.\\
The Viterbi decoder examines an entire received sequence of a given length. The decoder computes a metric for each path and makes a decision based on this metric. All paths are followed until two paths converge on one node. Then the path with the higher metric is kept and the one with lower metric is discarded. The paths selected are called the survivors.</p:text>
  </p:cm>
</p:cmLst>
</file>

<file path=ppt/comments/comment7.xml><?xml version="1.0" encoding="utf-8"?>
<p:cmLst xmlns:a="http://schemas.openxmlformats.org/drawingml/2006/main" xmlns:r="http://schemas.openxmlformats.org/officeDocument/2006/relationships" xmlns:p="http://schemas.openxmlformats.org/presentationml/2006/main">
  <p:cm authorId="1" dt="2004-03-23T13:53:36.125" idx="6">
    <p:pos x="10" y="10"/>
    <p:text>n alternative  to combat the effect of burst errors is interleaving. Interleaving simply involves interleaving symbols from two or more codewords
before transmission on the channel. The number of codewords that are interleaved is referred to as the $depth$ of the interleaver.
in thi example, we can see the interleaved data which is affected by some burst , for example impulsive noise. When the data pass by the deinterleaver, the erroneus bits spread in different code word. If i don't use a interleaver, my fec need to correct 4 erros, using interleaver my FEC only need to correct 1 error per codeword </p:text>
  </p:cm>
</p:cmLst>
</file>

<file path=ppt/comments/comment8.xml><?xml version="1.0" encoding="utf-8"?>
<p:cmLst xmlns:a="http://schemas.openxmlformats.org/drawingml/2006/main" xmlns:r="http://schemas.openxmlformats.org/officeDocument/2006/relationships" xmlns:p="http://schemas.openxmlformats.org/presentationml/2006/main">
  <p:cm authorId="1" dt="2004-03-23T13:56:24.307" idx="7">
    <p:pos x="10" y="10"/>
    <p:text>because the channel change slowly with timne, in WLAN requency interleaver is applied.
Time interlaver give an additional delay, without any incement in the system performance .</p:text>
  </p:cm>
  <p:cm authorId="1" dt="2004-03-23T13:57:36.671" idx="8">
    <p:pos x="146" y="146"/>
    <p:text> the dimension of the frequency interleaver should be equal to the number of data symbols in a single OFDM symbol.
Frequency Interleaving is used in IEEE 802.11a standard, where the depth has been defined to be equal to one OFDM symbol providing an important improvement of the system. The combined effect of interleaving and convolutional channel coding takes advantage of the frequency diversity provided by the wideband nature of the transmitted signal. </p:text>
  </p:cm>
</p:cmLst>
</file>

<file path=ppt/comments/comment9.xml><?xml version="1.0" encoding="utf-8"?>
<p:cmLst xmlns:a="http://schemas.openxmlformats.org/drawingml/2006/main" xmlns:r="http://schemas.openxmlformats.org/officeDocument/2006/relationships" xmlns:p="http://schemas.openxmlformats.org/presentationml/2006/main">
  <p:cm authorId="1" dt="2004-03-23T14:02:02.884" idx="9">
    <p:pos x="29" y="3"/>
    <p:text>other important topic which apear in OFDM system is the metric weighting.
What is the idea?
Because in OFDM we use a wideband channel, this channel is not flat. some carriers will be afected by interferences, and other will be free of interference.
For this reason, the bits that i transmitt in good carrier will be weight with more enfasis tahn teh bits of bad carriers.
 Other option is DMT modulation applied in VDSL, where each carrier is modulated with different constelation sizes.  </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image" Target="../media/image20.png"/></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png"/><Relationship Id="rId1" Type="http://schemas.openxmlformats.org/officeDocument/2006/relationships/image" Target="../media/image25.png"/><Relationship Id="rId5" Type="http://schemas.openxmlformats.org/officeDocument/2006/relationships/image" Target="../media/image29.wmf"/><Relationship Id="rId4" Type="http://schemas.openxmlformats.org/officeDocument/2006/relationships/image" Target="../media/image28.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image" Target="../media/image31.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666"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vl1pPr>
          </a:lstStyle>
          <a:p>
            <a:endParaRPr lang="es-ES_tradnl" altLang="es-AR"/>
          </a:p>
        </p:txBody>
      </p:sp>
      <p:sp>
        <p:nvSpPr>
          <p:cNvPr id="113667"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vl1pPr>
          </a:lstStyle>
          <a:p>
            <a:fld id="{8DE250DB-B5AC-48E7-BB6E-77DCA3F6FB4F}" type="datetimeFigureOut">
              <a:rPr lang="es-ES_tradnl" altLang="es-AR"/>
              <a:pPr/>
              <a:t>05/07/2022</a:t>
            </a:fld>
            <a:endParaRPr lang="es-ES_tradnl" altLang="es-AR"/>
          </a:p>
        </p:txBody>
      </p:sp>
      <p:sp>
        <p:nvSpPr>
          <p:cNvPr id="113668"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vl1pPr>
          </a:lstStyle>
          <a:p>
            <a:endParaRPr lang="es-ES_tradnl" altLang="es-AR"/>
          </a:p>
        </p:txBody>
      </p:sp>
      <p:sp>
        <p:nvSpPr>
          <p:cNvPr id="113669"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vl1pPr>
          </a:lstStyle>
          <a:p>
            <a:fld id="{CA9B167C-8FD6-458A-A50D-F77AF6586E5C}" type="slidenum">
              <a:rPr lang="es-ES_tradnl" altLang="es-AR"/>
              <a:pPr/>
              <a:t>‹Nº›</a:t>
            </a:fld>
            <a:endParaRPr lang="es-ES_tradnl" altLang="es-AR"/>
          </a:p>
        </p:txBody>
      </p:sp>
    </p:spTree>
    <p:extLst>
      <p:ext uri="{BB962C8B-B14F-4D97-AF65-F5344CB8AC3E}">
        <p14:creationId xmlns:p14="http://schemas.microsoft.com/office/powerpoint/2010/main" val="26750539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0" y="0"/>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177" tIns="46589" rIns="93177" bIns="46589" numCol="1" anchor="t" anchorCtr="0" compatLnSpc="1">
            <a:prstTxWarp prst="textNoShape">
              <a:avLst/>
            </a:prstTxWarp>
          </a:bodyPr>
          <a:lstStyle>
            <a:lvl1pPr defTabSz="931863" eaLnBrk="0" hangingPunct="0">
              <a:defRPr sz="1200"/>
            </a:lvl1pPr>
          </a:lstStyle>
          <a:p>
            <a:endParaRPr lang="es-AR" altLang="es-AR"/>
          </a:p>
        </p:txBody>
      </p:sp>
      <p:sp>
        <p:nvSpPr>
          <p:cNvPr id="77827" name="Rectangle 3"/>
          <p:cNvSpPr>
            <a:spLocks noGrp="1" noChangeArrowheads="1"/>
          </p:cNvSpPr>
          <p:nvPr>
            <p:ph type="dt" idx="1"/>
          </p:nvPr>
        </p:nvSpPr>
        <p:spPr bwMode="auto">
          <a:xfrm>
            <a:off x="3970338" y="0"/>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177" tIns="46589" rIns="93177" bIns="46589" numCol="1" anchor="t" anchorCtr="0" compatLnSpc="1">
            <a:prstTxWarp prst="textNoShape">
              <a:avLst/>
            </a:prstTxWarp>
          </a:bodyPr>
          <a:lstStyle>
            <a:lvl1pPr algn="r" defTabSz="931863" eaLnBrk="0" hangingPunct="0">
              <a:defRPr sz="1200"/>
            </a:lvl1pPr>
          </a:lstStyle>
          <a:p>
            <a:fld id="{A4C04185-ACB5-4A9E-95E7-DBF403303879}" type="datetimeFigureOut">
              <a:rPr lang="es-ES_tradnl" altLang="es-AR"/>
              <a:pPr/>
              <a:t>05/07/2022</a:t>
            </a:fld>
            <a:endParaRPr lang="es-ES_tradnl" altLang="es-AR"/>
          </a:p>
        </p:txBody>
      </p:sp>
      <p:sp>
        <p:nvSpPr>
          <p:cNvPr id="83972"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9" name="Rectangle 5"/>
          <p:cNvSpPr>
            <a:spLocks noGrp="1" noChangeArrowheads="1"/>
          </p:cNvSpPr>
          <p:nvPr>
            <p:ph type="body" sz="quarter" idx="3"/>
          </p:nvPr>
        </p:nvSpPr>
        <p:spPr bwMode="auto">
          <a:xfrm>
            <a:off x="701675" y="4416425"/>
            <a:ext cx="5607050" cy="418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177" tIns="46589" rIns="93177" bIns="46589" numCol="1" anchor="t" anchorCtr="0" compatLnSpc="1">
            <a:prstTxWarp prst="textNoShape">
              <a:avLst/>
            </a:prstTxWarp>
          </a:bodyPr>
          <a:lstStyle/>
          <a:p>
            <a:pPr lvl="0"/>
            <a:r>
              <a:rPr lang="es-ES_tradnl" noProof="0"/>
              <a:t>Haga clic para modificar el estilo de texto del patrón</a:t>
            </a:r>
          </a:p>
          <a:p>
            <a:pPr lvl="1"/>
            <a:r>
              <a:rPr lang="es-ES_tradnl" noProof="0"/>
              <a:t>Segundo nivel</a:t>
            </a:r>
          </a:p>
          <a:p>
            <a:pPr lvl="2"/>
            <a:r>
              <a:rPr lang="es-ES_tradnl" noProof="0"/>
              <a:t>Tercer nivel</a:t>
            </a:r>
          </a:p>
          <a:p>
            <a:pPr lvl="3"/>
            <a:r>
              <a:rPr lang="es-ES_tradnl" noProof="0"/>
              <a:t>Cuarto nivel</a:t>
            </a:r>
          </a:p>
          <a:p>
            <a:pPr lvl="4"/>
            <a:r>
              <a:rPr lang="es-ES_tradnl" noProof="0"/>
              <a:t>Quinto nivel</a:t>
            </a:r>
          </a:p>
        </p:txBody>
      </p:sp>
      <p:sp>
        <p:nvSpPr>
          <p:cNvPr id="77830" name="Rectangle 6"/>
          <p:cNvSpPr>
            <a:spLocks noGrp="1" noChangeArrowheads="1"/>
          </p:cNvSpPr>
          <p:nvPr>
            <p:ph type="ftr" sz="quarter" idx="4"/>
          </p:nvPr>
        </p:nvSpPr>
        <p:spPr bwMode="auto">
          <a:xfrm>
            <a:off x="0" y="8829675"/>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177" tIns="46589" rIns="93177" bIns="46589" numCol="1" anchor="b" anchorCtr="0" compatLnSpc="1">
            <a:prstTxWarp prst="textNoShape">
              <a:avLst/>
            </a:prstTxWarp>
          </a:bodyPr>
          <a:lstStyle>
            <a:lvl1pPr defTabSz="931863" eaLnBrk="0" hangingPunct="0">
              <a:defRPr sz="1200"/>
            </a:lvl1pPr>
          </a:lstStyle>
          <a:p>
            <a:endParaRPr lang="es-AR" altLang="es-AR"/>
          </a:p>
        </p:txBody>
      </p:sp>
      <p:sp>
        <p:nvSpPr>
          <p:cNvPr id="77831" name="Rectangle 7"/>
          <p:cNvSpPr>
            <a:spLocks noGrp="1" noChangeArrowheads="1"/>
          </p:cNvSpPr>
          <p:nvPr>
            <p:ph type="sldNum" sz="quarter" idx="5"/>
          </p:nvPr>
        </p:nvSpPr>
        <p:spPr bwMode="auto">
          <a:xfrm>
            <a:off x="3970338" y="8829675"/>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177" tIns="46589" rIns="93177" bIns="46589" numCol="1" anchor="b" anchorCtr="0" compatLnSpc="1">
            <a:prstTxWarp prst="textNoShape">
              <a:avLst/>
            </a:prstTxWarp>
          </a:bodyPr>
          <a:lstStyle>
            <a:lvl1pPr algn="r" defTabSz="931863" eaLnBrk="0" hangingPunct="0">
              <a:defRPr sz="1200"/>
            </a:lvl1pPr>
          </a:lstStyle>
          <a:p>
            <a:fld id="{B0B40578-3245-4529-88E9-836B0E38494C}" type="slidenum">
              <a:rPr lang="es-ES_tradnl" altLang="es-AR"/>
              <a:pPr/>
              <a:t>‹Nº›</a:t>
            </a:fld>
            <a:endParaRPr lang="es-ES_tradnl" altLang="es-AR"/>
          </a:p>
        </p:txBody>
      </p:sp>
    </p:spTree>
    <p:extLst>
      <p:ext uri="{BB962C8B-B14F-4D97-AF65-F5344CB8AC3E}">
        <p14:creationId xmlns:p14="http://schemas.microsoft.com/office/powerpoint/2010/main" val="412580521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txBox="1">
            <a:spLocks noGrp="1" noChangeArrowheads="1"/>
          </p:cNvSpPr>
          <p:nvPr/>
        </p:nvSpPr>
        <p:spPr bwMode="auto">
          <a:xfrm>
            <a:off x="3970338" y="8829675"/>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defTabSz="931863" eaLnBrk="0" hangingPunct="0">
              <a:defRPr>
                <a:solidFill>
                  <a:schemeClr val="tx1"/>
                </a:solidFill>
                <a:latin typeface="Verdana" panose="020B0604030504040204" pitchFamily="34" charset="0"/>
              </a:defRPr>
            </a:lvl1pPr>
            <a:lvl2pPr marL="757238" indent="-292100" defTabSz="931863" eaLnBrk="0" hangingPunct="0">
              <a:defRPr>
                <a:solidFill>
                  <a:schemeClr val="tx1"/>
                </a:solidFill>
                <a:latin typeface="Verdana" panose="020B0604030504040204" pitchFamily="34" charset="0"/>
              </a:defRPr>
            </a:lvl2pPr>
            <a:lvl3pPr marL="1165225" indent="-233363" defTabSz="931863" eaLnBrk="0" hangingPunct="0">
              <a:defRPr>
                <a:solidFill>
                  <a:schemeClr val="tx1"/>
                </a:solidFill>
                <a:latin typeface="Verdana" panose="020B0604030504040204" pitchFamily="34" charset="0"/>
              </a:defRPr>
            </a:lvl3pPr>
            <a:lvl4pPr marL="1630363" indent="-233363" defTabSz="931863" eaLnBrk="0" hangingPunct="0">
              <a:defRPr>
                <a:solidFill>
                  <a:schemeClr val="tx1"/>
                </a:solidFill>
                <a:latin typeface="Verdana" panose="020B0604030504040204" pitchFamily="34" charset="0"/>
              </a:defRPr>
            </a:lvl4pPr>
            <a:lvl5pPr marL="2097088" indent="-233363" defTabSz="931863" eaLnBrk="0" hangingPunct="0">
              <a:defRPr>
                <a:solidFill>
                  <a:schemeClr val="tx1"/>
                </a:solidFill>
                <a:latin typeface="Verdana" panose="020B0604030504040204" pitchFamily="34" charset="0"/>
              </a:defRPr>
            </a:lvl5pPr>
            <a:lvl6pPr marL="2554288" indent="-233363" defTabSz="931863" eaLnBrk="0" fontAlgn="base" hangingPunct="0">
              <a:spcBef>
                <a:spcPct val="0"/>
              </a:spcBef>
              <a:spcAft>
                <a:spcPct val="0"/>
              </a:spcAft>
              <a:defRPr>
                <a:solidFill>
                  <a:schemeClr val="tx1"/>
                </a:solidFill>
                <a:latin typeface="Verdana" panose="020B0604030504040204" pitchFamily="34" charset="0"/>
              </a:defRPr>
            </a:lvl6pPr>
            <a:lvl7pPr marL="3011488" indent="-233363" defTabSz="931863" eaLnBrk="0" fontAlgn="base" hangingPunct="0">
              <a:spcBef>
                <a:spcPct val="0"/>
              </a:spcBef>
              <a:spcAft>
                <a:spcPct val="0"/>
              </a:spcAft>
              <a:defRPr>
                <a:solidFill>
                  <a:schemeClr val="tx1"/>
                </a:solidFill>
                <a:latin typeface="Verdana" panose="020B0604030504040204" pitchFamily="34" charset="0"/>
              </a:defRPr>
            </a:lvl7pPr>
            <a:lvl8pPr marL="3468688" indent="-233363" defTabSz="931863" eaLnBrk="0" fontAlgn="base" hangingPunct="0">
              <a:spcBef>
                <a:spcPct val="0"/>
              </a:spcBef>
              <a:spcAft>
                <a:spcPct val="0"/>
              </a:spcAft>
              <a:defRPr>
                <a:solidFill>
                  <a:schemeClr val="tx1"/>
                </a:solidFill>
                <a:latin typeface="Verdana" panose="020B0604030504040204" pitchFamily="34" charset="0"/>
              </a:defRPr>
            </a:lvl8pPr>
            <a:lvl9pPr marL="3925888" indent="-233363" defTabSz="931863" eaLnBrk="0" fontAlgn="base" hangingPunct="0">
              <a:spcBef>
                <a:spcPct val="0"/>
              </a:spcBef>
              <a:spcAft>
                <a:spcPct val="0"/>
              </a:spcAft>
              <a:defRPr>
                <a:solidFill>
                  <a:schemeClr val="tx1"/>
                </a:solidFill>
                <a:latin typeface="Verdana" panose="020B0604030504040204" pitchFamily="34" charset="0"/>
              </a:defRPr>
            </a:lvl9pPr>
          </a:lstStyle>
          <a:p>
            <a:pPr algn="r" eaLnBrk="1" hangingPunct="1"/>
            <a:fld id="{37CE4588-E227-4870-BED3-10CDFE21034A}" type="slidenum">
              <a:rPr lang="es-ES" altLang="es-AR" sz="1200">
                <a:latin typeface="Arial" panose="020B0604020202020204" pitchFamily="34" charset="0"/>
              </a:rPr>
              <a:pPr algn="r" eaLnBrk="1" hangingPunct="1"/>
              <a:t>55</a:t>
            </a:fld>
            <a:endParaRPr lang="es-ES" altLang="es-AR" sz="1200">
              <a:latin typeface="Arial" panose="020B0604020202020204" pitchFamily="34"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p:txBody>
          <a:bodyPr/>
          <a:lstStyle/>
          <a:p>
            <a:pPr eaLnBrk="1" hangingPunct="1"/>
            <a:endParaRPr lang="en-US" altLang="es-AR"/>
          </a:p>
        </p:txBody>
      </p:sp>
    </p:spTree>
    <p:extLst>
      <p:ext uri="{BB962C8B-B14F-4D97-AF65-F5344CB8AC3E}">
        <p14:creationId xmlns:p14="http://schemas.microsoft.com/office/powerpoint/2010/main" val="25736389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p:txBody>
          <a:bodyPr/>
          <a:lstStyle/>
          <a:p>
            <a:pPr eaLnBrk="1" hangingPunct="1"/>
            <a:endParaRPr lang="en-US" altLang="es-AR"/>
          </a:p>
        </p:txBody>
      </p:sp>
    </p:spTree>
    <p:extLst>
      <p:ext uri="{BB962C8B-B14F-4D97-AF65-F5344CB8AC3E}">
        <p14:creationId xmlns:p14="http://schemas.microsoft.com/office/powerpoint/2010/main" val="16997366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pPr eaLnBrk="1" hangingPunct="1"/>
            <a:endParaRPr lang="en-US" altLang="es-AR"/>
          </a:p>
        </p:txBody>
      </p:sp>
    </p:spTree>
    <p:extLst>
      <p:ext uri="{BB962C8B-B14F-4D97-AF65-F5344CB8AC3E}">
        <p14:creationId xmlns:p14="http://schemas.microsoft.com/office/powerpoint/2010/main" val="11015947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p:txBody>
          <a:bodyPr/>
          <a:lstStyle/>
          <a:p>
            <a:pPr eaLnBrk="1" hangingPunct="1"/>
            <a:endParaRPr lang="en-US" altLang="es-AR"/>
          </a:p>
        </p:txBody>
      </p:sp>
    </p:spTree>
    <p:extLst>
      <p:ext uri="{BB962C8B-B14F-4D97-AF65-F5344CB8AC3E}">
        <p14:creationId xmlns:p14="http://schemas.microsoft.com/office/powerpoint/2010/main" val="2798040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txBox="1">
            <a:spLocks noGrp="1" noChangeArrowheads="1"/>
          </p:cNvSpPr>
          <p:nvPr/>
        </p:nvSpPr>
        <p:spPr bwMode="auto">
          <a:xfrm>
            <a:off x="3970338" y="8829675"/>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defTabSz="931863" eaLnBrk="0" hangingPunct="0">
              <a:defRPr>
                <a:solidFill>
                  <a:schemeClr val="tx1"/>
                </a:solidFill>
                <a:latin typeface="Verdana" panose="020B0604030504040204" pitchFamily="34" charset="0"/>
              </a:defRPr>
            </a:lvl1pPr>
            <a:lvl2pPr marL="757238" indent="-292100" defTabSz="931863" eaLnBrk="0" hangingPunct="0">
              <a:defRPr>
                <a:solidFill>
                  <a:schemeClr val="tx1"/>
                </a:solidFill>
                <a:latin typeface="Verdana" panose="020B0604030504040204" pitchFamily="34" charset="0"/>
              </a:defRPr>
            </a:lvl2pPr>
            <a:lvl3pPr marL="1165225" indent="-233363" defTabSz="931863" eaLnBrk="0" hangingPunct="0">
              <a:defRPr>
                <a:solidFill>
                  <a:schemeClr val="tx1"/>
                </a:solidFill>
                <a:latin typeface="Verdana" panose="020B0604030504040204" pitchFamily="34" charset="0"/>
              </a:defRPr>
            </a:lvl3pPr>
            <a:lvl4pPr marL="1630363" indent="-233363" defTabSz="931863" eaLnBrk="0" hangingPunct="0">
              <a:defRPr>
                <a:solidFill>
                  <a:schemeClr val="tx1"/>
                </a:solidFill>
                <a:latin typeface="Verdana" panose="020B0604030504040204" pitchFamily="34" charset="0"/>
              </a:defRPr>
            </a:lvl4pPr>
            <a:lvl5pPr marL="2097088" indent="-233363" defTabSz="931863" eaLnBrk="0" hangingPunct="0">
              <a:defRPr>
                <a:solidFill>
                  <a:schemeClr val="tx1"/>
                </a:solidFill>
                <a:latin typeface="Verdana" panose="020B0604030504040204" pitchFamily="34" charset="0"/>
              </a:defRPr>
            </a:lvl5pPr>
            <a:lvl6pPr marL="2554288" indent="-233363" defTabSz="931863" eaLnBrk="0" fontAlgn="base" hangingPunct="0">
              <a:spcBef>
                <a:spcPct val="0"/>
              </a:spcBef>
              <a:spcAft>
                <a:spcPct val="0"/>
              </a:spcAft>
              <a:defRPr>
                <a:solidFill>
                  <a:schemeClr val="tx1"/>
                </a:solidFill>
                <a:latin typeface="Verdana" panose="020B0604030504040204" pitchFamily="34" charset="0"/>
              </a:defRPr>
            </a:lvl6pPr>
            <a:lvl7pPr marL="3011488" indent="-233363" defTabSz="931863" eaLnBrk="0" fontAlgn="base" hangingPunct="0">
              <a:spcBef>
                <a:spcPct val="0"/>
              </a:spcBef>
              <a:spcAft>
                <a:spcPct val="0"/>
              </a:spcAft>
              <a:defRPr>
                <a:solidFill>
                  <a:schemeClr val="tx1"/>
                </a:solidFill>
                <a:latin typeface="Verdana" panose="020B0604030504040204" pitchFamily="34" charset="0"/>
              </a:defRPr>
            </a:lvl7pPr>
            <a:lvl8pPr marL="3468688" indent="-233363" defTabSz="931863" eaLnBrk="0" fontAlgn="base" hangingPunct="0">
              <a:spcBef>
                <a:spcPct val="0"/>
              </a:spcBef>
              <a:spcAft>
                <a:spcPct val="0"/>
              </a:spcAft>
              <a:defRPr>
                <a:solidFill>
                  <a:schemeClr val="tx1"/>
                </a:solidFill>
                <a:latin typeface="Verdana" panose="020B0604030504040204" pitchFamily="34" charset="0"/>
              </a:defRPr>
            </a:lvl8pPr>
            <a:lvl9pPr marL="3925888" indent="-233363" defTabSz="931863" eaLnBrk="0" fontAlgn="base" hangingPunct="0">
              <a:spcBef>
                <a:spcPct val="0"/>
              </a:spcBef>
              <a:spcAft>
                <a:spcPct val="0"/>
              </a:spcAft>
              <a:defRPr>
                <a:solidFill>
                  <a:schemeClr val="tx1"/>
                </a:solidFill>
                <a:latin typeface="Verdana" panose="020B0604030504040204" pitchFamily="34" charset="0"/>
              </a:defRPr>
            </a:lvl9pPr>
          </a:lstStyle>
          <a:p>
            <a:pPr algn="r" eaLnBrk="1" hangingPunct="1"/>
            <a:fld id="{11EB8E84-0101-4464-B330-E31957AC50A8}" type="slidenum">
              <a:rPr lang="es-ES" altLang="es-AR" sz="1200">
                <a:latin typeface="Arial" panose="020B0604020202020204" pitchFamily="34" charset="0"/>
              </a:rPr>
              <a:pPr algn="r" eaLnBrk="1" hangingPunct="1"/>
              <a:t>57</a:t>
            </a:fld>
            <a:endParaRPr lang="es-ES" altLang="es-AR" sz="1200">
              <a:latin typeface="Arial" panose="020B0604020202020204" pitchFamily="34"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p:txBody>
          <a:bodyPr/>
          <a:lstStyle/>
          <a:p>
            <a:pPr eaLnBrk="1" hangingPunct="1"/>
            <a:endParaRPr lang="en-US" altLang="es-AR"/>
          </a:p>
        </p:txBody>
      </p:sp>
    </p:spTree>
    <p:extLst>
      <p:ext uri="{BB962C8B-B14F-4D97-AF65-F5344CB8AC3E}">
        <p14:creationId xmlns:p14="http://schemas.microsoft.com/office/powerpoint/2010/main" val="20105908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txBox="1">
            <a:spLocks noGrp="1" noChangeArrowheads="1"/>
          </p:cNvSpPr>
          <p:nvPr/>
        </p:nvSpPr>
        <p:spPr bwMode="auto">
          <a:xfrm>
            <a:off x="3970338" y="8829675"/>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defTabSz="931863" eaLnBrk="0" hangingPunct="0">
              <a:defRPr>
                <a:solidFill>
                  <a:schemeClr val="tx1"/>
                </a:solidFill>
                <a:latin typeface="Verdana" panose="020B0604030504040204" pitchFamily="34" charset="0"/>
              </a:defRPr>
            </a:lvl1pPr>
            <a:lvl2pPr marL="757238" indent="-292100" defTabSz="931863" eaLnBrk="0" hangingPunct="0">
              <a:defRPr>
                <a:solidFill>
                  <a:schemeClr val="tx1"/>
                </a:solidFill>
                <a:latin typeface="Verdana" panose="020B0604030504040204" pitchFamily="34" charset="0"/>
              </a:defRPr>
            </a:lvl2pPr>
            <a:lvl3pPr marL="1165225" indent="-233363" defTabSz="931863" eaLnBrk="0" hangingPunct="0">
              <a:defRPr>
                <a:solidFill>
                  <a:schemeClr val="tx1"/>
                </a:solidFill>
                <a:latin typeface="Verdana" panose="020B0604030504040204" pitchFamily="34" charset="0"/>
              </a:defRPr>
            </a:lvl3pPr>
            <a:lvl4pPr marL="1630363" indent="-233363" defTabSz="931863" eaLnBrk="0" hangingPunct="0">
              <a:defRPr>
                <a:solidFill>
                  <a:schemeClr val="tx1"/>
                </a:solidFill>
                <a:latin typeface="Verdana" panose="020B0604030504040204" pitchFamily="34" charset="0"/>
              </a:defRPr>
            </a:lvl4pPr>
            <a:lvl5pPr marL="2097088" indent="-233363" defTabSz="931863" eaLnBrk="0" hangingPunct="0">
              <a:defRPr>
                <a:solidFill>
                  <a:schemeClr val="tx1"/>
                </a:solidFill>
                <a:latin typeface="Verdana" panose="020B0604030504040204" pitchFamily="34" charset="0"/>
              </a:defRPr>
            </a:lvl5pPr>
            <a:lvl6pPr marL="2554288" indent="-233363" defTabSz="931863" eaLnBrk="0" fontAlgn="base" hangingPunct="0">
              <a:spcBef>
                <a:spcPct val="0"/>
              </a:spcBef>
              <a:spcAft>
                <a:spcPct val="0"/>
              </a:spcAft>
              <a:defRPr>
                <a:solidFill>
                  <a:schemeClr val="tx1"/>
                </a:solidFill>
                <a:latin typeface="Verdana" panose="020B0604030504040204" pitchFamily="34" charset="0"/>
              </a:defRPr>
            </a:lvl6pPr>
            <a:lvl7pPr marL="3011488" indent="-233363" defTabSz="931863" eaLnBrk="0" fontAlgn="base" hangingPunct="0">
              <a:spcBef>
                <a:spcPct val="0"/>
              </a:spcBef>
              <a:spcAft>
                <a:spcPct val="0"/>
              </a:spcAft>
              <a:defRPr>
                <a:solidFill>
                  <a:schemeClr val="tx1"/>
                </a:solidFill>
                <a:latin typeface="Verdana" panose="020B0604030504040204" pitchFamily="34" charset="0"/>
              </a:defRPr>
            </a:lvl7pPr>
            <a:lvl8pPr marL="3468688" indent="-233363" defTabSz="931863" eaLnBrk="0" fontAlgn="base" hangingPunct="0">
              <a:spcBef>
                <a:spcPct val="0"/>
              </a:spcBef>
              <a:spcAft>
                <a:spcPct val="0"/>
              </a:spcAft>
              <a:defRPr>
                <a:solidFill>
                  <a:schemeClr val="tx1"/>
                </a:solidFill>
                <a:latin typeface="Verdana" panose="020B0604030504040204" pitchFamily="34" charset="0"/>
              </a:defRPr>
            </a:lvl8pPr>
            <a:lvl9pPr marL="3925888" indent="-233363" defTabSz="931863" eaLnBrk="0" fontAlgn="base" hangingPunct="0">
              <a:spcBef>
                <a:spcPct val="0"/>
              </a:spcBef>
              <a:spcAft>
                <a:spcPct val="0"/>
              </a:spcAft>
              <a:defRPr>
                <a:solidFill>
                  <a:schemeClr val="tx1"/>
                </a:solidFill>
                <a:latin typeface="Verdana" panose="020B0604030504040204" pitchFamily="34" charset="0"/>
              </a:defRPr>
            </a:lvl9pPr>
          </a:lstStyle>
          <a:p>
            <a:pPr algn="r" eaLnBrk="1" hangingPunct="1"/>
            <a:fld id="{4E3671E6-F9C6-42C8-B8A4-8D6D383D96AA}" type="slidenum">
              <a:rPr lang="es-ES" altLang="es-AR" sz="1200">
                <a:latin typeface="Arial" panose="020B0604020202020204" pitchFamily="34" charset="0"/>
              </a:rPr>
              <a:pPr algn="r" eaLnBrk="1" hangingPunct="1"/>
              <a:t>58</a:t>
            </a:fld>
            <a:endParaRPr lang="es-ES" altLang="es-AR" sz="1200">
              <a:latin typeface="Arial" panose="020B0604020202020204" pitchFamily="34" charset="0"/>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p:txBody>
          <a:bodyPr/>
          <a:lstStyle/>
          <a:p>
            <a:pPr eaLnBrk="1" hangingPunct="1"/>
            <a:endParaRPr lang="en-US" altLang="es-AR"/>
          </a:p>
        </p:txBody>
      </p:sp>
    </p:spTree>
    <p:extLst>
      <p:ext uri="{BB962C8B-B14F-4D97-AF65-F5344CB8AC3E}">
        <p14:creationId xmlns:p14="http://schemas.microsoft.com/office/powerpoint/2010/main" val="33948371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txBox="1">
            <a:spLocks noGrp="1" noChangeArrowheads="1"/>
          </p:cNvSpPr>
          <p:nvPr/>
        </p:nvSpPr>
        <p:spPr bwMode="auto">
          <a:xfrm>
            <a:off x="3970338" y="8829675"/>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defTabSz="931863" eaLnBrk="0" hangingPunct="0">
              <a:defRPr>
                <a:solidFill>
                  <a:schemeClr val="tx1"/>
                </a:solidFill>
                <a:latin typeface="Verdana" panose="020B0604030504040204" pitchFamily="34" charset="0"/>
              </a:defRPr>
            </a:lvl1pPr>
            <a:lvl2pPr marL="757238" indent="-292100" defTabSz="931863" eaLnBrk="0" hangingPunct="0">
              <a:defRPr>
                <a:solidFill>
                  <a:schemeClr val="tx1"/>
                </a:solidFill>
                <a:latin typeface="Verdana" panose="020B0604030504040204" pitchFamily="34" charset="0"/>
              </a:defRPr>
            </a:lvl2pPr>
            <a:lvl3pPr marL="1165225" indent="-233363" defTabSz="931863" eaLnBrk="0" hangingPunct="0">
              <a:defRPr>
                <a:solidFill>
                  <a:schemeClr val="tx1"/>
                </a:solidFill>
                <a:latin typeface="Verdana" panose="020B0604030504040204" pitchFamily="34" charset="0"/>
              </a:defRPr>
            </a:lvl3pPr>
            <a:lvl4pPr marL="1630363" indent="-233363" defTabSz="931863" eaLnBrk="0" hangingPunct="0">
              <a:defRPr>
                <a:solidFill>
                  <a:schemeClr val="tx1"/>
                </a:solidFill>
                <a:latin typeface="Verdana" panose="020B0604030504040204" pitchFamily="34" charset="0"/>
              </a:defRPr>
            </a:lvl4pPr>
            <a:lvl5pPr marL="2097088" indent="-233363" defTabSz="931863" eaLnBrk="0" hangingPunct="0">
              <a:defRPr>
                <a:solidFill>
                  <a:schemeClr val="tx1"/>
                </a:solidFill>
                <a:latin typeface="Verdana" panose="020B0604030504040204" pitchFamily="34" charset="0"/>
              </a:defRPr>
            </a:lvl5pPr>
            <a:lvl6pPr marL="2554288" indent="-233363" defTabSz="931863" eaLnBrk="0" fontAlgn="base" hangingPunct="0">
              <a:spcBef>
                <a:spcPct val="0"/>
              </a:spcBef>
              <a:spcAft>
                <a:spcPct val="0"/>
              </a:spcAft>
              <a:defRPr>
                <a:solidFill>
                  <a:schemeClr val="tx1"/>
                </a:solidFill>
                <a:latin typeface="Verdana" panose="020B0604030504040204" pitchFamily="34" charset="0"/>
              </a:defRPr>
            </a:lvl6pPr>
            <a:lvl7pPr marL="3011488" indent="-233363" defTabSz="931863" eaLnBrk="0" fontAlgn="base" hangingPunct="0">
              <a:spcBef>
                <a:spcPct val="0"/>
              </a:spcBef>
              <a:spcAft>
                <a:spcPct val="0"/>
              </a:spcAft>
              <a:defRPr>
                <a:solidFill>
                  <a:schemeClr val="tx1"/>
                </a:solidFill>
                <a:latin typeface="Verdana" panose="020B0604030504040204" pitchFamily="34" charset="0"/>
              </a:defRPr>
            </a:lvl7pPr>
            <a:lvl8pPr marL="3468688" indent="-233363" defTabSz="931863" eaLnBrk="0" fontAlgn="base" hangingPunct="0">
              <a:spcBef>
                <a:spcPct val="0"/>
              </a:spcBef>
              <a:spcAft>
                <a:spcPct val="0"/>
              </a:spcAft>
              <a:defRPr>
                <a:solidFill>
                  <a:schemeClr val="tx1"/>
                </a:solidFill>
                <a:latin typeface="Verdana" panose="020B0604030504040204" pitchFamily="34" charset="0"/>
              </a:defRPr>
            </a:lvl8pPr>
            <a:lvl9pPr marL="3925888" indent="-233363" defTabSz="931863" eaLnBrk="0" fontAlgn="base" hangingPunct="0">
              <a:spcBef>
                <a:spcPct val="0"/>
              </a:spcBef>
              <a:spcAft>
                <a:spcPct val="0"/>
              </a:spcAft>
              <a:defRPr>
                <a:solidFill>
                  <a:schemeClr val="tx1"/>
                </a:solidFill>
                <a:latin typeface="Verdana" panose="020B0604030504040204" pitchFamily="34" charset="0"/>
              </a:defRPr>
            </a:lvl9pPr>
          </a:lstStyle>
          <a:p>
            <a:pPr algn="r" eaLnBrk="1" hangingPunct="1"/>
            <a:fld id="{ED6C76F5-8C1B-48C4-8AEE-69A2402CED1A}" type="slidenum">
              <a:rPr lang="es-ES" altLang="es-AR" sz="1200">
                <a:latin typeface="Arial" panose="020B0604020202020204" pitchFamily="34" charset="0"/>
              </a:rPr>
              <a:pPr algn="r" eaLnBrk="1" hangingPunct="1"/>
              <a:t>59</a:t>
            </a:fld>
            <a:endParaRPr lang="es-ES" altLang="es-AR" sz="1200">
              <a:latin typeface="Arial" panose="020B0604020202020204" pitchFamily="34"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p:txBody>
          <a:bodyPr/>
          <a:lstStyle/>
          <a:p>
            <a:pPr eaLnBrk="1" hangingPunct="1"/>
            <a:endParaRPr lang="en-US" altLang="es-AR"/>
          </a:p>
        </p:txBody>
      </p:sp>
    </p:spTree>
    <p:extLst>
      <p:ext uri="{BB962C8B-B14F-4D97-AF65-F5344CB8AC3E}">
        <p14:creationId xmlns:p14="http://schemas.microsoft.com/office/powerpoint/2010/main" val="39720784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pPr eaLnBrk="1" hangingPunct="1"/>
            <a:endParaRPr lang="en-US" altLang="es-AR"/>
          </a:p>
        </p:txBody>
      </p:sp>
    </p:spTree>
    <p:extLst>
      <p:ext uri="{BB962C8B-B14F-4D97-AF65-F5344CB8AC3E}">
        <p14:creationId xmlns:p14="http://schemas.microsoft.com/office/powerpoint/2010/main" val="839426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p:txBody>
          <a:bodyPr/>
          <a:lstStyle/>
          <a:p>
            <a:pPr eaLnBrk="1" hangingPunct="1"/>
            <a:endParaRPr lang="en-US" altLang="es-AR"/>
          </a:p>
        </p:txBody>
      </p:sp>
    </p:spTree>
    <p:extLst>
      <p:ext uri="{BB962C8B-B14F-4D97-AF65-F5344CB8AC3E}">
        <p14:creationId xmlns:p14="http://schemas.microsoft.com/office/powerpoint/2010/main" val="8675195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p:txBody>
          <a:bodyPr/>
          <a:lstStyle/>
          <a:p>
            <a:pPr eaLnBrk="1" hangingPunct="1"/>
            <a:endParaRPr lang="en-US" altLang="es-AR"/>
          </a:p>
        </p:txBody>
      </p:sp>
    </p:spTree>
    <p:extLst>
      <p:ext uri="{BB962C8B-B14F-4D97-AF65-F5344CB8AC3E}">
        <p14:creationId xmlns:p14="http://schemas.microsoft.com/office/powerpoint/2010/main" val="719859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p:txBody>
          <a:bodyPr/>
          <a:lstStyle/>
          <a:p>
            <a:pPr eaLnBrk="1" hangingPunct="1"/>
            <a:endParaRPr lang="en-US" altLang="es-AR"/>
          </a:p>
        </p:txBody>
      </p:sp>
    </p:spTree>
    <p:extLst>
      <p:ext uri="{BB962C8B-B14F-4D97-AF65-F5344CB8AC3E}">
        <p14:creationId xmlns:p14="http://schemas.microsoft.com/office/powerpoint/2010/main" val="38081618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pPr>
              <a:defRPr/>
            </a:pPr>
            <a:endParaRPr lang="es-ES_tradnl"/>
          </a:p>
        </p:txBody>
      </p:sp>
      <p:sp>
        <p:nvSpPr>
          <p:cNvPr id="5" name="Footer Placeholder 4"/>
          <p:cNvSpPr>
            <a:spLocks noGrp="1"/>
          </p:cNvSpPr>
          <p:nvPr>
            <p:ph type="ftr" sz="quarter" idx="11"/>
          </p:nvPr>
        </p:nvSpPr>
        <p:spPr/>
        <p:txBody>
          <a:bodyPr/>
          <a:lstStyle/>
          <a:p>
            <a:pPr>
              <a:defRPr/>
            </a:pPr>
            <a:endParaRPr lang="es-ES_tradnl"/>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364265BE-188E-4708-A54E-402F5C29F5F3}" type="slidenum">
              <a:rPr lang="es-ES_tradnl" altLang="es-AR" smtClean="0"/>
              <a:pPr/>
              <a:t>‹Nº›</a:t>
            </a:fld>
            <a:endParaRPr lang="es-ES_tradnl" altLang="es-AR"/>
          </a:p>
        </p:txBody>
      </p:sp>
    </p:spTree>
    <p:extLst>
      <p:ext uri="{BB962C8B-B14F-4D97-AF65-F5344CB8AC3E}">
        <p14:creationId xmlns:p14="http://schemas.microsoft.com/office/powerpoint/2010/main" val="1276448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pPr>
              <a:defRPr/>
            </a:pPr>
            <a:endParaRPr lang="es-ES_tradnl"/>
          </a:p>
        </p:txBody>
      </p:sp>
      <p:sp>
        <p:nvSpPr>
          <p:cNvPr id="5" name="Footer Placeholder 4"/>
          <p:cNvSpPr>
            <a:spLocks noGrp="1"/>
          </p:cNvSpPr>
          <p:nvPr>
            <p:ph type="ftr" sz="quarter" idx="11"/>
          </p:nvPr>
        </p:nvSpPr>
        <p:spPr/>
        <p:txBody>
          <a:bodyPr/>
          <a:lstStyle/>
          <a:p>
            <a:pPr>
              <a:defRPr/>
            </a:pPr>
            <a:endParaRPr lang="es-ES_tradnl"/>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364265BE-188E-4708-A54E-402F5C29F5F3}" type="slidenum">
              <a:rPr lang="es-ES_tradnl" altLang="es-AR" smtClean="0"/>
              <a:pPr/>
              <a:t>‹Nº›</a:t>
            </a:fld>
            <a:endParaRPr lang="es-ES_tradnl" altLang="es-AR"/>
          </a:p>
        </p:txBody>
      </p:sp>
    </p:spTree>
    <p:extLst>
      <p:ext uri="{BB962C8B-B14F-4D97-AF65-F5344CB8AC3E}">
        <p14:creationId xmlns:p14="http://schemas.microsoft.com/office/powerpoint/2010/main" val="1727748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pPr>
              <a:defRPr/>
            </a:pPr>
            <a:endParaRPr lang="es-ES_tradnl"/>
          </a:p>
        </p:txBody>
      </p:sp>
      <p:sp>
        <p:nvSpPr>
          <p:cNvPr id="5" name="Footer Placeholder 4"/>
          <p:cNvSpPr>
            <a:spLocks noGrp="1"/>
          </p:cNvSpPr>
          <p:nvPr>
            <p:ph type="ftr" sz="quarter" idx="11"/>
          </p:nvPr>
        </p:nvSpPr>
        <p:spPr/>
        <p:txBody>
          <a:bodyPr/>
          <a:lstStyle/>
          <a:p>
            <a:pPr>
              <a:defRPr/>
            </a:pPr>
            <a:endParaRPr lang="es-ES_tradnl"/>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364265BE-188E-4708-A54E-402F5C29F5F3}" type="slidenum">
              <a:rPr lang="es-ES_tradnl" altLang="es-AR" smtClean="0"/>
              <a:pPr/>
              <a:t>‹Nº›</a:t>
            </a:fld>
            <a:endParaRPr lang="es-ES_tradnl" altLang="es-AR"/>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798589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los estilos de texto del patrón</a:t>
            </a:r>
          </a:p>
        </p:txBody>
      </p:sp>
      <p:sp>
        <p:nvSpPr>
          <p:cNvPr id="5" name="Date Placeholder 4"/>
          <p:cNvSpPr>
            <a:spLocks noGrp="1"/>
          </p:cNvSpPr>
          <p:nvPr>
            <p:ph type="dt" sz="half" idx="10"/>
          </p:nvPr>
        </p:nvSpPr>
        <p:spPr/>
        <p:txBody>
          <a:bodyPr/>
          <a:lstStyle/>
          <a:p>
            <a:pPr>
              <a:defRPr/>
            </a:pPr>
            <a:endParaRPr lang="es-ES_tradnl"/>
          </a:p>
        </p:txBody>
      </p:sp>
      <p:sp>
        <p:nvSpPr>
          <p:cNvPr id="6" name="Footer Placeholder 5"/>
          <p:cNvSpPr>
            <a:spLocks noGrp="1"/>
          </p:cNvSpPr>
          <p:nvPr>
            <p:ph type="ftr" sz="quarter" idx="11"/>
          </p:nvPr>
        </p:nvSpPr>
        <p:spPr/>
        <p:txBody>
          <a:bodyPr/>
          <a:lstStyle/>
          <a:p>
            <a:pPr>
              <a:defRPr/>
            </a:pPr>
            <a:endParaRPr lang="es-ES_tradnl"/>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364265BE-188E-4708-A54E-402F5C29F5F3}" type="slidenum">
              <a:rPr lang="es-ES_tradnl" altLang="es-AR" smtClean="0"/>
              <a:pPr/>
              <a:t>‹Nº›</a:t>
            </a:fld>
            <a:endParaRPr lang="es-ES_tradnl" altLang="es-AR"/>
          </a:p>
        </p:txBody>
      </p:sp>
    </p:spTree>
    <p:extLst>
      <p:ext uri="{BB962C8B-B14F-4D97-AF65-F5344CB8AC3E}">
        <p14:creationId xmlns:p14="http://schemas.microsoft.com/office/powerpoint/2010/main" val="27408909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los estilos de texto del patrón</a:t>
            </a:r>
          </a:p>
        </p:txBody>
      </p:sp>
      <p:sp>
        <p:nvSpPr>
          <p:cNvPr id="5" name="Date Placeholder 4"/>
          <p:cNvSpPr>
            <a:spLocks noGrp="1"/>
          </p:cNvSpPr>
          <p:nvPr>
            <p:ph type="dt" sz="half" idx="10"/>
          </p:nvPr>
        </p:nvSpPr>
        <p:spPr/>
        <p:txBody>
          <a:bodyPr/>
          <a:lstStyle/>
          <a:p>
            <a:pPr>
              <a:defRPr/>
            </a:pPr>
            <a:endParaRPr lang="es-ES_tradnl"/>
          </a:p>
        </p:txBody>
      </p:sp>
      <p:sp>
        <p:nvSpPr>
          <p:cNvPr id="6" name="Footer Placeholder 5"/>
          <p:cNvSpPr>
            <a:spLocks noGrp="1"/>
          </p:cNvSpPr>
          <p:nvPr>
            <p:ph type="ftr" sz="quarter" idx="11"/>
          </p:nvPr>
        </p:nvSpPr>
        <p:spPr/>
        <p:txBody>
          <a:bodyPr/>
          <a:lstStyle/>
          <a:p>
            <a:pPr>
              <a:defRPr/>
            </a:pPr>
            <a:endParaRPr lang="es-ES_tradnl"/>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364265BE-188E-4708-A54E-402F5C29F5F3}" type="slidenum">
              <a:rPr lang="es-ES_tradnl" altLang="es-AR" smtClean="0"/>
              <a:pPr/>
              <a:t>‹Nº›</a:t>
            </a:fld>
            <a:endParaRPr lang="es-ES_tradnl" altLang="es-AR"/>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916639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los estilos de texto del patrón</a:t>
            </a:r>
          </a:p>
        </p:txBody>
      </p:sp>
      <p:sp>
        <p:nvSpPr>
          <p:cNvPr id="5" name="Date Placeholder 4"/>
          <p:cNvSpPr>
            <a:spLocks noGrp="1"/>
          </p:cNvSpPr>
          <p:nvPr>
            <p:ph type="dt" sz="half" idx="10"/>
          </p:nvPr>
        </p:nvSpPr>
        <p:spPr/>
        <p:txBody>
          <a:bodyPr/>
          <a:lstStyle/>
          <a:p>
            <a:pPr>
              <a:defRPr/>
            </a:pPr>
            <a:endParaRPr lang="es-ES_tradnl"/>
          </a:p>
        </p:txBody>
      </p:sp>
      <p:sp>
        <p:nvSpPr>
          <p:cNvPr id="6" name="Footer Placeholder 5"/>
          <p:cNvSpPr>
            <a:spLocks noGrp="1"/>
          </p:cNvSpPr>
          <p:nvPr>
            <p:ph type="ftr" sz="quarter" idx="11"/>
          </p:nvPr>
        </p:nvSpPr>
        <p:spPr/>
        <p:txBody>
          <a:bodyPr/>
          <a:lstStyle/>
          <a:p>
            <a:pPr>
              <a:defRPr/>
            </a:pPr>
            <a:endParaRPr lang="es-ES_tradnl"/>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364265BE-188E-4708-A54E-402F5C29F5F3}" type="slidenum">
              <a:rPr lang="es-ES_tradnl" altLang="es-AR" smtClean="0"/>
              <a:pPr/>
              <a:t>‹Nº›</a:t>
            </a:fld>
            <a:endParaRPr lang="es-ES_tradnl" altLang="es-AR"/>
          </a:p>
        </p:txBody>
      </p:sp>
    </p:spTree>
    <p:extLst>
      <p:ext uri="{BB962C8B-B14F-4D97-AF65-F5344CB8AC3E}">
        <p14:creationId xmlns:p14="http://schemas.microsoft.com/office/powerpoint/2010/main" val="42186773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a:defRPr/>
            </a:pPr>
            <a:endParaRPr lang="es-ES_tradnl"/>
          </a:p>
        </p:txBody>
      </p:sp>
      <p:sp>
        <p:nvSpPr>
          <p:cNvPr id="5" name="Footer Placeholder 4"/>
          <p:cNvSpPr>
            <a:spLocks noGrp="1"/>
          </p:cNvSpPr>
          <p:nvPr>
            <p:ph type="ftr" sz="quarter" idx="11"/>
          </p:nvPr>
        </p:nvSpPr>
        <p:spPr/>
        <p:txBody>
          <a:bodyPr/>
          <a:lstStyle/>
          <a:p>
            <a:pPr>
              <a:defRPr/>
            </a:pPr>
            <a:endParaRPr lang="es-ES_tradnl"/>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64265BE-188E-4708-A54E-402F5C29F5F3}" type="slidenum">
              <a:rPr lang="es-ES_tradnl" altLang="es-AR" smtClean="0"/>
              <a:pPr/>
              <a:t>‹Nº›</a:t>
            </a:fld>
            <a:endParaRPr lang="es-ES_tradnl" altLang="es-AR"/>
          </a:p>
        </p:txBody>
      </p:sp>
    </p:spTree>
    <p:extLst>
      <p:ext uri="{BB962C8B-B14F-4D97-AF65-F5344CB8AC3E}">
        <p14:creationId xmlns:p14="http://schemas.microsoft.com/office/powerpoint/2010/main" val="28802349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a:defRPr/>
            </a:pPr>
            <a:endParaRPr lang="es-ES_tradnl"/>
          </a:p>
        </p:txBody>
      </p:sp>
      <p:sp>
        <p:nvSpPr>
          <p:cNvPr id="5" name="Footer Placeholder 4"/>
          <p:cNvSpPr>
            <a:spLocks noGrp="1"/>
          </p:cNvSpPr>
          <p:nvPr>
            <p:ph type="ftr" sz="quarter" idx="11"/>
          </p:nvPr>
        </p:nvSpPr>
        <p:spPr/>
        <p:txBody>
          <a:bodyPr/>
          <a:lstStyle/>
          <a:p>
            <a:pPr>
              <a:defRPr/>
            </a:pPr>
            <a:endParaRPr lang="es-ES_tradnl"/>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64265BE-188E-4708-A54E-402F5C29F5F3}" type="slidenum">
              <a:rPr lang="es-ES_tradnl" altLang="es-AR" smtClean="0"/>
              <a:pPr/>
              <a:t>‹Nº›</a:t>
            </a:fld>
            <a:endParaRPr lang="es-ES_tradnl" altLang="es-AR"/>
          </a:p>
        </p:txBody>
      </p:sp>
    </p:spTree>
    <p:extLst>
      <p:ext uri="{BB962C8B-B14F-4D97-AF65-F5344CB8AC3E}">
        <p14:creationId xmlns:p14="http://schemas.microsoft.com/office/powerpoint/2010/main" val="34597902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8313" y="549275"/>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68313" y="1844675"/>
            <a:ext cx="4038600" cy="4302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59313" y="1844675"/>
            <a:ext cx="4038600" cy="4302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8400"/>
            <a:ext cx="1676400" cy="457200"/>
          </a:xfrm>
        </p:spPr>
        <p:txBody>
          <a:bodyPr/>
          <a:lstStyle>
            <a:lvl1pPr>
              <a:defRPr/>
            </a:lvl1pPr>
          </a:lstStyle>
          <a:p>
            <a:pPr>
              <a:defRPr/>
            </a:pPr>
            <a:r>
              <a:rPr lang="fi-FI"/>
              <a:t>23.3.2004</a:t>
            </a:r>
          </a:p>
        </p:txBody>
      </p:sp>
      <p:sp>
        <p:nvSpPr>
          <p:cNvPr id="6" name="Footer Placeholder 5"/>
          <p:cNvSpPr>
            <a:spLocks noGrp="1"/>
          </p:cNvSpPr>
          <p:nvPr>
            <p:ph type="ftr" sz="quarter" idx="11"/>
          </p:nvPr>
        </p:nvSpPr>
        <p:spPr>
          <a:xfrm>
            <a:off x="2268538" y="6237288"/>
            <a:ext cx="4175125" cy="457200"/>
          </a:xfrm>
        </p:spPr>
        <p:txBody>
          <a:bodyPr/>
          <a:lstStyle>
            <a:lvl1pPr>
              <a:defRPr/>
            </a:lvl1pPr>
          </a:lstStyle>
          <a:p>
            <a:pPr>
              <a:defRPr/>
            </a:pPr>
            <a:r>
              <a:rPr lang="en-US"/>
              <a:t>IEEE 802.11 </a:t>
            </a:r>
          </a:p>
          <a:p>
            <a:pPr>
              <a:defRPr/>
            </a:pPr>
            <a:r>
              <a:rPr lang="en-US"/>
              <a:t>Coding and Interleaving</a:t>
            </a:r>
          </a:p>
        </p:txBody>
      </p:sp>
      <p:sp>
        <p:nvSpPr>
          <p:cNvPr id="7" name="Slide Number Placeholder 6"/>
          <p:cNvSpPr>
            <a:spLocks noGrp="1"/>
          </p:cNvSpPr>
          <p:nvPr>
            <p:ph type="sldNum" sz="quarter" idx="12"/>
          </p:nvPr>
        </p:nvSpPr>
        <p:spPr>
          <a:xfrm>
            <a:off x="6781800" y="6248400"/>
            <a:ext cx="1905000" cy="457200"/>
          </a:xfrm>
        </p:spPr>
        <p:txBody>
          <a:bodyPr/>
          <a:lstStyle>
            <a:lvl1pPr>
              <a:defRPr/>
            </a:lvl1pPr>
          </a:lstStyle>
          <a:p>
            <a:fld id="{272813C1-4A8F-4B7C-89B4-6223D8F5FCD4}" type="slidenum">
              <a:rPr lang="en-US" altLang="es-AR"/>
              <a:pPr/>
              <a:t>‹Nº›</a:t>
            </a:fld>
            <a:endParaRPr lang="en-US" altLang="es-AR"/>
          </a:p>
        </p:txBody>
      </p:sp>
    </p:spTree>
    <p:extLst>
      <p:ext uri="{BB962C8B-B14F-4D97-AF65-F5344CB8AC3E}">
        <p14:creationId xmlns:p14="http://schemas.microsoft.com/office/powerpoint/2010/main" val="25208321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68313" y="549275"/>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68313" y="1844675"/>
            <a:ext cx="4038600" cy="4302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59313" y="1844675"/>
            <a:ext cx="4038600" cy="2074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59313" y="4071938"/>
            <a:ext cx="4038600" cy="20748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457200" y="6248400"/>
            <a:ext cx="1676400" cy="457200"/>
          </a:xfrm>
        </p:spPr>
        <p:txBody>
          <a:bodyPr/>
          <a:lstStyle>
            <a:lvl1pPr>
              <a:defRPr/>
            </a:lvl1pPr>
          </a:lstStyle>
          <a:p>
            <a:pPr>
              <a:defRPr/>
            </a:pPr>
            <a:r>
              <a:rPr lang="fi-FI"/>
              <a:t>23.3.2004</a:t>
            </a:r>
          </a:p>
        </p:txBody>
      </p:sp>
      <p:sp>
        <p:nvSpPr>
          <p:cNvPr id="7" name="Footer Placeholder 6"/>
          <p:cNvSpPr>
            <a:spLocks noGrp="1"/>
          </p:cNvSpPr>
          <p:nvPr>
            <p:ph type="ftr" sz="quarter" idx="11"/>
          </p:nvPr>
        </p:nvSpPr>
        <p:spPr>
          <a:xfrm>
            <a:off x="2268538" y="6237288"/>
            <a:ext cx="4175125" cy="457200"/>
          </a:xfrm>
        </p:spPr>
        <p:txBody>
          <a:bodyPr/>
          <a:lstStyle>
            <a:lvl1pPr>
              <a:defRPr/>
            </a:lvl1pPr>
          </a:lstStyle>
          <a:p>
            <a:pPr>
              <a:defRPr/>
            </a:pPr>
            <a:r>
              <a:rPr lang="en-US"/>
              <a:t>IEEE 802.11 </a:t>
            </a:r>
          </a:p>
          <a:p>
            <a:pPr>
              <a:defRPr/>
            </a:pPr>
            <a:r>
              <a:rPr lang="en-US"/>
              <a:t>Coding and Interleaving</a:t>
            </a:r>
          </a:p>
        </p:txBody>
      </p:sp>
      <p:sp>
        <p:nvSpPr>
          <p:cNvPr id="8" name="Slide Number Placeholder 7"/>
          <p:cNvSpPr>
            <a:spLocks noGrp="1"/>
          </p:cNvSpPr>
          <p:nvPr>
            <p:ph type="sldNum" sz="quarter" idx="12"/>
          </p:nvPr>
        </p:nvSpPr>
        <p:spPr>
          <a:xfrm>
            <a:off x="6781800" y="6248400"/>
            <a:ext cx="1905000" cy="457200"/>
          </a:xfrm>
        </p:spPr>
        <p:txBody>
          <a:bodyPr/>
          <a:lstStyle>
            <a:lvl1pPr>
              <a:defRPr/>
            </a:lvl1pPr>
          </a:lstStyle>
          <a:p>
            <a:fld id="{14EF4181-D0CA-4AF0-B217-B6806190DE18}" type="slidenum">
              <a:rPr lang="en-US" altLang="es-AR"/>
              <a:pPr/>
              <a:t>‹Nº›</a:t>
            </a:fld>
            <a:endParaRPr lang="en-US" altLang="es-AR"/>
          </a:p>
        </p:txBody>
      </p:sp>
    </p:spTree>
    <p:extLst>
      <p:ext uri="{BB962C8B-B14F-4D97-AF65-F5344CB8AC3E}">
        <p14:creationId xmlns:p14="http://schemas.microsoft.com/office/powerpoint/2010/main" val="26625220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68313" y="549275"/>
            <a:ext cx="8229600" cy="1143000"/>
          </a:xfrm>
        </p:spPr>
        <p:txBody>
          <a:bodyPr/>
          <a:lstStyle/>
          <a:p>
            <a:r>
              <a:rPr lang="en-US"/>
              <a:t>Click to edit Master title style</a:t>
            </a:r>
          </a:p>
        </p:txBody>
      </p:sp>
      <p:sp>
        <p:nvSpPr>
          <p:cNvPr id="3" name="Table Placeholder 2"/>
          <p:cNvSpPr>
            <a:spLocks noGrp="1"/>
          </p:cNvSpPr>
          <p:nvPr>
            <p:ph type="tbl" idx="1"/>
          </p:nvPr>
        </p:nvSpPr>
        <p:spPr>
          <a:xfrm>
            <a:off x="468313" y="1844675"/>
            <a:ext cx="8229600" cy="4302125"/>
          </a:xfrm>
        </p:spPr>
        <p:txBody>
          <a:bodyPr/>
          <a:lstStyle/>
          <a:p>
            <a:pPr lvl="0"/>
            <a:endParaRPr lang="en-US" noProof="0"/>
          </a:p>
        </p:txBody>
      </p:sp>
      <p:sp>
        <p:nvSpPr>
          <p:cNvPr id="4" name="Date Placeholder 3"/>
          <p:cNvSpPr>
            <a:spLocks noGrp="1"/>
          </p:cNvSpPr>
          <p:nvPr>
            <p:ph type="dt" sz="half" idx="10"/>
          </p:nvPr>
        </p:nvSpPr>
        <p:spPr>
          <a:xfrm>
            <a:off x="457200" y="6248400"/>
            <a:ext cx="1676400" cy="457200"/>
          </a:xfrm>
        </p:spPr>
        <p:txBody>
          <a:bodyPr/>
          <a:lstStyle>
            <a:lvl1pPr>
              <a:defRPr/>
            </a:lvl1pPr>
          </a:lstStyle>
          <a:p>
            <a:pPr>
              <a:defRPr/>
            </a:pPr>
            <a:r>
              <a:rPr lang="fi-FI"/>
              <a:t>23.3.2004</a:t>
            </a:r>
          </a:p>
        </p:txBody>
      </p:sp>
      <p:sp>
        <p:nvSpPr>
          <p:cNvPr id="5" name="Footer Placeholder 4"/>
          <p:cNvSpPr>
            <a:spLocks noGrp="1"/>
          </p:cNvSpPr>
          <p:nvPr>
            <p:ph type="ftr" sz="quarter" idx="11"/>
          </p:nvPr>
        </p:nvSpPr>
        <p:spPr>
          <a:xfrm>
            <a:off x="2268538" y="6237288"/>
            <a:ext cx="4175125" cy="457200"/>
          </a:xfrm>
        </p:spPr>
        <p:txBody>
          <a:bodyPr/>
          <a:lstStyle>
            <a:lvl1pPr>
              <a:defRPr/>
            </a:lvl1pPr>
          </a:lstStyle>
          <a:p>
            <a:pPr>
              <a:defRPr/>
            </a:pPr>
            <a:r>
              <a:rPr lang="en-US"/>
              <a:t>IEEE 802.11 </a:t>
            </a:r>
          </a:p>
          <a:p>
            <a:pPr>
              <a:defRPr/>
            </a:pPr>
            <a:r>
              <a:rPr lang="en-US"/>
              <a:t>Coding and Interleaving</a:t>
            </a:r>
          </a:p>
        </p:txBody>
      </p:sp>
      <p:sp>
        <p:nvSpPr>
          <p:cNvPr id="6" name="Slide Number Placeholder 5"/>
          <p:cNvSpPr>
            <a:spLocks noGrp="1"/>
          </p:cNvSpPr>
          <p:nvPr>
            <p:ph type="sldNum" sz="quarter" idx="12"/>
          </p:nvPr>
        </p:nvSpPr>
        <p:spPr>
          <a:xfrm>
            <a:off x="6781800" y="6248400"/>
            <a:ext cx="1905000" cy="457200"/>
          </a:xfrm>
        </p:spPr>
        <p:txBody>
          <a:bodyPr/>
          <a:lstStyle>
            <a:lvl1pPr>
              <a:defRPr/>
            </a:lvl1pPr>
          </a:lstStyle>
          <a:p>
            <a:fld id="{16F4AC7C-FAE0-4B30-84A0-E65C664233D5}" type="slidenum">
              <a:rPr lang="en-US" altLang="es-AR"/>
              <a:pPr/>
              <a:t>‹Nº›</a:t>
            </a:fld>
            <a:endParaRPr lang="en-US" altLang="es-AR"/>
          </a:p>
        </p:txBody>
      </p:sp>
    </p:spTree>
    <p:extLst>
      <p:ext uri="{BB962C8B-B14F-4D97-AF65-F5344CB8AC3E}">
        <p14:creationId xmlns:p14="http://schemas.microsoft.com/office/powerpoint/2010/main" val="4066661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a:defRPr/>
            </a:pPr>
            <a:endParaRPr lang="es-ES_tradnl"/>
          </a:p>
        </p:txBody>
      </p:sp>
      <p:sp>
        <p:nvSpPr>
          <p:cNvPr id="5" name="Footer Placeholder 4"/>
          <p:cNvSpPr>
            <a:spLocks noGrp="1"/>
          </p:cNvSpPr>
          <p:nvPr>
            <p:ph type="ftr" sz="quarter" idx="11"/>
          </p:nvPr>
        </p:nvSpPr>
        <p:spPr/>
        <p:txBody>
          <a:bodyPr/>
          <a:lstStyle/>
          <a:p>
            <a:pPr>
              <a:defRPr/>
            </a:pPr>
            <a:endParaRPr lang="es-ES_tradnl"/>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64265BE-188E-4708-A54E-402F5C29F5F3}" type="slidenum">
              <a:rPr lang="es-ES_tradnl" altLang="es-AR" smtClean="0"/>
              <a:pPr/>
              <a:t>‹Nº›</a:t>
            </a:fld>
            <a:endParaRPr lang="es-ES_tradnl" altLang="es-AR"/>
          </a:p>
        </p:txBody>
      </p:sp>
    </p:spTree>
    <p:extLst>
      <p:ext uri="{BB962C8B-B14F-4D97-AF65-F5344CB8AC3E}">
        <p14:creationId xmlns:p14="http://schemas.microsoft.com/office/powerpoint/2010/main" val="26632387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68313" y="549275"/>
            <a:ext cx="8229600" cy="1143000"/>
          </a:xfrm>
        </p:spPr>
        <p:txBody>
          <a:bodyPr/>
          <a:lstStyle/>
          <a:p>
            <a:r>
              <a:rPr lang="en-US"/>
              <a:t>Click to edit Master title style</a:t>
            </a:r>
          </a:p>
        </p:txBody>
      </p:sp>
      <p:sp>
        <p:nvSpPr>
          <p:cNvPr id="3" name="Content Placeholder 2"/>
          <p:cNvSpPr>
            <a:spLocks noGrp="1"/>
          </p:cNvSpPr>
          <p:nvPr>
            <p:ph sz="quarter" idx="1"/>
          </p:nvPr>
        </p:nvSpPr>
        <p:spPr>
          <a:xfrm>
            <a:off x="468313" y="1844675"/>
            <a:ext cx="4038600" cy="2074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59313" y="1844675"/>
            <a:ext cx="4038600" cy="2074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8313" y="4071938"/>
            <a:ext cx="4038600" cy="20748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59313" y="4071938"/>
            <a:ext cx="4038600" cy="20748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248400"/>
            <a:ext cx="1676400" cy="457200"/>
          </a:xfrm>
        </p:spPr>
        <p:txBody>
          <a:bodyPr/>
          <a:lstStyle>
            <a:lvl1pPr>
              <a:defRPr/>
            </a:lvl1pPr>
          </a:lstStyle>
          <a:p>
            <a:pPr>
              <a:defRPr/>
            </a:pPr>
            <a:r>
              <a:rPr lang="fi-FI"/>
              <a:t>23.3.2004</a:t>
            </a:r>
          </a:p>
        </p:txBody>
      </p:sp>
      <p:sp>
        <p:nvSpPr>
          <p:cNvPr id="8" name="Footer Placeholder 7"/>
          <p:cNvSpPr>
            <a:spLocks noGrp="1"/>
          </p:cNvSpPr>
          <p:nvPr>
            <p:ph type="ftr" sz="quarter" idx="11"/>
          </p:nvPr>
        </p:nvSpPr>
        <p:spPr>
          <a:xfrm>
            <a:off x="2268538" y="6237288"/>
            <a:ext cx="4175125" cy="457200"/>
          </a:xfrm>
        </p:spPr>
        <p:txBody>
          <a:bodyPr/>
          <a:lstStyle>
            <a:lvl1pPr>
              <a:defRPr/>
            </a:lvl1pPr>
          </a:lstStyle>
          <a:p>
            <a:pPr>
              <a:defRPr/>
            </a:pPr>
            <a:r>
              <a:rPr lang="en-US"/>
              <a:t>IEEE 802.11 </a:t>
            </a:r>
          </a:p>
          <a:p>
            <a:pPr>
              <a:defRPr/>
            </a:pPr>
            <a:r>
              <a:rPr lang="en-US"/>
              <a:t>Coding and Interleaving</a:t>
            </a:r>
          </a:p>
        </p:txBody>
      </p:sp>
      <p:sp>
        <p:nvSpPr>
          <p:cNvPr id="9" name="Slide Number Placeholder 8"/>
          <p:cNvSpPr>
            <a:spLocks noGrp="1"/>
          </p:cNvSpPr>
          <p:nvPr>
            <p:ph type="sldNum" sz="quarter" idx="12"/>
          </p:nvPr>
        </p:nvSpPr>
        <p:spPr>
          <a:xfrm>
            <a:off x="6781800" y="6248400"/>
            <a:ext cx="1905000" cy="457200"/>
          </a:xfrm>
        </p:spPr>
        <p:txBody>
          <a:bodyPr/>
          <a:lstStyle>
            <a:lvl1pPr>
              <a:defRPr/>
            </a:lvl1pPr>
          </a:lstStyle>
          <a:p>
            <a:fld id="{977C9DB2-7270-4E0D-8C19-A2AA2AF032F1}" type="slidenum">
              <a:rPr lang="en-US" altLang="es-AR"/>
              <a:pPr/>
              <a:t>‹Nº›</a:t>
            </a:fld>
            <a:endParaRPr lang="en-US" altLang="es-AR"/>
          </a:p>
        </p:txBody>
      </p:sp>
    </p:spTree>
    <p:extLst>
      <p:ext uri="{BB962C8B-B14F-4D97-AF65-F5344CB8AC3E}">
        <p14:creationId xmlns:p14="http://schemas.microsoft.com/office/powerpoint/2010/main" val="4061758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pPr>
              <a:defRPr/>
            </a:pPr>
            <a:endParaRPr lang="es-ES_tradnl"/>
          </a:p>
        </p:txBody>
      </p:sp>
      <p:sp>
        <p:nvSpPr>
          <p:cNvPr id="5" name="Footer Placeholder 4"/>
          <p:cNvSpPr>
            <a:spLocks noGrp="1"/>
          </p:cNvSpPr>
          <p:nvPr>
            <p:ph type="ftr" sz="quarter" idx="11"/>
          </p:nvPr>
        </p:nvSpPr>
        <p:spPr/>
        <p:txBody>
          <a:bodyPr/>
          <a:lstStyle/>
          <a:p>
            <a:pPr>
              <a:defRPr/>
            </a:pPr>
            <a:endParaRPr lang="es-ES_tradnl"/>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364265BE-188E-4708-A54E-402F5C29F5F3}" type="slidenum">
              <a:rPr lang="es-ES_tradnl" altLang="es-AR" smtClean="0"/>
              <a:pPr/>
              <a:t>‹Nº›</a:t>
            </a:fld>
            <a:endParaRPr lang="es-ES_tradnl" altLang="es-AR"/>
          </a:p>
        </p:txBody>
      </p:sp>
    </p:spTree>
    <p:extLst>
      <p:ext uri="{BB962C8B-B14F-4D97-AF65-F5344CB8AC3E}">
        <p14:creationId xmlns:p14="http://schemas.microsoft.com/office/powerpoint/2010/main" val="3415705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pPr>
              <a:defRPr/>
            </a:pPr>
            <a:endParaRPr lang="es-ES_tradnl"/>
          </a:p>
        </p:txBody>
      </p:sp>
      <p:sp>
        <p:nvSpPr>
          <p:cNvPr id="6" name="Footer Placeholder 5"/>
          <p:cNvSpPr>
            <a:spLocks noGrp="1"/>
          </p:cNvSpPr>
          <p:nvPr>
            <p:ph type="ftr" sz="quarter" idx="11"/>
          </p:nvPr>
        </p:nvSpPr>
        <p:spPr/>
        <p:txBody>
          <a:bodyPr/>
          <a:lstStyle/>
          <a:p>
            <a:pPr>
              <a:defRPr/>
            </a:pPr>
            <a:endParaRPr lang="es-ES_tradnl"/>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364265BE-188E-4708-A54E-402F5C29F5F3}" type="slidenum">
              <a:rPr lang="es-ES_tradnl" altLang="es-AR" smtClean="0"/>
              <a:pPr/>
              <a:t>‹Nº›</a:t>
            </a:fld>
            <a:endParaRPr lang="es-ES_tradnl" altLang="es-AR"/>
          </a:p>
        </p:txBody>
      </p:sp>
    </p:spTree>
    <p:extLst>
      <p:ext uri="{BB962C8B-B14F-4D97-AF65-F5344CB8AC3E}">
        <p14:creationId xmlns:p14="http://schemas.microsoft.com/office/powerpoint/2010/main" val="2296007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pPr>
              <a:defRPr/>
            </a:pPr>
            <a:endParaRPr lang="es-ES_tradnl"/>
          </a:p>
        </p:txBody>
      </p:sp>
      <p:sp>
        <p:nvSpPr>
          <p:cNvPr id="8" name="Footer Placeholder 7"/>
          <p:cNvSpPr>
            <a:spLocks noGrp="1"/>
          </p:cNvSpPr>
          <p:nvPr>
            <p:ph type="ftr" sz="quarter" idx="11"/>
          </p:nvPr>
        </p:nvSpPr>
        <p:spPr/>
        <p:txBody>
          <a:bodyPr/>
          <a:lstStyle/>
          <a:p>
            <a:pPr>
              <a:defRPr/>
            </a:pPr>
            <a:endParaRPr lang="es-ES_tradnl"/>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364265BE-188E-4708-A54E-402F5C29F5F3}" type="slidenum">
              <a:rPr lang="es-ES_tradnl" altLang="es-AR" smtClean="0"/>
              <a:pPr/>
              <a:t>‹Nº›</a:t>
            </a:fld>
            <a:endParaRPr lang="es-ES_tradnl" altLang="es-AR"/>
          </a:p>
        </p:txBody>
      </p:sp>
    </p:spTree>
    <p:extLst>
      <p:ext uri="{BB962C8B-B14F-4D97-AF65-F5344CB8AC3E}">
        <p14:creationId xmlns:p14="http://schemas.microsoft.com/office/powerpoint/2010/main" val="1857702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pPr>
              <a:defRPr/>
            </a:pPr>
            <a:endParaRPr lang="es-ES_tradnl"/>
          </a:p>
        </p:txBody>
      </p:sp>
      <p:sp>
        <p:nvSpPr>
          <p:cNvPr id="4" name="Footer Placeholder 3"/>
          <p:cNvSpPr>
            <a:spLocks noGrp="1"/>
          </p:cNvSpPr>
          <p:nvPr>
            <p:ph type="ftr" sz="quarter" idx="11"/>
          </p:nvPr>
        </p:nvSpPr>
        <p:spPr/>
        <p:txBody>
          <a:bodyPr/>
          <a:lstStyle/>
          <a:p>
            <a:pPr>
              <a:defRPr/>
            </a:pPr>
            <a:endParaRPr lang="es-ES_tradnl"/>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64265BE-188E-4708-A54E-402F5C29F5F3}" type="slidenum">
              <a:rPr lang="es-ES_tradnl" altLang="es-AR" smtClean="0"/>
              <a:pPr/>
              <a:t>‹Nº›</a:t>
            </a:fld>
            <a:endParaRPr lang="es-ES_tradnl" altLang="es-AR"/>
          </a:p>
        </p:txBody>
      </p:sp>
    </p:spTree>
    <p:extLst>
      <p:ext uri="{BB962C8B-B14F-4D97-AF65-F5344CB8AC3E}">
        <p14:creationId xmlns:p14="http://schemas.microsoft.com/office/powerpoint/2010/main" val="202808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s-ES_tradnl"/>
          </a:p>
        </p:txBody>
      </p:sp>
      <p:sp>
        <p:nvSpPr>
          <p:cNvPr id="3" name="Footer Placeholder 2"/>
          <p:cNvSpPr>
            <a:spLocks noGrp="1"/>
          </p:cNvSpPr>
          <p:nvPr>
            <p:ph type="ftr" sz="quarter" idx="11"/>
          </p:nvPr>
        </p:nvSpPr>
        <p:spPr/>
        <p:txBody>
          <a:bodyPr/>
          <a:lstStyle/>
          <a:p>
            <a:pPr>
              <a:defRPr/>
            </a:pPr>
            <a:endParaRPr lang="es-ES_tradnl"/>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64265BE-188E-4708-A54E-402F5C29F5F3}" type="slidenum">
              <a:rPr lang="es-ES_tradnl" altLang="es-AR" smtClean="0"/>
              <a:pPr/>
              <a:t>‹Nº›</a:t>
            </a:fld>
            <a:endParaRPr lang="es-ES_tradnl" altLang="es-AR"/>
          </a:p>
        </p:txBody>
      </p:sp>
    </p:spTree>
    <p:extLst>
      <p:ext uri="{BB962C8B-B14F-4D97-AF65-F5344CB8AC3E}">
        <p14:creationId xmlns:p14="http://schemas.microsoft.com/office/powerpoint/2010/main" val="3955515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pPr>
              <a:defRPr/>
            </a:pPr>
            <a:endParaRPr lang="es-ES_tradnl"/>
          </a:p>
        </p:txBody>
      </p:sp>
      <p:sp>
        <p:nvSpPr>
          <p:cNvPr id="6" name="Footer Placeholder 5"/>
          <p:cNvSpPr>
            <a:spLocks noGrp="1"/>
          </p:cNvSpPr>
          <p:nvPr>
            <p:ph type="ftr" sz="quarter" idx="11"/>
          </p:nvPr>
        </p:nvSpPr>
        <p:spPr/>
        <p:txBody>
          <a:bodyPr/>
          <a:lstStyle/>
          <a:p>
            <a:pPr>
              <a:defRPr/>
            </a:pPr>
            <a:endParaRPr lang="es-ES_tradnl"/>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64265BE-188E-4708-A54E-402F5C29F5F3}" type="slidenum">
              <a:rPr lang="es-ES_tradnl" altLang="es-AR" smtClean="0"/>
              <a:pPr/>
              <a:t>‹Nº›</a:t>
            </a:fld>
            <a:endParaRPr lang="es-ES_tradnl" altLang="es-AR"/>
          </a:p>
        </p:txBody>
      </p:sp>
    </p:spTree>
    <p:extLst>
      <p:ext uri="{BB962C8B-B14F-4D97-AF65-F5344CB8AC3E}">
        <p14:creationId xmlns:p14="http://schemas.microsoft.com/office/powerpoint/2010/main" val="2953759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pPr>
              <a:defRPr/>
            </a:pPr>
            <a:endParaRPr lang="es-ES_tradnl"/>
          </a:p>
        </p:txBody>
      </p:sp>
      <p:sp>
        <p:nvSpPr>
          <p:cNvPr id="6" name="Footer Placeholder 5"/>
          <p:cNvSpPr>
            <a:spLocks noGrp="1"/>
          </p:cNvSpPr>
          <p:nvPr>
            <p:ph type="ftr" sz="quarter" idx="11"/>
          </p:nvPr>
        </p:nvSpPr>
        <p:spPr/>
        <p:txBody>
          <a:bodyPr/>
          <a:lstStyle/>
          <a:p>
            <a:pPr>
              <a:defRPr/>
            </a:pPr>
            <a:endParaRPr lang="es-ES_tradnl"/>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364265BE-188E-4708-A54E-402F5C29F5F3}" type="slidenum">
              <a:rPr lang="es-ES_tradnl" altLang="es-AR" smtClean="0"/>
              <a:pPr/>
              <a:t>‹Nº›</a:t>
            </a:fld>
            <a:endParaRPr lang="es-ES_tradnl" altLang="es-AR"/>
          </a:p>
        </p:txBody>
      </p:sp>
    </p:spTree>
    <p:extLst>
      <p:ext uri="{BB962C8B-B14F-4D97-AF65-F5344CB8AC3E}">
        <p14:creationId xmlns:p14="http://schemas.microsoft.com/office/powerpoint/2010/main" val="2497476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endParaRPr lang="es-ES_tradnl"/>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s-ES_tradnl"/>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364265BE-188E-4708-A54E-402F5C29F5F3}" type="slidenum">
              <a:rPr lang="es-ES_tradnl" altLang="es-AR" smtClean="0"/>
              <a:pPr/>
              <a:t>‹Nº›</a:t>
            </a:fld>
            <a:endParaRPr lang="es-ES_tradnl" altLang="es-AR"/>
          </a:p>
        </p:txBody>
      </p:sp>
    </p:spTree>
    <p:extLst>
      <p:ext uri="{BB962C8B-B14F-4D97-AF65-F5344CB8AC3E}">
        <p14:creationId xmlns:p14="http://schemas.microsoft.com/office/powerpoint/2010/main" val="852787270"/>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 id="2147483834" r:id="rId12"/>
    <p:sldLayoutId id="2147483835" r:id="rId13"/>
    <p:sldLayoutId id="2147483836" r:id="rId14"/>
    <p:sldLayoutId id="2147483837" r:id="rId15"/>
    <p:sldLayoutId id="2147483838" r:id="rId16"/>
    <p:sldLayoutId id="2147483839" r:id="rId17"/>
    <p:sldLayoutId id="2147483840" r:id="rId18"/>
    <p:sldLayoutId id="2147483841" r:id="rId19"/>
    <p:sldLayoutId id="2147483842" r:id="rId20"/>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png"/><Relationship Id="rId1" Type="http://schemas.openxmlformats.org/officeDocument/2006/relationships/slideLayout" Target="../slideLayouts/slideLayout17.xml"/><Relationship Id="rId4" Type="http://schemas.openxmlformats.org/officeDocument/2006/relationships/comments" Target="../comments/comment2.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13.wmf"/><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7.xml"/><Relationship Id="rId1" Type="http://schemas.openxmlformats.org/officeDocument/2006/relationships/vmlDrawing" Target="../drawings/vmlDrawing1.vml"/><Relationship Id="rId5" Type="http://schemas.openxmlformats.org/officeDocument/2006/relationships/comments" Target="../comments/comment4.xml"/><Relationship Id="rId4" Type="http://schemas.openxmlformats.org/officeDocument/2006/relationships/image" Target="../media/image15.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8.xml"/><Relationship Id="rId1" Type="http://schemas.openxmlformats.org/officeDocument/2006/relationships/vmlDrawing" Target="../drawings/vmlDrawing2.vml"/><Relationship Id="rId4" Type="http://schemas.openxmlformats.org/officeDocument/2006/relationships/image" Target="../media/image16.wmf"/></Relationships>
</file>

<file path=ppt/slides/_rels/slide19.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slideLayout" Target="../slideLayouts/slideLayout18.xml"/><Relationship Id="rId1" Type="http://schemas.openxmlformats.org/officeDocument/2006/relationships/vmlDrawing" Target="../drawings/vmlDrawing3.vml"/><Relationship Id="rId6" Type="http://schemas.openxmlformats.org/officeDocument/2006/relationships/comments" Target="../comments/comment5.xml"/><Relationship Id="rId5" Type="http://schemas.openxmlformats.org/officeDocument/2006/relationships/image" Target="../media/image18.wmf"/><Relationship Id="rId4" Type="http://schemas.openxmlformats.org/officeDocument/2006/relationships/oleObject" Target="../embeddings/oleObject3.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22.png"/><Relationship Id="rId7" Type="http://schemas.openxmlformats.org/officeDocument/2006/relationships/image" Target="../media/image21.png"/><Relationship Id="rId2" Type="http://schemas.openxmlformats.org/officeDocument/2006/relationships/slideLayout" Target="../slideLayouts/slideLayout20.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image" Target="../media/image20.png"/><Relationship Id="rId4" Type="http://schemas.openxmlformats.org/officeDocument/2006/relationships/oleObject" Target="../embeddings/oleObject4.bin"/></Relationships>
</file>

<file path=ppt/slides/_rels/slide23.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8.bin"/><Relationship Id="rId13" Type="http://schemas.openxmlformats.org/officeDocument/2006/relationships/image" Target="../media/image29.wmf"/><Relationship Id="rId3" Type="http://schemas.openxmlformats.org/officeDocument/2006/relationships/image" Target="../media/image30.png"/><Relationship Id="rId7" Type="http://schemas.openxmlformats.org/officeDocument/2006/relationships/image" Target="../media/image26.png"/><Relationship Id="rId12" Type="http://schemas.openxmlformats.org/officeDocument/2006/relationships/oleObject" Target="../embeddings/oleObject10.bin"/><Relationship Id="rId2" Type="http://schemas.openxmlformats.org/officeDocument/2006/relationships/slideLayout" Target="../slideLayouts/slideLayout17.xml"/><Relationship Id="rId1" Type="http://schemas.openxmlformats.org/officeDocument/2006/relationships/vmlDrawing" Target="../drawings/vmlDrawing5.vml"/><Relationship Id="rId6" Type="http://schemas.openxmlformats.org/officeDocument/2006/relationships/oleObject" Target="../embeddings/oleObject7.bin"/><Relationship Id="rId11" Type="http://schemas.openxmlformats.org/officeDocument/2006/relationships/image" Target="../media/image28.wmf"/><Relationship Id="rId5" Type="http://schemas.openxmlformats.org/officeDocument/2006/relationships/image" Target="../media/image25.png"/><Relationship Id="rId10" Type="http://schemas.openxmlformats.org/officeDocument/2006/relationships/oleObject" Target="../embeddings/oleObject9.bin"/><Relationship Id="rId4" Type="http://schemas.openxmlformats.org/officeDocument/2006/relationships/oleObject" Target="../embeddings/oleObject6.bin"/><Relationship Id="rId9" Type="http://schemas.openxmlformats.org/officeDocument/2006/relationships/image" Target="../media/image27.wmf"/></Relationships>
</file>

<file path=ppt/slides/_rels/slide27.xml.rels><?xml version="1.0" encoding="UTF-8" standalone="yes"?>
<Relationships xmlns="http://schemas.openxmlformats.org/package/2006/relationships"><Relationship Id="rId8" Type="http://schemas.openxmlformats.org/officeDocument/2006/relationships/comments" Target="../comments/comment7.xml"/><Relationship Id="rId3" Type="http://schemas.openxmlformats.org/officeDocument/2006/relationships/image" Target="../media/image33.png"/><Relationship Id="rId7" Type="http://schemas.openxmlformats.org/officeDocument/2006/relationships/image" Target="../media/image32.png"/><Relationship Id="rId2" Type="http://schemas.openxmlformats.org/officeDocument/2006/relationships/slideLayout" Target="../slideLayouts/slideLayout20.xml"/><Relationship Id="rId1" Type="http://schemas.openxmlformats.org/officeDocument/2006/relationships/vmlDrawing" Target="../drawings/vmlDrawing6.vml"/><Relationship Id="rId6" Type="http://schemas.openxmlformats.org/officeDocument/2006/relationships/oleObject" Target="../embeddings/oleObject12.bin"/><Relationship Id="rId5" Type="http://schemas.openxmlformats.org/officeDocument/2006/relationships/image" Target="../media/image31.png"/><Relationship Id="rId4" Type="http://schemas.openxmlformats.org/officeDocument/2006/relationships/oleObject" Target="../embeddings/oleObject11.bin"/></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image" Target="../media/image35.png"/><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Layout" Target="../slideLayouts/slideLayout18.xml"/><Relationship Id="rId1" Type="http://schemas.openxmlformats.org/officeDocument/2006/relationships/vmlDrawing" Target="../drawings/vmlDrawing7.vml"/><Relationship Id="rId6" Type="http://schemas.openxmlformats.org/officeDocument/2006/relationships/comments" Target="../comments/comment9.xml"/><Relationship Id="rId5" Type="http://schemas.openxmlformats.org/officeDocument/2006/relationships/image" Target="../media/image36.wmf"/><Relationship Id="rId4" Type="http://schemas.openxmlformats.org/officeDocument/2006/relationships/oleObject" Target="../embeddings/oleObject13.bin"/></Relationships>
</file>

<file path=ppt/slides/_rels/slide3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4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8.w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9.w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video" Target="file:///H:\PARESPONSE.m1v" TargetMode="External"/><Relationship Id="rId4" Type="http://schemas.openxmlformats.org/officeDocument/2006/relationships/image" Target="../media/image61.png"/></Relationships>
</file>

<file path=ppt/slides/_rels/slide58.x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63.emf"/></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video" Target="file:///H:\NLD.m1v" TargetMode="External"/><Relationship Id="rId6" Type="http://schemas.openxmlformats.org/officeDocument/2006/relationships/image" Target="../media/image66.jpeg"/><Relationship Id="rId5" Type="http://schemas.openxmlformats.org/officeDocument/2006/relationships/image" Target="../media/image65.jpeg"/><Relationship Id="rId4" Type="http://schemas.openxmlformats.org/officeDocument/2006/relationships/image" Target="../media/image64.png"/></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6.xml"/><Relationship Id="rId5" Type="http://schemas.openxmlformats.org/officeDocument/2006/relationships/image" Target="../media/image70.png"/><Relationship Id="rId4" Type="http://schemas.openxmlformats.org/officeDocument/2006/relationships/image" Target="../media/image69.png"/></Relationships>
</file>

<file path=ppt/slides/_rels/slide61.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6.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s>
</file>

<file path=ppt/slides/_rels/slide62.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80.png"/></Relationships>
</file>

<file path=ppt/slides/_rels/slide65.x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image" Target="../media/image81.wmf"/><Relationship Id="rId1" Type="http://schemas.openxmlformats.org/officeDocument/2006/relationships/slideLayout" Target="../slideLayouts/slideLayout2.xml"/><Relationship Id="rId4" Type="http://schemas.openxmlformats.org/officeDocument/2006/relationships/image" Target="../media/image83.png"/></Relationships>
</file>

<file path=ppt/slides/_rels/slide66.xml.rels><?xml version="1.0" encoding="UTF-8" standalone="yes"?>
<Relationships xmlns="http://schemas.openxmlformats.org/package/2006/relationships"><Relationship Id="rId3" Type="http://schemas.openxmlformats.org/officeDocument/2006/relationships/image" Target="../media/image84.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88.wmf"/></Relationships>
</file>

<file path=ppt/slides/_rels/slide69.xml.rels><?xml version="1.0" encoding="UTF-8" standalone="yes"?>
<Relationships xmlns="http://schemas.openxmlformats.org/package/2006/relationships"><Relationship Id="rId3" Type="http://schemas.openxmlformats.org/officeDocument/2006/relationships/image" Target="../media/image89.jpe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91.jpeg"/><Relationship Id="rId4" Type="http://schemas.openxmlformats.org/officeDocument/2006/relationships/image" Target="../media/image90.jpeg"/></Relationships>
</file>

<file path=ppt/slides/_rels/slide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0.xml.rels><?xml version="1.0" encoding="UTF-8" standalone="yes"?>
<Relationships xmlns="http://schemas.openxmlformats.org/package/2006/relationships"><Relationship Id="rId3" Type="http://schemas.openxmlformats.org/officeDocument/2006/relationships/image" Target="../media/image93.wmf"/><Relationship Id="rId2" Type="http://schemas.openxmlformats.org/officeDocument/2006/relationships/image" Target="../media/image92.wmf"/><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94.wmf"/><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95.png"/></Relationships>
</file>

<file path=ppt/slides/_rels/slide72.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wmf"/><Relationship Id="rId1" Type="http://schemas.openxmlformats.org/officeDocument/2006/relationships/slideLayout" Target="../slideLayouts/slideLayout2.xml"/><Relationship Id="rId4" Type="http://schemas.openxmlformats.org/officeDocument/2006/relationships/image" Target="../media/image98.wmf"/></Relationships>
</file>

<file path=ppt/slides/_rels/slide73.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94.wmf"/><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00.wmf"/></Relationships>
</file>

<file path=ppt/slides/_rels/slide76.xml.rels><?xml version="1.0" encoding="UTF-8" standalone="yes"?>
<Relationships xmlns="http://schemas.openxmlformats.org/package/2006/relationships"><Relationship Id="rId2" Type="http://schemas.openxmlformats.org/officeDocument/2006/relationships/image" Target="../media/image101.wmf"/><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p:txBody>
          <a:bodyPr>
            <a:normAutofit fontScale="90000"/>
          </a:bodyPr>
          <a:lstStyle/>
          <a:p>
            <a:pPr eaLnBrk="1" hangingPunct="1"/>
            <a:r>
              <a:rPr lang="es-AR" altLang="es-AR"/>
              <a:t>Codificación de canal e interleaving en OFDM</a:t>
            </a:r>
            <a:endParaRPr lang="es-ES_tradnl" altLang="es-AR"/>
          </a:p>
        </p:txBody>
      </p:sp>
      <p:sp>
        <p:nvSpPr>
          <p:cNvPr id="15363" name="Rectangle 3"/>
          <p:cNvSpPr>
            <a:spLocks noGrp="1" noChangeArrowheads="1"/>
          </p:cNvSpPr>
          <p:nvPr>
            <p:ph type="subTitle" idx="1"/>
          </p:nvPr>
        </p:nvSpPr>
        <p:spPr/>
        <p:txBody>
          <a:bodyPr/>
          <a:lstStyle/>
          <a:p>
            <a:pPr eaLnBrk="1" hangingPunct="1"/>
            <a:endParaRPr lang="es-ES" altLang="es-AR"/>
          </a:p>
        </p:txBody>
      </p:sp>
    </p:spTree>
    <p:extLst>
      <p:ext uri="{BB962C8B-B14F-4D97-AF65-F5344CB8AC3E}">
        <p14:creationId xmlns:p14="http://schemas.microsoft.com/office/powerpoint/2010/main" val="304169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es-AR"/>
              <a:t>Codificación en bloques - CRC</a:t>
            </a:r>
          </a:p>
        </p:txBody>
      </p:sp>
      <p:sp>
        <p:nvSpPr>
          <p:cNvPr id="23555" name="Content Placeholder 2"/>
          <p:cNvSpPr>
            <a:spLocks noGrp="1"/>
          </p:cNvSpPr>
          <p:nvPr>
            <p:ph idx="1"/>
          </p:nvPr>
        </p:nvSpPr>
        <p:spPr/>
        <p:txBody>
          <a:bodyPr>
            <a:normAutofit fontScale="92500" lnSpcReduction="10000"/>
          </a:bodyPr>
          <a:lstStyle/>
          <a:p>
            <a:r>
              <a:rPr lang="en-US" altLang="es-AR" sz="2400" dirty="0"/>
              <a:t>Un </a:t>
            </a:r>
            <a:r>
              <a:rPr lang="en-US" altLang="es-AR" sz="2400" dirty="0" err="1"/>
              <a:t>codigo</a:t>
            </a:r>
            <a:r>
              <a:rPr lang="en-US" altLang="es-AR" sz="2400" dirty="0"/>
              <a:t> en </a:t>
            </a:r>
            <a:r>
              <a:rPr lang="en-US" altLang="es-AR" sz="2400" dirty="0" err="1"/>
              <a:t>bloques</a:t>
            </a:r>
            <a:r>
              <a:rPr lang="en-US" altLang="es-AR" sz="2400" dirty="0"/>
              <a:t> </a:t>
            </a:r>
            <a:r>
              <a:rPr lang="en-US" altLang="es-AR" sz="2400" dirty="0" err="1"/>
              <a:t>muy</a:t>
            </a:r>
            <a:r>
              <a:rPr lang="en-US" altLang="es-AR" sz="2400" dirty="0"/>
              <a:t> </a:t>
            </a:r>
            <a:r>
              <a:rPr lang="en-US" altLang="es-AR" sz="2400" dirty="0" err="1"/>
              <a:t>sencillo</a:t>
            </a:r>
            <a:r>
              <a:rPr lang="en-US" altLang="es-AR" sz="2400" dirty="0"/>
              <a:t> </a:t>
            </a:r>
            <a:r>
              <a:rPr lang="en-US" altLang="es-AR" sz="2400" dirty="0" err="1"/>
              <a:t>es</a:t>
            </a:r>
            <a:r>
              <a:rPr lang="en-US" altLang="es-AR" sz="2400" dirty="0"/>
              <a:t> el CRC (cyclic </a:t>
            </a:r>
            <a:r>
              <a:rPr lang="en-US" altLang="es-AR" sz="2400" dirty="0" err="1"/>
              <a:t>redundance</a:t>
            </a:r>
            <a:r>
              <a:rPr lang="en-US" altLang="es-AR" sz="2400" dirty="0"/>
              <a:t> check).</a:t>
            </a:r>
          </a:p>
          <a:p>
            <a:r>
              <a:rPr lang="en-US" altLang="es-AR" sz="2400" dirty="0"/>
              <a:t>Un </a:t>
            </a:r>
            <a:r>
              <a:rPr lang="en-US" altLang="es-AR" sz="2400" dirty="0" err="1"/>
              <a:t>número</a:t>
            </a:r>
            <a:r>
              <a:rPr lang="en-US" altLang="es-AR" sz="2400" dirty="0"/>
              <a:t> </a:t>
            </a:r>
            <a:r>
              <a:rPr lang="en-US" altLang="es-AR" sz="2400" dirty="0" err="1"/>
              <a:t>fijo</a:t>
            </a:r>
            <a:r>
              <a:rPr lang="en-US" altLang="es-AR" sz="2400" dirty="0"/>
              <a:t> de bits son </a:t>
            </a:r>
            <a:r>
              <a:rPr lang="en-US" altLang="es-AR" sz="2400" dirty="0" err="1"/>
              <a:t>agregados</a:t>
            </a:r>
            <a:r>
              <a:rPr lang="en-US" altLang="es-AR" sz="2400" dirty="0"/>
              <a:t> a un </a:t>
            </a:r>
            <a:r>
              <a:rPr lang="en-US" altLang="es-AR" sz="2400" dirty="0" err="1"/>
              <a:t>bloque</a:t>
            </a:r>
            <a:r>
              <a:rPr lang="en-US" altLang="es-AR" sz="2400" dirty="0"/>
              <a:t>.</a:t>
            </a:r>
          </a:p>
          <a:p>
            <a:r>
              <a:rPr lang="en-US" altLang="es-AR" sz="2400" dirty="0"/>
              <a:t>Si el receptor </a:t>
            </a:r>
            <a:r>
              <a:rPr lang="en-US" altLang="es-AR" sz="2400" dirty="0" err="1"/>
              <a:t>detecta</a:t>
            </a:r>
            <a:r>
              <a:rPr lang="en-US" altLang="es-AR" sz="2400" dirty="0"/>
              <a:t> un error, </a:t>
            </a:r>
            <a:r>
              <a:rPr lang="en-US" altLang="es-AR" sz="2400" dirty="0" err="1"/>
              <a:t>solicita</a:t>
            </a:r>
            <a:r>
              <a:rPr lang="en-US" altLang="es-AR" sz="2400" dirty="0"/>
              <a:t> </a:t>
            </a:r>
            <a:r>
              <a:rPr lang="en-US" altLang="es-AR" sz="2400" dirty="0" err="1"/>
              <a:t>una</a:t>
            </a:r>
            <a:r>
              <a:rPr lang="en-US" altLang="es-AR" sz="2400" dirty="0"/>
              <a:t> re-</a:t>
            </a:r>
            <a:r>
              <a:rPr lang="en-US" altLang="es-AR" sz="2400" dirty="0" err="1"/>
              <a:t>transmisión</a:t>
            </a:r>
            <a:r>
              <a:rPr lang="en-US" altLang="es-AR" sz="2400" dirty="0"/>
              <a:t> de la </a:t>
            </a:r>
            <a:r>
              <a:rPr lang="en-US" altLang="es-AR" sz="2400" dirty="0" err="1"/>
              <a:t>trama</a:t>
            </a:r>
            <a:r>
              <a:rPr lang="en-US" altLang="es-AR" sz="2400" dirty="0"/>
              <a:t>.</a:t>
            </a:r>
          </a:p>
          <a:p>
            <a:r>
              <a:rPr lang="en-US" altLang="es-AR" sz="2400" dirty="0"/>
              <a:t>El </a:t>
            </a:r>
            <a:r>
              <a:rPr lang="en-US" altLang="es-AR" sz="2400" dirty="0" err="1"/>
              <a:t>proceso</a:t>
            </a:r>
            <a:r>
              <a:rPr lang="en-US" altLang="es-AR" sz="2400" dirty="0"/>
              <a:t> de </a:t>
            </a:r>
            <a:r>
              <a:rPr lang="en-US" altLang="es-AR" sz="2400" dirty="0" err="1"/>
              <a:t>codificación</a:t>
            </a:r>
            <a:r>
              <a:rPr lang="en-US" altLang="es-AR" sz="2400" dirty="0"/>
              <a:t> </a:t>
            </a:r>
            <a:r>
              <a:rPr lang="en-US" altLang="es-AR" sz="2400" dirty="0" err="1"/>
              <a:t>emplea</a:t>
            </a:r>
            <a:r>
              <a:rPr lang="en-US" altLang="es-AR" sz="2400" dirty="0"/>
              <a:t> un </a:t>
            </a:r>
            <a:r>
              <a:rPr lang="en-US" altLang="es-AR" sz="2400" dirty="0" err="1"/>
              <a:t>registro</a:t>
            </a:r>
            <a:r>
              <a:rPr lang="en-US" altLang="es-AR" sz="2400" dirty="0"/>
              <a:t> de </a:t>
            </a:r>
            <a:r>
              <a:rPr lang="en-US" altLang="es-AR" sz="2400" dirty="0" err="1"/>
              <a:t>desplazamiento</a:t>
            </a:r>
            <a:r>
              <a:rPr lang="en-US" altLang="es-AR" sz="2400" dirty="0"/>
              <a:t> </a:t>
            </a:r>
            <a:r>
              <a:rPr lang="en-US" altLang="es-AR" sz="2400" dirty="0" err="1"/>
              <a:t>cuyo</a:t>
            </a:r>
            <a:r>
              <a:rPr lang="en-US" altLang="es-AR" sz="2400" dirty="0"/>
              <a:t> </a:t>
            </a:r>
            <a:r>
              <a:rPr lang="en-US" altLang="es-AR" sz="2400" dirty="0" err="1"/>
              <a:t>patrón</a:t>
            </a:r>
            <a:r>
              <a:rPr lang="en-US" altLang="es-AR" sz="2400" dirty="0"/>
              <a:t> de </a:t>
            </a:r>
            <a:r>
              <a:rPr lang="en-US" altLang="es-AR" sz="2400" dirty="0" err="1"/>
              <a:t>conexión</a:t>
            </a:r>
            <a:r>
              <a:rPr lang="en-US" altLang="es-AR" sz="2400" dirty="0"/>
              <a:t> </a:t>
            </a:r>
            <a:r>
              <a:rPr lang="en-US" altLang="es-AR" sz="2400" dirty="0" err="1"/>
              <a:t>es</a:t>
            </a:r>
            <a:r>
              <a:rPr lang="en-US" altLang="es-AR" sz="2400" dirty="0"/>
              <a:t> </a:t>
            </a:r>
            <a:r>
              <a:rPr lang="en-US" altLang="es-AR" sz="2400" dirty="0" err="1"/>
              <a:t>definido</a:t>
            </a:r>
            <a:r>
              <a:rPr lang="en-US" altLang="es-AR" sz="2400" dirty="0"/>
              <a:t> </a:t>
            </a:r>
            <a:r>
              <a:rPr lang="en-US" altLang="es-AR" sz="2400" dirty="0" err="1"/>
              <a:t>por</a:t>
            </a:r>
            <a:r>
              <a:rPr lang="en-US" altLang="es-AR" sz="2400" dirty="0"/>
              <a:t> un </a:t>
            </a:r>
            <a:r>
              <a:rPr lang="en-US" altLang="es-AR" sz="2400" dirty="0" err="1"/>
              <a:t>polinomio</a:t>
            </a:r>
            <a:r>
              <a:rPr lang="en-US" altLang="es-AR" sz="2400" dirty="0"/>
              <a:t>. </a:t>
            </a:r>
          </a:p>
          <a:p>
            <a:r>
              <a:rPr lang="en-US" altLang="es-AR" sz="2400" dirty="0"/>
              <a:t>Idem en el decoder.</a:t>
            </a:r>
          </a:p>
          <a:p>
            <a:endParaRPr lang="en-US" altLang="es-AR" sz="2800" dirty="0"/>
          </a:p>
        </p:txBody>
      </p:sp>
    </p:spTree>
    <p:extLst>
      <p:ext uri="{BB962C8B-B14F-4D97-AF65-F5344CB8AC3E}">
        <p14:creationId xmlns:p14="http://schemas.microsoft.com/office/powerpoint/2010/main" val="2490123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err="1"/>
              <a:t>Codificacion</a:t>
            </a:r>
            <a:r>
              <a:rPr lang="es-AR" dirty="0"/>
              <a:t> </a:t>
            </a:r>
          </a:p>
        </p:txBody>
      </p:sp>
      <p:pic>
        <p:nvPicPr>
          <p:cNvPr id="4" name="Picture 3"/>
          <p:cNvPicPr>
            <a:picLocks noChangeAspect="1"/>
          </p:cNvPicPr>
          <p:nvPr/>
        </p:nvPicPr>
        <p:blipFill>
          <a:blip r:embed="rId2"/>
          <a:stretch>
            <a:fillRect/>
          </a:stretch>
        </p:blipFill>
        <p:spPr>
          <a:xfrm>
            <a:off x="2771800" y="1592575"/>
            <a:ext cx="1441379" cy="563883"/>
          </a:xfrm>
          <a:prstGeom prst="rect">
            <a:avLst/>
          </a:prstGeom>
        </p:spPr>
      </p:pic>
      <p:cxnSp>
        <p:nvCxnSpPr>
          <p:cNvPr id="6" name="Straight Arrow Connector 5"/>
          <p:cNvCxnSpPr/>
          <p:nvPr/>
        </p:nvCxnSpPr>
        <p:spPr>
          <a:xfrm flipV="1">
            <a:off x="2915816" y="1984621"/>
            <a:ext cx="72008" cy="3436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177909" y="2317044"/>
            <a:ext cx="1773911" cy="30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s-AR" sz="1400" dirty="0"/>
              <a:t>Dato codificado</a:t>
            </a:r>
          </a:p>
        </p:txBody>
      </p:sp>
      <p:sp>
        <p:nvSpPr>
          <p:cNvPr id="9" name="TextBox 8"/>
          <p:cNvSpPr txBox="1"/>
          <p:nvPr/>
        </p:nvSpPr>
        <p:spPr>
          <a:xfrm>
            <a:off x="3275856" y="2460444"/>
            <a:ext cx="1728192" cy="380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s-AR" dirty="0"/>
              <a:t>original</a:t>
            </a:r>
          </a:p>
        </p:txBody>
      </p:sp>
      <p:cxnSp>
        <p:nvCxnSpPr>
          <p:cNvPr id="11" name="Straight Arrow Connector 10"/>
          <p:cNvCxnSpPr>
            <a:cxnSpLocks/>
            <a:stCxn id="9" idx="0"/>
          </p:cNvCxnSpPr>
          <p:nvPr/>
        </p:nvCxnSpPr>
        <p:spPr>
          <a:xfrm flipH="1" flipV="1">
            <a:off x="3563888" y="1984622"/>
            <a:ext cx="576064" cy="475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3744518" y="1592575"/>
            <a:ext cx="755474" cy="2819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499992" y="1271366"/>
            <a:ext cx="288032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s-AR" dirty="0"/>
              <a:t>Matriz de codificación</a:t>
            </a:r>
          </a:p>
        </p:txBody>
      </p:sp>
      <p:pic>
        <p:nvPicPr>
          <p:cNvPr id="17" name="Picture 16"/>
          <p:cNvPicPr>
            <a:picLocks noChangeAspect="1"/>
          </p:cNvPicPr>
          <p:nvPr/>
        </p:nvPicPr>
        <p:blipFill>
          <a:blip r:embed="rId3"/>
          <a:stretch>
            <a:fillRect/>
          </a:stretch>
        </p:blipFill>
        <p:spPr>
          <a:xfrm>
            <a:off x="1336877" y="2914222"/>
            <a:ext cx="6837504" cy="3927787"/>
          </a:xfrm>
          <a:prstGeom prst="rect">
            <a:avLst/>
          </a:prstGeom>
        </p:spPr>
      </p:pic>
      <p:sp>
        <p:nvSpPr>
          <p:cNvPr id="18" name="TextBox 17"/>
          <p:cNvSpPr txBox="1"/>
          <p:nvPr/>
        </p:nvSpPr>
        <p:spPr>
          <a:xfrm>
            <a:off x="6446406" y="2490927"/>
            <a:ext cx="2087993" cy="30777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s-AR" sz="1400" dirty="0"/>
              <a:t>Libro Andreas </a:t>
            </a:r>
            <a:r>
              <a:rPr lang="es-AR" sz="1400" dirty="0" err="1"/>
              <a:t>Molisch</a:t>
            </a:r>
            <a:endParaRPr lang="es-AR" sz="1400" dirty="0"/>
          </a:p>
        </p:txBody>
      </p:sp>
    </p:spTree>
    <p:extLst>
      <p:ext uri="{BB962C8B-B14F-4D97-AF65-F5344CB8AC3E}">
        <p14:creationId xmlns:p14="http://schemas.microsoft.com/office/powerpoint/2010/main" val="523532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es-AR"/>
              <a:t>CRC</a:t>
            </a:r>
          </a:p>
        </p:txBody>
      </p:sp>
      <p:sp>
        <p:nvSpPr>
          <p:cNvPr id="24579" name="Content Placeholder 2"/>
          <p:cNvSpPr>
            <a:spLocks noGrp="1"/>
          </p:cNvSpPr>
          <p:nvPr>
            <p:ph idx="1"/>
          </p:nvPr>
        </p:nvSpPr>
        <p:spPr/>
        <p:txBody>
          <a:bodyPr/>
          <a:lstStyle/>
          <a:p>
            <a:endParaRPr lang="en-US" altLang="es-AR"/>
          </a:p>
        </p:txBody>
      </p:sp>
      <p:pic>
        <p:nvPicPr>
          <p:cNvPr id="2458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467288"/>
            <a:ext cx="6845300" cy="438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98398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es-AR"/>
              <a:t>Codigos Convolucionales</a:t>
            </a:r>
          </a:p>
        </p:txBody>
      </p:sp>
      <p:sp>
        <p:nvSpPr>
          <p:cNvPr id="25603" name="Rectangle 3"/>
          <p:cNvSpPr>
            <a:spLocks noGrp="1" noChangeArrowheads="1"/>
          </p:cNvSpPr>
          <p:nvPr>
            <p:ph type="body" sz="half" idx="1"/>
          </p:nvPr>
        </p:nvSpPr>
        <p:spPr>
          <a:xfrm>
            <a:off x="468312" y="1844675"/>
            <a:ext cx="4463727" cy="4302125"/>
          </a:xfrm>
        </p:spPr>
        <p:style>
          <a:lnRef idx="2">
            <a:schemeClr val="accent1"/>
          </a:lnRef>
          <a:fillRef idx="1">
            <a:schemeClr val="lt1"/>
          </a:fillRef>
          <a:effectRef idx="0">
            <a:schemeClr val="accent1"/>
          </a:effectRef>
          <a:fontRef idx="minor">
            <a:schemeClr val="dk1"/>
          </a:fontRef>
        </p:style>
        <p:txBody>
          <a:bodyPr/>
          <a:lstStyle/>
          <a:p>
            <a:pPr eaLnBrk="1" hangingPunct="1">
              <a:lnSpc>
                <a:spcPct val="80000"/>
              </a:lnSpc>
            </a:pPr>
            <a:r>
              <a:rPr lang="en-US" altLang="es-AR" sz="2800" dirty="0" err="1"/>
              <a:t>Caracteristicas</a:t>
            </a:r>
            <a:endParaRPr lang="en-US" altLang="es-AR" sz="2800" dirty="0"/>
          </a:p>
          <a:p>
            <a:pPr lvl="1" eaLnBrk="1" hangingPunct="1">
              <a:lnSpc>
                <a:spcPct val="80000"/>
              </a:lnSpc>
            </a:pPr>
            <a:r>
              <a:rPr lang="en-US" altLang="es-AR" sz="2000" dirty="0">
                <a:solidFill>
                  <a:srgbClr val="FF0000"/>
                </a:solidFill>
              </a:rPr>
              <a:t>La </a:t>
            </a:r>
            <a:r>
              <a:rPr lang="en-US" altLang="es-AR" sz="2000" dirty="0" err="1">
                <a:solidFill>
                  <a:srgbClr val="FF0000"/>
                </a:solidFill>
              </a:rPr>
              <a:t>salida</a:t>
            </a:r>
            <a:r>
              <a:rPr lang="en-US" altLang="es-AR" sz="2000" dirty="0">
                <a:solidFill>
                  <a:srgbClr val="FF0000"/>
                </a:solidFill>
              </a:rPr>
              <a:t> </a:t>
            </a:r>
            <a:r>
              <a:rPr lang="en-US" altLang="es-AR" sz="2000" dirty="0" err="1">
                <a:solidFill>
                  <a:srgbClr val="FF0000"/>
                </a:solidFill>
              </a:rPr>
              <a:t>es</a:t>
            </a:r>
            <a:r>
              <a:rPr lang="en-US" altLang="es-AR" sz="2000" dirty="0">
                <a:solidFill>
                  <a:srgbClr val="FF0000"/>
                </a:solidFill>
              </a:rPr>
              <a:t> </a:t>
            </a:r>
            <a:r>
              <a:rPr lang="en-US" altLang="es-AR" sz="2000" dirty="0" err="1">
                <a:solidFill>
                  <a:srgbClr val="FF0000"/>
                </a:solidFill>
              </a:rPr>
              <a:t>función</a:t>
            </a:r>
            <a:r>
              <a:rPr lang="en-US" altLang="es-AR" sz="2000" dirty="0">
                <a:solidFill>
                  <a:srgbClr val="FF0000"/>
                </a:solidFill>
              </a:rPr>
              <a:t> de </a:t>
            </a:r>
            <a:r>
              <a:rPr lang="en-US" altLang="es-AR" sz="2000" dirty="0" err="1">
                <a:solidFill>
                  <a:srgbClr val="FF0000"/>
                </a:solidFill>
              </a:rPr>
              <a:t>los</a:t>
            </a:r>
            <a:r>
              <a:rPr lang="en-US" altLang="es-AR" sz="2000" dirty="0">
                <a:solidFill>
                  <a:srgbClr val="FF0000"/>
                </a:solidFill>
              </a:rPr>
              <a:t> bits </a:t>
            </a:r>
            <a:r>
              <a:rPr lang="en-US" altLang="es-AR" sz="2000" dirty="0" err="1">
                <a:solidFill>
                  <a:srgbClr val="FF0000"/>
                </a:solidFill>
              </a:rPr>
              <a:t>actuales</a:t>
            </a:r>
            <a:r>
              <a:rPr lang="en-US" altLang="es-AR" sz="2000" dirty="0">
                <a:solidFill>
                  <a:srgbClr val="FF0000"/>
                </a:solidFill>
              </a:rPr>
              <a:t> y de </a:t>
            </a:r>
            <a:r>
              <a:rPr lang="en-US" altLang="es-AR" sz="2000" dirty="0" err="1">
                <a:solidFill>
                  <a:srgbClr val="FF0000"/>
                </a:solidFill>
              </a:rPr>
              <a:t>los</a:t>
            </a:r>
            <a:r>
              <a:rPr lang="en-US" altLang="es-AR" sz="2000" dirty="0">
                <a:solidFill>
                  <a:srgbClr val="FF0000"/>
                </a:solidFill>
              </a:rPr>
              <a:t> bits </a:t>
            </a:r>
            <a:r>
              <a:rPr lang="en-US" altLang="es-AR" sz="2000" dirty="0" err="1">
                <a:solidFill>
                  <a:srgbClr val="FF0000"/>
                </a:solidFill>
              </a:rPr>
              <a:t>previos</a:t>
            </a:r>
            <a:r>
              <a:rPr lang="en-US" altLang="es-AR" sz="2000" dirty="0" err="1">
                <a:sym typeface="Wingdings" panose="05000000000000000000" pitchFamily="2" charset="2"/>
              </a:rPr>
              <a:t>memoria</a:t>
            </a:r>
            <a:r>
              <a:rPr lang="en-US" altLang="es-AR" sz="2000" dirty="0"/>
              <a:t>.</a:t>
            </a:r>
          </a:p>
          <a:p>
            <a:pPr lvl="1" eaLnBrk="1" hangingPunct="1">
              <a:lnSpc>
                <a:spcPct val="80000"/>
              </a:lnSpc>
            </a:pPr>
            <a:r>
              <a:rPr lang="en-US" altLang="es-AR" sz="2000" dirty="0"/>
              <a:t>Parametros </a:t>
            </a:r>
          </a:p>
          <a:p>
            <a:pPr lvl="2" eaLnBrk="1" hangingPunct="1">
              <a:lnSpc>
                <a:spcPct val="80000"/>
              </a:lnSpc>
            </a:pPr>
            <a:r>
              <a:rPr lang="en-US" altLang="es-AR" sz="1800" dirty="0"/>
              <a:t>n – </a:t>
            </a:r>
            <a:r>
              <a:rPr lang="en-US" altLang="es-AR" sz="1800" dirty="0" err="1"/>
              <a:t>número</a:t>
            </a:r>
            <a:r>
              <a:rPr lang="en-US" altLang="es-AR" sz="1800" dirty="0"/>
              <a:t> de  bits de </a:t>
            </a:r>
            <a:r>
              <a:rPr lang="en-US" altLang="es-AR" sz="1800" dirty="0" err="1"/>
              <a:t>salida</a:t>
            </a:r>
            <a:r>
              <a:rPr lang="en-US" altLang="es-AR" sz="1800" dirty="0"/>
              <a:t>.</a:t>
            </a:r>
          </a:p>
          <a:p>
            <a:pPr lvl="2" eaLnBrk="1" hangingPunct="1">
              <a:lnSpc>
                <a:spcPct val="80000"/>
              </a:lnSpc>
            </a:pPr>
            <a:r>
              <a:rPr lang="en-US" altLang="es-AR" sz="1800" dirty="0"/>
              <a:t>K - </a:t>
            </a:r>
            <a:r>
              <a:rPr lang="en-US" altLang="es-AR" sz="1800" dirty="0" err="1"/>
              <a:t>número</a:t>
            </a:r>
            <a:r>
              <a:rPr lang="en-US" altLang="es-AR" sz="1800" dirty="0"/>
              <a:t> de  bits de entrada.</a:t>
            </a:r>
          </a:p>
          <a:p>
            <a:pPr lvl="2" eaLnBrk="1" hangingPunct="1">
              <a:lnSpc>
                <a:spcPct val="80000"/>
              </a:lnSpc>
            </a:pPr>
            <a:r>
              <a:rPr lang="en-US" altLang="es-AR" sz="1800" dirty="0"/>
              <a:t>M- </a:t>
            </a:r>
            <a:r>
              <a:rPr lang="en-US" altLang="es-AR" sz="1800" dirty="0" err="1"/>
              <a:t>número</a:t>
            </a:r>
            <a:r>
              <a:rPr lang="en-US" altLang="es-AR" sz="1800" dirty="0"/>
              <a:t> de </a:t>
            </a:r>
            <a:r>
              <a:rPr lang="en-US" altLang="es-AR" sz="1800" dirty="0" err="1"/>
              <a:t>registros</a:t>
            </a:r>
            <a:r>
              <a:rPr lang="en-US" altLang="es-AR" sz="1800" dirty="0"/>
              <a:t> de  </a:t>
            </a:r>
            <a:r>
              <a:rPr lang="en-US" altLang="es-AR" sz="1800" dirty="0" err="1"/>
              <a:t>memoria</a:t>
            </a:r>
            <a:r>
              <a:rPr lang="en-US" altLang="es-AR" sz="1800" dirty="0"/>
              <a:t>.</a:t>
            </a:r>
          </a:p>
          <a:p>
            <a:pPr lvl="2" eaLnBrk="1" hangingPunct="1">
              <a:lnSpc>
                <a:spcPct val="80000"/>
              </a:lnSpc>
            </a:pPr>
            <a:r>
              <a:rPr lang="en-US" altLang="es-AR" sz="1800" dirty="0"/>
              <a:t>k / n code rate.</a:t>
            </a:r>
          </a:p>
          <a:p>
            <a:pPr lvl="2" eaLnBrk="1" hangingPunct="1">
              <a:lnSpc>
                <a:spcPct val="80000"/>
              </a:lnSpc>
            </a:pPr>
            <a:r>
              <a:rPr lang="en-US" altLang="es-AR" sz="1800" dirty="0"/>
              <a:t>Constraint Length L= k (m-1) </a:t>
            </a:r>
          </a:p>
        </p:txBody>
      </p:sp>
      <p:pic>
        <p:nvPicPr>
          <p:cNvPr id="25604" name="Picture 4" descr="generado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a:xfrm>
            <a:off x="5159375" y="1927610"/>
            <a:ext cx="3733105" cy="3487352"/>
          </a:xfrm>
          <a:noFill/>
        </p:spPr>
      </p:pic>
    </p:spTree>
    <p:extLst>
      <p:ext uri="{BB962C8B-B14F-4D97-AF65-F5344CB8AC3E}">
        <p14:creationId xmlns:p14="http://schemas.microsoft.com/office/powerpoint/2010/main" val="458346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es-AR"/>
              <a:t>Codigos Convolucionales</a:t>
            </a:r>
          </a:p>
        </p:txBody>
      </p:sp>
      <p:pic>
        <p:nvPicPr>
          <p:cNvPr id="25604" name="Picture 4" descr="generado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a:xfrm>
            <a:off x="6156176" y="188641"/>
            <a:ext cx="2797001" cy="2612872"/>
          </a:xfrm>
          <a:noFill/>
        </p:spPr>
      </p:pic>
      <p:sp>
        <p:nvSpPr>
          <p:cNvPr id="3" name="Marcador de texto 2">
            <a:extLst>
              <a:ext uri="{FF2B5EF4-FFF2-40B4-BE49-F238E27FC236}">
                <a16:creationId xmlns:a16="http://schemas.microsoft.com/office/drawing/2014/main" id="{6BB071A2-1E7D-4A0C-AEC4-FFA9B2DFD8AB}"/>
              </a:ext>
            </a:extLst>
          </p:cNvPr>
          <p:cNvSpPr>
            <a:spLocks noGrp="1"/>
          </p:cNvSpPr>
          <p:nvPr>
            <p:ph type="body" sz="half" idx="1"/>
          </p:nvPr>
        </p:nvSpPr>
        <p:spPr/>
        <p:txBody>
          <a:bodyPr/>
          <a:lstStyle/>
          <a:p>
            <a:endParaRPr lang="es-AR"/>
          </a:p>
        </p:txBody>
      </p:sp>
      <p:pic>
        <p:nvPicPr>
          <p:cNvPr id="4" name="Imagen 3">
            <a:extLst>
              <a:ext uri="{FF2B5EF4-FFF2-40B4-BE49-F238E27FC236}">
                <a16:creationId xmlns:a16="http://schemas.microsoft.com/office/drawing/2014/main" id="{704F14CA-09BA-4680-93DC-4289D4EC2DDF}"/>
              </a:ext>
            </a:extLst>
          </p:cNvPr>
          <p:cNvPicPr>
            <a:picLocks noChangeAspect="1"/>
          </p:cNvPicPr>
          <p:nvPr/>
        </p:nvPicPr>
        <p:blipFill>
          <a:blip r:embed="rId3"/>
          <a:stretch>
            <a:fillRect/>
          </a:stretch>
        </p:blipFill>
        <p:spPr>
          <a:xfrm>
            <a:off x="395535" y="2774722"/>
            <a:ext cx="8728407" cy="3894637"/>
          </a:xfrm>
          <a:prstGeom prst="rect">
            <a:avLst/>
          </a:prstGeom>
        </p:spPr>
      </p:pic>
    </p:spTree>
    <p:extLst>
      <p:ext uri="{BB962C8B-B14F-4D97-AF65-F5344CB8AC3E}">
        <p14:creationId xmlns:p14="http://schemas.microsoft.com/office/powerpoint/2010/main" val="34169003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899592" y="188640"/>
            <a:ext cx="3168352" cy="1143000"/>
          </a:xfrm>
        </p:spPr>
        <p:txBody>
          <a:bodyPr>
            <a:normAutofit/>
          </a:bodyPr>
          <a:lstStyle/>
          <a:p>
            <a:pPr eaLnBrk="1" hangingPunct="1"/>
            <a:r>
              <a:rPr lang="en-US" altLang="es-AR" dirty="0"/>
              <a:t> </a:t>
            </a:r>
            <a:r>
              <a:rPr lang="en-US" altLang="es-AR" sz="2800" dirty="0" err="1"/>
              <a:t>Codigos</a:t>
            </a:r>
            <a:r>
              <a:rPr lang="en-US" altLang="es-AR" sz="2800" dirty="0"/>
              <a:t> </a:t>
            </a:r>
            <a:r>
              <a:rPr lang="en-US" altLang="es-AR" sz="2800" dirty="0" err="1"/>
              <a:t>Convolucionales</a:t>
            </a:r>
            <a:endParaRPr lang="en-US" altLang="es-AR" dirty="0"/>
          </a:p>
        </p:txBody>
      </p:sp>
      <p:pic>
        <p:nvPicPr>
          <p:cNvPr id="26643" name="Picture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2498" y="1324206"/>
            <a:ext cx="54419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644" name="Text Box 20"/>
          <p:cNvSpPr txBox="1">
            <a:spLocks noChangeArrowheads="1"/>
          </p:cNvSpPr>
          <p:nvPr/>
        </p:nvSpPr>
        <p:spPr bwMode="auto">
          <a:xfrm>
            <a:off x="648495" y="4293096"/>
            <a:ext cx="2519362" cy="1328738"/>
          </a:xfrm>
          <a:prstGeom prst="rect">
            <a:avLst/>
          </a:prstGeom>
          <a:ln/>
          <a:extLst/>
        </p:spPr>
        <p:style>
          <a:lnRef idx="2">
            <a:schemeClr val="accent1"/>
          </a:lnRef>
          <a:fillRef idx="1">
            <a:schemeClr val="lt1"/>
          </a:fillRef>
          <a:effectRef idx="0">
            <a:schemeClr val="accent1"/>
          </a:effectRef>
          <a:fontRef idx="minor">
            <a:schemeClr val="dk1"/>
          </a:fontRef>
        </p:style>
        <p:txBody>
          <a:bodyPr>
            <a:spAutoFit/>
          </a:bodyPr>
          <a:lstStyle/>
          <a:p>
            <a:pPr>
              <a:spcBef>
                <a:spcPct val="50000"/>
              </a:spcBef>
            </a:pPr>
            <a:r>
              <a:rPr lang="es-AR" altLang="es-AR" dirty="0">
                <a:solidFill>
                  <a:schemeClr val="accent1"/>
                </a:solidFill>
              </a:rPr>
              <a:t>La celda 1 contiene el bit de entrada.</a:t>
            </a:r>
          </a:p>
          <a:p>
            <a:pPr>
              <a:spcBef>
                <a:spcPct val="50000"/>
              </a:spcBef>
            </a:pPr>
            <a:r>
              <a:rPr lang="es-AR" altLang="es-AR" dirty="0">
                <a:solidFill>
                  <a:schemeClr val="accent1"/>
                </a:solidFill>
              </a:rPr>
              <a:t>Celda 2 y 3 definen el estado del código</a:t>
            </a:r>
            <a:endParaRPr lang="es-ES_tradnl" altLang="es-AR" dirty="0">
              <a:solidFill>
                <a:schemeClr val="accent1"/>
              </a:solidFill>
            </a:endParaRPr>
          </a:p>
        </p:txBody>
      </p:sp>
    </p:spTree>
    <p:extLst>
      <p:ext uri="{BB962C8B-B14F-4D97-AF65-F5344CB8AC3E}">
        <p14:creationId xmlns:p14="http://schemas.microsoft.com/office/powerpoint/2010/main" val="10805861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7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3141663"/>
            <a:ext cx="7697787" cy="217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6741" name="AutoShape 5"/>
          <p:cNvSpPr>
            <a:spLocks/>
          </p:cNvSpPr>
          <p:nvPr/>
        </p:nvSpPr>
        <p:spPr bwMode="auto">
          <a:xfrm rot="5400000">
            <a:off x="6497637" y="2654301"/>
            <a:ext cx="684213" cy="360362"/>
          </a:xfrm>
          <a:prstGeom prst="leftBrace">
            <a:avLst>
              <a:gd name="adj1" fmla="val 8333"/>
              <a:gd name="adj2" fmla="val 50000"/>
            </a:avLst>
          </a:prstGeom>
          <a:noFill/>
          <a:ln w="9525">
            <a:solidFill>
              <a:srgbClr val="FF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r>
              <a:rPr lang="es-AR" altLang="es-AR"/>
              <a:t> 1</a:t>
            </a:r>
            <a:endParaRPr lang="es-ES_tradnl" altLang="es-AR"/>
          </a:p>
        </p:txBody>
      </p:sp>
      <p:sp>
        <p:nvSpPr>
          <p:cNvPr id="116742" name="AutoShape 6"/>
          <p:cNvSpPr>
            <a:spLocks/>
          </p:cNvSpPr>
          <p:nvPr/>
        </p:nvSpPr>
        <p:spPr bwMode="auto">
          <a:xfrm rot="5400000">
            <a:off x="2321720" y="1862931"/>
            <a:ext cx="684212" cy="2232025"/>
          </a:xfrm>
          <a:prstGeom prst="leftBrace">
            <a:avLst>
              <a:gd name="adj1" fmla="val 27185"/>
              <a:gd name="adj2" fmla="val 50000"/>
            </a:avLst>
          </a:prstGeom>
          <a:noFill/>
          <a:ln w="9525">
            <a:solidFill>
              <a:srgbClr val="FF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r>
              <a:rPr lang="es-AR" altLang="es-AR" dirty="0"/>
              <a:t> 101</a:t>
            </a:r>
            <a:endParaRPr lang="es-ES_tradnl" altLang="es-AR" dirty="0"/>
          </a:p>
        </p:txBody>
      </p:sp>
      <p:sp>
        <p:nvSpPr>
          <p:cNvPr id="116743" name="AutoShape 7"/>
          <p:cNvSpPr>
            <a:spLocks/>
          </p:cNvSpPr>
          <p:nvPr/>
        </p:nvSpPr>
        <p:spPr bwMode="auto">
          <a:xfrm rot="5400000">
            <a:off x="4733925" y="1754188"/>
            <a:ext cx="684213" cy="2160587"/>
          </a:xfrm>
          <a:prstGeom prst="leftBrace">
            <a:avLst>
              <a:gd name="adj1" fmla="val 26315"/>
              <a:gd name="adj2" fmla="val 50000"/>
            </a:avLst>
          </a:prstGeom>
          <a:noFill/>
          <a:ln w="9525">
            <a:solidFill>
              <a:srgbClr val="FF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r>
              <a:rPr lang="es-AR" altLang="es-AR" dirty="0"/>
              <a:t> 101</a:t>
            </a:r>
            <a:endParaRPr lang="es-ES_tradnl" altLang="es-AR" dirty="0"/>
          </a:p>
        </p:txBody>
      </p:sp>
      <p:sp>
        <p:nvSpPr>
          <p:cNvPr id="116745" name="AutoShape 9"/>
          <p:cNvSpPr>
            <a:spLocks/>
          </p:cNvSpPr>
          <p:nvPr/>
        </p:nvSpPr>
        <p:spPr bwMode="auto">
          <a:xfrm rot="16200000">
            <a:off x="2413000" y="4579938"/>
            <a:ext cx="574675" cy="2016125"/>
          </a:xfrm>
          <a:prstGeom prst="leftBrace">
            <a:avLst>
              <a:gd name="adj1" fmla="val 29236"/>
              <a:gd name="adj2" fmla="val 50000"/>
            </a:avLst>
          </a:prstGeom>
          <a:noFill/>
          <a:ln w="9525">
            <a:solidFill>
              <a:srgbClr val="FF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r>
              <a:rPr lang="es-AR" altLang="es-AR"/>
              <a:t>111</a:t>
            </a:r>
            <a:endParaRPr lang="es-ES_tradnl" altLang="es-AR"/>
          </a:p>
        </p:txBody>
      </p:sp>
      <p:sp>
        <p:nvSpPr>
          <p:cNvPr id="116746" name="AutoShape 10"/>
          <p:cNvSpPr>
            <a:spLocks/>
          </p:cNvSpPr>
          <p:nvPr/>
        </p:nvSpPr>
        <p:spPr bwMode="auto">
          <a:xfrm rot="16200000">
            <a:off x="4572000" y="4652963"/>
            <a:ext cx="574675" cy="2016125"/>
          </a:xfrm>
          <a:prstGeom prst="leftBrace">
            <a:avLst>
              <a:gd name="adj1" fmla="val 29236"/>
              <a:gd name="adj2" fmla="val 50000"/>
            </a:avLst>
          </a:prstGeom>
          <a:noFill/>
          <a:ln w="9525">
            <a:solidFill>
              <a:srgbClr val="FF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r>
              <a:rPr lang="es-AR" altLang="es-AR"/>
              <a:t>100</a:t>
            </a:r>
            <a:endParaRPr lang="es-ES_tradnl" altLang="es-AR"/>
          </a:p>
        </p:txBody>
      </p:sp>
      <p:sp>
        <p:nvSpPr>
          <p:cNvPr id="116747" name="AutoShape 11"/>
          <p:cNvSpPr>
            <a:spLocks/>
          </p:cNvSpPr>
          <p:nvPr/>
        </p:nvSpPr>
        <p:spPr bwMode="auto">
          <a:xfrm rot="16200000">
            <a:off x="6588125" y="5373688"/>
            <a:ext cx="574675" cy="574675"/>
          </a:xfrm>
          <a:prstGeom prst="leftBrace">
            <a:avLst>
              <a:gd name="adj1" fmla="val 8333"/>
              <a:gd name="adj2" fmla="val 50000"/>
            </a:avLst>
          </a:prstGeom>
          <a:noFill/>
          <a:ln w="9525">
            <a:solidFill>
              <a:srgbClr val="FF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r>
              <a:rPr lang="es-AR" altLang="es-AR"/>
              <a:t>1</a:t>
            </a:r>
            <a:endParaRPr lang="es-ES_tradnl" altLang="es-AR"/>
          </a:p>
        </p:txBody>
      </p:sp>
      <p:sp>
        <p:nvSpPr>
          <p:cNvPr id="116748" name="Text Box 12"/>
          <p:cNvSpPr txBox="1">
            <a:spLocks noChangeArrowheads="1"/>
          </p:cNvSpPr>
          <p:nvPr/>
        </p:nvSpPr>
        <p:spPr bwMode="auto">
          <a:xfrm>
            <a:off x="3995738" y="1916113"/>
            <a:ext cx="13684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AR" altLang="es-AR" sz="2800" dirty="0">
                <a:solidFill>
                  <a:srgbClr val="FF0066"/>
                </a:solidFill>
              </a:rPr>
              <a:t>554</a:t>
            </a:r>
            <a:endParaRPr lang="es-ES_tradnl" altLang="es-AR" sz="2800" dirty="0">
              <a:solidFill>
                <a:srgbClr val="FF0066"/>
              </a:solidFill>
            </a:endParaRPr>
          </a:p>
        </p:txBody>
      </p:sp>
      <p:sp>
        <p:nvSpPr>
          <p:cNvPr id="116750" name="Text Box 14"/>
          <p:cNvSpPr txBox="1">
            <a:spLocks noChangeArrowheads="1"/>
          </p:cNvSpPr>
          <p:nvPr/>
        </p:nvSpPr>
        <p:spPr bwMode="auto">
          <a:xfrm>
            <a:off x="3635375" y="6092825"/>
            <a:ext cx="13684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AR" altLang="es-AR" sz="2800">
                <a:solidFill>
                  <a:srgbClr val="FF0066"/>
                </a:solidFill>
              </a:rPr>
              <a:t>744</a:t>
            </a:r>
            <a:endParaRPr lang="es-ES_tradnl" altLang="es-AR" sz="2800">
              <a:solidFill>
                <a:srgbClr val="FF0066"/>
              </a:solidFill>
            </a:endParaRPr>
          </a:p>
        </p:txBody>
      </p:sp>
      <p:sp>
        <p:nvSpPr>
          <p:cNvPr id="12" name="Rectangle 2"/>
          <p:cNvSpPr txBox="1">
            <a:spLocks noChangeArrowheads="1"/>
          </p:cNvSpPr>
          <p:nvPr/>
        </p:nvSpPr>
        <p:spPr>
          <a:xfrm>
            <a:off x="899591" y="188640"/>
            <a:ext cx="5256733" cy="1143000"/>
          </a:xfrm>
          <a:prstGeom prst="rect">
            <a:avLst/>
          </a:prstGeom>
        </p:spPr>
        <p:txBody>
          <a:bodyPr vert="horz" lIns="91440" tIns="45720" rIns="91440" bIns="45720" rtlCol="0" anchor="t">
            <a:normAutofit fontScale="97500" lnSpcReduction="10000"/>
          </a:bodyPr>
          <a:lstStyle>
            <a:lvl1pPr algn="l" defTabSz="685800" rtl="0" eaLnBrk="1" latinLnBrk="0" hangingPunct="1">
              <a:lnSpc>
                <a:spcPct val="90000"/>
              </a:lnSpc>
              <a:spcBef>
                <a:spcPct val="0"/>
              </a:spcBef>
              <a:buNone/>
              <a:defRPr sz="5100" kern="1200" cap="all" spc="150" baseline="0">
                <a:solidFill>
                  <a:schemeClr val="tx2"/>
                </a:solidFill>
                <a:latin typeface="+mj-lt"/>
                <a:ea typeface="+mj-ea"/>
                <a:cs typeface="+mj-cs"/>
              </a:defRPr>
            </a:lvl1pPr>
          </a:lstStyle>
          <a:p>
            <a:pPr fontAlgn="auto">
              <a:spcAft>
                <a:spcPts val="0"/>
              </a:spcAft>
            </a:pPr>
            <a:r>
              <a:rPr lang="en-US" altLang="es-AR" b="1" dirty="0">
                <a:solidFill>
                  <a:srgbClr val="FF0000"/>
                </a:solidFill>
              </a:rPr>
              <a:t> </a:t>
            </a:r>
            <a:r>
              <a:rPr lang="en-US" altLang="es-AR" sz="2800" b="1" dirty="0" err="1">
                <a:solidFill>
                  <a:srgbClr val="FF0000"/>
                </a:solidFill>
              </a:rPr>
              <a:t>Codigos</a:t>
            </a:r>
            <a:r>
              <a:rPr lang="en-US" altLang="es-AR" sz="2800" b="1" dirty="0">
                <a:solidFill>
                  <a:srgbClr val="FF0000"/>
                </a:solidFill>
              </a:rPr>
              <a:t> </a:t>
            </a:r>
            <a:r>
              <a:rPr lang="en-US" altLang="es-AR" sz="2800" b="1" dirty="0" err="1">
                <a:solidFill>
                  <a:srgbClr val="FF0000"/>
                </a:solidFill>
              </a:rPr>
              <a:t>Convolucionales</a:t>
            </a:r>
            <a:endParaRPr lang="en-US" altLang="es-AR" b="1" dirty="0">
              <a:solidFill>
                <a:srgbClr val="FF0000"/>
              </a:solidFill>
            </a:endParaRPr>
          </a:p>
        </p:txBody>
      </p:sp>
    </p:spTree>
    <p:extLst>
      <p:ext uri="{BB962C8B-B14F-4D97-AF65-F5344CB8AC3E}">
        <p14:creationId xmlns:p14="http://schemas.microsoft.com/office/powerpoint/2010/main" val="2672520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3"/>
          <p:cNvSpPr>
            <a:spLocks noGrp="1" noChangeArrowheads="1"/>
          </p:cNvSpPr>
          <p:nvPr>
            <p:ph type="body" sz="half" idx="1"/>
          </p:nvPr>
        </p:nvSpPr>
        <p:spPr>
          <a:xfrm>
            <a:off x="468313" y="1844675"/>
            <a:ext cx="7715250" cy="4302125"/>
          </a:xfrm>
        </p:spPr>
        <p:txBody>
          <a:bodyPr/>
          <a:lstStyle/>
          <a:p>
            <a:pPr eaLnBrk="1" hangingPunct="1"/>
            <a:r>
              <a:rPr lang="en-US" altLang="es-AR" sz="2800" dirty="0"/>
              <a:t>Free distance</a:t>
            </a:r>
          </a:p>
          <a:p>
            <a:pPr lvl="2" eaLnBrk="1" hangingPunct="1"/>
            <a:r>
              <a:rPr lang="en-US" altLang="es-AR" sz="1800" dirty="0"/>
              <a:t>La </a:t>
            </a:r>
            <a:r>
              <a:rPr lang="en-US" altLang="es-AR" sz="1800" dirty="0" err="1"/>
              <a:t>distancia</a:t>
            </a:r>
            <a:r>
              <a:rPr lang="en-US" altLang="es-AR" sz="1800" dirty="0"/>
              <a:t> </a:t>
            </a:r>
            <a:r>
              <a:rPr lang="en-US" altLang="es-AR" sz="1800" dirty="0" err="1"/>
              <a:t>libre</a:t>
            </a:r>
            <a:r>
              <a:rPr lang="en-US" altLang="es-AR" sz="1800" dirty="0"/>
              <a:t> </a:t>
            </a:r>
            <a:r>
              <a:rPr lang="en-US" altLang="es-AR" sz="1800" dirty="0" err="1"/>
              <a:t>mínima</a:t>
            </a:r>
            <a:r>
              <a:rPr lang="en-US" altLang="es-AR" sz="1800" dirty="0"/>
              <a:t> </a:t>
            </a:r>
            <a:r>
              <a:rPr lang="en-US" altLang="es-AR" sz="1800" dirty="0" err="1"/>
              <a:t>determina</a:t>
            </a:r>
            <a:r>
              <a:rPr lang="en-US" altLang="es-AR" sz="1800" dirty="0"/>
              <a:t> el </a:t>
            </a:r>
            <a:r>
              <a:rPr lang="en-US" altLang="es-AR" sz="1800" dirty="0" err="1"/>
              <a:t>desempeño</a:t>
            </a:r>
            <a:r>
              <a:rPr lang="en-US" altLang="es-AR" sz="1800" dirty="0"/>
              <a:t> del </a:t>
            </a:r>
            <a:r>
              <a:rPr lang="en-US" altLang="es-AR" sz="1800" dirty="0" err="1"/>
              <a:t>codigo</a:t>
            </a:r>
            <a:r>
              <a:rPr lang="en-US" altLang="es-AR" sz="1800" dirty="0"/>
              <a:t> </a:t>
            </a:r>
            <a:r>
              <a:rPr lang="en-US" altLang="es-AR" sz="1800" dirty="0" err="1"/>
              <a:t>convolucional</a:t>
            </a:r>
            <a:r>
              <a:rPr lang="en-US" altLang="es-AR" sz="1800" dirty="0"/>
              <a:t>. </a:t>
            </a:r>
          </a:p>
          <a:p>
            <a:pPr lvl="2" eaLnBrk="1" hangingPunct="1"/>
            <a:r>
              <a:rPr lang="en-US" altLang="es-AR" sz="1800" dirty="0"/>
              <a:t>La </a:t>
            </a:r>
            <a:r>
              <a:rPr lang="en-US" altLang="es-AR" sz="1800" dirty="0" err="1"/>
              <a:t>distancia</a:t>
            </a:r>
            <a:r>
              <a:rPr lang="en-US" altLang="es-AR" sz="1800" dirty="0"/>
              <a:t> </a:t>
            </a:r>
            <a:r>
              <a:rPr lang="en-US" altLang="es-AR" sz="1800" dirty="0" err="1"/>
              <a:t>mínima</a:t>
            </a:r>
            <a:r>
              <a:rPr lang="en-US" altLang="es-AR" sz="1800" dirty="0"/>
              <a:t> </a:t>
            </a:r>
            <a:r>
              <a:rPr lang="en-US" altLang="es-AR" sz="1800" dirty="0" err="1"/>
              <a:t>es</a:t>
            </a:r>
            <a:r>
              <a:rPr lang="en-US" altLang="es-AR" sz="1800" dirty="0"/>
              <a:t> la minima </a:t>
            </a:r>
            <a:r>
              <a:rPr lang="en-US" altLang="es-AR" sz="1800" dirty="0" err="1"/>
              <a:t>distancia</a:t>
            </a:r>
            <a:r>
              <a:rPr lang="en-US" altLang="es-AR" sz="1800" dirty="0"/>
              <a:t> de Hamming entre </a:t>
            </a:r>
            <a:r>
              <a:rPr lang="en-US" altLang="es-AR" sz="1800" dirty="0" err="1"/>
              <a:t>todos</a:t>
            </a:r>
            <a:r>
              <a:rPr lang="en-US" altLang="es-AR" sz="1800" dirty="0"/>
              <a:t> </a:t>
            </a:r>
            <a:r>
              <a:rPr lang="en-US" altLang="es-AR" sz="1800" dirty="0" err="1"/>
              <a:t>los</a:t>
            </a:r>
            <a:r>
              <a:rPr lang="en-US" altLang="es-AR" sz="1800" dirty="0"/>
              <a:t> pares de palabras de </a:t>
            </a:r>
            <a:r>
              <a:rPr lang="en-US" altLang="es-AR" sz="1800" dirty="0" err="1"/>
              <a:t>codigo</a:t>
            </a:r>
            <a:r>
              <a:rPr lang="en-US" altLang="es-AR" sz="1800" dirty="0"/>
              <a:t>.</a:t>
            </a:r>
          </a:p>
          <a:p>
            <a:pPr eaLnBrk="1" hangingPunct="1"/>
            <a:r>
              <a:rPr lang="en-US" altLang="es-AR" sz="2800" dirty="0"/>
              <a:t>Coding Gain </a:t>
            </a:r>
          </a:p>
          <a:p>
            <a:pPr lvl="1" eaLnBrk="1" hangingPunct="1"/>
            <a:r>
              <a:rPr lang="en-US" altLang="es-AR" sz="2000" dirty="0" err="1"/>
              <a:t>Reducción</a:t>
            </a:r>
            <a:r>
              <a:rPr lang="en-US" altLang="es-AR" sz="2000" dirty="0"/>
              <a:t> del SNR </a:t>
            </a:r>
            <a:r>
              <a:rPr lang="en-US" altLang="es-AR" sz="2000" dirty="0" err="1"/>
              <a:t>requerido</a:t>
            </a:r>
            <a:r>
              <a:rPr lang="en-US" altLang="es-AR" sz="2000" dirty="0"/>
              <a:t> para </a:t>
            </a:r>
            <a:r>
              <a:rPr lang="en-US" altLang="es-AR" sz="2000" dirty="0" err="1"/>
              <a:t>obtener</a:t>
            </a:r>
            <a:r>
              <a:rPr lang="en-US" altLang="es-AR" sz="2000" dirty="0"/>
              <a:t> un </a:t>
            </a:r>
            <a:r>
              <a:rPr lang="en-US" altLang="es-AR" sz="2000" dirty="0" err="1"/>
              <a:t>determinado</a:t>
            </a:r>
            <a:r>
              <a:rPr lang="en-US" altLang="es-AR" sz="2000" dirty="0"/>
              <a:t> BER en un canal AWGN.</a:t>
            </a:r>
          </a:p>
          <a:p>
            <a:pPr lvl="2" eaLnBrk="1" hangingPunct="1">
              <a:buFont typeface="Wingdings" panose="05000000000000000000" pitchFamily="2" charset="2"/>
              <a:buNone/>
            </a:pPr>
            <a:endParaRPr lang="en-US" altLang="es-AR" sz="1800" dirty="0"/>
          </a:p>
          <a:p>
            <a:pPr lvl="1" eaLnBrk="1" hangingPunct="1">
              <a:buFont typeface="Wingdings" panose="05000000000000000000" pitchFamily="2" charset="2"/>
              <a:buNone/>
            </a:pPr>
            <a:endParaRPr lang="en-US" altLang="es-AR" sz="2000" dirty="0"/>
          </a:p>
        </p:txBody>
      </p:sp>
      <p:graphicFrame>
        <p:nvGraphicFramePr>
          <p:cNvPr id="1026" name="Object 2"/>
          <p:cNvGraphicFramePr>
            <a:graphicFrameLocks noGrp="1" noChangeAspect="1"/>
          </p:cNvGraphicFramePr>
          <p:nvPr>
            <p:ph sz="half" idx="2"/>
          </p:nvPr>
        </p:nvGraphicFramePr>
        <p:xfrm>
          <a:off x="1835150" y="5121275"/>
          <a:ext cx="3098800" cy="490538"/>
        </p:xfrm>
        <a:graphic>
          <a:graphicData uri="http://schemas.openxmlformats.org/presentationml/2006/ole">
            <mc:AlternateContent xmlns:mc="http://schemas.openxmlformats.org/markup-compatibility/2006">
              <mc:Choice xmlns:v="urn:schemas-microsoft-com:vml" Requires="v">
                <p:oleObj spid="_x0000_s9237" name="Equation" r:id="rId3" imgW="1523880" imgH="241200" progId="Equation.3">
                  <p:embed/>
                </p:oleObj>
              </mc:Choice>
              <mc:Fallback>
                <p:oleObj name="Equation" r:id="rId3" imgW="1523880" imgH="241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5121275"/>
                        <a:ext cx="3098800" cy="490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7" name="Date Placeholder 4"/>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fi-FI" altLang="es-AR"/>
              <a:t>23.3.2004</a:t>
            </a:r>
          </a:p>
        </p:txBody>
      </p:sp>
      <p:sp>
        <p:nvSpPr>
          <p:cNvPr id="6" name="Rectangle 2"/>
          <p:cNvSpPr txBox="1">
            <a:spLocks noChangeArrowheads="1"/>
          </p:cNvSpPr>
          <p:nvPr/>
        </p:nvSpPr>
        <p:spPr>
          <a:xfrm>
            <a:off x="899592" y="188640"/>
            <a:ext cx="5400600" cy="1143000"/>
          </a:xfrm>
          <a:prstGeom prst="rect">
            <a:avLst/>
          </a:prstGeom>
        </p:spPr>
        <p:txBody>
          <a:bodyPr vert="horz" lIns="91440" tIns="45720" rIns="91440" bIns="45720" rtlCol="0" anchor="t">
            <a:normAutofit fontScale="97500" lnSpcReduction="10000"/>
          </a:bodyPr>
          <a:lstStyle>
            <a:lvl1pPr algn="l" defTabSz="685800" rtl="0" eaLnBrk="1" latinLnBrk="0" hangingPunct="1">
              <a:lnSpc>
                <a:spcPct val="90000"/>
              </a:lnSpc>
              <a:spcBef>
                <a:spcPct val="0"/>
              </a:spcBef>
              <a:buNone/>
              <a:defRPr sz="5100" kern="1200" cap="all" spc="150" baseline="0">
                <a:solidFill>
                  <a:schemeClr val="tx2"/>
                </a:solidFill>
                <a:latin typeface="+mj-lt"/>
                <a:ea typeface="+mj-ea"/>
                <a:cs typeface="+mj-cs"/>
              </a:defRPr>
            </a:lvl1pPr>
          </a:lstStyle>
          <a:p>
            <a:pPr fontAlgn="auto">
              <a:spcAft>
                <a:spcPts val="0"/>
              </a:spcAft>
            </a:pPr>
            <a:r>
              <a:rPr lang="en-US" altLang="es-AR" dirty="0"/>
              <a:t> </a:t>
            </a:r>
            <a:r>
              <a:rPr lang="en-US" altLang="es-AR" sz="2800" dirty="0" err="1"/>
              <a:t>Codigos</a:t>
            </a:r>
            <a:r>
              <a:rPr lang="en-US" altLang="es-AR" sz="2800" dirty="0"/>
              <a:t> </a:t>
            </a:r>
            <a:r>
              <a:rPr lang="en-US" altLang="es-AR" sz="2800" dirty="0" err="1"/>
              <a:t>Convolucionales</a:t>
            </a:r>
            <a:endParaRPr lang="en-US" altLang="es-AR" dirty="0"/>
          </a:p>
        </p:txBody>
      </p:sp>
    </p:spTree>
    <p:extLst>
      <p:ext uri="{BB962C8B-B14F-4D97-AF65-F5344CB8AC3E}">
        <p14:creationId xmlns:p14="http://schemas.microsoft.com/office/powerpoint/2010/main" val="7311161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normAutofit/>
          </a:bodyPr>
          <a:lstStyle/>
          <a:p>
            <a:pPr eaLnBrk="1" hangingPunct="1"/>
            <a:r>
              <a:rPr lang="en-US" altLang="es-AR"/>
              <a:t>Codigos convolucionales en WiFi</a:t>
            </a:r>
          </a:p>
        </p:txBody>
      </p:sp>
      <p:sp>
        <p:nvSpPr>
          <p:cNvPr id="2052" name="Rectangle 3"/>
          <p:cNvSpPr>
            <a:spLocks noGrp="1" noChangeArrowheads="1"/>
          </p:cNvSpPr>
          <p:nvPr>
            <p:ph type="body" sz="half" idx="1"/>
          </p:nvPr>
        </p:nvSpPr>
        <p:spPr>
          <a:xfrm>
            <a:off x="395287" y="2276872"/>
            <a:ext cx="4216607" cy="4302125"/>
          </a:xfrm>
        </p:spPr>
        <p:style>
          <a:lnRef idx="3">
            <a:schemeClr val="lt1"/>
          </a:lnRef>
          <a:fillRef idx="1">
            <a:schemeClr val="accent3"/>
          </a:fillRef>
          <a:effectRef idx="1">
            <a:schemeClr val="accent3"/>
          </a:effectRef>
          <a:fontRef idx="minor">
            <a:schemeClr val="lt1"/>
          </a:fontRef>
        </p:style>
        <p:txBody>
          <a:bodyPr>
            <a:normAutofit fontScale="92500" lnSpcReduction="10000"/>
          </a:bodyPr>
          <a:lstStyle/>
          <a:p>
            <a:pPr eaLnBrk="1" hangingPunct="1">
              <a:lnSpc>
                <a:spcPct val="90000"/>
              </a:lnSpc>
            </a:pPr>
            <a:r>
              <a:rPr lang="en-US" altLang="es-AR" sz="2800" dirty="0"/>
              <a:t>IEEE802.11a</a:t>
            </a:r>
          </a:p>
          <a:p>
            <a:pPr lvl="1" eaLnBrk="1" hangingPunct="1">
              <a:lnSpc>
                <a:spcPct val="90000"/>
              </a:lnSpc>
            </a:pPr>
            <a:r>
              <a:rPr lang="en-US" altLang="es-AR" sz="2000" dirty="0"/>
              <a:t>M=6  , g</a:t>
            </a:r>
            <a:r>
              <a:rPr lang="en-US" altLang="es-AR" sz="2000" baseline="-25000" dirty="0"/>
              <a:t>1</a:t>
            </a:r>
            <a:r>
              <a:rPr lang="en-US" altLang="es-AR" sz="2000" dirty="0"/>
              <a:t>=133</a:t>
            </a:r>
            <a:r>
              <a:rPr lang="en-US" altLang="es-AR" sz="2000" baseline="-25000" dirty="0"/>
              <a:t>8</a:t>
            </a:r>
            <a:r>
              <a:rPr lang="en-US" altLang="es-AR" sz="2000" dirty="0"/>
              <a:t>  g</a:t>
            </a:r>
            <a:r>
              <a:rPr lang="en-US" altLang="es-AR" sz="2000" baseline="-25000" dirty="0"/>
              <a:t>2</a:t>
            </a:r>
            <a:r>
              <a:rPr lang="en-US" altLang="es-AR" sz="2000" dirty="0"/>
              <a:t>=177</a:t>
            </a:r>
            <a:r>
              <a:rPr lang="en-US" altLang="es-AR" sz="2000" baseline="-25000" dirty="0"/>
              <a:t>8</a:t>
            </a:r>
            <a:endParaRPr lang="en-US" altLang="es-AR" sz="2000" dirty="0"/>
          </a:p>
          <a:p>
            <a:pPr lvl="1" eaLnBrk="1" hangingPunct="1">
              <a:lnSpc>
                <a:spcPct val="90000"/>
              </a:lnSpc>
            </a:pPr>
            <a:r>
              <a:rPr lang="en-US" altLang="es-AR" sz="2000" dirty="0"/>
              <a:t>Code rate =1/2</a:t>
            </a:r>
          </a:p>
          <a:p>
            <a:pPr lvl="1" eaLnBrk="1" hangingPunct="1">
              <a:lnSpc>
                <a:spcPct val="90000"/>
              </a:lnSpc>
            </a:pPr>
            <a:r>
              <a:rPr lang="en-US" altLang="es-AR" sz="2000" dirty="0"/>
              <a:t>Modulation : BPSK, QPSK, 16QAM, 64QAM</a:t>
            </a:r>
          </a:p>
          <a:p>
            <a:pPr lvl="1" eaLnBrk="1" hangingPunct="1">
              <a:lnSpc>
                <a:spcPct val="90000"/>
              </a:lnSpc>
            </a:pPr>
            <a:r>
              <a:rPr lang="en-US" altLang="es-AR" sz="2000" dirty="0"/>
              <a:t>Example</a:t>
            </a:r>
          </a:p>
          <a:p>
            <a:pPr lvl="2" eaLnBrk="1" hangingPunct="1">
              <a:lnSpc>
                <a:spcPct val="90000"/>
              </a:lnSpc>
            </a:pPr>
            <a:r>
              <a:rPr lang="en-US" altLang="es-AR" sz="1800" dirty="0"/>
              <a:t>Data Rate = 12 Mbps</a:t>
            </a:r>
          </a:p>
          <a:p>
            <a:pPr lvl="3" eaLnBrk="1" hangingPunct="1">
              <a:lnSpc>
                <a:spcPct val="90000"/>
              </a:lnSpc>
            </a:pPr>
            <a:r>
              <a:rPr lang="en-US" altLang="es-AR" sz="1800" dirty="0"/>
              <a:t>BPSK, no coding</a:t>
            </a:r>
          </a:p>
          <a:p>
            <a:pPr lvl="3" eaLnBrk="1" hangingPunct="1">
              <a:lnSpc>
                <a:spcPct val="90000"/>
              </a:lnSpc>
            </a:pPr>
            <a:r>
              <a:rPr lang="en-US" altLang="es-AR" sz="1800" dirty="0"/>
              <a:t>QPSK , coding ½ code rate.</a:t>
            </a:r>
          </a:p>
          <a:p>
            <a:pPr lvl="1" eaLnBrk="1" hangingPunct="1">
              <a:lnSpc>
                <a:spcPct val="90000"/>
              </a:lnSpc>
            </a:pPr>
            <a:r>
              <a:rPr lang="en-US" altLang="es-AR" sz="2000" dirty="0"/>
              <a:t>IEEE 802.11a </a:t>
            </a:r>
          </a:p>
          <a:p>
            <a:pPr lvl="2" eaLnBrk="1" hangingPunct="1">
              <a:lnSpc>
                <a:spcPct val="90000"/>
              </a:lnSpc>
            </a:pPr>
            <a:r>
              <a:rPr lang="en-US" altLang="es-AR" sz="1800" dirty="0"/>
              <a:t>Data Rate = 6 , 9, 12, 18, 24, 36, 48, 54 Mbps</a:t>
            </a:r>
          </a:p>
          <a:p>
            <a:pPr lvl="1" eaLnBrk="1" hangingPunct="1">
              <a:lnSpc>
                <a:spcPct val="90000"/>
              </a:lnSpc>
            </a:pPr>
            <a:endParaRPr lang="en-US" altLang="es-AR" sz="2000" dirty="0"/>
          </a:p>
        </p:txBody>
      </p:sp>
      <p:graphicFrame>
        <p:nvGraphicFramePr>
          <p:cNvPr id="2050" name="Object 2"/>
          <p:cNvGraphicFramePr>
            <a:graphicFrameLocks noGrp="1" noChangeAspect="1"/>
          </p:cNvGraphicFramePr>
          <p:nvPr>
            <p:ph sz="quarter" idx="2"/>
          </p:nvPr>
        </p:nvGraphicFramePr>
        <p:xfrm>
          <a:off x="5329238" y="3806825"/>
          <a:ext cx="2522537" cy="692150"/>
        </p:xfrm>
        <a:graphic>
          <a:graphicData uri="http://schemas.openxmlformats.org/presentationml/2006/ole">
            <mc:AlternateContent xmlns:mc="http://schemas.openxmlformats.org/markup-compatibility/2006">
              <mc:Choice xmlns:v="urn:schemas-microsoft-com:vml" Requires="v">
                <p:oleObj spid="_x0000_s10261" name="Equation" r:id="rId3" imgW="1574640" imgH="431640" progId="Equation.3">
                  <p:embed/>
                </p:oleObj>
              </mc:Choice>
              <mc:Fallback>
                <p:oleObj name="Equation" r:id="rId3" imgW="1574640" imgH="431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9238" y="3806825"/>
                        <a:ext cx="2522537" cy="692150"/>
                      </a:xfrm>
                      <a:prstGeom prst="rect">
                        <a:avLst/>
                      </a:prstGeom>
                      <a:noFill/>
                      <a:ln>
                        <a:noFill/>
                      </a:ln>
                      <a:effectLst/>
                      <a:extLst/>
                    </p:spPr>
                  </p:pic>
                </p:oleObj>
              </mc:Fallback>
            </mc:AlternateContent>
          </a:graphicData>
        </a:graphic>
      </p:graphicFrame>
      <p:sp>
        <p:nvSpPr>
          <p:cNvPr id="2053" name="Text Box 7"/>
          <p:cNvSpPr txBox="1">
            <a:spLocks noChangeArrowheads="1"/>
          </p:cNvSpPr>
          <p:nvPr/>
        </p:nvSpPr>
        <p:spPr bwMode="auto">
          <a:xfrm>
            <a:off x="5003800" y="4365625"/>
            <a:ext cx="32400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endParaRPr lang="es-ES" altLang="es-AR"/>
          </a:p>
        </p:txBody>
      </p:sp>
      <p:sp>
        <p:nvSpPr>
          <p:cNvPr id="2054" name="Text Box 11"/>
          <p:cNvSpPr txBox="1">
            <a:spLocks noChangeArrowheads="1"/>
          </p:cNvSpPr>
          <p:nvPr/>
        </p:nvSpPr>
        <p:spPr bwMode="auto">
          <a:xfrm>
            <a:off x="6156325" y="4652963"/>
            <a:ext cx="1873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n-US" altLang="es-AR" sz="1400">
                <a:latin typeface="Arial Narrow" panose="020B0606020202030204" pitchFamily="34" charset="0"/>
              </a:rPr>
              <a:t>Symbol Duration</a:t>
            </a:r>
          </a:p>
        </p:txBody>
      </p:sp>
      <p:sp>
        <p:nvSpPr>
          <p:cNvPr id="2055" name="Text Box 12"/>
          <p:cNvSpPr txBox="1">
            <a:spLocks noChangeArrowheads="1"/>
          </p:cNvSpPr>
          <p:nvPr/>
        </p:nvSpPr>
        <p:spPr bwMode="auto">
          <a:xfrm>
            <a:off x="6516688" y="2708275"/>
            <a:ext cx="12239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n-US" altLang="es-AR" sz="1400">
                <a:latin typeface="Arial Narrow" panose="020B0606020202030204" pitchFamily="34" charset="0"/>
              </a:rPr>
              <a:t>No. of carriers</a:t>
            </a:r>
          </a:p>
        </p:txBody>
      </p:sp>
      <p:sp>
        <p:nvSpPr>
          <p:cNvPr id="2056" name="Text Box 13"/>
          <p:cNvSpPr txBox="1">
            <a:spLocks noChangeArrowheads="1"/>
          </p:cNvSpPr>
          <p:nvPr/>
        </p:nvSpPr>
        <p:spPr bwMode="auto">
          <a:xfrm>
            <a:off x="4716463" y="3052763"/>
            <a:ext cx="12239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n-US" altLang="es-AR" sz="1400">
                <a:latin typeface="Arial Narrow" panose="020B0606020202030204" pitchFamily="34" charset="0"/>
              </a:rPr>
              <a:t>Bits per carrier</a:t>
            </a:r>
          </a:p>
        </p:txBody>
      </p:sp>
      <p:sp>
        <p:nvSpPr>
          <p:cNvPr id="2057" name="Text Box 14"/>
          <p:cNvSpPr txBox="1">
            <a:spLocks noChangeArrowheads="1"/>
          </p:cNvSpPr>
          <p:nvPr/>
        </p:nvSpPr>
        <p:spPr bwMode="auto">
          <a:xfrm>
            <a:off x="7667625" y="3141663"/>
            <a:ext cx="12239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n-US" altLang="es-AR" sz="1400">
                <a:latin typeface="Arial Narrow" panose="020B0606020202030204" pitchFamily="34" charset="0"/>
              </a:rPr>
              <a:t>Code Rate</a:t>
            </a:r>
          </a:p>
        </p:txBody>
      </p:sp>
      <p:sp>
        <p:nvSpPr>
          <p:cNvPr id="2058" name="Line 15"/>
          <p:cNvSpPr>
            <a:spLocks noChangeShapeType="1"/>
          </p:cNvSpPr>
          <p:nvPr/>
        </p:nvSpPr>
        <p:spPr bwMode="auto">
          <a:xfrm>
            <a:off x="5580063" y="3357563"/>
            <a:ext cx="504825" cy="287337"/>
          </a:xfrm>
          <a:prstGeom prst="line">
            <a:avLst/>
          </a:prstGeom>
          <a:noFill/>
          <a:ln w="9525">
            <a:solidFill>
              <a:srgbClr val="3333CC"/>
            </a:solidFill>
            <a:round/>
            <a:headEnd/>
            <a:tailEnd type="triangle" w="med" len="med"/>
          </a:ln>
          <a:extLst>
            <a:ext uri="{909E8E84-426E-40DD-AFC4-6F175D3DCCD1}">
              <a14:hiddenFill xmlns:a14="http://schemas.microsoft.com/office/drawing/2010/main">
                <a:noFill/>
              </a14:hiddenFill>
            </a:ext>
          </a:extLst>
        </p:spPr>
        <p:txBody>
          <a:bodyPr/>
          <a:lstStyle/>
          <a:p>
            <a:endParaRPr lang="es-AR"/>
          </a:p>
        </p:txBody>
      </p:sp>
      <p:sp>
        <p:nvSpPr>
          <p:cNvPr id="2059" name="Line 16"/>
          <p:cNvSpPr>
            <a:spLocks noChangeShapeType="1"/>
          </p:cNvSpPr>
          <p:nvPr/>
        </p:nvSpPr>
        <p:spPr bwMode="auto">
          <a:xfrm>
            <a:off x="6948488" y="2997200"/>
            <a:ext cx="215900" cy="576263"/>
          </a:xfrm>
          <a:prstGeom prst="line">
            <a:avLst/>
          </a:prstGeom>
          <a:noFill/>
          <a:ln w="9525">
            <a:solidFill>
              <a:srgbClr val="3333CC"/>
            </a:solidFill>
            <a:round/>
            <a:headEnd/>
            <a:tailEnd type="triangle" w="med" len="med"/>
          </a:ln>
          <a:extLst>
            <a:ext uri="{909E8E84-426E-40DD-AFC4-6F175D3DCCD1}">
              <a14:hiddenFill xmlns:a14="http://schemas.microsoft.com/office/drawing/2010/main">
                <a:noFill/>
              </a14:hiddenFill>
            </a:ext>
          </a:extLst>
        </p:spPr>
        <p:txBody>
          <a:bodyPr/>
          <a:lstStyle/>
          <a:p>
            <a:endParaRPr lang="es-AR"/>
          </a:p>
        </p:txBody>
      </p:sp>
      <p:sp>
        <p:nvSpPr>
          <p:cNvPr id="2060" name="Line 17"/>
          <p:cNvSpPr>
            <a:spLocks noChangeShapeType="1"/>
          </p:cNvSpPr>
          <p:nvPr/>
        </p:nvSpPr>
        <p:spPr bwMode="auto">
          <a:xfrm flipH="1">
            <a:off x="8027988" y="3357563"/>
            <a:ext cx="73025" cy="215900"/>
          </a:xfrm>
          <a:prstGeom prst="line">
            <a:avLst/>
          </a:prstGeom>
          <a:noFill/>
          <a:ln w="9525">
            <a:solidFill>
              <a:srgbClr val="3333CC"/>
            </a:solidFill>
            <a:round/>
            <a:headEnd/>
            <a:tailEnd type="triangle" w="med" len="med"/>
          </a:ln>
          <a:extLst>
            <a:ext uri="{909E8E84-426E-40DD-AFC4-6F175D3DCCD1}">
              <a14:hiddenFill xmlns:a14="http://schemas.microsoft.com/office/drawing/2010/main">
                <a:noFill/>
              </a14:hiddenFill>
            </a:ext>
          </a:extLst>
        </p:spPr>
        <p:txBody>
          <a:bodyPr/>
          <a:lstStyle/>
          <a:p>
            <a:endParaRPr lang="es-AR"/>
          </a:p>
        </p:txBody>
      </p:sp>
      <p:sp>
        <p:nvSpPr>
          <p:cNvPr id="2061" name="Line 18"/>
          <p:cNvSpPr>
            <a:spLocks noChangeShapeType="1"/>
          </p:cNvSpPr>
          <p:nvPr/>
        </p:nvSpPr>
        <p:spPr bwMode="auto">
          <a:xfrm flipV="1">
            <a:off x="6804025" y="4437063"/>
            <a:ext cx="215900" cy="215900"/>
          </a:xfrm>
          <a:prstGeom prst="line">
            <a:avLst/>
          </a:prstGeom>
          <a:noFill/>
          <a:ln w="9525">
            <a:solidFill>
              <a:srgbClr val="3333CC"/>
            </a:solidFill>
            <a:round/>
            <a:headEnd/>
            <a:tailEnd type="triangle" w="med" len="med"/>
          </a:ln>
          <a:extLst>
            <a:ext uri="{909E8E84-426E-40DD-AFC4-6F175D3DCCD1}">
              <a14:hiddenFill xmlns:a14="http://schemas.microsoft.com/office/drawing/2010/main">
                <a:noFill/>
              </a14:hiddenFill>
            </a:ext>
          </a:extLst>
        </p:spPr>
        <p:txBody>
          <a:bodyPr/>
          <a:lstStyle/>
          <a:p>
            <a:endParaRPr lang="es-AR"/>
          </a:p>
        </p:txBody>
      </p:sp>
    </p:spTree>
    <p:extLst>
      <p:ext uri="{BB962C8B-B14F-4D97-AF65-F5344CB8AC3E}">
        <p14:creationId xmlns:p14="http://schemas.microsoft.com/office/powerpoint/2010/main" val="37647221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dirty="0"/>
              <a:t>Velocidad de transferencia</a:t>
            </a:r>
          </a:p>
        </p:txBody>
      </p:sp>
      <p:pic>
        <p:nvPicPr>
          <p:cNvPr id="6" name="Picture 5"/>
          <p:cNvPicPr>
            <a:picLocks noChangeAspect="1"/>
          </p:cNvPicPr>
          <p:nvPr/>
        </p:nvPicPr>
        <p:blipFill>
          <a:blip r:embed="rId2"/>
          <a:stretch>
            <a:fillRect/>
          </a:stretch>
        </p:blipFill>
        <p:spPr>
          <a:xfrm>
            <a:off x="827584" y="2419271"/>
            <a:ext cx="6546826" cy="3305334"/>
          </a:xfrm>
          <a:prstGeom prst="rect">
            <a:avLst/>
          </a:prstGeom>
        </p:spPr>
      </p:pic>
      <p:sp>
        <p:nvSpPr>
          <p:cNvPr id="7" name="TextBox 6"/>
          <p:cNvSpPr txBox="1"/>
          <p:nvPr/>
        </p:nvSpPr>
        <p:spPr>
          <a:xfrm>
            <a:off x="5364088" y="1772816"/>
            <a:ext cx="1843774" cy="369332"/>
          </a:xfrm>
          <a:prstGeom prst="rect">
            <a:avLst/>
          </a:prstGeom>
        </p:spPr>
        <p:style>
          <a:lnRef idx="3">
            <a:schemeClr val="lt1"/>
          </a:lnRef>
          <a:fillRef idx="1">
            <a:schemeClr val="accent1"/>
          </a:fillRef>
          <a:effectRef idx="1">
            <a:schemeClr val="accent1"/>
          </a:effectRef>
          <a:fontRef idx="minor">
            <a:schemeClr val="lt1"/>
          </a:fontRef>
        </p:style>
        <p:txBody>
          <a:bodyPr wrap="none" rtlCol="0">
            <a:spAutoFit/>
          </a:bodyPr>
          <a:lstStyle/>
          <a:p>
            <a:r>
              <a:rPr lang="es-AR" dirty="0"/>
              <a:t>WIFI IEEE802.11a</a:t>
            </a:r>
          </a:p>
        </p:txBody>
      </p:sp>
    </p:spTree>
    <p:extLst>
      <p:ext uri="{BB962C8B-B14F-4D97-AF65-F5344CB8AC3E}">
        <p14:creationId xmlns:p14="http://schemas.microsoft.com/office/powerpoint/2010/main" val="112445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s-AR" altLang="es-AR"/>
              <a:t>Introducción</a:t>
            </a:r>
            <a:endParaRPr lang="es-ES_tradnl" altLang="es-AR"/>
          </a:p>
        </p:txBody>
      </p:sp>
      <p:sp>
        <p:nvSpPr>
          <p:cNvPr id="16387" name="Rectangle 3"/>
          <p:cNvSpPr>
            <a:spLocks noGrp="1" noChangeArrowheads="1"/>
          </p:cNvSpPr>
          <p:nvPr>
            <p:ph idx="1"/>
          </p:nvPr>
        </p:nvSpPr>
        <p:spPr>
          <a:xfrm>
            <a:off x="1043609" y="1700808"/>
            <a:ext cx="7490792" cy="4210414"/>
          </a:xfrm>
        </p:spPr>
        <p:txBody>
          <a:bodyPr>
            <a:normAutofit fontScale="92500" lnSpcReduction="20000"/>
          </a:bodyPr>
          <a:lstStyle/>
          <a:p>
            <a:pPr eaLnBrk="1" hangingPunct="1"/>
            <a:r>
              <a:rPr lang="es-ES_tradnl" altLang="es-AR" sz="2800" dirty="0"/>
              <a:t>Teorema de Shannon ( </a:t>
            </a:r>
            <a:r>
              <a:rPr lang="es-ES_tradnl" altLang="es-AR" sz="2800" dirty="0" err="1"/>
              <a:t>Noisy</a:t>
            </a:r>
            <a:r>
              <a:rPr lang="es-ES_tradnl" altLang="es-AR" sz="2800" dirty="0"/>
              <a:t> </a:t>
            </a:r>
            <a:r>
              <a:rPr lang="es-ES_tradnl" altLang="es-AR" sz="2800" dirty="0" err="1"/>
              <a:t>Channel</a:t>
            </a:r>
            <a:r>
              <a:rPr lang="es-ES_tradnl" altLang="es-AR" sz="2800" dirty="0"/>
              <a:t> </a:t>
            </a:r>
            <a:r>
              <a:rPr lang="es-ES_tradnl" altLang="es-AR" sz="2800" dirty="0" err="1"/>
              <a:t>Coding</a:t>
            </a:r>
            <a:r>
              <a:rPr lang="es-ES_tradnl" altLang="es-AR" sz="2800" dirty="0"/>
              <a:t>)</a:t>
            </a:r>
          </a:p>
          <a:p>
            <a:pPr eaLnBrk="1" hangingPunct="1">
              <a:buFont typeface="Wingdings" panose="05000000000000000000" pitchFamily="2" charset="2"/>
              <a:buNone/>
            </a:pPr>
            <a:r>
              <a:rPr lang="es-ES_tradnl" altLang="es-AR" sz="3200" dirty="0"/>
              <a:t> </a:t>
            </a:r>
            <a:r>
              <a:rPr lang="es-ES_tradnl" altLang="es-AR" sz="2400" dirty="0"/>
              <a:t>	En un  canal con una capacidad C (</a:t>
            </a:r>
            <a:r>
              <a:rPr lang="es-ES_tradnl" altLang="es-AR" sz="2400" i="1" dirty="0"/>
              <a:t>bits/</a:t>
            </a:r>
            <a:r>
              <a:rPr lang="es-ES_tradnl" altLang="es-AR" sz="2400" i="1" dirty="0" err="1"/>
              <a:t>seg</a:t>
            </a:r>
            <a:r>
              <a:rPr lang="es-ES_tradnl" altLang="es-AR" sz="2400" i="1" dirty="0"/>
              <a:t>) se podrá transmitir información con una  tasa de error de bit arbitrariamente baja  utilizando </a:t>
            </a:r>
            <a:r>
              <a:rPr lang="es-ES_tradnl" altLang="es-AR" sz="2400" i="1" u="sng" dirty="0">
                <a:solidFill>
                  <a:schemeClr val="tx2"/>
                </a:solidFill>
              </a:rPr>
              <a:t>“códigos apropiados”</a:t>
            </a:r>
            <a:r>
              <a:rPr lang="es-ES_tradnl" altLang="es-AR" sz="2400" i="1" dirty="0"/>
              <a:t>  si la tasa de transmisión es inferior a C.</a:t>
            </a:r>
          </a:p>
          <a:p>
            <a:pPr eaLnBrk="1" hangingPunct="1">
              <a:buFont typeface="Wingdings" panose="05000000000000000000" pitchFamily="2" charset="2"/>
              <a:buNone/>
            </a:pPr>
            <a:r>
              <a:rPr lang="es-ES_tradnl" altLang="es-AR" sz="2400" i="1" dirty="0"/>
              <a:t>¿Códigos apropiados?</a:t>
            </a:r>
            <a:r>
              <a:rPr lang="es-ES_tradnl" altLang="es-AR" sz="3200" i="1" dirty="0"/>
              <a:t> </a:t>
            </a:r>
          </a:p>
          <a:p>
            <a:pPr eaLnBrk="1" hangingPunct="1">
              <a:buFont typeface="Wingdings" panose="05000000000000000000" pitchFamily="2" charset="2"/>
              <a:buNone/>
            </a:pPr>
            <a:r>
              <a:rPr lang="es-AR" altLang="es-AR" sz="2400" dirty="0"/>
              <a:t>Shannon demostró que existen códigos infinitamente largos que permiten alcanzar la capacidad de canal.</a:t>
            </a:r>
          </a:p>
          <a:p>
            <a:pPr eaLnBrk="1" hangingPunct="1">
              <a:buFont typeface="Wingdings" panose="05000000000000000000" pitchFamily="2" charset="2"/>
              <a:buNone/>
            </a:pPr>
            <a:r>
              <a:rPr lang="es-AR" altLang="es-AR" sz="2400" dirty="0"/>
              <a:t>Estos códigos SON IRREALIZABLES en la práctica.</a:t>
            </a:r>
            <a:endParaRPr lang="es-ES_tradnl" altLang="es-AR" sz="2400" dirty="0"/>
          </a:p>
        </p:txBody>
      </p:sp>
    </p:spTree>
    <p:extLst>
      <p:ext uri="{BB962C8B-B14F-4D97-AF65-F5344CB8AC3E}">
        <p14:creationId xmlns:p14="http://schemas.microsoft.com/office/powerpoint/2010/main" val="16321324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pPr eaLnBrk="1" hangingPunct="1"/>
            <a:r>
              <a:rPr lang="en-US" altLang="es-AR"/>
              <a:t>Puncturing Codes</a:t>
            </a:r>
          </a:p>
        </p:txBody>
      </p:sp>
      <p:sp>
        <p:nvSpPr>
          <p:cNvPr id="3076" name="Rectangle 3"/>
          <p:cNvSpPr>
            <a:spLocks noGrp="1" noChangeArrowheads="1"/>
          </p:cNvSpPr>
          <p:nvPr>
            <p:ph type="body" sz="half" idx="1"/>
          </p:nvPr>
        </p:nvSpPr>
        <p:spPr>
          <a:xfrm>
            <a:off x="468312" y="1340769"/>
            <a:ext cx="6084887" cy="4806032"/>
          </a:xfrm>
        </p:spPr>
        <p:style>
          <a:lnRef idx="2">
            <a:schemeClr val="accent1"/>
          </a:lnRef>
          <a:fillRef idx="1">
            <a:schemeClr val="lt1"/>
          </a:fillRef>
          <a:effectRef idx="0">
            <a:schemeClr val="accent1"/>
          </a:effectRef>
          <a:fontRef idx="minor">
            <a:schemeClr val="dk1"/>
          </a:fontRef>
        </p:style>
        <p:txBody>
          <a:bodyPr/>
          <a:lstStyle/>
          <a:p>
            <a:pPr eaLnBrk="1" hangingPunct="1"/>
            <a:r>
              <a:rPr lang="en-US" altLang="es-AR" sz="2800" dirty="0"/>
              <a:t>¿Como </a:t>
            </a:r>
            <a:r>
              <a:rPr lang="en-US" altLang="es-AR" sz="2800" dirty="0" err="1"/>
              <a:t>obtener</a:t>
            </a:r>
            <a:r>
              <a:rPr lang="en-US" altLang="es-AR" sz="2800" dirty="0"/>
              <a:t> </a:t>
            </a:r>
            <a:r>
              <a:rPr lang="en-US" altLang="es-AR" sz="2800" dirty="0" err="1"/>
              <a:t>diferentes</a:t>
            </a:r>
            <a:r>
              <a:rPr lang="en-US" altLang="es-AR" sz="2800" dirty="0"/>
              <a:t> </a:t>
            </a:r>
            <a:r>
              <a:rPr lang="en-US" altLang="es-AR" sz="2800" dirty="0" err="1"/>
              <a:t>tasas</a:t>
            </a:r>
            <a:r>
              <a:rPr lang="en-US" altLang="es-AR" sz="2800" dirty="0"/>
              <a:t> de </a:t>
            </a:r>
            <a:r>
              <a:rPr lang="en-US" altLang="es-AR" sz="2800" dirty="0" err="1"/>
              <a:t>transmisión</a:t>
            </a:r>
            <a:r>
              <a:rPr lang="en-US" altLang="es-AR" sz="2800" dirty="0"/>
              <a:t>? </a:t>
            </a:r>
          </a:p>
          <a:p>
            <a:pPr lvl="1" eaLnBrk="1" hangingPunct="1"/>
            <a:r>
              <a:rPr lang="en-US" altLang="es-AR" sz="2000" dirty="0" err="1"/>
              <a:t>Tamaño</a:t>
            </a:r>
            <a:r>
              <a:rPr lang="en-US" altLang="es-AR" sz="2000" dirty="0"/>
              <a:t> de </a:t>
            </a:r>
            <a:r>
              <a:rPr lang="en-US" altLang="es-AR" sz="2000" dirty="0" err="1"/>
              <a:t>constelación</a:t>
            </a:r>
            <a:r>
              <a:rPr lang="en-US" altLang="es-AR" sz="2000" dirty="0"/>
              <a:t>.</a:t>
            </a:r>
          </a:p>
          <a:p>
            <a:pPr lvl="1" eaLnBrk="1" hangingPunct="1"/>
            <a:r>
              <a:rPr lang="en-US" altLang="es-AR" sz="2000" dirty="0" err="1"/>
              <a:t>Codigo</a:t>
            </a:r>
            <a:r>
              <a:rPr lang="en-US" altLang="es-AR" sz="2000" dirty="0"/>
              <a:t>  </a:t>
            </a:r>
            <a:r>
              <a:rPr lang="en-US" altLang="es-AR" sz="2000" dirty="0" err="1"/>
              <a:t>convolucional</a:t>
            </a:r>
            <a:r>
              <a:rPr lang="en-US" altLang="es-AR" sz="2000" dirty="0"/>
              <a:t>.</a:t>
            </a:r>
          </a:p>
          <a:p>
            <a:pPr lvl="1" eaLnBrk="1" hangingPunct="1"/>
            <a:r>
              <a:rPr lang="en-US" altLang="es-AR" sz="2000" dirty="0">
                <a:solidFill>
                  <a:srgbClr val="F64D18"/>
                </a:solidFill>
              </a:rPr>
              <a:t>Puncturing encoders</a:t>
            </a:r>
          </a:p>
          <a:p>
            <a:pPr lvl="2" eaLnBrk="1" hangingPunct="1"/>
            <a:r>
              <a:rPr lang="en-US" altLang="es-AR" sz="1800" dirty="0" err="1"/>
              <a:t>Algunos</a:t>
            </a:r>
            <a:r>
              <a:rPr lang="en-US" altLang="es-AR" sz="1800" dirty="0"/>
              <a:t> de </a:t>
            </a:r>
            <a:r>
              <a:rPr lang="en-US" altLang="es-AR" sz="1800" dirty="0" err="1"/>
              <a:t>los</a:t>
            </a:r>
            <a:r>
              <a:rPr lang="en-US" altLang="es-AR" sz="1800" dirty="0"/>
              <a:t> bits de </a:t>
            </a:r>
            <a:r>
              <a:rPr lang="en-US" altLang="es-AR" sz="1800" dirty="0" err="1"/>
              <a:t>salida</a:t>
            </a:r>
            <a:r>
              <a:rPr lang="en-US" altLang="es-AR" sz="1800" dirty="0"/>
              <a:t> </a:t>
            </a:r>
            <a:r>
              <a:rPr lang="en-US" altLang="es-AR" sz="1800" dirty="0">
                <a:solidFill>
                  <a:srgbClr val="FF0000"/>
                </a:solidFill>
              </a:rPr>
              <a:t>no</a:t>
            </a:r>
            <a:r>
              <a:rPr lang="en-US" altLang="es-AR" sz="1800" dirty="0"/>
              <a:t> son </a:t>
            </a:r>
            <a:r>
              <a:rPr lang="en-US" altLang="es-AR" sz="1800" dirty="0" err="1"/>
              <a:t>transmitidos</a:t>
            </a:r>
            <a:endParaRPr lang="en-US" altLang="es-AR" sz="1800" dirty="0"/>
          </a:p>
          <a:p>
            <a:pPr lvl="2" eaLnBrk="1" hangingPunct="1"/>
            <a:r>
              <a:rPr lang="en-US" altLang="es-AR" sz="1800" dirty="0"/>
              <a:t>The bit selection rule is changed to generate different rates of codes</a:t>
            </a:r>
          </a:p>
        </p:txBody>
      </p:sp>
      <p:pic>
        <p:nvPicPr>
          <p:cNvPr id="3077" name="Picture 4" descr="puntured"/>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806139" y="4836193"/>
            <a:ext cx="5329238" cy="1362075"/>
          </a:xfrm>
          <a:noFill/>
        </p:spPr>
      </p:pic>
      <p:graphicFrame>
        <p:nvGraphicFramePr>
          <p:cNvPr id="3074" name="Object 2"/>
          <p:cNvGraphicFramePr>
            <a:graphicFrameLocks noGrp="1" noChangeAspect="1"/>
          </p:cNvGraphicFramePr>
          <p:nvPr>
            <p:ph sz="quarter" idx="3"/>
          </p:nvPr>
        </p:nvGraphicFramePr>
        <p:xfrm>
          <a:off x="6156325" y="2924175"/>
          <a:ext cx="2195513" cy="1022350"/>
        </p:xfrm>
        <a:graphic>
          <a:graphicData uri="http://schemas.openxmlformats.org/presentationml/2006/ole">
            <mc:AlternateContent xmlns:mc="http://schemas.openxmlformats.org/markup-compatibility/2006">
              <mc:Choice xmlns:v="urn:schemas-microsoft-com:vml" Requires="v">
                <p:oleObj spid="_x0000_s11285" name="Equation" r:id="rId4" imgW="927000" imgH="431640" progId="Equation.3">
                  <p:embed/>
                </p:oleObj>
              </mc:Choice>
              <mc:Fallback>
                <p:oleObj name="Equation" r:id="rId4" imgW="927000" imgH="431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56325" y="2924175"/>
                        <a:ext cx="2195513" cy="1022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8" name="Text Box 6"/>
          <p:cNvSpPr txBox="1">
            <a:spLocks noChangeArrowheads="1"/>
          </p:cNvSpPr>
          <p:nvPr/>
        </p:nvSpPr>
        <p:spPr bwMode="auto">
          <a:xfrm>
            <a:off x="6227763" y="4376738"/>
            <a:ext cx="27368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n-US" altLang="es-AR" sz="1600">
                <a:latin typeface="Arial" panose="020B0604020202020204" pitchFamily="34" charset="0"/>
              </a:rPr>
              <a:t>Puncturing Rate =2/3</a:t>
            </a:r>
          </a:p>
          <a:p>
            <a:pPr eaLnBrk="1" hangingPunct="1">
              <a:spcBef>
                <a:spcPct val="50000"/>
              </a:spcBef>
            </a:pPr>
            <a:r>
              <a:rPr lang="en-US" altLang="es-AR" sz="1600">
                <a:latin typeface="Arial" panose="020B0604020202020204" pitchFamily="34" charset="0"/>
              </a:rPr>
              <a:t>Code rate=3/4</a:t>
            </a:r>
          </a:p>
        </p:txBody>
      </p:sp>
      <p:sp>
        <p:nvSpPr>
          <p:cNvPr id="3079" name="Text Box 7"/>
          <p:cNvSpPr txBox="1">
            <a:spLocks noChangeArrowheads="1"/>
          </p:cNvSpPr>
          <p:nvPr/>
        </p:nvSpPr>
        <p:spPr bwMode="auto">
          <a:xfrm>
            <a:off x="7092950" y="5229225"/>
            <a:ext cx="1511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endParaRPr lang="es-ES" altLang="es-AR" sz="1600">
              <a:latin typeface="Arial" panose="020B0604020202020204" pitchFamily="34" charset="0"/>
            </a:endParaRPr>
          </a:p>
        </p:txBody>
      </p:sp>
      <p:sp>
        <p:nvSpPr>
          <p:cNvPr id="3080" name="Text Box 8"/>
          <p:cNvSpPr txBox="1">
            <a:spLocks noChangeArrowheads="1"/>
          </p:cNvSpPr>
          <p:nvPr/>
        </p:nvSpPr>
        <p:spPr bwMode="auto">
          <a:xfrm>
            <a:off x="6227763" y="5318125"/>
            <a:ext cx="2916237"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n-US" altLang="es-AR" sz="1400">
                <a:latin typeface="Arial" panose="020B0604020202020204" pitchFamily="34" charset="0"/>
              </a:rPr>
              <a:t>Puncturing Rate =3/4</a:t>
            </a:r>
          </a:p>
          <a:p>
            <a:pPr eaLnBrk="1" hangingPunct="1">
              <a:spcBef>
                <a:spcPct val="50000"/>
              </a:spcBef>
            </a:pPr>
            <a:r>
              <a:rPr lang="en-US" altLang="es-AR" sz="1400">
                <a:latin typeface="Arial" panose="020B0604020202020204" pitchFamily="34" charset="0"/>
              </a:rPr>
              <a:t>Code rate=2/3</a:t>
            </a:r>
          </a:p>
        </p:txBody>
      </p:sp>
    </p:spTree>
    <p:extLst>
      <p:ext uri="{BB962C8B-B14F-4D97-AF65-F5344CB8AC3E}">
        <p14:creationId xmlns:p14="http://schemas.microsoft.com/office/powerpoint/2010/main" val="22252051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8"/>
          <p:cNvSpPr>
            <a:spLocks noGrp="1" noChangeArrowheads="1"/>
          </p:cNvSpPr>
          <p:nvPr>
            <p:ph type="title"/>
          </p:nvPr>
        </p:nvSpPr>
        <p:spPr>
          <a:xfrm>
            <a:off x="468313" y="260350"/>
            <a:ext cx="8229600" cy="1143000"/>
          </a:xfrm>
        </p:spPr>
        <p:txBody>
          <a:bodyPr/>
          <a:lstStyle/>
          <a:p>
            <a:pPr eaLnBrk="1" hangingPunct="1"/>
            <a:r>
              <a:rPr lang="en-US" altLang="es-AR"/>
              <a:t>Puncturing Codes</a:t>
            </a:r>
          </a:p>
        </p:txBody>
      </p:sp>
      <p:graphicFrame>
        <p:nvGraphicFramePr>
          <p:cNvPr id="163881" name="Group 41"/>
          <p:cNvGraphicFramePr>
            <a:graphicFrameLocks noGrp="1"/>
          </p:cNvGraphicFramePr>
          <p:nvPr>
            <p:ph type="tbl" idx="1"/>
          </p:nvPr>
        </p:nvGraphicFramePr>
        <p:xfrm>
          <a:off x="611188" y="2205038"/>
          <a:ext cx="8137524" cy="3095624"/>
        </p:xfrm>
        <a:graphic>
          <a:graphicData uri="http://schemas.openxmlformats.org/drawingml/2006/table">
            <a:tbl>
              <a:tblPr/>
              <a:tblGrid>
                <a:gridCol w="1627925">
                  <a:extLst>
                    <a:ext uri="{9D8B030D-6E8A-4147-A177-3AD203B41FA5}">
                      <a16:colId xmlns:a16="http://schemas.microsoft.com/office/drawing/2014/main" val="20000"/>
                    </a:ext>
                  </a:extLst>
                </a:gridCol>
                <a:gridCol w="1625823">
                  <a:extLst>
                    <a:ext uri="{9D8B030D-6E8A-4147-A177-3AD203B41FA5}">
                      <a16:colId xmlns:a16="http://schemas.microsoft.com/office/drawing/2014/main" val="20001"/>
                    </a:ext>
                  </a:extLst>
                </a:gridCol>
                <a:gridCol w="1630028">
                  <a:extLst>
                    <a:ext uri="{9D8B030D-6E8A-4147-A177-3AD203B41FA5}">
                      <a16:colId xmlns:a16="http://schemas.microsoft.com/office/drawing/2014/main" val="20002"/>
                    </a:ext>
                  </a:extLst>
                </a:gridCol>
                <a:gridCol w="1625823">
                  <a:extLst>
                    <a:ext uri="{9D8B030D-6E8A-4147-A177-3AD203B41FA5}">
                      <a16:colId xmlns:a16="http://schemas.microsoft.com/office/drawing/2014/main" val="20003"/>
                    </a:ext>
                  </a:extLst>
                </a:gridCol>
                <a:gridCol w="1627925">
                  <a:extLst>
                    <a:ext uri="{9D8B030D-6E8A-4147-A177-3AD203B41FA5}">
                      <a16:colId xmlns:a16="http://schemas.microsoft.com/office/drawing/2014/main" val="20004"/>
                    </a:ext>
                  </a:extLst>
                </a:gridCol>
              </a:tblGrid>
              <a:tr h="1213300">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400" b="1" i="0" u="none" strike="noStrike" cap="none" normalizeH="0" baseline="0" dirty="0">
                          <a:ln>
                            <a:noFill/>
                          </a:ln>
                          <a:solidFill>
                            <a:schemeClr val="tx1"/>
                          </a:solidFill>
                          <a:effectLst/>
                          <a:latin typeface="Arial" charset="0"/>
                        </a:rPr>
                        <a:t>Code rates</a:t>
                      </a:r>
                    </a:p>
                  </a:txBody>
                  <a:tcPr marL="90007" marR="90007" marT="46789" marB="4678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7D3DB"/>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400" b="1" i="0" u="none" strike="noStrike" cap="none" normalizeH="0" baseline="0" dirty="0">
                          <a:ln>
                            <a:noFill/>
                          </a:ln>
                          <a:solidFill>
                            <a:schemeClr val="tx1"/>
                          </a:solidFill>
                          <a:effectLst/>
                          <a:latin typeface="Arial" charset="0"/>
                        </a:rPr>
                        <a:t>Punctured Free Distance</a:t>
                      </a:r>
                    </a:p>
                  </a:txBody>
                  <a:tcPr marL="90007" marR="90007" marT="46789" marB="467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7D3DB"/>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400" b="1" i="0" u="none" strike="noStrike" cap="none" normalizeH="0" baseline="0">
                          <a:ln>
                            <a:noFill/>
                          </a:ln>
                          <a:solidFill>
                            <a:schemeClr val="tx1"/>
                          </a:solidFill>
                          <a:effectLst/>
                          <a:latin typeface="Arial" charset="0"/>
                        </a:rPr>
                        <a:t>Punctured  Coding Gain</a:t>
                      </a:r>
                    </a:p>
                  </a:txBody>
                  <a:tcPr marL="90007" marR="90007" marT="46789" marB="467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7D3DB"/>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400" b="1" i="0" u="none" strike="noStrike" cap="none" normalizeH="0" baseline="0">
                          <a:ln>
                            <a:noFill/>
                          </a:ln>
                          <a:solidFill>
                            <a:schemeClr val="tx1"/>
                          </a:solidFill>
                          <a:effectLst/>
                          <a:latin typeface="Arial" charset="0"/>
                        </a:rPr>
                        <a:t>Optimum Free Distance</a:t>
                      </a:r>
                    </a:p>
                  </a:txBody>
                  <a:tcPr marL="90007" marR="90007" marT="46789" marB="467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7D3DB"/>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400" b="1" i="0" u="none" strike="noStrike" cap="none" normalizeH="0" baseline="0">
                          <a:ln>
                            <a:noFill/>
                          </a:ln>
                          <a:solidFill>
                            <a:schemeClr val="tx1"/>
                          </a:solidFill>
                          <a:effectLst/>
                          <a:latin typeface="Arial" charset="0"/>
                        </a:rPr>
                        <a:t>Optimum Coding Gain</a:t>
                      </a:r>
                    </a:p>
                  </a:txBody>
                  <a:tcPr marL="90007" marR="90007" marT="46789" marB="4678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7D3DB"/>
                    </a:solidFill>
                  </a:tcPr>
                </a:tc>
                <a:extLst>
                  <a:ext uri="{0D108BD9-81ED-4DB2-BD59-A6C34878D82A}">
                    <a16:rowId xmlns:a16="http://schemas.microsoft.com/office/drawing/2014/main" val="10000"/>
                  </a:ext>
                </a:extLst>
              </a:tr>
              <a:tr h="614315">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200" b="0" i="0" u="none" strike="noStrike" cap="none" normalizeH="0" baseline="0">
                          <a:ln>
                            <a:noFill/>
                          </a:ln>
                          <a:solidFill>
                            <a:schemeClr val="tx1"/>
                          </a:solidFill>
                          <a:effectLst/>
                          <a:latin typeface="Arial" charset="0"/>
                        </a:rPr>
                        <a:t>½</a:t>
                      </a:r>
                    </a:p>
                  </a:txBody>
                  <a:tcPr marL="90007" marR="90007" marT="46789" marB="4678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200" b="0" i="0" u="none" strike="noStrike" cap="none" normalizeH="0" baseline="0">
                          <a:ln>
                            <a:noFill/>
                          </a:ln>
                          <a:solidFill>
                            <a:schemeClr val="tx1"/>
                          </a:solidFill>
                          <a:effectLst/>
                          <a:latin typeface="Arial" charset="0"/>
                        </a:rPr>
                        <a:t>-</a:t>
                      </a:r>
                    </a:p>
                  </a:txBody>
                  <a:tcPr marL="90007" marR="90007" marT="46789" marB="467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200" b="0" i="0" u="none" strike="noStrike" cap="none" normalizeH="0" baseline="0">
                          <a:ln>
                            <a:noFill/>
                          </a:ln>
                          <a:solidFill>
                            <a:schemeClr val="tx1"/>
                          </a:solidFill>
                          <a:effectLst/>
                          <a:latin typeface="Arial" charset="0"/>
                        </a:rPr>
                        <a:t>-</a:t>
                      </a:r>
                    </a:p>
                  </a:txBody>
                  <a:tcPr marL="90007" marR="90007" marT="46789" marB="467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200" b="0" i="0" u="none" strike="noStrike" cap="none" normalizeH="0" baseline="0">
                          <a:ln>
                            <a:noFill/>
                          </a:ln>
                          <a:solidFill>
                            <a:schemeClr val="tx1"/>
                          </a:solidFill>
                          <a:effectLst/>
                          <a:latin typeface="Arial" charset="0"/>
                        </a:rPr>
                        <a:t>10</a:t>
                      </a:r>
                    </a:p>
                  </a:txBody>
                  <a:tcPr marL="90007" marR="90007" marT="46789" marB="467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200" b="0" i="0" u="none" strike="noStrike" cap="none" normalizeH="0" baseline="0">
                          <a:ln>
                            <a:noFill/>
                          </a:ln>
                          <a:solidFill>
                            <a:schemeClr val="tx1"/>
                          </a:solidFill>
                          <a:effectLst/>
                          <a:latin typeface="Arial" charset="0"/>
                        </a:rPr>
                        <a:t>10.0 dB</a:t>
                      </a:r>
                    </a:p>
                  </a:txBody>
                  <a:tcPr marL="90007" marR="90007" marT="46789" marB="4678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632692">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200" b="0" i="0" u="none" strike="noStrike" cap="none" normalizeH="0" baseline="0">
                          <a:ln>
                            <a:noFill/>
                          </a:ln>
                          <a:solidFill>
                            <a:schemeClr val="tx1"/>
                          </a:solidFill>
                          <a:effectLst/>
                          <a:latin typeface="Arial" charset="0"/>
                        </a:rPr>
                        <a:t>2/3</a:t>
                      </a:r>
                    </a:p>
                  </a:txBody>
                  <a:tcPr marL="90007" marR="90007" marT="46789" marB="4678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200" b="0" i="0" u="none" strike="noStrike" cap="none" normalizeH="0" baseline="0">
                          <a:ln>
                            <a:noFill/>
                          </a:ln>
                          <a:solidFill>
                            <a:schemeClr val="tx1"/>
                          </a:solidFill>
                          <a:effectLst/>
                          <a:latin typeface="Arial" charset="0"/>
                        </a:rPr>
                        <a:t>6</a:t>
                      </a:r>
                    </a:p>
                  </a:txBody>
                  <a:tcPr marL="90007" marR="90007" marT="46789" marB="467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200" b="0" i="0" u="none" strike="noStrike" cap="none" normalizeH="0" baseline="0">
                          <a:ln>
                            <a:noFill/>
                          </a:ln>
                          <a:solidFill>
                            <a:schemeClr val="tx1"/>
                          </a:solidFill>
                          <a:effectLst/>
                          <a:latin typeface="Arial" charset="0"/>
                        </a:rPr>
                        <a:t>6.0 dB</a:t>
                      </a:r>
                    </a:p>
                  </a:txBody>
                  <a:tcPr marL="90007" marR="90007" marT="46789" marB="467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200" b="0" i="0" u="none" strike="noStrike" cap="none" normalizeH="0" baseline="0">
                          <a:ln>
                            <a:noFill/>
                          </a:ln>
                          <a:solidFill>
                            <a:schemeClr val="tx1"/>
                          </a:solidFill>
                          <a:effectLst/>
                          <a:latin typeface="Arial" charset="0"/>
                        </a:rPr>
                        <a:t>7</a:t>
                      </a:r>
                    </a:p>
                  </a:txBody>
                  <a:tcPr marL="90007" marR="90007" marT="46789" marB="467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200" b="0" i="0" u="none" strike="noStrike" cap="none" normalizeH="0" baseline="0">
                          <a:ln>
                            <a:noFill/>
                          </a:ln>
                          <a:solidFill>
                            <a:schemeClr val="tx1"/>
                          </a:solidFill>
                          <a:effectLst/>
                          <a:latin typeface="Arial" charset="0"/>
                        </a:rPr>
                        <a:t>6.7 dB</a:t>
                      </a:r>
                    </a:p>
                  </a:txBody>
                  <a:tcPr marL="90007" marR="90007" marT="46789" marB="4678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635317">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200" b="0" i="0" u="none" strike="noStrike" cap="none" normalizeH="0" baseline="0">
                          <a:ln>
                            <a:noFill/>
                          </a:ln>
                          <a:solidFill>
                            <a:schemeClr val="tx1"/>
                          </a:solidFill>
                          <a:effectLst/>
                          <a:latin typeface="Arial" charset="0"/>
                        </a:rPr>
                        <a:t>3/4</a:t>
                      </a:r>
                    </a:p>
                  </a:txBody>
                  <a:tcPr marL="90007" marR="90007" marT="46789" marB="4678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200" b="0" i="0" u="none" strike="noStrike" cap="none" normalizeH="0" baseline="0">
                          <a:ln>
                            <a:noFill/>
                          </a:ln>
                          <a:solidFill>
                            <a:schemeClr val="tx1"/>
                          </a:solidFill>
                          <a:effectLst/>
                          <a:latin typeface="Arial" charset="0"/>
                        </a:rPr>
                        <a:t>5</a:t>
                      </a:r>
                    </a:p>
                  </a:txBody>
                  <a:tcPr marL="90007" marR="90007" marT="46789" marB="467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200" b="0" i="0" u="none" strike="noStrike" cap="none" normalizeH="0" baseline="0" dirty="0">
                          <a:ln>
                            <a:noFill/>
                          </a:ln>
                          <a:solidFill>
                            <a:schemeClr val="tx1"/>
                          </a:solidFill>
                          <a:effectLst/>
                          <a:latin typeface="Arial" charset="0"/>
                        </a:rPr>
                        <a:t>5.7</a:t>
                      </a:r>
                    </a:p>
                  </a:txBody>
                  <a:tcPr marL="90007" marR="90007" marT="46789" marB="467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200" b="0" i="0" u="none" strike="noStrike" cap="none" normalizeH="0" baseline="0">
                          <a:ln>
                            <a:noFill/>
                          </a:ln>
                          <a:solidFill>
                            <a:schemeClr val="tx1"/>
                          </a:solidFill>
                          <a:effectLst/>
                          <a:latin typeface="Arial" charset="0"/>
                        </a:rPr>
                        <a:t>6</a:t>
                      </a:r>
                    </a:p>
                  </a:txBody>
                  <a:tcPr marL="90007" marR="90007" marT="46789" marB="467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200" b="0" i="0" u="none" strike="noStrike" cap="none" normalizeH="0" baseline="0" dirty="0">
                          <a:ln>
                            <a:noFill/>
                          </a:ln>
                          <a:solidFill>
                            <a:schemeClr val="tx1"/>
                          </a:solidFill>
                          <a:effectLst/>
                          <a:latin typeface="Arial" charset="0"/>
                        </a:rPr>
                        <a:t>6.5</a:t>
                      </a:r>
                    </a:p>
                  </a:txBody>
                  <a:tcPr marL="90007" marR="90007" marT="46789" marB="4678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7991062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Text Box 54"/>
          <p:cNvSpPr txBox="1">
            <a:spLocks noChangeArrowheads="1"/>
          </p:cNvSpPr>
          <p:nvPr/>
        </p:nvSpPr>
        <p:spPr bwMode="auto">
          <a:xfrm>
            <a:off x="0" y="4581525"/>
            <a:ext cx="12239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n-US" altLang="es-AR" sz="1000">
                <a:latin typeface="Arial" panose="020B0604020202020204" pitchFamily="34" charset="0"/>
              </a:rPr>
              <a:t>Punctured </a:t>
            </a:r>
          </a:p>
          <a:p>
            <a:pPr eaLnBrk="1" hangingPunct="1">
              <a:spcBef>
                <a:spcPct val="50000"/>
              </a:spcBef>
            </a:pPr>
            <a:r>
              <a:rPr lang="en-US" altLang="es-AR" sz="1000">
                <a:latin typeface="Arial" panose="020B0604020202020204" pitchFamily="34" charset="0"/>
              </a:rPr>
              <a:t>Coded</a:t>
            </a:r>
          </a:p>
          <a:p>
            <a:pPr eaLnBrk="1" hangingPunct="1">
              <a:spcBef>
                <a:spcPct val="50000"/>
              </a:spcBef>
            </a:pPr>
            <a:r>
              <a:rPr lang="en-US" altLang="es-AR" sz="1000">
                <a:latin typeface="Arial" panose="020B0604020202020204" pitchFamily="34" charset="0"/>
              </a:rPr>
              <a:t>data</a:t>
            </a:r>
          </a:p>
        </p:txBody>
      </p:sp>
      <p:sp>
        <p:nvSpPr>
          <p:cNvPr id="4101" name="Text Box 53"/>
          <p:cNvSpPr txBox="1">
            <a:spLocks noChangeArrowheads="1"/>
          </p:cNvSpPr>
          <p:nvPr/>
        </p:nvSpPr>
        <p:spPr bwMode="auto">
          <a:xfrm>
            <a:off x="0" y="3573463"/>
            <a:ext cx="1223963"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n-US" altLang="es-AR" sz="1000">
                <a:latin typeface="Arial" panose="020B0604020202020204" pitchFamily="34" charset="0"/>
              </a:rPr>
              <a:t>Punctured </a:t>
            </a:r>
          </a:p>
          <a:p>
            <a:pPr eaLnBrk="1" hangingPunct="1">
              <a:spcBef>
                <a:spcPct val="50000"/>
              </a:spcBef>
            </a:pPr>
            <a:r>
              <a:rPr lang="en-US" altLang="es-AR" sz="1000">
                <a:latin typeface="Arial" panose="020B0604020202020204" pitchFamily="34" charset="0"/>
              </a:rPr>
              <a:t>Matrix</a:t>
            </a:r>
          </a:p>
        </p:txBody>
      </p:sp>
      <p:sp>
        <p:nvSpPr>
          <p:cNvPr id="4102" name="Rectangle 2"/>
          <p:cNvSpPr>
            <a:spLocks noGrp="1" noChangeArrowheads="1"/>
          </p:cNvSpPr>
          <p:nvPr>
            <p:ph type="title" sz="quarter"/>
          </p:nvPr>
        </p:nvSpPr>
        <p:spPr>
          <a:xfrm>
            <a:off x="468313" y="404813"/>
            <a:ext cx="8229600" cy="1143000"/>
          </a:xfrm>
        </p:spPr>
        <p:txBody>
          <a:bodyPr>
            <a:normAutofit fontScale="90000"/>
          </a:bodyPr>
          <a:lstStyle/>
          <a:p>
            <a:pPr eaLnBrk="1" hangingPunct="1"/>
            <a:r>
              <a:rPr lang="en-US" altLang="es-AR" dirty="0"/>
              <a:t>Puncturing Codes – </a:t>
            </a:r>
            <a:r>
              <a:rPr lang="en-US" altLang="es-AR" dirty="0" err="1"/>
              <a:t>Recuperación</a:t>
            </a:r>
            <a:r>
              <a:rPr lang="en-US" altLang="es-AR" dirty="0"/>
              <a:t> bits</a:t>
            </a:r>
          </a:p>
        </p:txBody>
      </p:sp>
      <p:pic>
        <p:nvPicPr>
          <p:cNvPr id="4103" name="Picture 56"/>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a:xfrm>
            <a:off x="1042988" y="5589588"/>
            <a:ext cx="2409825" cy="295275"/>
          </a:xfrm>
          <a:noFill/>
        </p:spPr>
      </p:pic>
      <p:graphicFrame>
        <p:nvGraphicFramePr>
          <p:cNvPr id="4099" name="Object 3"/>
          <p:cNvGraphicFramePr>
            <a:graphicFrameLocks noGrp="1" noChangeAspect="1"/>
          </p:cNvGraphicFramePr>
          <p:nvPr>
            <p:ph sz="quarter" idx="2"/>
          </p:nvPr>
        </p:nvGraphicFramePr>
        <p:xfrm>
          <a:off x="1042988" y="2276475"/>
          <a:ext cx="2925762" cy="3382963"/>
        </p:xfrm>
        <a:graphic>
          <a:graphicData uri="http://schemas.openxmlformats.org/presentationml/2006/ole">
            <mc:AlternateContent xmlns:mc="http://schemas.openxmlformats.org/markup-compatibility/2006">
              <mc:Choice xmlns:v="urn:schemas-microsoft-com:vml" Requires="v">
                <p:oleObj spid="_x0000_s12328" name="Bitmap Image" r:id="rId4" imgW="2010056" imgH="2324424" progId="Paint.Picture">
                  <p:embed/>
                </p:oleObj>
              </mc:Choice>
              <mc:Fallback>
                <p:oleObj name="Bitmap Image" r:id="rId4" imgW="2010056" imgH="2324424"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2988" y="2276475"/>
                        <a:ext cx="2925762" cy="3382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098" name="Object 2"/>
          <p:cNvGraphicFramePr>
            <a:graphicFrameLocks noGrp="1" noChangeAspect="1"/>
          </p:cNvGraphicFramePr>
          <p:nvPr>
            <p:ph sz="quarter" idx="3"/>
          </p:nvPr>
        </p:nvGraphicFramePr>
        <p:xfrm>
          <a:off x="4859338" y="2276475"/>
          <a:ext cx="3238500" cy="3017838"/>
        </p:xfrm>
        <a:graphic>
          <a:graphicData uri="http://schemas.openxmlformats.org/presentationml/2006/ole">
            <mc:AlternateContent xmlns:mc="http://schemas.openxmlformats.org/markup-compatibility/2006">
              <mc:Choice xmlns:v="urn:schemas-microsoft-com:vml" Requires="v">
                <p:oleObj spid="_x0000_s12329" name="Bitmap Image" r:id="rId6" imgW="2790476" imgH="2600000" progId="Paint.Picture">
                  <p:embed/>
                </p:oleObj>
              </mc:Choice>
              <mc:Fallback>
                <p:oleObj name="Bitmap Image" r:id="rId6" imgW="2790476" imgH="2600000" progId="Paint.Picture">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59338" y="2276475"/>
                        <a:ext cx="3238500" cy="3017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4108" name="Picture 60"/>
          <p:cNvPicPr>
            <a:picLocks noGrp="1" noChangeAspect="1" noChangeArrowheads="1"/>
          </p:cNvPicPr>
          <p:nvPr>
            <p:ph sz="quarter" idx="4"/>
          </p:nvPr>
        </p:nvPicPr>
        <p:blipFill>
          <a:blip r:embed="rId8">
            <a:extLst>
              <a:ext uri="{28A0092B-C50C-407E-A947-70E740481C1C}">
                <a14:useLocalDpi xmlns:a14="http://schemas.microsoft.com/office/drawing/2010/main" val="0"/>
              </a:ext>
            </a:extLst>
          </a:blip>
          <a:srcRect/>
          <a:stretch>
            <a:fillRect/>
          </a:stretch>
        </p:blipFill>
        <p:spPr>
          <a:xfrm>
            <a:off x="5219700" y="1989138"/>
            <a:ext cx="2190750" cy="361950"/>
          </a:xfrm>
          <a:noFill/>
        </p:spPr>
      </p:pic>
      <p:sp>
        <p:nvSpPr>
          <p:cNvPr id="4104" name="Text Box 44"/>
          <p:cNvSpPr txBox="1">
            <a:spLocks noChangeArrowheads="1"/>
          </p:cNvSpPr>
          <p:nvPr/>
        </p:nvSpPr>
        <p:spPr bwMode="auto">
          <a:xfrm>
            <a:off x="3995738" y="1989138"/>
            <a:ext cx="12239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n-US" altLang="es-AR" sz="1000">
                <a:latin typeface="Arial" panose="020B0604020202020204" pitchFamily="34" charset="0"/>
              </a:rPr>
              <a:t>Received Punctured Data</a:t>
            </a:r>
          </a:p>
        </p:txBody>
      </p:sp>
      <p:sp>
        <p:nvSpPr>
          <p:cNvPr id="4105" name="Text Box 46"/>
          <p:cNvSpPr txBox="1">
            <a:spLocks noChangeArrowheads="1"/>
          </p:cNvSpPr>
          <p:nvPr/>
        </p:nvSpPr>
        <p:spPr bwMode="auto">
          <a:xfrm>
            <a:off x="7812088" y="3500438"/>
            <a:ext cx="1512887"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n-US" altLang="es-AR" sz="1000">
                <a:latin typeface="Arial" panose="020B0604020202020204" pitchFamily="34" charset="0"/>
              </a:rPr>
              <a:t>1- Transmitting bits </a:t>
            </a:r>
          </a:p>
          <a:p>
            <a:pPr eaLnBrk="1" hangingPunct="1">
              <a:spcBef>
                <a:spcPct val="50000"/>
              </a:spcBef>
            </a:pPr>
            <a:r>
              <a:rPr lang="en-US" altLang="es-AR" sz="1000">
                <a:latin typeface="Arial" panose="020B0604020202020204" pitchFamily="34" charset="0"/>
              </a:rPr>
              <a:t>0-Erasure bits</a:t>
            </a:r>
          </a:p>
        </p:txBody>
      </p:sp>
      <p:sp>
        <p:nvSpPr>
          <p:cNvPr id="4106" name="Text Box 47"/>
          <p:cNvSpPr txBox="1">
            <a:spLocks noChangeArrowheads="1"/>
          </p:cNvSpPr>
          <p:nvPr/>
        </p:nvSpPr>
        <p:spPr bwMode="auto">
          <a:xfrm>
            <a:off x="7920038" y="4724400"/>
            <a:ext cx="12239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n-US" altLang="es-AR" sz="1000">
                <a:latin typeface="Arial" panose="020B0604020202020204" pitchFamily="34" charset="0"/>
              </a:rPr>
              <a:t>To Decoder</a:t>
            </a:r>
          </a:p>
        </p:txBody>
      </p:sp>
      <p:sp>
        <p:nvSpPr>
          <p:cNvPr id="4107" name="Text Box 51"/>
          <p:cNvSpPr txBox="1">
            <a:spLocks noChangeArrowheads="1"/>
          </p:cNvSpPr>
          <p:nvPr/>
        </p:nvSpPr>
        <p:spPr bwMode="auto">
          <a:xfrm>
            <a:off x="611981" y="2039936"/>
            <a:ext cx="12239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n-US" altLang="es-AR" sz="1000" dirty="0">
                <a:latin typeface="Arial" panose="020B0604020202020204" pitchFamily="34" charset="0"/>
              </a:rPr>
              <a:t>Original Encoder data</a:t>
            </a:r>
          </a:p>
        </p:txBody>
      </p:sp>
      <p:sp>
        <p:nvSpPr>
          <p:cNvPr id="4109" name="Text Box 52"/>
          <p:cNvSpPr txBox="1">
            <a:spLocks noChangeArrowheads="1"/>
          </p:cNvSpPr>
          <p:nvPr/>
        </p:nvSpPr>
        <p:spPr bwMode="auto">
          <a:xfrm>
            <a:off x="3708400" y="3068638"/>
            <a:ext cx="122396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n-US" altLang="es-AR" sz="1000">
                <a:latin typeface="Arial" panose="020B0604020202020204" pitchFamily="34" charset="0"/>
              </a:rPr>
              <a:t>L- Length of the information stream</a:t>
            </a:r>
          </a:p>
        </p:txBody>
      </p:sp>
    </p:spTree>
    <p:extLst>
      <p:ext uri="{BB962C8B-B14F-4D97-AF65-F5344CB8AC3E}">
        <p14:creationId xmlns:p14="http://schemas.microsoft.com/office/powerpoint/2010/main" val="17748260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es-AR" altLang="es-AR"/>
              <a:t>Parámetros de Wifi</a:t>
            </a:r>
            <a:endParaRPr lang="es-ES_tradnl" altLang="es-AR"/>
          </a:p>
        </p:txBody>
      </p:sp>
      <p:sp>
        <p:nvSpPr>
          <p:cNvPr id="117763" name="Rectangle 3"/>
          <p:cNvSpPr>
            <a:spLocks noGrp="1" noChangeArrowheads="1"/>
          </p:cNvSpPr>
          <p:nvPr>
            <p:ph idx="1"/>
          </p:nvPr>
        </p:nvSpPr>
        <p:spPr/>
        <p:txBody>
          <a:bodyPr/>
          <a:lstStyle/>
          <a:p>
            <a:endParaRPr lang="es-AR" altLang="es-AR"/>
          </a:p>
        </p:txBody>
      </p:sp>
      <p:pic>
        <p:nvPicPr>
          <p:cNvPr id="1177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1393" y="1556792"/>
            <a:ext cx="8322072" cy="3141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7765" name="Text Box 5"/>
          <p:cNvSpPr txBox="1">
            <a:spLocks noChangeArrowheads="1"/>
          </p:cNvSpPr>
          <p:nvPr/>
        </p:nvSpPr>
        <p:spPr bwMode="auto">
          <a:xfrm>
            <a:off x="179512" y="4911256"/>
            <a:ext cx="8856663" cy="641350"/>
          </a:xfrm>
          <a:prstGeom prst="rect">
            <a:avLst/>
          </a:prstGeom>
          <a:ln/>
          <a:extLst/>
        </p:spPr>
        <p:style>
          <a:lnRef idx="2">
            <a:schemeClr val="accent3">
              <a:shade val="50000"/>
            </a:schemeClr>
          </a:lnRef>
          <a:fillRef idx="1">
            <a:schemeClr val="accent3"/>
          </a:fillRef>
          <a:effectRef idx="0">
            <a:schemeClr val="accent3"/>
          </a:effectRef>
          <a:fontRef idx="minor">
            <a:schemeClr val="lt1"/>
          </a:fontRef>
        </p:style>
        <p:txBody>
          <a:bodyPr>
            <a:spAutoFit/>
          </a:bodyPr>
          <a:lstStyle/>
          <a:p>
            <a:pPr>
              <a:spcBef>
                <a:spcPct val="50000"/>
              </a:spcBef>
            </a:pPr>
            <a:r>
              <a:rPr lang="es-AR" altLang="es-AR" dirty="0"/>
              <a:t>Data </a:t>
            </a:r>
            <a:r>
              <a:rPr lang="es-AR" altLang="es-AR" dirty="0" err="1"/>
              <a:t>rate</a:t>
            </a:r>
            <a:r>
              <a:rPr lang="es-AR" altLang="es-AR" dirty="0"/>
              <a:t>=(bits/</a:t>
            </a:r>
            <a:r>
              <a:rPr lang="es-AR" altLang="es-AR" dirty="0" err="1"/>
              <a:t>simbolo</a:t>
            </a:r>
            <a:r>
              <a:rPr lang="es-AR" altLang="es-AR" dirty="0"/>
              <a:t>)*Número de subportadoras activas* </a:t>
            </a:r>
            <a:r>
              <a:rPr lang="es-AR" altLang="es-AR" dirty="0" err="1"/>
              <a:t>Coding</a:t>
            </a:r>
            <a:r>
              <a:rPr lang="es-AR" altLang="es-AR" dirty="0"/>
              <a:t> </a:t>
            </a:r>
            <a:r>
              <a:rPr lang="es-AR" altLang="es-AR" dirty="0" err="1"/>
              <a:t>rate</a:t>
            </a:r>
            <a:r>
              <a:rPr lang="es-AR" altLang="es-AR" dirty="0"/>
              <a:t>/</a:t>
            </a:r>
            <a:r>
              <a:rPr lang="es-AR" altLang="es-AR" dirty="0" err="1"/>
              <a:t>Ts</a:t>
            </a:r>
            <a:endParaRPr lang="es-ES_tradnl" altLang="es-AR" dirty="0"/>
          </a:p>
        </p:txBody>
      </p:sp>
      <p:sp>
        <p:nvSpPr>
          <p:cNvPr id="117766" name="Text Box 6"/>
          <p:cNvSpPr txBox="1">
            <a:spLocks noChangeArrowheads="1"/>
          </p:cNvSpPr>
          <p:nvPr/>
        </p:nvSpPr>
        <p:spPr bwMode="auto">
          <a:xfrm>
            <a:off x="960668" y="6021288"/>
            <a:ext cx="88931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AR" altLang="es-AR" dirty="0"/>
              <a:t>Ejemplo: BPSK, </a:t>
            </a:r>
            <a:r>
              <a:rPr lang="es-AR" altLang="es-AR" dirty="0" err="1"/>
              <a:t>coding</a:t>
            </a:r>
            <a:r>
              <a:rPr lang="es-AR" altLang="es-AR" dirty="0"/>
              <a:t> </a:t>
            </a:r>
            <a:r>
              <a:rPr lang="es-AR" altLang="es-AR" dirty="0" err="1"/>
              <a:t>rate</a:t>
            </a:r>
            <a:r>
              <a:rPr lang="es-AR" altLang="es-AR" dirty="0"/>
              <a:t>=1/2  </a:t>
            </a:r>
            <a:r>
              <a:rPr lang="es-AR" altLang="es-AR" dirty="0" err="1"/>
              <a:t>Dr</a:t>
            </a:r>
            <a:r>
              <a:rPr lang="es-AR" altLang="es-AR" dirty="0"/>
              <a:t>=1*52*1/2/4us=6Mbps</a:t>
            </a:r>
            <a:endParaRPr lang="es-ES_tradnl" altLang="es-AR" dirty="0"/>
          </a:p>
        </p:txBody>
      </p:sp>
    </p:spTree>
    <p:extLst>
      <p:ext uri="{BB962C8B-B14F-4D97-AF65-F5344CB8AC3E}">
        <p14:creationId xmlns:p14="http://schemas.microsoft.com/office/powerpoint/2010/main" val="7159137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es-AR"/>
              <a:t>Decodificación</a:t>
            </a:r>
          </a:p>
        </p:txBody>
      </p:sp>
      <p:sp>
        <p:nvSpPr>
          <p:cNvPr id="28675" name="Rectangle 3"/>
          <p:cNvSpPr>
            <a:spLocks noGrp="1" noChangeArrowheads="1"/>
          </p:cNvSpPr>
          <p:nvPr>
            <p:ph idx="1"/>
          </p:nvPr>
        </p:nvSpPr>
        <p:spPr>
          <a:xfrm>
            <a:off x="1259633" y="2133600"/>
            <a:ext cx="7274768" cy="4247728"/>
          </a:xfrm>
        </p:spPr>
        <p:txBody>
          <a:bodyPr>
            <a:normAutofit/>
          </a:bodyPr>
          <a:lstStyle/>
          <a:p>
            <a:pPr eaLnBrk="1" hangingPunct="1"/>
            <a:r>
              <a:rPr lang="en-US" altLang="es-AR" sz="2800" dirty="0" err="1"/>
              <a:t>Algoritmo</a:t>
            </a:r>
            <a:r>
              <a:rPr lang="en-US" altLang="es-AR" sz="2800" dirty="0"/>
              <a:t> de Viterbi:</a:t>
            </a:r>
          </a:p>
          <a:p>
            <a:pPr lvl="1" eaLnBrk="1" hangingPunct="1"/>
            <a:r>
              <a:rPr lang="en-US" altLang="es-AR" sz="2400" dirty="0" err="1"/>
              <a:t>Examinar</a:t>
            </a:r>
            <a:r>
              <a:rPr lang="en-US" altLang="es-AR" sz="2400" dirty="0"/>
              <a:t> </a:t>
            </a:r>
            <a:r>
              <a:rPr lang="en-US" altLang="es-AR" sz="2400" dirty="0" err="1"/>
              <a:t>los</a:t>
            </a:r>
            <a:r>
              <a:rPr lang="en-US" altLang="es-AR" sz="2400" dirty="0"/>
              <a:t> bits </a:t>
            </a:r>
            <a:r>
              <a:rPr lang="en-US" altLang="es-AR" sz="2400" dirty="0" err="1"/>
              <a:t>recibidos</a:t>
            </a:r>
            <a:r>
              <a:rPr lang="en-US" altLang="es-AR" sz="2400" dirty="0"/>
              <a:t>, </a:t>
            </a:r>
            <a:r>
              <a:rPr lang="en-US" altLang="es-AR" sz="2400" dirty="0" err="1"/>
              <a:t>computar</a:t>
            </a:r>
            <a:r>
              <a:rPr lang="en-US" altLang="es-AR" sz="2400" dirty="0"/>
              <a:t> la </a:t>
            </a:r>
            <a:r>
              <a:rPr lang="en-US" altLang="es-AR" sz="2400" dirty="0" err="1"/>
              <a:t>métrica</a:t>
            </a:r>
            <a:r>
              <a:rPr lang="en-US" altLang="es-AR" sz="2400" dirty="0"/>
              <a:t> para </a:t>
            </a:r>
            <a:r>
              <a:rPr lang="en-US" altLang="es-AR" sz="2400" dirty="0" err="1"/>
              <a:t>cada</a:t>
            </a:r>
            <a:r>
              <a:rPr lang="en-US" altLang="es-AR" sz="2400" dirty="0"/>
              <a:t> </a:t>
            </a:r>
            <a:r>
              <a:rPr lang="en-US" altLang="es-AR" sz="2400" dirty="0" err="1"/>
              <a:t>camino</a:t>
            </a:r>
            <a:r>
              <a:rPr lang="en-US" altLang="es-AR" sz="2400" dirty="0"/>
              <a:t> y </a:t>
            </a:r>
            <a:r>
              <a:rPr lang="en-US" altLang="es-AR" sz="2400" dirty="0" err="1"/>
              <a:t>tomar</a:t>
            </a:r>
            <a:r>
              <a:rPr lang="en-US" altLang="es-AR" sz="2400" dirty="0"/>
              <a:t> un </a:t>
            </a:r>
            <a:r>
              <a:rPr lang="en-US" altLang="es-AR" sz="2400" dirty="0" err="1"/>
              <a:t>desición</a:t>
            </a:r>
            <a:r>
              <a:rPr lang="en-US" altLang="es-AR" sz="2400" dirty="0"/>
              <a:t> </a:t>
            </a:r>
            <a:r>
              <a:rPr lang="en-US" altLang="es-AR" sz="2400" dirty="0" err="1"/>
              <a:t>basada</a:t>
            </a:r>
            <a:r>
              <a:rPr lang="en-US" altLang="es-AR" sz="2400" dirty="0"/>
              <a:t> en </a:t>
            </a:r>
            <a:r>
              <a:rPr lang="en-US" altLang="es-AR" sz="2400" dirty="0" err="1"/>
              <a:t>esa</a:t>
            </a:r>
            <a:r>
              <a:rPr lang="en-US" altLang="es-AR" sz="2400" dirty="0"/>
              <a:t> </a:t>
            </a:r>
            <a:r>
              <a:rPr lang="en-US" altLang="es-AR" sz="2400" dirty="0" err="1"/>
              <a:t>métrica</a:t>
            </a:r>
            <a:r>
              <a:rPr lang="en-US" altLang="es-AR" sz="2400" dirty="0"/>
              <a:t>. </a:t>
            </a:r>
          </a:p>
          <a:p>
            <a:pPr lvl="1" eaLnBrk="1" hangingPunct="1"/>
            <a:r>
              <a:rPr lang="en-US" altLang="es-AR" sz="2400" dirty="0" err="1"/>
              <a:t>Todos</a:t>
            </a:r>
            <a:r>
              <a:rPr lang="en-US" altLang="es-AR" sz="2400" dirty="0"/>
              <a:t> </a:t>
            </a:r>
            <a:r>
              <a:rPr lang="en-US" altLang="es-AR" sz="2400" dirty="0" err="1"/>
              <a:t>los</a:t>
            </a:r>
            <a:r>
              <a:rPr lang="en-US" altLang="es-AR" sz="2400" dirty="0"/>
              <a:t> </a:t>
            </a:r>
            <a:r>
              <a:rPr lang="en-US" altLang="es-AR" sz="2400" dirty="0" err="1"/>
              <a:t>caminos</a:t>
            </a:r>
            <a:r>
              <a:rPr lang="en-US" altLang="es-AR" sz="2400" dirty="0"/>
              <a:t> son </a:t>
            </a:r>
            <a:r>
              <a:rPr lang="en-US" altLang="es-AR" sz="2400" dirty="0" err="1"/>
              <a:t>seguidos</a:t>
            </a:r>
            <a:r>
              <a:rPr lang="en-US" altLang="es-AR" sz="2400" dirty="0"/>
              <a:t> hasta que </a:t>
            </a:r>
            <a:r>
              <a:rPr lang="en-US" altLang="es-AR" sz="2400" dirty="0" err="1"/>
              <a:t>convergen</a:t>
            </a:r>
            <a:r>
              <a:rPr lang="en-US" altLang="es-AR" sz="2400" dirty="0"/>
              <a:t> en un </a:t>
            </a:r>
            <a:r>
              <a:rPr lang="en-US" altLang="es-AR" sz="2400" dirty="0" err="1"/>
              <a:t>nodo</a:t>
            </a:r>
            <a:r>
              <a:rPr lang="en-US" altLang="es-AR" sz="2400" dirty="0"/>
              <a:t>.</a:t>
            </a:r>
          </a:p>
          <a:p>
            <a:pPr lvl="1" eaLnBrk="1" hangingPunct="1"/>
            <a:r>
              <a:rPr lang="en-US" altLang="es-AR" sz="2400" dirty="0"/>
              <a:t>El </a:t>
            </a:r>
            <a:r>
              <a:rPr lang="en-US" altLang="es-AR" sz="2400" dirty="0" err="1"/>
              <a:t>camino</a:t>
            </a:r>
            <a:r>
              <a:rPr lang="en-US" altLang="es-AR" sz="2400" dirty="0"/>
              <a:t> con la </a:t>
            </a:r>
            <a:r>
              <a:rPr lang="en-US" altLang="es-AR" sz="2400" dirty="0" err="1"/>
              <a:t>menor</a:t>
            </a:r>
            <a:r>
              <a:rPr lang="en-US" altLang="es-AR" sz="2400" dirty="0"/>
              <a:t> </a:t>
            </a:r>
            <a:r>
              <a:rPr lang="en-US" altLang="es-AR" sz="2400" dirty="0" err="1"/>
              <a:t>métrica</a:t>
            </a:r>
            <a:r>
              <a:rPr lang="en-US" altLang="es-AR" sz="2400" dirty="0"/>
              <a:t> </a:t>
            </a:r>
            <a:r>
              <a:rPr lang="en-US" altLang="es-AR" sz="2400" dirty="0" err="1"/>
              <a:t>es</a:t>
            </a:r>
            <a:r>
              <a:rPr lang="en-US" altLang="es-AR" sz="2400" dirty="0"/>
              <a:t> </a:t>
            </a:r>
            <a:r>
              <a:rPr lang="en-US" altLang="es-AR" sz="2400" dirty="0" err="1"/>
              <a:t>mantenido</a:t>
            </a:r>
            <a:r>
              <a:rPr lang="en-US" altLang="es-AR" sz="2400" dirty="0"/>
              <a:t>.</a:t>
            </a:r>
          </a:p>
        </p:txBody>
      </p:sp>
    </p:spTree>
    <p:extLst>
      <p:ext uri="{BB962C8B-B14F-4D97-AF65-F5344CB8AC3E}">
        <p14:creationId xmlns:p14="http://schemas.microsoft.com/office/powerpoint/2010/main" val="3117182444"/>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es-AR" dirty="0"/>
              <a:t>Decoding</a:t>
            </a:r>
          </a:p>
        </p:txBody>
      </p:sp>
      <p:sp>
        <p:nvSpPr>
          <p:cNvPr id="29699" name="Rectangle 3"/>
          <p:cNvSpPr>
            <a:spLocks noGrp="1" noChangeArrowheads="1"/>
          </p:cNvSpPr>
          <p:nvPr>
            <p:ph idx="1"/>
          </p:nvPr>
        </p:nvSpPr>
        <p:spPr>
          <a:xfrm>
            <a:off x="755650" y="1773238"/>
            <a:ext cx="7313613" cy="4114800"/>
          </a:xfrm>
        </p:spPr>
        <p:txBody>
          <a:bodyPr/>
          <a:lstStyle/>
          <a:p>
            <a:pPr eaLnBrk="1" hangingPunct="1"/>
            <a:r>
              <a:rPr lang="en-US" altLang="es-AR" dirty="0"/>
              <a:t> </a:t>
            </a:r>
            <a:r>
              <a:rPr lang="en-US" altLang="es-AR" sz="2400" dirty="0"/>
              <a:t>Viterbi decoding </a:t>
            </a:r>
          </a:p>
          <a:p>
            <a:pPr lvl="1" eaLnBrk="1" hangingPunct="1"/>
            <a:r>
              <a:rPr lang="en-US" altLang="es-AR" sz="2000" dirty="0" err="1"/>
              <a:t>Estimador</a:t>
            </a:r>
            <a:r>
              <a:rPr lang="en-US" altLang="es-AR" sz="2000" dirty="0"/>
              <a:t> de Maximum likelihood</a:t>
            </a:r>
          </a:p>
          <a:p>
            <a:pPr lvl="1" eaLnBrk="1" hangingPunct="1"/>
            <a:r>
              <a:rPr lang="en-US" altLang="es-AR" sz="2000" u="sng" dirty="0"/>
              <a:t>Hard decoding</a:t>
            </a:r>
          </a:p>
          <a:p>
            <a:pPr lvl="2" eaLnBrk="1" hangingPunct="1"/>
            <a:r>
              <a:rPr lang="en-US" altLang="es-AR" sz="1800" dirty="0"/>
              <a:t>Los </a:t>
            </a:r>
            <a:r>
              <a:rPr lang="en-US" altLang="es-AR" sz="1800" dirty="0" err="1"/>
              <a:t>símbolos</a:t>
            </a:r>
            <a:r>
              <a:rPr lang="en-US" altLang="es-AR" sz="1800" dirty="0"/>
              <a:t> </a:t>
            </a:r>
            <a:r>
              <a:rPr lang="en-US" altLang="es-AR" sz="1800" dirty="0" err="1"/>
              <a:t>recibidos</a:t>
            </a:r>
            <a:r>
              <a:rPr lang="en-US" altLang="es-AR" sz="1800" dirty="0"/>
              <a:t> a la </a:t>
            </a:r>
            <a:r>
              <a:rPr lang="en-US" altLang="es-AR" sz="1800" dirty="0" err="1"/>
              <a:t>salida</a:t>
            </a:r>
            <a:r>
              <a:rPr lang="en-US" altLang="es-AR" sz="1800" dirty="0"/>
              <a:t> del </a:t>
            </a:r>
            <a:r>
              <a:rPr lang="en-US" altLang="es-AR" sz="1800" dirty="0" err="1"/>
              <a:t>demodulador</a:t>
            </a:r>
            <a:r>
              <a:rPr lang="en-US" altLang="es-AR" sz="1800" dirty="0"/>
              <a:t> son </a:t>
            </a:r>
            <a:r>
              <a:rPr lang="en-US" altLang="es-AR" sz="1800" dirty="0" err="1"/>
              <a:t>cuantizados</a:t>
            </a:r>
            <a:r>
              <a:rPr lang="en-US" altLang="es-AR" sz="1800" dirty="0"/>
              <a:t> </a:t>
            </a:r>
            <a:r>
              <a:rPr lang="en-US" altLang="es-AR" sz="1800" dirty="0" err="1"/>
              <a:t>en</a:t>
            </a:r>
            <a:r>
              <a:rPr lang="en-US" altLang="es-AR" sz="1800" dirty="0"/>
              <a:t> dos </a:t>
            </a:r>
            <a:r>
              <a:rPr lang="en-US" altLang="es-AR" sz="1800" dirty="0" err="1"/>
              <a:t>niveles</a:t>
            </a:r>
            <a:r>
              <a:rPr lang="en-US" altLang="es-AR" sz="1800" dirty="0"/>
              <a:t>,  y </a:t>
            </a:r>
            <a:r>
              <a:rPr lang="en-US" altLang="es-AR" sz="1800" dirty="0" err="1"/>
              <a:t>enviados</a:t>
            </a:r>
            <a:r>
              <a:rPr lang="en-US" altLang="es-AR" sz="1800" dirty="0"/>
              <a:t> al decoder.  La </a:t>
            </a:r>
            <a:r>
              <a:rPr lang="en-US" altLang="es-AR" sz="1800" dirty="0" err="1"/>
              <a:t>distancia</a:t>
            </a:r>
            <a:r>
              <a:rPr lang="en-US" altLang="es-AR" sz="1800" dirty="0"/>
              <a:t> de Hamming es </a:t>
            </a:r>
            <a:r>
              <a:rPr lang="en-US" altLang="es-AR" sz="1800" dirty="0" err="1"/>
              <a:t>calculada</a:t>
            </a:r>
            <a:r>
              <a:rPr lang="en-US" altLang="es-AR" sz="1800" dirty="0"/>
              <a:t>.</a:t>
            </a:r>
          </a:p>
          <a:p>
            <a:pPr lvl="1" eaLnBrk="1" hangingPunct="1"/>
            <a:r>
              <a:rPr lang="en-US" altLang="es-AR" sz="2000" u="sng" dirty="0"/>
              <a:t>Soft decoding</a:t>
            </a:r>
          </a:p>
          <a:p>
            <a:pPr lvl="2" eaLnBrk="1" hangingPunct="1"/>
            <a:r>
              <a:rPr lang="en-US" altLang="es-AR" sz="1800" dirty="0"/>
              <a:t>Los </a:t>
            </a:r>
            <a:r>
              <a:rPr lang="en-US" altLang="es-AR" sz="1800" dirty="0" err="1"/>
              <a:t>símbolos</a:t>
            </a:r>
            <a:r>
              <a:rPr lang="en-US" altLang="es-AR" sz="1800" dirty="0"/>
              <a:t> </a:t>
            </a:r>
            <a:r>
              <a:rPr lang="en-US" altLang="es-AR" sz="1800" dirty="0" err="1"/>
              <a:t>recibidos</a:t>
            </a:r>
            <a:r>
              <a:rPr lang="en-US" altLang="es-AR" sz="1800" dirty="0"/>
              <a:t> a la </a:t>
            </a:r>
            <a:r>
              <a:rPr lang="en-US" altLang="es-AR" sz="1800" dirty="0" err="1"/>
              <a:t>salida</a:t>
            </a:r>
            <a:r>
              <a:rPr lang="en-US" altLang="es-AR" sz="1800" dirty="0"/>
              <a:t> del </a:t>
            </a:r>
            <a:r>
              <a:rPr lang="en-US" altLang="es-AR" sz="1800" dirty="0" err="1"/>
              <a:t>demodulador</a:t>
            </a:r>
            <a:r>
              <a:rPr lang="en-US" altLang="es-AR" sz="1800" dirty="0"/>
              <a:t> son </a:t>
            </a:r>
            <a:r>
              <a:rPr lang="en-US" altLang="es-AR" sz="1800" dirty="0" err="1"/>
              <a:t>cuantizados</a:t>
            </a:r>
            <a:r>
              <a:rPr lang="en-US" altLang="es-AR" sz="1800" dirty="0"/>
              <a:t> </a:t>
            </a:r>
            <a:r>
              <a:rPr lang="en-US" altLang="es-AR" sz="1800" dirty="0" err="1"/>
              <a:t>en</a:t>
            </a:r>
            <a:r>
              <a:rPr lang="en-US" altLang="es-AR" sz="1800" dirty="0"/>
              <a:t> mas de dos </a:t>
            </a:r>
            <a:r>
              <a:rPr lang="en-US" altLang="es-AR" sz="1800" dirty="0" err="1"/>
              <a:t>níveles</a:t>
            </a:r>
            <a:r>
              <a:rPr lang="en-US" altLang="es-AR" sz="1800" dirty="0"/>
              <a:t> (o </a:t>
            </a:r>
            <a:r>
              <a:rPr lang="en-US" altLang="es-AR" sz="1800" dirty="0" err="1"/>
              <a:t>valores</a:t>
            </a:r>
            <a:r>
              <a:rPr lang="en-US" altLang="es-AR" sz="1800" dirty="0"/>
              <a:t> no-</a:t>
            </a:r>
            <a:r>
              <a:rPr lang="en-US" altLang="es-AR" sz="1800" dirty="0" err="1"/>
              <a:t>cuantizados</a:t>
            </a:r>
            <a:r>
              <a:rPr lang="en-US" altLang="es-AR" sz="1800" dirty="0"/>
              <a:t>) y </a:t>
            </a:r>
            <a:r>
              <a:rPr lang="en-US" altLang="es-AR" sz="1800" dirty="0" err="1"/>
              <a:t>enviados</a:t>
            </a:r>
            <a:r>
              <a:rPr lang="en-US" altLang="es-AR" sz="1800" dirty="0"/>
              <a:t> al decoder. La </a:t>
            </a:r>
            <a:r>
              <a:rPr lang="en-US" altLang="es-AR" sz="1800" dirty="0" err="1"/>
              <a:t>distancia</a:t>
            </a:r>
            <a:r>
              <a:rPr lang="en-US" altLang="es-AR" sz="1800" dirty="0"/>
              <a:t> </a:t>
            </a:r>
            <a:r>
              <a:rPr lang="en-US" altLang="es-AR" sz="1800" dirty="0" err="1"/>
              <a:t>euclediana</a:t>
            </a:r>
            <a:r>
              <a:rPr lang="en-US" altLang="es-AR" sz="1800" dirty="0"/>
              <a:t> es </a:t>
            </a:r>
            <a:r>
              <a:rPr lang="en-US" altLang="es-AR" sz="1800" dirty="0" err="1"/>
              <a:t>calculada</a:t>
            </a:r>
            <a:r>
              <a:rPr lang="en-US" altLang="es-AR" sz="1800" dirty="0"/>
              <a:t>.</a:t>
            </a:r>
          </a:p>
          <a:p>
            <a:pPr eaLnBrk="1" hangingPunct="1"/>
            <a:endParaRPr lang="en-US" altLang="es-AR" dirty="0"/>
          </a:p>
        </p:txBody>
      </p:sp>
    </p:spTree>
    <p:extLst>
      <p:ext uri="{BB962C8B-B14F-4D97-AF65-F5344CB8AC3E}">
        <p14:creationId xmlns:p14="http://schemas.microsoft.com/office/powerpoint/2010/main" val="133417304"/>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1" name="Rectangle 2"/>
          <p:cNvSpPr>
            <a:spLocks noGrp="1" noChangeArrowheads="1"/>
          </p:cNvSpPr>
          <p:nvPr>
            <p:ph type="title"/>
          </p:nvPr>
        </p:nvSpPr>
        <p:spPr/>
        <p:txBody>
          <a:bodyPr/>
          <a:lstStyle/>
          <a:p>
            <a:pPr eaLnBrk="1" hangingPunct="1"/>
            <a:r>
              <a:rPr lang="en-US" altLang="es-AR"/>
              <a:t>Soft-Decoding</a:t>
            </a:r>
          </a:p>
        </p:txBody>
      </p:sp>
      <p:sp>
        <p:nvSpPr>
          <p:cNvPr id="6152" name="Rectangle 3"/>
          <p:cNvSpPr>
            <a:spLocks noGrp="1" noChangeArrowheads="1"/>
          </p:cNvSpPr>
          <p:nvPr>
            <p:ph type="body" sz="half" idx="1"/>
          </p:nvPr>
        </p:nvSpPr>
        <p:spPr/>
        <p:txBody>
          <a:bodyPr/>
          <a:lstStyle/>
          <a:p>
            <a:pPr eaLnBrk="1" hangingPunct="1">
              <a:buFont typeface="Wingdings" panose="05000000000000000000" pitchFamily="2" charset="2"/>
              <a:buNone/>
            </a:pPr>
            <a:r>
              <a:rPr lang="en-US" altLang="es-AR" sz="2800"/>
              <a:t> </a:t>
            </a:r>
          </a:p>
          <a:p>
            <a:pPr lvl="1" eaLnBrk="1" hangingPunct="1"/>
            <a:endParaRPr lang="en-US" altLang="es-AR" sz="2000"/>
          </a:p>
        </p:txBody>
      </p:sp>
      <p:pic>
        <p:nvPicPr>
          <p:cNvPr id="6153" name="Picture 4" descr="viterbi"/>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3995738" y="1844675"/>
            <a:ext cx="4989512" cy="3143250"/>
          </a:xfrm>
          <a:noFill/>
        </p:spPr>
      </p:pic>
      <p:sp>
        <p:nvSpPr>
          <p:cNvPr id="6154" name="Rectangle 7"/>
          <p:cNvSpPr>
            <a:spLocks noChangeArrowheads="1"/>
          </p:cNvSpPr>
          <p:nvPr/>
        </p:nvSpPr>
        <p:spPr bwMode="auto">
          <a:xfrm>
            <a:off x="0" y="24860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en-US" altLang="es-AR"/>
          </a:p>
        </p:txBody>
      </p:sp>
      <p:graphicFrame>
        <p:nvGraphicFramePr>
          <p:cNvPr id="6146" name="Object 2"/>
          <p:cNvGraphicFramePr>
            <a:graphicFrameLocks noChangeAspect="1"/>
          </p:cNvGraphicFramePr>
          <p:nvPr/>
        </p:nvGraphicFramePr>
        <p:xfrm>
          <a:off x="827088" y="1989138"/>
          <a:ext cx="2808287" cy="2516187"/>
        </p:xfrm>
        <a:graphic>
          <a:graphicData uri="http://schemas.openxmlformats.org/presentationml/2006/ole">
            <mc:AlternateContent xmlns:mc="http://schemas.openxmlformats.org/markup-compatibility/2006">
              <mc:Choice xmlns:v="urn:schemas-microsoft-com:vml" Requires="v">
                <p:oleObj spid="_x0000_s6307" name="Bitmap Image" r:id="rId4" imgW="3610479" imgH="3228571" progId="Paint.Picture">
                  <p:embed/>
                </p:oleObj>
              </mc:Choice>
              <mc:Fallback>
                <p:oleObj name="Bitmap Image" r:id="rId4" imgW="3610479" imgH="3228571" progId="Paint.Picture">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088" y="1989138"/>
                        <a:ext cx="2808287" cy="2516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55" name="Rectangle 9"/>
          <p:cNvSpPr>
            <a:spLocks noChangeArrowheads="1"/>
          </p:cNvSpPr>
          <p:nvPr/>
        </p:nvSpPr>
        <p:spPr bwMode="auto">
          <a:xfrm>
            <a:off x="0" y="26765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en-US" altLang="es-AR"/>
          </a:p>
        </p:txBody>
      </p:sp>
      <p:graphicFrame>
        <p:nvGraphicFramePr>
          <p:cNvPr id="6147" name="Object 3"/>
          <p:cNvGraphicFramePr>
            <a:graphicFrameLocks noChangeAspect="1"/>
          </p:cNvGraphicFramePr>
          <p:nvPr/>
        </p:nvGraphicFramePr>
        <p:xfrm>
          <a:off x="250825" y="4587875"/>
          <a:ext cx="4038600" cy="1504950"/>
        </p:xfrm>
        <a:graphic>
          <a:graphicData uri="http://schemas.openxmlformats.org/presentationml/2006/ole">
            <mc:AlternateContent xmlns:mc="http://schemas.openxmlformats.org/markup-compatibility/2006">
              <mc:Choice xmlns:v="urn:schemas-microsoft-com:vml" Requires="v">
                <p:oleObj spid="_x0000_s6308" name="Bitmap Image" r:id="rId6" imgW="4038095" imgH="1504762" progId="Paint.Picture">
                  <p:embed/>
                </p:oleObj>
              </mc:Choice>
              <mc:Fallback>
                <p:oleObj name="Bitmap Image" r:id="rId6" imgW="4038095" imgH="1504762" progId="Paint.Picture">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0825" y="4587875"/>
                        <a:ext cx="4038600" cy="1504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56" name="Rectangle 14"/>
          <p:cNvSpPr>
            <a:spLocks noChangeArrowheads="1"/>
          </p:cNvSpPr>
          <p:nvPr/>
        </p:nvSpPr>
        <p:spPr bwMode="auto">
          <a:xfrm>
            <a:off x="1874838" y="3048000"/>
            <a:ext cx="19431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en-US" altLang="es-AR"/>
          </a:p>
        </p:txBody>
      </p:sp>
      <p:graphicFrame>
        <p:nvGraphicFramePr>
          <p:cNvPr id="6148" name="Object 4"/>
          <p:cNvGraphicFramePr>
            <a:graphicFrameLocks noChangeAspect="1"/>
          </p:cNvGraphicFramePr>
          <p:nvPr/>
        </p:nvGraphicFramePr>
        <p:xfrm>
          <a:off x="1874838" y="3048000"/>
          <a:ext cx="228600" cy="200025"/>
        </p:xfrm>
        <a:graphic>
          <a:graphicData uri="http://schemas.openxmlformats.org/presentationml/2006/ole">
            <mc:AlternateContent xmlns:mc="http://schemas.openxmlformats.org/markup-compatibility/2006">
              <mc:Choice xmlns:v="urn:schemas-microsoft-com:vml" Requires="v">
                <p:oleObj spid="_x0000_s6309" r:id="rId8" imgW="228501" imgH="203112" progId="Equation.DSMT4">
                  <p:embed/>
                </p:oleObj>
              </mc:Choice>
              <mc:Fallback>
                <p:oleObj r:id="rId8" imgW="228501" imgH="203112" progId="Equation.DSMT4">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74838" y="3048000"/>
                        <a:ext cx="228600" cy="200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57" name="Rectangle 16"/>
          <p:cNvSpPr>
            <a:spLocks noChangeArrowheads="1"/>
          </p:cNvSpPr>
          <p:nvPr/>
        </p:nvSpPr>
        <p:spPr bwMode="auto">
          <a:xfrm>
            <a:off x="1874838" y="3048000"/>
            <a:ext cx="20574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en-US" altLang="es-AR"/>
          </a:p>
        </p:txBody>
      </p:sp>
      <p:graphicFrame>
        <p:nvGraphicFramePr>
          <p:cNvPr id="6149" name="Object 5"/>
          <p:cNvGraphicFramePr>
            <a:graphicFrameLocks noChangeAspect="1"/>
          </p:cNvGraphicFramePr>
          <p:nvPr/>
        </p:nvGraphicFramePr>
        <p:xfrm>
          <a:off x="1874838" y="3048000"/>
          <a:ext cx="219075" cy="200025"/>
        </p:xfrm>
        <a:graphic>
          <a:graphicData uri="http://schemas.openxmlformats.org/presentationml/2006/ole">
            <mc:AlternateContent xmlns:mc="http://schemas.openxmlformats.org/markup-compatibility/2006">
              <mc:Choice xmlns:v="urn:schemas-microsoft-com:vml" Requires="v">
                <p:oleObj spid="_x0000_s6310" r:id="rId10" imgW="215713" imgH="203024" progId="Equation.DSMT4">
                  <p:embed/>
                </p:oleObj>
              </mc:Choice>
              <mc:Fallback>
                <p:oleObj r:id="rId10" imgW="215713" imgH="203024" progId="Equation.DSMT4">
                  <p:embed/>
                  <p:pic>
                    <p:nvPicPr>
                      <p:cNvPr id="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74838" y="3048000"/>
                        <a:ext cx="219075" cy="200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58" name="Rectangle 18"/>
          <p:cNvSpPr>
            <a:spLocks noChangeArrowheads="1"/>
          </p:cNvSpPr>
          <p:nvPr/>
        </p:nvSpPr>
        <p:spPr bwMode="auto">
          <a:xfrm>
            <a:off x="1874838" y="3048000"/>
            <a:ext cx="754062"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en-US" altLang="es-AR"/>
          </a:p>
        </p:txBody>
      </p:sp>
      <p:graphicFrame>
        <p:nvGraphicFramePr>
          <p:cNvPr id="6150" name="Object 6"/>
          <p:cNvGraphicFramePr>
            <a:graphicFrameLocks noChangeAspect="1"/>
          </p:cNvGraphicFramePr>
          <p:nvPr/>
        </p:nvGraphicFramePr>
        <p:xfrm>
          <a:off x="1874838" y="3048000"/>
          <a:ext cx="257175" cy="200025"/>
        </p:xfrm>
        <a:graphic>
          <a:graphicData uri="http://schemas.openxmlformats.org/presentationml/2006/ole">
            <mc:AlternateContent xmlns:mc="http://schemas.openxmlformats.org/markup-compatibility/2006">
              <mc:Choice xmlns:v="urn:schemas-microsoft-com:vml" Requires="v">
                <p:oleObj spid="_x0000_s6311" r:id="rId12" imgW="253780" imgH="203024" progId="Equation.DSMT4">
                  <p:embed/>
                </p:oleObj>
              </mc:Choice>
              <mc:Fallback>
                <p:oleObj r:id="rId12" imgW="253780" imgH="203024" progId="Equation.DSMT4">
                  <p:embed/>
                  <p:pic>
                    <p:nvPicPr>
                      <p:cNvPr id="0" name="Object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74838" y="3048000"/>
                        <a:ext cx="257175" cy="200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5724" name="Group 76"/>
          <p:cNvGraphicFramePr>
            <a:graphicFrameLocks noGrp="1"/>
          </p:cNvGraphicFramePr>
          <p:nvPr/>
        </p:nvGraphicFramePr>
        <p:xfrm>
          <a:off x="4572000" y="5084763"/>
          <a:ext cx="3449638" cy="670388"/>
        </p:xfrm>
        <a:graphic>
          <a:graphicData uri="http://schemas.openxmlformats.org/drawingml/2006/table">
            <a:tbl>
              <a:tblPr/>
              <a:tblGrid>
                <a:gridCol w="409575">
                  <a:extLst>
                    <a:ext uri="{9D8B030D-6E8A-4147-A177-3AD203B41FA5}">
                      <a16:colId xmlns:a16="http://schemas.microsoft.com/office/drawing/2014/main" val="20000"/>
                    </a:ext>
                  </a:extLst>
                </a:gridCol>
                <a:gridCol w="1241425">
                  <a:extLst>
                    <a:ext uri="{9D8B030D-6E8A-4147-A177-3AD203B41FA5}">
                      <a16:colId xmlns:a16="http://schemas.microsoft.com/office/drawing/2014/main" val="20001"/>
                    </a:ext>
                  </a:extLst>
                </a:gridCol>
                <a:gridCol w="1317625">
                  <a:extLst>
                    <a:ext uri="{9D8B030D-6E8A-4147-A177-3AD203B41FA5}">
                      <a16:colId xmlns:a16="http://schemas.microsoft.com/office/drawing/2014/main" val="20002"/>
                    </a:ext>
                  </a:extLst>
                </a:gridCol>
                <a:gridCol w="481013">
                  <a:extLst>
                    <a:ext uri="{9D8B030D-6E8A-4147-A177-3AD203B41FA5}">
                      <a16:colId xmlns:a16="http://schemas.microsoft.com/office/drawing/2014/main" val="20003"/>
                    </a:ext>
                  </a:extLst>
                </a:gridCol>
              </a:tblGrid>
              <a:tr h="27406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sz="1000" b="1" i="0" u="none" strike="noStrike" cap="none" normalizeH="0" baseline="0">
                          <a:ln>
                            <a:noFill/>
                          </a:ln>
                          <a:solidFill>
                            <a:schemeClr val="tx1"/>
                          </a:solidFill>
                          <a:effectLst/>
                          <a:latin typeface="Arial" charset="0"/>
                          <a:ea typeface="Times New Roman" pitchFamily="18" charset="0"/>
                          <a:cs typeface="Arial" charset="0"/>
                        </a:rPr>
                        <a:t>K</a:t>
                      </a:r>
                      <a:endParaRPr kumimoji="0" lang="pt-BR" sz="1800" b="0" i="0" u="none" strike="noStrike" cap="none" normalizeH="0" baseline="0">
                        <a:ln>
                          <a:noFill/>
                        </a:ln>
                        <a:solidFill>
                          <a:schemeClr val="tx1"/>
                        </a:solidFill>
                        <a:effectLst/>
                        <a:latin typeface="Arial" charset="0"/>
                        <a:ea typeface="Times New Roman" pitchFamily="18" charset="0"/>
                        <a:cs typeface="Arial" charset="0"/>
                      </a:endParaRPr>
                    </a:p>
                  </a:txBody>
                  <a:tcPr marT="45677" marB="456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200" b="0" i="0" u="none" strike="noStrike" cap="none" normalizeH="0" baseline="0">
                          <a:ln>
                            <a:noFill/>
                          </a:ln>
                          <a:solidFill>
                            <a:schemeClr val="tx1"/>
                          </a:solidFill>
                          <a:effectLst/>
                          <a:latin typeface="Arial" charset="0"/>
                        </a:rPr>
                        <a:t>g</a:t>
                      </a:r>
                      <a:r>
                        <a:rPr kumimoji="0" lang="en-US" sz="1200" b="0" i="0" u="none" strike="noStrike" cap="none" normalizeH="0" baseline="-25000">
                          <a:ln>
                            <a:noFill/>
                          </a:ln>
                          <a:solidFill>
                            <a:schemeClr val="tx1"/>
                          </a:solidFill>
                          <a:effectLst/>
                          <a:latin typeface="Arial" charset="0"/>
                        </a:rPr>
                        <a:t>o</a:t>
                      </a:r>
                    </a:p>
                  </a:txBody>
                  <a:tcPr marT="45677" marB="456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200" b="0" i="0" u="none" strike="noStrike" cap="none" normalizeH="0" baseline="0">
                          <a:ln>
                            <a:noFill/>
                          </a:ln>
                          <a:solidFill>
                            <a:schemeClr val="tx1"/>
                          </a:solidFill>
                          <a:effectLst/>
                          <a:latin typeface="Arial" charset="0"/>
                        </a:rPr>
                        <a:t>g</a:t>
                      </a:r>
                      <a:r>
                        <a:rPr kumimoji="0" lang="en-US" sz="1200" b="0" i="0" u="none" strike="noStrike" cap="none" normalizeH="0" baseline="-25000">
                          <a:ln>
                            <a:noFill/>
                          </a:ln>
                          <a:solidFill>
                            <a:schemeClr val="tx1"/>
                          </a:solidFill>
                          <a:effectLst/>
                          <a:latin typeface="Arial" charset="0"/>
                        </a:rPr>
                        <a:t>1</a:t>
                      </a:r>
                    </a:p>
                  </a:txBody>
                  <a:tcPr marT="45677" marB="456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000" b="0" i="0" u="none" strike="noStrike" cap="none" normalizeH="0" baseline="0">
                          <a:ln>
                            <a:noFill/>
                          </a:ln>
                          <a:solidFill>
                            <a:schemeClr val="tx1"/>
                          </a:solidFill>
                          <a:effectLst/>
                          <a:latin typeface="Arial" charset="0"/>
                        </a:rPr>
                        <a:t>d</a:t>
                      </a:r>
                      <a:r>
                        <a:rPr kumimoji="0" lang="en-US" sz="1000" b="0" i="0" u="none" strike="noStrike" cap="none" normalizeH="0" baseline="-25000">
                          <a:ln>
                            <a:noFill/>
                          </a:ln>
                          <a:solidFill>
                            <a:schemeClr val="tx1"/>
                          </a:solidFill>
                          <a:effectLst/>
                          <a:latin typeface="Arial" charset="0"/>
                        </a:rPr>
                        <a:t>free</a:t>
                      </a:r>
                    </a:p>
                  </a:txBody>
                  <a:tcPr marT="45677" marB="456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586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7</a:t>
                      </a:r>
                      <a:endParaRPr kumimoji="0" lang="en-US" sz="1800" b="0" i="0" u="none" strike="noStrike" cap="none" normalizeH="0" baseline="0">
                        <a:ln>
                          <a:noFill/>
                        </a:ln>
                        <a:solidFill>
                          <a:schemeClr val="tx1"/>
                        </a:solidFill>
                        <a:effectLst/>
                        <a:latin typeface="Arial" charset="0"/>
                        <a:ea typeface="Times New Roman" pitchFamily="18" charset="0"/>
                        <a:cs typeface="Arial" charset="0"/>
                      </a:endParaRPr>
                    </a:p>
                  </a:txBody>
                  <a:tcPr marT="45677" marB="456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554(octal) 1011011(binary)</a:t>
                      </a:r>
                      <a:endParaRPr kumimoji="0" lang="en-US" sz="1800" b="0" i="0" u="none" strike="noStrike" cap="none" normalizeH="0" baseline="0">
                        <a:ln>
                          <a:noFill/>
                        </a:ln>
                        <a:solidFill>
                          <a:schemeClr val="tx1"/>
                        </a:solidFill>
                        <a:effectLst/>
                        <a:latin typeface="Arial" charset="0"/>
                        <a:ea typeface="Times New Roman" pitchFamily="18" charset="0"/>
                        <a:cs typeface="Arial" charset="0"/>
                      </a:endParaRPr>
                    </a:p>
                  </a:txBody>
                  <a:tcPr marT="45677" marB="456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744(octal) 1111001(binary)</a:t>
                      </a:r>
                      <a:endParaRPr kumimoji="0" lang="en-US" sz="1800" b="0" i="0" u="none" strike="noStrike" cap="none" normalizeH="0" baseline="0">
                        <a:ln>
                          <a:noFill/>
                        </a:ln>
                        <a:solidFill>
                          <a:schemeClr val="tx1"/>
                        </a:solidFill>
                        <a:effectLst/>
                        <a:latin typeface="Arial" charset="0"/>
                        <a:ea typeface="Times New Roman" pitchFamily="18" charset="0"/>
                        <a:cs typeface="Arial" charset="0"/>
                      </a:endParaRPr>
                    </a:p>
                  </a:txBody>
                  <a:tcPr marT="45677" marB="456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10</a:t>
                      </a:r>
                      <a:endParaRPr kumimoji="0" lang="en-US" sz="1800" b="0" i="0" u="none" strike="noStrike" cap="none" normalizeH="0" baseline="0">
                        <a:ln>
                          <a:noFill/>
                        </a:ln>
                        <a:solidFill>
                          <a:schemeClr val="tx1"/>
                        </a:solidFill>
                        <a:effectLst/>
                        <a:latin typeface="Arial" charset="0"/>
                        <a:ea typeface="Times New Roman" pitchFamily="18" charset="0"/>
                        <a:cs typeface="Arial" charset="0"/>
                      </a:endParaRPr>
                    </a:p>
                  </a:txBody>
                  <a:tcPr marT="45677" marB="456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sz="quarter"/>
          </p:nvPr>
        </p:nvSpPr>
        <p:spPr/>
        <p:txBody>
          <a:bodyPr/>
          <a:lstStyle/>
          <a:p>
            <a:pPr eaLnBrk="1" hangingPunct="1"/>
            <a:r>
              <a:rPr lang="en-US" altLang="es-AR"/>
              <a:t>Interleaver</a:t>
            </a:r>
          </a:p>
        </p:txBody>
      </p:sp>
      <p:sp>
        <p:nvSpPr>
          <p:cNvPr id="7173" name="Rectangle 6"/>
          <p:cNvSpPr>
            <a:spLocks noGrp="1" noChangeArrowheads="1"/>
          </p:cNvSpPr>
          <p:nvPr>
            <p:ph sz="quarter" idx="1"/>
          </p:nvPr>
        </p:nvSpPr>
        <p:spPr>
          <a:xfrm>
            <a:off x="468313" y="1787298"/>
            <a:ext cx="4464049" cy="2587625"/>
          </a:xfrm>
        </p:spPr>
        <p:txBody>
          <a:bodyPr>
            <a:normAutofit fontScale="92500" lnSpcReduction="10000"/>
          </a:bodyPr>
          <a:lstStyle/>
          <a:p>
            <a:pPr eaLnBrk="1" hangingPunct="1"/>
            <a:r>
              <a:rPr lang="en-US" altLang="es-AR" sz="2400" dirty="0" err="1"/>
              <a:t>Errores</a:t>
            </a:r>
            <a:r>
              <a:rPr lang="en-US" altLang="es-AR" sz="2400" dirty="0"/>
              <a:t> </a:t>
            </a:r>
            <a:r>
              <a:rPr lang="en-US" altLang="es-AR" sz="2400" dirty="0" err="1"/>
              <a:t>en</a:t>
            </a:r>
            <a:r>
              <a:rPr lang="en-US" altLang="es-AR" sz="2400" dirty="0"/>
              <a:t> forma de </a:t>
            </a:r>
            <a:r>
              <a:rPr lang="en-US" altLang="es-AR" sz="2400" dirty="0" err="1"/>
              <a:t>rafaga</a:t>
            </a:r>
            <a:endParaRPr lang="en-US" altLang="es-AR" sz="2400" dirty="0"/>
          </a:p>
          <a:p>
            <a:pPr eaLnBrk="1" hangingPunct="1"/>
            <a:r>
              <a:rPr lang="en-US" altLang="es-AR" sz="2400" dirty="0" err="1"/>
              <a:t>Capacidad</a:t>
            </a:r>
            <a:r>
              <a:rPr lang="en-US" altLang="es-AR" sz="2400" dirty="0"/>
              <a:t> de </a:t>
            </a:r>
            <a:r>
              <a:rPr lang="en-US" altLang="es-AR" sz="2400" dirty="0" err="1"/>
              <a:t>corrección</a:t>
            </a:r>
            <a:r>
              <a:rPr lang="en-US" altLang="es-AR" sz="2400" dirty="0"/>
              <a:t> de </a:t>
            </a:r>
            <a:r>
              <a:rPr lang="en-US" altLang="es-AR" sz="2400" dirty="0" err="1"/>
              <a:t>codigo</a:t>
            </a:r>
            <a:endParaRPr lang="en-US" altLang="es-AR" sz="2400" dirty="0"/>
          </a:p>
          <a:p>
            <a:pPr eaLnBrk="1" hangingPunct="1"/>
            <a:r>
              <a:rPr lang="en-US" altLang="es-AR" sz="2400" dirty="0" err="1"/>
              <a:t>Interleaver</a:t>
            </a:r>
            <a:endParaRPr lang="en-US" altLang="es-AR" sz="2400" dirty="0"/>
          </a:p>
          <a:p>
            <a:pPr lvl="1" eaLnBrk="1" hangingPunct="1"/>
            <a:r>
              <a:rPr lang="en-US" altLang="es-AR" sz="1800" dirty="0"/>
              <a:t>La </a:t>
            </a:r>
            <a:r>
              <a:rPr lang="en-US" altLang="es-AR" sz="1800" dirty="0" err="1"/>
              <a:t>rafaga</a:t>
            </a:r>
            <a:r>
              <a:rPr lang="en-US" altLang="es-AR" sz="1800" dirty="0"/>
              <a:t> de </a:t>
            </a:r>
            <a:r>
              <a:rPr lang="en-US" altLang="es-AR" sz="1800" dirty="0" err="1"/>
              <a:t>errores</a:t>
            </a:r>
            <a:r>
              <a:rPr lang="en-US" altLang="es-AR" sz="1800" dirty="0"/>
              <a:t> es </a:t>
            </a:r>
            <a:r>
              <a:rPr lang="en-US" altLang="es-AR" sz="1800" dirty="0" err="1"/>
              <a:t>transformada</a:t>
            </a:r>
            <a:r>
              <a:rPr lang="en-US" altLang="es-AR" sz="1800" dirty="0"/>
              <a:t> </a:t>
            </a:r>
            <a:r>
              <a:rPr lang="en-US" altLang="es-AR" sz="1800" dirty="0" err="1"/>
              <a:t>en</a:t>
            </a:r>
            <a:r>
              <a:rPr lang="en-US" altLang="es-AR" sz="1800" dirty="0"/>
              <a:t> </a:t>
            </a:r>
            <a:r>
              <a:rPr lang="en-US" altLang="es-AR" sz="1800" dirty="0" err="1"/>
              <a:t>errores</a:t>
            </a:r>
            <a:r>
              <a:rPr lang="en-US" altLang="es-AR" sz="1800" dirty="0"/>
              <a:t> </a:t>
            </a:r>
            <a:r>
              <a:rPr lang="en-US" altLang="es-AR" sz="1800" dirty="0" err="1"/>
              <a:t>independientes</a:t>
            </a:r>
            <a:endParaRPr lang="en-US" altLang="es-AR" sz="1800" dirty="0"/>
          </a:p>
        </p:txBody>
      </p:sp>
      <p:pic>
        <p:nvPicPr>
          <p:cNvPr id="7174" name="Picture 7" descr="inter"/>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tretch>
            <a:fillRect/>
          </a:stretch>
        </p:blipFill>
        <p:spPr>
          <a:xfrm>
            <a:off x="4817386" y="219483"/>
            <a:ext cx="4206952" cy="3356992"/>
          </a:xfrm>
          <a:noFill/>
        </p:spPr>
      </p:pic>
      <p:graphicFrame>
        <p:nvGraphicFramePr>
          <p:cNvPr id="7170" name="Object 2"/>
          <p:cNvGraphicFramePr>
            <a:graphicFrameLocks noGrp="1" noChangeAspect="1"/>
          </p:cNvGraphicFramePr>
          <p:nvPr>
            <p:ph sz="quarter" idx="3"/>
            <p:extLst>
              <p:ext uri="{D42A27DB-BD31-4B8C-83A1-F6EECF244321}">
                <p14:modId xmlns:p14="http://schemas.microsoft.com/office/powerpoint/2010/main" val="2697284948"/>
              </p:ext>
            </p:extLst>
          </p:nvPr>
        </p:nvGraphicFramePr>
        <p:xfrm>
          <a:off x="1050156" y="6072981"/>
          <a:ext cx="4025900" cy="471488"/>
        </p:xfrm>
        <a:graphic>
          <a:graphicData uri="http://schemas.openxmlformats.org/presentationml/2006/ole">
            <mc:AlternateContent xmlns:mc="http://schemas.openxmlformats.org/markup-compatibility/2006">
              <mc:Choice xmlns:v="urn:schemas-microsoft-com:vml" Requires="v">
                <p:oleObj spid="_x0000_s7232" name="Bitmap Image" r:id="rId4" imgW="6342857" imgH="743054" progId="Paint.Picture">
                  <p:embed/>
                </p:oleObj>
              </mc:Choice>
              <mc:Fallback>
                <p:oleObj name="Bitmap Image" r:id="rId4" imgW="6342857" imgH="743054" progId="Paint.Picture">
                  <p:embed/>
                  <p:pic>
                    <p:nvPicPr>
                      <p:cNvPr id="0" name="Object 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0156" y="6072981"/>
                        <a:ext cx="4025900"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1" name="Object 3"/>
          <p:cNvGraphicFramePr>
            <a:graphicFrameLocks noGrp="1" noChangeAspect="1"/>
          </p:cNvGraphicFramePr>
          <p:nvPr>
            <p:ph sz="quarter" idx="4"/>
          </p:nvPr>
        </p:nvGraphicFramePr>
        <p:xfrm>
          <a:off x="179388" y="4508500"/>
          <a:ext cx="4038600" cy="315913"/>
        </p:xfrm>
        <a:graphic>
          <a:graphicData uri="http://schemas.openxmlformats.org/presentationml/2006/ole">
            <mc:AlternateContent xmlns:mc="http://schemas.openxmlformats.org/markup-compatibility/2006">
              <mc:Choice xmlns:v="urn:schemas-microsoft-com:vml" Requires="v">
                <p:oleObj spid="_x0000_s7233" name="Bitmap Image" r:id="rId6" imgW="6211167" imgH="485586" progId="Paint.Picture">
                  <p:embed/>
                </p:oleObj>
              </mc:Choice>
              <mc:Fallback>
                <p:oleObj name="Bitmap Image" r:id="rId6" imgW="6211167" imgH="485586" progId="Paint.Picture">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9388" y="4508500"/>
                        <a:ext cx="4038600" cy="31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5" name="Text Box 15"/>
          <p:cNvSpPr txBox="1">
            <a:spLocks noChangeArrowheads="1"/>
          </p:cNvSpPr>
          <p:nvPr/>
        </p:nvSpPr>
        <p:spPr bwMode="auto">
          <a:xfrm>
            <a:off x="3276599" y="5315929"/>
            <a:ext cx="1655763" cy="284163"/>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n-US" altLang="es-AR" sz="1200">
                <a:latin typeface="Arial" panose="020B0604020202020204" pitchFamily="34" charset="0"/>
              </a:rPr>
              <a:t>DEINTERLEAVER</a:t>
            </a:r>
          </a:p>
        </p:txBody>
      </p:sp>
      <p:sp>
        <p:nvSpPr>
          <p:cNvPr id="7176" name="AutoShape 16"/>
          <p:cNvSpPr>
            <a:spLocks noChangeArrowheads="1"/>
          </p:cNvSpPr>
          <p:nvPr/>
        </p:nvSpPr>
        <p:spPr bwMode="auto">
          <a:xfrm>
            <a:off x="3924300" y="4752975"/>
            <a:ext cx="360363" cy="215900"/>
          </a:xfrm>
          <a:prstGeom prst="downArrow">
            <a:avLst>
              <a:gd name="adj1" fmla="val 50000"/>
              <a:gd name="adj2" fmla="val 25000"/>
            </a:avLst>
          </a:prstGeom>
          <a:solidFill>
            <a:schemeClr val="tx1"/>
          </a:solidFill>
          <a:ln w="9525">
            <a:solidFill>
              <a:schemeClr val="tx1"/>
            </a:solidFill>
            <a:miter lim="800000"/>
            <a:headEnd/>
            <a:tailEnd/>
          </a:ln>
        </p:spPr>
        <p:txBody>
          <a:bodyPr vert="eaVert"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en-US" altLang="es-AR"/>
          </a:p>
        </p:txBody>
      </p:sp>
      <p:sp>
        <p:nvSpPr>
          <p:cNvPr id="7177" name="AutoShape 17"/>
          <p:cNvSpPr>
            <a:spLocks noChangeArrowheads="1"/>
          </p:cNvSpPr>
          <p:nvPr/>
        </p:nvSpPr>
        <p:spPr bwMode="auto">
          <a:xfrm>
            <a:off x="4500563" y="5661943"/>
            <a:ext cx="287337" cy="287337"/>
          </a:xfrm>
          <a:prstGeom prst="downArrow">
            <a:avLst>
              <a:gd name="adj1" fmla="val 50000"/>
              <a:gd name="adj2" fmla="val 25000"/>
            </a:avLst>
          </a:prstGeom>
          <a:solidFill>
            <a:schemeClr val="tx1"/>
          </a:solidFill>
          <a:ln w="9525">
            <a:solidFill>
              <a:schemeClr val="tx1"/>
            </a:solidFill>
            <a:miter lim="800000"/>
            <a:headEnd/>
            <a:tailEnd/>
          </a:ln>
        </p:spPr>
        <p:txBody>
          <a:bodyPr vert="eaVert"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en-US" altLang="es-AR" dirty="0"/>
          </a:p>
        </p:txBody>
      </p:sp>
      <p:sp>
        <p:nvSpPr>
          <p:cNvPr id="7178" name="AutoShape 18"/>
          <p:cNvSpPr>
            <a:spLocks noChangeArrowheads="1"/>
          </p:cNvSpPr>
          <p:nvPr/>
        </p:nvSpPr>
        <p:spPr bwMode="auto">
          <a:xfrm>
            <a:off x="323850" y="4076700"/>
            <a:ext cx="431800" cy="360363"/>
          </a:xfrm>
          <a:prstGeom prst="lightningBolt">
            <a:avLst/>
          </a:prstGeom>
          <a:solidFill>
            <a:srgbClr val="0033CC"/>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es-ES" altLang="es-AR">
              <a:solidFill>
                <a:srgbClr val="0033CC"/>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p:nvPr>
        </p:nvSpPr>
        <p:spPr/>
        <p:txBody>
          <a:bodyPr/>
          <a:lstStyle/>
          <a:p>
            <a:endParaRPr lang="es-AR"/>
          </a:p>
        </p:txBody>
      </p:sp>
      <p:sp>
        <p:nvSpPr>
          <p:cNvPr id="3" name="Content Placeholder 2"/>
          <p:cNvSpPr>
            <a:spLocks noGrp="1"/>
          </p:cNvSpPr>
          <p:nvPr>
            <p:ph sz="quarter" idx="1"/>
          </p:nvPr>
        </p:nvSpPr>
        <p:spPr/>
        <p:txBody>
          <a:bodyPr/>
          <a:lstStyle/>
          <a:p>
            <a:endParaRPr lang="es-AR"/>
          </a:p>
        </p:txBody>
      </p:sp>
      <p:sp>
        <p:nvSpPr>
          <p:cNvPr id="4" name="Content Placeholder 3"/>
          <p:cNvSpPr>
            <a:spLocks noGrp="1"/>
          </p:cNvSpPr>
          <p:nvPr>
            <p:ph sz="quarter" idx="2"/>
          </p:nvPr>
        </p:nvSpPr>
        <p:spPr/>
        <p:txBody>
          <a:bodyPr/>
          <a:lstStyle/>
          <a:p>
            <a:endParaRPr lang="es-AR"/>
          </a:p>
        </p:txBody>
      </p:sp>
      <p:sp>
        <p:nvSpPr>
          <p:cNvPr id="5" name="Content Placeholder 4"/>
          <p:cNvSpPr>
            <a:spLocks noGrp="1"/>
          </p:cNvSpPr>
          <p:nvPr>
            <p:ph sz="quarter" idx="3"/>
          </p:nvPr>
        </p:nvSpPr>
        <p:spPr/>
        <p:txBody>
          <a:bodyPr/>
          <a:lstStyle/>
          <a:p>
            <a:endParaRPr lang="es-AR"/>
          </a:p>
        </p:txBody>
      </p:sp>
      <p:sp>
        <p:nvSpPr>
          <p:cNvPr id="6" name="Content Placeholder 5"/>
          <p:cNvSpPr>
            <a:spLocks noGrp="1"/>
          </p:cNvSpPr>
          <p:nvPr>
            <p:ph sz="quarter" idx="4"/>
          </p:nvPr>
        </p:nvSpPr>
        <p:spPr/>
        <p:txBody>
          <a:bodyPr/>
          <a:lstStyle/>
          <a:p>
            <a:endParaRPr lang="es-AR"/>
          </a:p>
        </p:txBody>
      </p:sp>
      <p:pic>
        <p:nvPicPr>
          <p:cNvPr id="7" name="Picture 7" descr="inte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a:xfrm>
            <a:off x="683450" y="404664"/>
            <a:ext cx="7799325" cy="6223572"/>
          </a:xfrm>
          <a:prstGeom prst="rect">
            <a:avLst/>
          </a:prstGeom>
          <a:noFill/>
        </p:spPr>
      </p:pic>
    </p:spTree>
    <p:extLst>
      <p:ext uri="{BB962C8B-B14F-4D97-AF65-F5344CB8AC3E}">
        <p14:creationId xmlns:p14="http://schemas.microsoft.com/office/powerpoint/2010/main" val="7205749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sz="quarter"/>
          </p:nvPr>
        </p:nvSpPr>
        <p:spPr/>
        <p:txBody>
          <a:bodyPr/>
          <a:lstStyle/>
          <a:p>
            <a:r>
              <a:rPr lang="en-US" altLang="es-AR"/>
              <a:t>Interleaver</a:t>
            </a:r>
          </a:p>
        </p:txBody>
      </p:sp>
      <p:sp>
        <p:nvSpPr>
          <p:cNvPr id="30723" name="Content Placeholder 2"/>
          <p:cNvSpPr>
            <a:spLocks noGrp="1"/>
          </p:cNvSpPr>
          <p:nvPr>
            <p:ph sz="quarter" idx="1"/>
          </p:nvPr>
        </p:nvSpPr>
        <p:spPr/>
        <p:txBody>
          <a:bodyPr/>
          <a:lstStyle/>
          <a:p>
            <a:endParaRPr lang="en-US" altLang="es-AR"/>
          </a:p>
        </p:txBody>
      </p:sp>
      <p:sp>
        <p:nvSpPr>
          <p:cNvPr id="30724" name="Content Placeholder 3"/>
          <p:cNvSpPr>
            <a:spLocks noGrp="1"/>
          </p:cNvSpPr>
          <p:nvPr>
            <p:ph sz="quarter" idx="2"/>
          </p:nvPr>
        </p:nvSpPr>
        <p:spPr/>
        <p:txBody>
          <a:bodyPr/>
          <a:lstStyle/>
          <a:p>
            <a:endParaRPr lang="en-US" altLang="es-AR"/>
          </a:p>
        </p:txBody>
      </p:sp>
      <p:sp>
        <p:nvSpPr>
          <p:cNvPr id="30725" name="Content Placeholder 4"/>
          <p:cNvSpPr>
            <a:spLocks noGrp="1"/>
          </p:cNvSpPr>
          <p:nvPr>
            <p:ph sz="quarter" idx="3"/>
          </p:nvPr>
        </p:nvSpPr>
        <p:spPr/>
        <p:txBody>
          <a:bodyPr/>
          <a:lstStyle/>
          <a:p>
            <a:endParaRPr lang="en-US" altLang="es-AR"/>
          </a:p>
        </p:txBody>
      </p:sp>
      <p:sp>
        <p:nvSpPr>
          <p:cNvPr id="30726" name="Content Placeholder 5"/>
          <p:cNvSpPr>
            <a:spLocks noGrp="1"/>
          </p:cNvSpPr>
          <p:nvPr>
            <p:ph sz="quarter" idx="4"/>
          </p:nvPr>
        </p:nvSpPr>
        <p:spPr/>
        <p:txBody>
          <a:bodyPr/>
          <a:lstStyle/>
          <a:p>
            <a:endParaRPr lang="en-US" altLang="es-AR"/>
          </a:p>
        </p:txBody>
      </p:sp>
      <p:pic>
        <p:nvPicPr>
          <p:cNvPr id="3072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844675"/>
            <a:ext cx="8659813"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altLang="es-AR" dirty="0" err="1"/>
              <a:t>Códigos</a:t>
            </a:r>
            <a:r>
              <a:rPr lang="en-US" altLang="es-AR" dirty="0"/>
              <a:t> </a:t>
            </a:r>
          </a:p>
        </p:txBody>
      </p:sp>
      <p:sp>
        <p:nvSpPr>
          <p:cNvPr id="17411" name="Content Placeholder 2"/>
          <p:cNvSpPr>
            <a:spLocks noGrp="1"/>
          </p:cNvSpPr>
          <p:nvPr>
            <p:ph idx="1"/>
          </p:nvPr>
        </p:nvSpPr>
        <p:spPr>
          <a:xfrm>
            <a:off x="1242376" y="2060848"/>
            <a:ext cx="7994848" cy="3777622"/>
          </a:xfrm>
        </p:spPr>
        <p:txBody>
          <a:bodyPr>
            <a:normAutofit fontScale="92500" lnSpcReduction="20000"/>
          </a:bodyPr>
          <a:lstStyle/>
          <a:p>
            <a:pPr eaLnBrk="1" hangingPunct="1"/>
            <a:r>
              <a:rPr lang="en-US" altLang="es-AR" sz="3000" dirty="0"/>
              <a:t>En </a:t>
            </a:r>
            <a:r>
              <a:rPr lang="en-US" altLang="es-AR" sz="3000" dirty="0" err="1"/>
              <a:t>los</a:t>
            </a:r>
            <a:r>
              <a:rPr lang="en-US" altLang="es-AR" sz="3000" dirty="0"/>
              <a:t> </a:t>
            </a:r>
            <a:r>
              <a:rPr lang="en-US" altLang="es-AR" sz="3000" dirty="0" err="1"/>
              <a:t>sistemas</a:t>
            </a:r>
            <a:r>
              <a:rPr lang="en-US" altLang="es-AR" sz="3000" dirty="0"/>
              <a:t> </a:t>
            </a:r>
            <a:r>
              <a:rPr lang="en-US" altLang="es-AR" sz="3000" dirty="0" err="1"/>
              <a:t>actuales</a:t>
            </a:r>
            <a:r>
              <a:rPr lang="en-US" altLang="es-AR" sz="3000" dirty="0"/>
              <a:t> se </a:t>
            </a:r>
            <a:r>
              <a:rPr lang="en-US" altLang="es-AR" sz="3000" dirty="0" err="1"/>
              <a:t>utilizan</a:t>
            </a:r>
            <a:r>
              <a:rPr lang="en-US" altLang="es-AR" sz="3000" dirty="0"/>
              <a:t>:</a:t>
            </a:r>
          </a:p>
          <a:p>
            <a:pPr lvl="1" eaLnBrk="1" hangingPunct="1"/>
            <a:r>
              <a:rPr lang="en-US" altLang="es-AR" sz="2600" dirty="0" err="1"/>
              <a:t>Códigos</a:t>
            </a:r>
            <a:r>
              <a:rPr lang="en-US" altLang="es-AR" sz="2600" dirty="0"/>
              <a:t> en </a:t>
            </a:r>
            <a:r>
              <a:rPr lang="en-US" altLang="es-AR" sz="2600" dirty="0" err="1"/>
              <a:t>bloques</a:t>
            </a:r>
            <a:endParaRPr lang="en-US" altLang="es-AR" sz="2600" dirty="0"/>
          </a:p>
          <a:p>
            <a:pPr lvl="1" eaLnBrk="1" hangingPunct="1"/>
            <a:r>
              <a:rPr lang="en-US" altLang="es-AR" sz="2600" dirty="0" err="1"/>
              <a:t>Códigos</a:t>
            </a:r>
            <a:r>
              <a:rPr lang="en-US" altLang="es-AR" sz="2600" dirty="0"/>
              <a:t> </a:t>
            </a:r>
            <a:r>
              <a:rPr lang="en-US" altLang="es-AR" sz="2600" dirty="0" err="1"/>
              <a:t>convolucionales</a:t>
            </a:r>
            <a:endParaRPr lang="en-US" altLang="es-AR" sz="2600" dirty="0"/>
          </a:p>
          <a:p>
            <a:pPr lvl="1" eaLnBrk="1" hangingPunct="1"/>
            <a:r>
              <a:rPr lang="en-US" altLang="es-AR" sz="2600" dirty="0" err="1"/>
              <a:t>Códigos</a:t>
            </a:r>
            <a:r>
              <a:rPr lang="en-US" altLang="es-AR" sz="2600" dirty="0"/>
              <a:t> Trellis</a:t>
            </a:r>
          </a:p>
          <a:p>
            <a:pPr lvl="1" eaLnBrk="1" hangingPunct="1"/>
            <a:r>
              <a:rPr lang="en-US" altLang="es-AR" sz="2600" dirty="0"/>
              <a:t>Turbo coding</a:t>
            </a:r>
          </a:p>
          <a:p>
            <a:pPr lvl="1" eaLnBrk="1" hangingPunct="1"/>
            <a:r>
              <a:rPr lang="en-US" altLang="es-AR" sz="2600" dirty="0"/>
              <a:t>LDPC</a:t>
            </a:r>
          </a:p>
          <a:p>
            <a:pPr eaLnBrk="1" hangingPunct="1"/>
            <a:r>
              <a:rPr lang="en-US" altLang="es-AR" sz="3000" dirty="0"/>
              <a:t>En </a:t>
            </a:r>
            <a:r>
              <a:rPr lang="en-US" altLang="es-AR" sz="3000" dirty="0" err="1"/>
              <a:t>combinación</a:t>
            </a:r>
            <a:r>
              <a:rPr lang="en-US" altLang="es-AR" sz="3000" dirty="0"/>
              <a:t> con la </a:t>
            </a:r>
            <a:r>
              <a:rPr lang="en-US" altLang="es-AR" sz="3000" dirty="0" err="1"/>
              <a:t>codificación</a:t>
            </a:r>
            <a:r>
              <a:rPr lang="en-US" altLang="es-AR" sz="3000" dirty="0"/>
              <a:t> de canal:</a:t>
            </a:r>
          </a:p>
          <a:p>
            <a:pPr lvl="1" eaLnBrk="1" hangingPunct="1"/>
            <a:r>
              <a:rPr lang="en-US" altLang="es-AR" sz="2600" dirty="0"/>
              <a:t>Interleaving</a:t>
            </a:r>
            <a:endParaRPr lang="en-US" altLang="es-AR" sz="2000" dirty="0"/>
          </a:p>
        </p:txBody>
      </p:sp>
    </p:spTree>
    <p:extLst>
      <p:ext uri="{BB962C8B-B14F-4D97-AF65-F5344CB8AC3E}">
        <p14:creationId xmlns:p14="http://schemas.microsoft.com/office/powerpoint/2010/main" val="10997512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es-AR"/>
              <a:t>Interleaver – IEEE802.11a</a:t>
            </a:r>
          </a:p>
        </p:txBody>
      </p:sp>
      <p:sp>
        <p:nvSpPr>
          <p:cNvPr id="31747" name="Rectangle 3"/>
          <p:cNvSpPr>
            <a:spLocks noGrp="1" noChangeArrowheads="1"/>
          </p:cNvSpPr>
          <p:nvPr>
            <p:ph type="body" sz="half" idx="1"/>
          </p:nvPr>
        </p:nvSpPr>
        <p:spPr/>
        <p:txBody>
          <a:bodyPr/>
          <a:lstStyle/>
          <a:p>
            <a:pPr eaLnBrk="1" hangingPunct="1"/>
            <a:r>
              <a:rPr lang="en-US" altLang="es-AR" sz="2800"/>
              <a:t>Interleaving en frecuencia</a:t>
            </a:r>
          </a:p>
          <a:p>
            <a:pPr lvl="1" eaLnBrk="1" hangingPunct="1"/>
            <a:r>
              <a:rPr lang="en-US" altLang="es-AR" sz="2000"/>
              <a:t>Depth: 1 OFDM symbol</a:t>
            </a:r>
          </a:p>
          <a:p>
            <a:pPr lvl="1" eaLnBrk="1" hangingPunct="1"/>
            <a:endParaRPr lang="en-US" altLang="es-AR" sz="2000"/>
          </a:p>
          <a:p>
            <a:pPr lvl="1" eaLnBrk="1" hangingPunct="1"/>
            <a:r>
              <a:rPr lang="en-US" altLang="es-AR" sz="2000"/>
              <a:t>Channel </a:t>
            </a:r>
          </a:p>
          <a:p>
            <a:pPr lvl="2" eaLnBrk="1" hangingPunct="1"/>
            <a:r>
              <a:rPr lang="en-US" altLang="es-AR" sz="1800"/>
              <a:t>Quasi-static.</a:t>
            </a:r>
          </a:p>
          <a:p>
            <a:pPr lvl="2" eaLnBrk="1" hangingPunct="1"/>
            <a:r>
              <a:rPr lang="en-US" altLang="es-AR" sz="1800"/>
              <a:t>Frequency selective fading</a:t>
            </a:r>
          </a:p>
          <a:p>
            <a:pPr lvl="2" eaLnBrk="1" hangingPunct="1"/>
            <a:r>
              <a:rPr lang="en-US" altLang="es-AR" sz="1800"/>
              <a:t>Time interleaving is not applied</a:t>
            </a:r>
          </a:p>
          <a:p>
            <a:pPr lvl="1" eaLnBrk="1" hangingPunct="1"/>
            <a:endParaRPr lang="en-US" altLang="es-AR" sz="2000"/>
          </a:p>
          <a:p>
            <a:pPr lvl="1" eaLnBrk="1" hangingPunct="1"/>
            <a:endParaRPr lang="en-US" altLang="es-AR" sz="2000"/>
          </a:p>
        </p:txBody>
      </p:sp>
      <p:pic>
        <p:nvPicPr>
          <p:cNvPr id="31750" name="Picture 9" descr="freq_inte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427538" y="3860800"/>
            <a:ext cx="4038600" cy="2171700"/>
          </a:xfrm>
          <a:noFill/>
        </p:spPr>
      </p:pic>
      <p:sp>
        <p:nvSpPr>
          <p:cNvPr id="31748" name="AutoShape 4"/>
          <p:cNvSpPr>
            <a:spLocks noChangeArrowheads="1"/>
          </p:cNvSpPr>
          <p:nvPr/>
        </p:nvSpPr>
        <p:spPr bwMode="auto">
          <a:xfrm>
            <a:off x="5364163" y="2205038"/>
            <a:ext cx="2735262" cy="1657350"/>
          </a:xfrm>
          <a:prstGeom prst="bracePair">
            <a:avLst>
              <a:gd name="adj" fmla="val 8333"/>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en-US" altLang="es-AR"/>
          </a:p>
        </p:txBody>
      </p:sp>
      <p:sp>
        <p:nvSpPr>
          <p:cNvPr id="31749" name="Text Box 5"/>
          <p:cNvSpPr txBox="1">
            <a:spLocks noChangeArrowheads="1"/>
          </p:cNvSpPr>
          <p:nvPr/>
        </p:nvSpPr>
        <p:spPr bwMode="auto">
          <a:xfrm>
            <a:off x="5724525" y="2276475"/>
            <a:ext cx="2232025" cy="1436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n-US" altLang="es-AR" sz="1600">
                <a:latin typeface="Arial" panose="020B0604020202020204" pitchFamily="34" charset="0"/>
              </a:rPr>
              <a:t>BPSK </a:t>
            </a:r>
            <a:r>
              <a:rPr lang="en-US" altLang="es-AR" sz="1600">
                <a:latin typeface="Arial" panose="020B0604020202020204" pitchFamily="34" charset="0"/>
                <a:sym typeface="Wingdings" panose="05000000000000000000" pitchFamily="2" charset="2"/>
              </a:rPr>
              <a:t></a:t>
            </a:r>
            <a:r>
              <a:rPr lang="en-US" altLang="es-AR" sz="1600">
                <a:latin typeface="Arial" panose="020B0604020202020204" pitchFamily="34" charset="0"/>
              </a:rPr>
              <a:t>  48 bits</a:t>
            </a:r>
          </a:p>
          <a:p>
            <a:pPr eaLnBrk="1" hangingPunct="1">
              <a:spcBef>
                <a:spcPct val="50000"/>
              </a:spcBef>
            </a:pPr>
            <a:r>
              <a:rPr lang="en-US" altLang="es-AR" sz="1600">
                <a:latin typeface="Arial" panose="020B0604020202020204" pitchFamily="34" charset="0"/>
              </a:rPr>
              <a:t>QPSK </a:t>
            </a:r>
            <a:r>
              <a:rPr lang="en-US" altLang="es-AR" sz="1600">
                <a:latin typeface="Arial" panose="020B0604020202020204" pitchFamily="34" charset="0"/>
                <a:sym typeface="Wingdings" panose="05000000000000000000" pitchFamily="2" charset="2"/>
              </a:rPr>
              <a:t></a:t>
            </a:r>
            <a:r>
              <a:rPr lang="en-US" altLang="es-AR" sz="1600">
                <a:latin typeface="Arial" panose="020B0604020202020204" pitchFamily="34" charset="0"/>
              </a:rPr>
              <a:t> 96 bits</a:t>
            </a:r>
          </a:p>
          <a:p>
            <a:pPr eaLnBrk="1" hangingPunct="1">
              <a:spcBef>
                <a:spcPct val="50000"/>
              </a:spcBef>
            </a:pPr>
            <a:r>
              <a:rPr lang="en-US" altLang="es-AR" sz="1600">
                <a:latin typeface="Arial" panose="020B0604020202020204" pitchFamily="34" charset="0"/>
              </a:rPr>
              <a:t>16-QAM </a:t>
            </a:r>
            <a:r>
              <a:rPr lang="en-US" altLang="es-AR" sz="1600">
                <a:latin typeface="Arial" panose="020B0604020202020204" pitchFamily="34" charset="0"/>
                <a:sym typeface="Wingdings" panose="05000000000000000000" pitchFamily="2" charset="2"/>
              </a:rPr>
              <a:t></a:t>
            </a:r>
            <a:r>
              <a:rPr lang="en-US" altLang="es-AR" sz="1600">
                <a:latin typeface="Arial" panose="020B0604020202020204" pitchFamily="34" charset="0"/>
              </a:rPr>
              <a:t> 192 bits</a:t>
            </a:r>
          </a:p>
          <a:p>
            <a:pPr eaLnBrk="1" hangingPunct="1">
              <a:spcBef>
                <a:spcPct val="50000"/>
              </a:spcBef>
            </a:pPr>
            <a:r>
              <a:rPr lang="en-US" altLang="es-AR" sz="1600">
                <a:latin typeface="Arial" panose="020B0604020202020204" pitchFamily="34" charset="0"/>
              </a:rPr>
              <a:t>64-QAM </a:t>
            </a:r>
            <a:r>
              <a:rPr lang="en-US" altLang="es-AR" sz="1600">
                <a:latin typeface="Arial" panose="020B0604020202020204" pitchFamily="34" charset="0"/>
                <a:sym typeface="Wingdings" panose="05000000000000000000" pitchFamily="2" charset="2"/>
              </a:rPr>
              <a:t></a:t>
            </a:r>
            <a:r>
              <a:rPr lang="en-US" altLang="es-AR" sz="1600">
                <a:latin typeface="Arial" panose="020B0604020202020204" pitchFamily="34" charset="0"/>
              </a:rPr>
              <a:t> 288 bits</a:t>
            </a:r>
          </a:p>
        </p:txBody>
      </p:sp>
      <p:sp>
        <p:nvSpPr>
          <p:cNvPr id="31751" name="Line 10"/>
          <p:cNvSpPr>
            <a:spLocks noChangeShapeType="1"/>
          </p:cNvSpPr>
          <p:nvPr/>
        </p:nvSpPr>
        <p:spPr bwMode="auto">
          <a:xfrm>
            <a:off x="6732588" y="3933825"/>
            <a:ext cx="576262" cy="1800225"/>
          </a:xfrm>
          <a:prstGeom prst="line">
            <a:avLst/>
          </a:prstGeom>
          <a:noFill/>
          <a:ln w="9525">
            <a:solidFill>
              <a:srgbClr val="F64D18"/>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31752" name="Line 11"/>
          <p:cNvSpPr>
            <a:spLocks noChangeShapeType="1"/>
          </p:cNvSpPr>
          <p:nvPr/>
        </p:nvSpPr>
        <p:spPr bwMode="auto">
          <a:xfrm flipH="1">
            <a:off x="6659563" y="3860800"/>
            <a:ext cx="720725" cy="1944688"/>
          </a:xfrm>
          <a:prstGeom prst="line">
            <a:avLst/>
          </a:prstGeom>
          <a:noFill/>
          <a:ln w="9525">
            <a:solidFill>
              <a:srgbClr val="F64D18"/>
            </a:solidFill>
            <a:round/>
            <a:headEnd/>
            <a:tailEnd/>
          </a:ln>
          <a:extLst>
            <a:ext uri="{909E8E84-426E-40DD-AFC4-6F175D3DCCD1}">
              <a14:hiddenFill xmlns:a14="http://schemas.microsoft.com/office/drawing/2010/main">
                <a:noFill/>
              </a14:hiddenFill>
            </a:ext>
          </a:extLst>
        </p:spPr>
        <p:txBody>
          <a:bodyPr/>
          <a:lstStyle/>
          <a:p>
            <a:endParaRPr lang="es-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en-US" altLang="es-AR" dirty="0"/>
              <a:t>Metric weighting</a:t>
            </a:r>
          </a:p>
        </p:txBody>
      </p:sp>
      <p:sp>
        <p:nvSpPr>
          <p:cNvPr id="8196" name="Rectangle 3"/>
          <p:cNvSpPr>
            <a:spLocks noGrp="1" noChangeArrowheads="1"/>
          </p:cNvSpPr>
          <p:nvPr>
            <p:ph type="body" sz="half" idx="1"/>
          </p:nvPr>
        </p:nvSpPr>
        <p:spPr>
          <a:xfrm>
            <a:off x="468312" y="1844675"/>
            <a:ext cx="4967783" cy="4302125"/>
          </a:xfrm>
        </p:spPr>
        <p:txBody>
          <a:bodyPr>
            <a:normAutofit/>
          </a:bodyPr>
          <a:lstStyle/>
          <a:p>
            <a:pPr lvl="1" eaLnBrk="1" hangingPunct="1"/>
            <a:r>
              <a:rPr lang="en-US" altLang="es-AR" sz="1800" dirty="0">
                <a:solidFill>
                  <a:srgbClr val="FF0000"/>
                </a:solidFill>
              </a:rPr>
              <a:t>Data conveyed by carriers having a high SNR are </a:t>
            </a:r>
            <a:r>
              <a:rPr lang="en-US" altLang="es-AR" sz="1800" i="1" dirty="0">
                <a:solidFill>
                  <a:srgbClr val="FF0000"/>
                </a:solidFill>
              </a:rPr>
              <a:t>a priori </a:t>
            </a:r>
            <a:r>
              <a:rPr lang="en-US" altLang="es-AR" sz="1800" dirty="0">
                <a:solidFill>
                  <a:srgbClr val="FF0000"/>
                </a:solidFill>
              </a:rPr>
              <a:t>more reliable than those conveyed by carriers having low SNR.</a:t>
            </a:r>
          </a:p>
          <a:p>
            <a:pPr lvl="2" eaLnBrk="1" hangingPunct="1"/>
            <a:r>
              <a:rPr lang="en-US" altLang="es-AR" sz="1800" dirty="0">
                <a:solidFill>
                  <a:srgbClr val="FF0000"/>
                </a:solidFill>
              </a:rPr>
              <a:t>Extra </a:t>
            </a:r>
            <a:r>
              <a:rPr lang="en-US" altLang="es-AR" sz="1800" i="1" dirty="0">
                <a:solidFill>
                  <a:srgbClr val="FF0000"/>
                </a:solidFill>
              </a:rPr>
              <a:t>a priori </a:t>
            </a:r>
            <a:r>
              <a:rPr lang="en-US" altLang="es-AR" sz="1800" dirty="0">
                <a:solidFill>
                  <a:srgbClr val="FF0000"/>
                </a:solidFill>
              </a:rPr>
              <a:t>information is usually known as </a:t>
            </a:r>
            <a:r>
              <a:rPr lang="en-US" altLang="es-AR" sz="1800" i="1" dirty="0">
                <a:solidFill>
                  <a:srgbClr val="FF0000"/>
                </a:solidFill>
              </a:rPr>
              <a:t>channel-state information </a:t>
            </a:r>
            <a:r>
              <a:rPr lang="en-US" altLang="es-AR" sz="1800" dirty="0">
                <a:solidFill>
                  <a:srgbClr val="FF0000"/>
                </a:solidFill>
              </a:rPr>
              <a:t>(CSI).</a:t>
            </a:r>
          </a:p>
          <a:p>
            <a:pPr lvl="1" eaLnBrk="1" hangingPunct="1"/>
            <a:r>
              <a:rPr lang="en-US" altLang="es-AR" sz="1800" dirty="0">
                <a:solidFill>
                  <a:srgbClr val="FF0000"/>
                </a:solidFill>
              </a:rPr>
              <a:t>The Viterbi metrics for each bit should be weighted according to the SNR of the carrier by which it traveled. The bits from the nulled carriers are effectively flagged as having “no confidence”.</a:t>
            </a:r>
          </a:p>
          <a:p>
            <a:pPr lvl="1" eaLnBrk="1" hangingPunct="1"/>
            <a:endParaRPr lang="en-US" altLang="es-AR" sz="1800" dirty="0"/>
          </a:p>
          <a:p>
            <a:pPr lvl="2" eaLnBrk="1" hangingPunct="1"/>
            <a:endParaRPr lang="en-US" altLang="es-AR" sz="1800" dirty="0"/>
          </a:p>
          <a:p>
            <a:pPr lvl="1" eaLnBrk="1" hangingPunct="1"/>
            <a:endParaRPr lang="en-US" altLang="es-AR" sz="2000" dirty="0"/>
          </a:p>
          <a:p>
            <a:pPr lvl="1" eaLnBrk="1" hangingPunct="1"/>
            <a:endParaRPr lang="en-US" altLang="es-AR" sz="2000" dirty="0"/>
          </a:p>
        </p:txBody>
      </p:sp>
      <p:pic>
        <p:nvPicPr>
          <p:cNvPr id="8197" name="Picture 4"/>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tretch>
            <a:fillRect/>
          </a:stretch>
        </p:blipFill>
        <p:spPr>
          <a:xfrm>
            <a:off x="5292080" y="1920874"/>
            <a:ext cx="3269724" cy="2074863"/>
          </a:xfrm>
          <a:noFill/>
        </p:spPr>
      </p:pic>
      <p:graphicFrame>
        <p:nvGraphicFramePr>
          <p:cNvPr id="8194" name="Object 2"/>
          <p:cNvGraphicFramePr>
            <a:graphicFrameLocks noGrp="1" noChangeAspect="1"/>
          </p:cNvGraphicFramePr>
          <p:nvPr>
            <p:ph sz="quarter" idx="3"/>
          </p:nvPr>
        </p:nvGraphicFramePr>
        <p:xfrm>
          <a:off x="5508625" y="4365625"/>
          <a:ext cx="2147888" cy="858838"/>
        </p:xfrm>
        <a:graphic>
          <a:graphicData uri="http://schemas.openxmlformats.org/presentationml/2006/ole">
            <mc:AlternateContent xmlns:mc="http://schemas.openxmlformats.org/markup-compatibility/2006">
              <mc:Choice xmlns:v="urn:schemas-microsoft-com:vml" Requires="v">
                <p:oleObj spid="_x0000_s8225" name="Equation" r:id="rId4" imgW="1143000" imgH="457200" progId="Equation.3">
                  <p:embed/>
                </p:oleObj>
              </mc:Choice>
              <mc:Fallback>
                <p:oleObj name="Equation" r:id="rId4" imgW="1143000" imgH="4572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8625" y="4365625"/>
                        <a:ext cx="2147888" cy="858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CuadroTexto 1">
            <a:extLst>
              <a:ext uri="{FF2B5EF4-FFF2-40B4-BE49-F238E27FC236}">
                <a16:creationId xmlns:a16="http://schemas.microsoft.com/office/drawing/2014/main" id="{0A7E3AB5-F0A2-4C7A-A297-C50BAB218A96}"/>
              </a:ext>
            </a:extLst>
          </p:cNvPr>
          <p:cNvSpPr txBox="1"/>
          <p:nvPr/>
        </p:nvSpPr>
        <p:spPr>
          <a:xfrm>
            <a:off x="5495459" y="337315"/>
            <a:ext cx="3528392" cy="95410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s-MX" sz="2800" dirty="0"/>
              <a:t>Hay subportadoras mas “confiables”</a:t>
            </a:r>
            <a:endParaRPr lang="es-AR" sz="28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pPr eaLnBrk="1" hangingPunct="1"/>
            <a:r>
              <a:rPr lang="en-US" altLang="es-AR" dirty="0" err="1"/>
              <a:t>Simulaciones</a:t>
            </a:r>
            <a:endParaRPr lang="en-US" altLang="es-AR" dirty="0"/>
          </a:p>
        </p:txBody>
      </p:sp>
      <p:sp>
        <p:nvSpPr>
          <p:cNvPr id="32772" name="Rectangle 3"/>
          <p:cNvSpPr>
            <a:spLocks noGrp="1" noChangeArrowheads="1"/>
          </p:cNvSpPr>
          <p:nvPr>
            <p:ph type="body" sz="half" idx="1"/>
          </p:nvPr>
        </p:nvSpPr>
        <p:spPr/>
        <p:txBody>
          <a:bodyPr/>
          <a:lstStyle/>
          <a:p>
            <a:pPr eaLnBrk="1" hangingPunct="1"/>
            <a:r>
              <a:rPr lang="en-US" altLang="es-AR" sz="2800" dirty="0" err="1"/>
              <a:t>Diagrama</a:t>
            </a:r>
            <a:r>
              <a:rPr lang="en-US" altLang="es-AR" sz="2800" dirty="0"/>
              <a:t> </a:t>
            </a:r>
            <a:r>
              <a:rPr lang="en-US" altLang="es-AR" sz="2800" dirty="0" err="1"/>
              <a:t>en</a:t>
            </a:r>
            <a:r>
              <a:rPr lang="en-US" altLang="es-AR" sz="2800" dirty="0"/>
              <a:t> </a:t>
            </a:r>
            <a:r>
              <a:rPr lang="en-US" altLang="es-AR" sz="2800" dirty="0" err="1"/>
              <a:t>bloques</a:t>
            </a:r>
            <a:r>
              <a:rPr lang="en-US" altLang="es-AR" sz="2800" dirty="0"/>
              <a:t> OFDM</a:t>
            </a:r>
          </a:p>
        </p:txBody>
      </p:sp>
      <p:pic>
        <p:nvPicPr>
          <p:cNvPr id="32770" name="Picture 4" descr="trans"/>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3347864" y="2708920"/>
            <a:ext cx="4537075" cy="4006850"/>
          </a:xfrm>
          <a:noFill/>
        </p:spPr>
      </p:pic>
      <p:sp>
        <p:nvSpPr>
          <p:cNvPr id="32773" name="Line 6"/>
          <p:cNvSpPr>
            <a:spLocks noChangeShapeType="1"/>
          </p:cNvSpPr>
          <p:nvPr/>
        </p:nvSpPr>
        <p:spPr bwMode="auto">
          <a:xfrm>
            <a:off x="4787900" y="5013325"/>
            <a:ext cx="0" cy="6477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s-AR"/>
          </a:p>
        </p:txBody>
      </p:sp>
      <p:sp>
        <p:nvSpPr>
          <p:cNvPr id="32774" name="Text Box 7"/>
          <p:cNvSpPr txBox="1">
            <a:spLocks noChangeArrowheads="1"/>
          </p:cNvSpPr>
          <p:nvPr/>
        </p:nvSpPr>
        <p:spPr bwMode="auto">
          <a:xfrm>
            <a:off x="1619969" y="3284538"/>
            <a:ext cx="1439863" cy="2290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n-US" altLang="es-AR"/>
              <a:t>Simulation software from </a:t>
            </a:r>
          </a:p>
          <a:p>
            <a:pPr eaLnBrk="1" hangingPunct="1">
              <a:spcBef>
                <a:spcPct val="50000"/>
              </a:spcBef>
            </a:pPr>
            <a:r>
              <a:rPr lang="en-US" altLang="es-AR"/>
              <a:t>“OFDM Wireless LANs” book.</a:t>
            </a:r>
          </a:p>
          <a:p>
            <a:pPr eaLnBrk="1" hangingPunct="1">
              <a:spcBef>
                <a:spcPct val="50000"/>
              </a:spcBef>
            </a:pPr>
            <a:r>
              <a:rPr lang="en-US" altLang="es-AR"/>
              <a:t> </a:t>
            </a:r>
          </a:p>
        </p:txBody>
      </p:sp>
      <p:sp>
        <p:nvSpPr>
          <p:cNvPr id="32775" name="Oval 8"/>
          <p:cNvSpPr>
            <a:spLocks noChangeArrowheads="1"/>
          </p:cNvSpPr>
          <p:nvPr/>
        </p:nvSpPr>
        <p:spPr bwMode="auto">
          <a:xfrm>
            <a:off x="1331640" y="2997200"/>
            <a:ext cx="1943100" cy="2663825"/>
          </a:xfrm>
          <a:prstGeom prst="ellipse">
            <a:avLst/>
          </a:prstGeom>
          <a:noFill/>
          <a:ln w="9525" algn="ctr">
            <a:solidFill>
              <a:srgbClr val="F64D18"/>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en-US" altLang="es-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es-AR" dirty="0" err="1"/>
              <a:t>Simulaciones</a:t>
            </a:r>
            <a:endParaRPr lang="en-US" altLang="es-AR" dirty="0"/>
          </a:p>
        </p:txBody>
      </p:sp>
      <p:sp>
        <p:nvSpPr>
          <p:cNvPr id="33795" name="Rectangle 3"/>
          <p:cNvSpPr>
            <a:spLocks noGrp="1" noChangeArrowheads="1"/>
          </p:cNvSpPr>
          <p:nvPr>
            <p:ph type="body" sz="half" idx="1"/>
          </p:nvPr>
        </p:nvSpPr>
        <p:spPr/>
        <p:txBody>
          <a:bodyPr/>
          <a:lstStyle/>
          <a:p>
            <a:pPr eaLnBrk="1" hangingPunct="1"/>
            <a:r>
              <a:rPr lang="en-US" altLang="es-AR" sz="2800"/>
              <a:t>Coding</a:t>
            </a:r>
          </a:p>
        </p:txBody>
      </p:sp>
      <p:pic>
        <p:nvPicPr>
          <p:cNvPr id="33796" name="Picture 7" descr="ber_codin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3646488" y="2058988"/>
            <a:ext cx="4835525" cy="3627437"/>
          </a:xfrm>
          <a:noFill/>
        </p:spPr>
      </p:pic>
      <p:sp>
        <p:nvSpPr>
          <p:cNvPr id="33797" name="Line 8"/>
          <p:cNvSpPr>
            <a:spLocks noChangeShapeType="1"/>
          </p:cNvSpPr>
          <p:nvPr/>
        </p:nvSpPr>
        <p:spPr bwMode="auto">
          <a:xfrm>
            <a:off x="5795963" y="3789363"/>
            <a:ext cx="1728787" cy="0"/>
          </a:xfrm>
          <a:prstGeom prst="line">
            <a:avLst/>
          </a:prstGeom>
          <a:noFill/>
          <a:ln w="19050">
            <a:solidFill>
              <a:schemeClr val="tx2"/>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s-AR"/>
          </a:p>
        </p:txBody>
      </p:sp>
      <p:sp>
        <p:nvSpPr>
          <p:cNvPr id="33798" name="Text Box 11"/>
          <p:cNvSpPr txBox="1">
            <a:spLocks noChangeArrowheads="1"/>
          </p:cNvSpPr>
          <p:nvPr/>
        </p:nvSpPr>
        <p:spPr bwMode="auto">
          <a:xfrm>
            <a:off x="6227763" y="5661025"/>
            <a:ext cx="863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n-US" altLang="es-AR">
                <a:solidFill>
                  <a:srgbClr val="0033CC"/>
                </a:solidFill>
              </a:rPr>
              <a:t>2.9 dB</a:t>
            </a:r>
          </a:p>
        </p:txBody>
      </p:sp>
      <p:sp>
        <p:nvSpPr>
          <p:cNvPr id="33799" name="AutoShape 12"/>
          <p:cNvSpPr>
            <a:spLocks/>
          </p:cNvSpPr>
          <p:nvPr/>
        </p:nvSpPr>
        <p:spPr bwMode="auto">
          <a:xfrm rot="-5400000">
            <a:off x="6588125" y="4940300"/>
            <a:ext cx="71438" cy="1512888"/>
          </a:xfrm>
          <a:prstGeom prst="leftBrace">
            <a:avLst>
              <a:gd name="adj1" fmla="val 17648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en-US" altLang="es-AR"/>
          </a:p>
        </p:txBody>
      </p:sp>
      <p:sp>
        <p:nvSpPr>
          <p:cNvPr id="33800" name="Text Box 13"/>
          <p:cNvSpPr txBox="1">
            <a:spLocks noChangeArrowheads="1"/>
          </p:cNvSpPr>
          <p:nvPr/>
        </p:nvSpPr>
        <p:spPr bwMode="auto">
          <a:xfrm>
            <a:off x="539750" y="2852738"/>
            <a:ext cx="2663825"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n-US" altLang="es-AR"/>
              <a:t>QPSK – code rate=1/2</a:t>
            </a:r>
          </a:p>
          <a:p>
            <a:pPr eaLnBrk="1" hangingPunct="1">
              <a:spcBef>
                <a:spcPct val="50000"/>
              </a:spcBef>
            </a:pPr>
            <a:r>
              <a:rPr lang="en-US" altLang="es-AR"/>
              <a:t>BPSK – No coding</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es-AR" dirty="0" err="1"/>
              <a:t>Simulaciones</a:t>
            </a:r>
            <a:endParaRPr lang="en-US" altLang="es-AR" dirty="0"/>
          </a:p>
        </p:txBody>
      </p:sp>
      <p:sp>
        <p:nvSpPr>
          <p:cNvPr id="34819" name="Rectangle 3"/>
          <p:cNvSpPr>
            <a:spLocks noGrp="1" noChangeArrowheads="1"/>
          </p:cNvSpPr>
          <p:nvPr>
            <p:ph type="body" sz="half" idx="1"/>
          </p:nvPr>
        </p:nvSpPr>
        <p:spPr/>
        <p:txBody>
          <a:bodyPr/>
          <a:lstStyle/>
          <a:p>
            <a:pPr eaLnBrk="1" hangingPunct="1"/>
            <a:r>
              <a:rPr lang="en-US" altLang="es-AR" sz="2800"/>
              <a:t>Interleaver</a:t>
            </a:r>
          </a:p>
        </p:txBody>
      </p:sp>
      <p:pic>
        <p:nvPicPr>
          <p:cNvPr id="34820" name="Picture 4" descr="per"/>
          <p:cNvPicPr>
            <a:picLocks noGrp="1"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a:xfrm>
            <a:off x="611188" y="2420938"/>
            <a:ext cx="3816350" cy="2860675"/>
          </a:xfrm>
          <a:noFill/>
        </p:spPr>
      </p:pic>
      <p:pic>
        <p:nvPicPr>
          <p:cNvPr id="34821" name="Picture 6" descr="ber"/>
          <p:cNvPicPr>
            <a:picLocks noGrp="1" noChangeAspect="1" noChangeArrowheads="1"/>
          </p:cNvPicPr>
          <p:nvPr>
            <p:ph sz="quarter" idx="3"/>
          </p:nvPr>
        </p:nvPicPr>
        <p:blipFill>
          <a:blip r:embed="rId3">
            <a:extLst>
              <a:ext uri="{28A0092B-C50C-407E-A947-70E740481C1C}">
                <a14:useLocalDpi xmlns:a14="http://schemas.microsoft.com/office/drawing/2010/main" val="0"/>
              </a:ext>
            </a:extLst>
          </a:blip>
          <a:srcRect/>
          <a:stretch>
            <a:fillRect/>
          </a:stretch>
        </p:blipFill>
        <p:spPr>
          <a:xfrm>
            <a:off x="4500563" y="2349500"/>
            <a:ext cx="3900487" cy="2924175"/>
          </a:xfrm>
          <a:noFill/>
        </p:spPr>
      </p:pic>
      <p:sp>
        <p:nvSpPr>
          <p:cNvPr id="34822" name="Text Box 8"/>
          <p:cNvSpPr txBox="1">
            <a:spLocks noChangeArrowheads="1"/>
          </p:cNvSpPr>
          <p:nvPr/>
        </p:nvSpPr>
        <p:spPr bwMode="auto">
          <a:xfrm>
            <a:off x="1042988" y="5229225"/>
            <a:ext cx="2663825"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n-US" altLang="es-AR"/>
              <a:t>BPSK – code rate=1/2</a:t>
            </a:r>
          </a:p>
          <a:p>
            <a:pPr eaLnBrk="1" hangingPunct="1">
              <a:spcBef>
                <a:spcPct val="50000"/>
              </a:spcBef>
            </a:pPr>
            <a:r>
              <a:rPr lang="en-US" altLang="es-AR"/>
              <a:t>Data Rate = 6 Mbps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altLang="es-AR"/>
              <a:t>Codificación concatenada</a:t>
            </a:r>
          </a:p>
        </p:txBody>
      </p:sp>
      <p:sp>
        <p:nvSpPr>
          <p:cNvPr id="35843" name="Content Placeholder 5"/>
          <p:cNvSpPr>
            <a:spLocks noGrp="1"/>
          </p:cNvSpPr>
          <p:nvPr>
            <p:ph idx="1"/>
          </p:nvPr>
        </p:nvSpPr>
        <p:spPr/>
        <p:txBody>
          <a:bodyPr/>
          <a:lstStyle/>
          <a:p>
            <a:r>
              <a:rPr lang="en-US" altLang="es-AR"/>
              <a:t>Combina codigos en bloques y codigos convolucionales</a:t>
            </a:r>
          </a:p>
        </p:txBody>
      </p:sp>
      <p:pic>
        <p:nvPicPr>
          <p:cNvPr id="3584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3141663"/>
            <a:ext cx="5854700" cy="263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ltLang="es-AR"/>
              <a:t>Codificación concatenada</a:t>
            </a:r>
          </a:p>
        </p:txBody>
      </p:sp>
      <p:sp>
        <p:nvSpPr>
          <p:cNvPr id="36867" name="Text Placeholder 2"/>
          <p:cNvSpPr>
            <a:spLocks noGrp="1"/>
          </p:cNvSpPr>
          <p:nvPr>
            <p:ph type="body" sz="half" idx="1"/>
          </p:nvPr>
        </p:nvSpPr>
        <p:spPr>
          <a:xfrm>
            <a:off x="468313" y="1628775"/>
            <a:ext cx="4038600" cy="1368425"/>
          </a:xfrm>
        </p:spPr>
        <p:txBody>
          <a:bodyPr/>
          <a:lstStyle/>
          <a:p>
            <a:r>
              <a:rPr lang="en-US" altLang="es-AR" sz="2400">
                <a:solidFill>
                  <a:srgbClr val="FF0000"/>
                </a:solidFill>
              </a:rPr>
              <a:t>Codificación en bloques + convolucional </a:t>
            </a:r>
          </a:p>
        </p:txBody>
      </p:sp>
      <p:sp>
        <p:nvSpPr>
          <p:cNvPr id="36868" name="Content Placeholder 3"/>
          <p:cNvSpPr>
            <a:spLocks noGrp="1"/>
          </p:cNvSpPr>
          <p:nvPr>
            <p:ph sz="quarter" idx="2"/>
          </p:nvPr>
        </p:nvSpPr>
        <p:spPr>
          <a:xfrm>
            <a:off x="4932363" y="1628775"/>
            <a:ext cx="4038600" cy="1584325"/>
          </a:xfrm>
        </p:spPr>
        <p:txBody>
          <a:bodyPr>
            <a:normAutofit/>
          </a:bodyPr>
          <a:lstStyle/>
          <a:p>
            <a:r>
              <a:rPr lang="en-US" altLang="es-AR" sz="2400">
                <a:solidFill>
                  <a:srgbClr val="FF0000"/>
                </a:solidFill>
              </a:rPr>
              <a:t>Outer code: es la codificación aplicada inicialmente (se utiliza cod. Bloques</a:t>
            </a:r>
            <a:r>
              <a:rPr lang="en-US" altLang="es-AR" sz="2400"/>
              <a:t>)</a:t>
            </a:r>
          </a:p>
        </p:txBody>
      </p:sp>
      <p:sp>
        <p:nvSpPr>
          <p:cNvPr id="36869" name="Content Placeholder 4"/>
          <p:cNvSpPr>
            <a:spLocks noGrp="1"/>
          </p:cNvSpPr>
          <p:nvPr>
            <p:ph sz="quarter" idx="3"/>
          </p:nvPr>
        </p:nvSpPr>
        <p:spPr>
          <a:xfrm>
            <a:off x="250825" y="2781300"/>
            <a:ext cx="4038600" cy="941388"/>
          </a:xfrm>
        </p:spPr>
        <p:txBody>
          <a:bodyPr/>
          <a:lstStyle/>
          <a:p>
            <a:r>
              <a:rPr lang="en-US" altLang="es-AR" sz="2400">
                <a:solidFill>
                  <a:srgbClr val="FF0000"/>
                </a:solidFill>
              </a:rPr>
              <a:t>Inner code: se utiliza cod. convolucional</a:t>
            </a:r>
          </a:p>
        </p:txBody>
      </p:sp>
      <p:pic>
        <p:nvPicPr>
          <p:cNvPr id="368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3716338"/>
            <a:ext cx="6330950" cy="28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altLang="es-AR"/>
              <a:t>Codificación Trellis</a:t>
            </a:r>
          </a:p>
        </p:txBody>
      </p:sp>
      <p:sp>
        <p:nvSpPr>
          <p:cNvPr id="37891" name="Content Placeholder 5"/>
          <p:cNvSpPr>
            <a:spLocks noGrp="1"/>
          </p:cNvSpPr>
          <p:nvPr>
            <p:ph idx="1"/>
          </p:nvPr>
        </p:nvSpPr>
        <p:spPr>
          <a:xfrm>
            <a:off x="1403350" y="1700213"/>
            <a:ext cx="7313613" cy="4114800"/>
          </a:xfrm>
        </p:spPr>
        <p:txBody>
          <a:bodyPr>
            <a:normAutofit fontScale="92500" lnSpcReduction="20000"/>
          </a:bodyPr>
          <a:lstStyle/>
          <a:p>
            <a:r>
              <a:rPr lang="en-US" altLang="es-AR" sz="2400" dirty="0" err="1"/>
              <a:t>Es</a:t>
            </a:r>
            <a:r>
              <a:rPr lang="en-US" altLang="es-AR" sz="2400" dirty="0"/>
              <a:t> similar a la cod. </a:t>
            </a:r>
            <a:r>
              <a:rPr lang="en-US" altLang="es-AR" sz="2400" dirty="0" err="1"/>
              <a:t>Convolucional</a:t>
            </a:r>
            <a:r>
              <a:rPr lang="en-US" altLang="es-AR" sz="2400" dirty="0"/>
              <a:t>.</a:t>
            </a:r>
          </a:p>
          <a:p>
            <a:r>
              <a:rPr lang="en-US" altLang="es-AR" sz="2400" dirty="0"/>
              <a:t>Se </a:t>
            </a:r>
            <a:r>
              <a:rPr lang="en-US" altLang="es-AR" sz="2400" dirty="0" err="1"/>
              <a:t>aplica</a:t>
            </a:r>
            <a:r>
              <a:rPr lang="en-US" altLang="es-AR" sz="2400" dirty="0"/>
              <a:t> en el </a:t>
            </a:r>
            <a:r>
              <a:rPr lang="en-US" altLang="es-AR" sz="2400" dirty="0" err="1"/>
              <a:t>proceso</a:t>
            </a:r>
            <a:r>
              <a:rPr lang="en-US" altLang="es-AR" sz="2400" dirty="0"/>
              <a:t> de </a:t>
            </a:r>
            <a:r>
              <a:rPr lang="en-US" altLang="es-AR" sz="2400" dirty="0" err="1"/>
              <a:t>modulación</a:t>
            </a:r>
            <a:r>
              <a:rPr lang="en-US" altLang="es-AR" sz="2400" dirty="0"/>
              <a:t> ( no </a:t>
            </a:r>
            <a:r>
              <a:rPr lang="en-US" altLang="es-AR" sz="2400" dirty="0" err="1"/>
              <a:t>es</a:t>
            </a:r>
            <a:r>
              <a:rPr lang="en-US" altLang="es-AR" sz="2400" dirty="0"/>
              <a:t> un </a:t>
            </a:r>
            <a:r>
              <a:rPr lang="en-US" altLang="es-AR" sz="2400" dirty="0" err="1"/>
              <a:t>proceso</a:t>
            </a:r>
            <a:r>
              <a:rPr lang="en-US" altLang="es-AR" sz="2400" dirty="0"/>
              <a:t> separable).</a:t>
            </a:r>
          </a:p>
          <a:p>
            <a:r>
              <a:rPr lang="en-US" altLang="es-AR" sz="2400" dirty="0"/>
              <a:t>La </a:t>
            </a:r>
            <a:r>
              <a:rPr lang="en-US" altLang="es-AR" sz="2400" dirty="0" err="1"/>
              <a:t>decodificación</a:t>
            </a:r>
            <a:r>
              <a:rPr lang="en-US" altLang="es-AR" sz="2400" dirty="0"/>
              <a:t> </a:t>
            </a:r>
            <a:r>
              <a:rPr lang="en-US" altLang="es-AR" sz="2400" dirty="0" err="1"/>
              <a:t>es</a:t>
            </a:r>
            <a:r>
              <a:rPr lang="en-US" altLang="es-AR" sz="2400" dirty="0"/>
              <a:t> </a:t>
            </a:r>
            <a:r>
              <a:rPr lang="en-US" altLang="es-AR" sz="2400" dirty="0" err="1"/>
              <a:t>basada</a:t>
            </a:r>
            <a:r>
              <a:rPr lang="en-US" altLang="es-AR" sz="2400" dirty="0"/>
              <a:t> en la </a:t>
            </a:r>
            <a:r>
              <a:rPr lang="en-US" altLang="es-AR" sz="2400" dirty="0" err="1"/>
              <a:t>distancia</a:t>
            </a:r>
            <a:r>
              <a:rPr lang="en-US" altLang="es-AR" sz="2400" dirty="0"/>
              <a:t> </a:t>
            </a:r>
            <a:r>
              <a:rPr lang="en-US" altLang="es-AR" sz="2400" dirty="0" err="1"/>
              <a:t>Euclediana</a:t>
            </a:r>
            <a:r>
              <a:rPr lang="en-US" altLang="es-AR" sz="2400" dirty="0"/>
              <a:t>.</a:t>
            </a:r>
          </a:p>
          <a:p>
            <a:r>
              <a:rPr lang="en-US" altLang="es-AR" sz="2400" dirty="0"/>
              <a:t>La </a:t>
            </a:r>
            <a:r>
              <a:rPr lang="en-US" altLang="es-AR" sz="2400" dirty="0" err="1"/>
              <a:t>redundancia</a:t>
            </a:r>
            <a:r>
              <a:rPr lang="en-US" altLang="es-AR" sz="2400" dirty="0"/>
              <a:t> </a:t>
            </a:r>
            <a:r>
              <a:rPr lang="en-US" altLang="es-AR" sz="2400" dirty="0" err="1"/>
              <a:t>es</a:t>
            </a:r>
            <a:r>
              <a:rPr lang="en-US" altLang="es-AR" sz="2400" dirty="0"/>
              <a:t> </a:t>
            </a:r>
            <a:r>
              <a:rPr lang="en-US" altLang="es-AR" sz="2400" dirty="0" err="1"/>
              <a:t>agregada</a:t>
            </a:r>
            <a:r>
              <a:rPr lang="en-US" altLang="es-AR" sz="2400" dirty="0"/>
              <a:t> </a:t>
            </a:r>
            <a:r>
              <a:rPr lang="en-US" altLang="es-AR" sz="2400" dirty="0" err="1"/>
              <a:t>utilzando</a:t>
            </a:r>
            <a:r>
              <a:rPr lang="en-US" altLang="es-AR" sz="2400" dirty="0"/>
              <a:t> </a:t>
            </a:r>
            <a:r>
              <a:rPr lang="en-US" altLang="es-AR" sz="2400" dirty="0" err="1"/>
              <a:t>constelaciones</a:t>
            </a:r>
            <a:r>
              <a:rPr lang="en-US" altLang="es-AR" sz="2400" dirty="0"/>
              <a:t> con mayor </a:t>
            </a:r>
            <a:r>
              <a:rPr lang="en-US" altLang="es-AR" sz="2400" dirty="0" err="1"/>
              <a:t>cantidad</a:t>
            </a:r>
            <a:r>
              <a:rPr lang="en-US" altLang="es-AR" sz="2400" dirty="0"/>
              <a:t> de </a:t>
            </a:r>
            <a:r>
              <a:rPr lang="en-US" altLang="es-AR" sz="2400" dirty="0" err="1"/>
              <a:t>puntos</a:t>
            </a:r>
            <a:r>
              <a:rPr lang="en-US" altLang="es-AR" sz="2400" dirty="0"/>
              <a:t>.</a:t>
            </a:r>
          </a:p>
          <a:p>
            <a:r>
              <a:rPr lang="en-US" altLang="es-AR" sz="2400" dirty="0" err="1"/>
              <a:t>Normalmente</a:t>
            </a:r>
            <a:r>
              <a:rPr lang="en-US" altLang="es-AR" sz="2400" dirty="0"/>
              <a:t> se </a:t>
            </a:r>
            <a:r>
              <a:rPr lang="en-US" altLang="es-AR" sz="2400" dirty="0" err="1"/>
              <a:t>duplica</a:t>
            </a:r>
            <a:r>
              <a:rPr lang="en-US" altLang="es-AR" sz="2400" dirty="0"/>
              <a:t> el </a:t>
            </a:r>
            <a:r>
              <a:rPr lang="en-US" altLang="es-AR" sz="2400" dirty="0" err="1"/>
              <a:t>tamaño</a:t>
            </a:r>
            <a:r>
              <a:rPr lang="en-US" altLang="es-AR" sz="2400" dirty="0"/>
              <a:t> de la </a:t>
            </a:r>
            <a:r>
              <a:rPr lang="en-US" altLang="es-AR" sz="2400" dirty="0" err="1"/>
              <a:t>constelación</a:t>
            </a:r>
            <a:r>
              <a:rPr lang="en-US" altLang="es-AR" sz="2400" dirty="0"/>
              <a:t>.</a:t>
            </a:r>
          </a:p>
          <a:p>
            <a:r>
              <a:rPr lang="en-US" altLang="es-AR" sz="2400" dirty="0"/>
              <a:t>El </a:t>
            </a:r>
            <a:r>
              <a:rPr lang="en-US" altLang="es-AR" sz="2400" dirty="0" err="1"/>
              <a:t>número</a:t>
            </a:r>
            <a:r>
              <a:rPr lang="en-US" altLang="es-AR" sz="2400" dirty="0"/>
              <a:t> de </a:t>
            </a:r>
            <a:r>
              <a:rPr lang="en-US" altLang="es-AR" sz="2400" dirty="0" err="1"/>
              <a:t>simbolos</a:t>
            </a:r>
            <a:r>
              <a:rPr lang="en-US" altLang="es-AR" sz="2400" dirty="0"/>
              <a:t> </a:t>
            </a:r>
            <a:r>
              <a:rPr lang="en-US" altLang="es-AR" sz="2400" dirty="0" err="1"/>
              <a:t>por</a:t>
            </a:r>
            <a:r>
              <a:rPr lang="en-US" altLang="es-AR" sz="2400" dirty="0"/>
              <a:t> </a:t>
            </a:r>
            <a:r>
              <a:rPr lang="en-US" altLang="es-AR" sz="2400" dirty="0" err="1"/>
              <a:t>segundo</a:t>
            </a:r>
            <a:r>
              <a:rPr lang="en-US" altLang="es-AR" sz="2400" dirty="0"/>
              <a:t>  </a:t>
            </a:r>
            <a:r>
              <a:rPr lang="en-US" altLang="es-AR" sz="2400" dirty="0">
                <a:solidFill>
                  <a:srgbClr val="FF0000"/>
                </a:solidFill>
              </a:rPr>
              <a:t>NO</a:t>
            </a:r>
            <a:r>
              <a:rPr lang="en-US" altLang="es-AR" sz="2400" dirty="0"/>
              <a:t> se </a:t>
            </a:r>
            <a:r>
              <a:rPr lang="en-US" altLang="es-AR" sz="2400" dirty="0" err="1"/>
              <a:t>modifica</a:t>
            </a:r>
            <a:r>
              <a:rPr lang="en-US" altLang="es-AR" sz="2400" dirty="0"/>
              <a:t>.</a:t>
            </a:r>
            <a:r>
              <a:rPr lang="en-US" altLang="es-AR" sz="2400" dirty="0">
                <a:sym typeface="Wingdings" panose="05000000000000000000" pitchFamily="2" charset="2"/>
              </a:rPr>
              <a:t> NO SE MODIFICA EL ANCHO DE BANDA REQUERIDO</a:t>
            </a:r>
            <a:r>
              <a:rPr lang="en-US" altLang="es-AR" dirty="0">
                <a:sym typeface="Wingdings" panose="05000000000000000000" pitchFamily="2" charset="2"/>
              </a:rPr>
              <a:t>.</a:t>
            </a:r>
            <a:endParaRPr lang="en-US" altLang="es-A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es-AR"/>
              <a:t>Trellis</a:t>
            </a:r>
          </a:p>
        </p:txBody>
      </p:sp>
      <p:sp>
        <p:nvSpPr>
          <p:cNvPr id="38915" name="Content Placeholder 2"/>
          <p:cNvSpPr>
            <a:spLocks noGrp="1"/>
          </p:cNvSpPr>
          <p:nvPr>
            <p:ph idx="1"/>
          </p:nvPr>
        </p:nvSpPr>
        <p:spPr/>
        <p:txBody>
          <a:bodyPr/>
          <a:lstStyle/>
          <a:p>
            <a:r>
              <a:rPr lang="en-US" altLang="es-AR"/>
              <a:t>Solo determinados puntos de la constelación son permitidos.</a:t>
            </a:r>
          </a:p>
        </p:txBody>
      </p:sp>
      <p:pic>
        <p:nvPicPr>
          <p:cNvPr id="3891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1975" y="0"/>
            <a:ext cx="2232025" cy="198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3357563"/>
            <a:ext cx="7115175" cy="276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8" name="TextBox 6"/>
          <p:cNvSpPr txBox="1">
            <a:spLocks noChangeArrowheads="1"/>
          </p:cNvSpPr>
          <p:nvPr/>
        </p:nvSpPr>
        <p:spPr bwMode="auto">
          <a:xfrm>
            <a:off x="539750" y="6308725"/>
            <a:ext cx="51117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en-US" altLang="es-AR"/>
              <a:t>3 bits/símbolo utilzando 16-QAM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ltLang="es-AR"/>
              <a:t>Trellis</a:t>
            </a:r>
          </a:p>
        </p:txBody>
      </p:sp>
      <p:pic>
        <p:nvPicPr>
          <p:cNvPr id="3994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944" y="3355975"/>
            <a:ext cx="3929063" cy="350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888" y="764704"/>
            <a:ext cx="5314950"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2" name="TextBox 5"/>
          <p:cNvSpPr txBox="1">
            <a:spLocks noChangeArrowheads="1"/>
          </p:cNvSpPr>
          <p:nvPr/>
        </p:nvSpPr>
        <p:spPr bwMode="auto">
          <a:xfrm>
            <a:off x="755650" y="3573463"/>
            <a:ext cx="2555875" cy="258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en-US" altLang="es-AR"/>
              <a:t>I2 e I3 determinan que elemento del sub-set corresponde.</a:t>
            </a:r>
          </a:p>
          <a:p>
            <a:pPr eaLnBrk="1" hangingPunct="1"/>
            <a:r>
              <a:rPr lang="en-US" altLang="es-AR"/>
              <a:t>El bit I1 alimenta un codigo convolucional con tasa ½ y determina  el subset  utilizado.</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900163" y="-17092"/>
            <a:ext cx="4984205" cy="6858000"/>
          </a:xfrm>
          <a:prstGeom prst="rect">
            <a:avLst/>
          </a:prstGeom>
        </p:spPr>
      </p:pic>
      <p:sp>
        <p:nvSpPr>
          <p:cNvPr id="2" name="Title 1"/>
          <p:cNvSpPr>
            <a:spLocks noGrp="1"/>
          </p:cNvSpPr>
          <p:nvPr>
            <p:ph type="title"/>
          </p:nvPr>
        </p:nvSpPr>
        <p:spPr>
          <a:xfrm>
            <a:off x="1403648" y="699535"/>
            <a:ext cx="6589199" cy="1280890"/>
          </a:xfrm>
        </p:spPr>
        <p:txBody>
          <a:bodyPr/>
          <a:lstStyle/>
          <a:p>
            <a:r>
              <a:rPr lang="es-AR" dirty="0"/>
              <a:t>OFDM</a:t>
            </a:r>
          </a:p>
        </p:txBody>
      </p:sp>
      <p:sp>
        <p:nvSpPr>
          <p:cNvPr id="3" name="Content Placeholder 2"/>
          <p:cNvSpPr>
            <a:spLocks noGrp="1"/>
          </p:cNvSpPr>
          <p:nvPr>
            <p:ph idx="1"/>
          </p:nvPr>
        </p:nvSpPr>
        <p:spPr/>
        <p:txBody>
          <a:bodyPr/>
          <a:lstStyle/>
          <a:p>
            <a:endParaRPr lang="es-AR" dirty="0"/>
          </a:p>
        </p:txBody>
      </p:sp>
      <p:sp>
        <p:nvSpPr>
          <p:cNvPr id="5" name="Oval 4"/>
          <p:cNvSpPr/>
          <p:nvPr/>
        </p:nvSpPr>
        <p:spPr>
          <a:xfrm>
            <a:off x="3275856" y="5517232"/>
            <a:ext cx="1800200" cy="86409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 name="Oval 5"/>
          <p:cNvSpPr/>
          <p:nvPr/>
        </p:nvSpPr>
        <p:spPr>
          <a:xfrm>
            <a:off x="5237261" y="5447545"/>
            <a:ext cx="1800200" cy="86409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Up Arrow 6"/>
          <p:cNvSpPr/>
          <p:nvPr/>
        </p:nvSpPr>
        <p:spPr>
          <a:xfrm>
            <a:off x="2587724" y="4221088"/>
            <a:ext cx="472108" cy="1008112"/>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Down Arrow 7"/>
          <p:cNvSpPr/>
          <p:nvPr/>
        </p:nvSpPr>
        <p:spPr>
          <a:xfrm>
            <a:off x="7884368" y="2996952"/>
            <a:ext cx="576064" cy="93610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 name="CuadroTexto 8">
            <a:extLst>
              <a:ext uri="{FF2B5EF4-FFF2-40B4-BE49-F238E27FC236}">
                <a16:creationId xmlns:a16="http://schemas.microsoft.com/office/drawing/2014/main" id="{274F78DF-8134-4F9E-A619-CFADE4B561E4}"/>
              </a:ext>
            </a:extLst>
          </p:cNvPr>
          <p:cNvSpPr txBox="1"/>
          <p:nvPr/>
        </p:nvSpPr>
        <p:spPr>
          <a:xfrm>
            <a:off x="395536" y="3212976"/>
            <a:ext cx="2192188" cy="203132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s-MX" dirty="0"/>
              <a:t>La codificación es clave para lograr sistemas robustos al ruido, a interferencias, a imperfecciones de RF, </a:t>
            </a:r>
            <a:r>
              <a:rPr lang="es-MX" dirty="0" err="1"/>
              <a:t>etc</a:t>
            </a:r>
            <a:endParaRPr lang="es-AR" dirty="0"/>
          </a:p>
        </p:txBody>
      </p:sp>
    </p:spTree>
    <p:extLst>
      <p:ext uri="{BB962C8B-B14F-4D97-AF65-F5344CB8AC3E}">
        <p14:creationId xmlns:p14="http://schemas.microsoft.com/office/powerpoint/2010/main" val="33735606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1370013" y="301625"/>
            <a:ext cx="7313612" cy="679450"/>
          </a:xfrm>
        </p:spPr>
        <p:txBody>
          <a:bodyPr/>
          <a:lstStyle/>
          <a:p>
            <a:r>
              <a:rPr lang="en-US" altLang="es-AR" sz="3200"/>
              <a:t>Trellis – Un ejemplo. QPSK </a:t>
            </a:r>
            <a:r>
              <a:rPr lang="en-US" altLang="es-AR" sz="3200">
                <a:sym typeface="Wingdings" panose="05000000000000000000" pitchFamily="2" charset="2"/>
              </a:rPr>
              <a:t>8-PSK</a:t>
            </a:r>
            <a:endParaRPr lang="en-US" altLang="es-AR" sz="3200"/>
          </a:p>
        </p:txBody>
      </p:sp>
      <p:pic>
        <p:nvPicPr>
          <p:cNvPr id="4096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1052513"/>
            <a:ext cx="2871787"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545013"/>
            <a:ext cx="5305425" cy="2312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8625" y="1125538"/>
            <a:ext cx="3240088" cy="298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2725" y="4365625"/>
            <a:ext cx="3538538" cy="249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ight Arrow 7"/>
          <p:cNvSpPr/>
          <p:nvPr/>
        </p:nvSpPr>
        <p:spPr>
          <a:xfrm>
            <a:off x="3851275" y="2205038"/>
            <a:ext cx="1873250" cy="9366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ounded Rectangle 8"/>
          <p:cNvSpPr/>
          <p:nvPr/>
        </p:nvSpPr>
        <p:spPr>
          <a:xfrm>
            <a:off x="7061994" y="1252167"/>
            <a:ext cx="574675" cy="431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0969" name="TextBox 9"/>
          <p:cNvSpPr txBox="1">
            <a:spLocks noChangeArrowheads="1"/>
          </p:cNvSpPr>
          <p:nvPr/>
        </p:nvSpPr>
        <p:spPr bwMode="auto">
          <a:xfrm>
            <a:off x="0" y="3141663"/>
            <a:ext cx="5940425" cy="1476375"/>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en-US" altLang="es-AR" dirty="0"/>
              <a:t>El </a:t>
            </a:r>
            <a:r>
              <a:rPr lang="en-US" altLang="es-AR" dirty="0" err="1"/>
              <a:t>codigo</a:t>
            </a:r>
            <a:r>
              <a:rPr lang="en-US" altLang="es-AR" dirty="0"/>
              <a:t> </a:t>
            </a:r>
            <a:r>
              <a:rPr lang="en-US" altLang="es-AR" dirty="0" err="1"/>
              <a:t>transmitido</a:t>
            </a:r>
            <a:r>
              <a:rPr lang="en-US" altLang="es-AR" dirty="0"/>
              <a:t> </a:t>
            </a:r>
            <a:r>
              <a:rPr lang="en-US" altLang="es-AR" dirty="0" err="1"/>
              <a:t>depende</a:t>
            </a:r>
            <a:r>
              <a:rPr lang="en-US" altLang="es-AR" dirty="0"/>
              <a:t>  de la </a:t>
            </a:r>
            <a:r>
              <a:rPr lang="en-US" altLang="es-AR" dirty="0" err="1"/>
              <a:t>secuencia</a:t>
            </a:r>
            <a:r>
              <a:rPr lang="en-US" altLang="es-AR" dirty="0"/>
              <a:t> actual + el </a:t>
            </a:r>
            <a:r>
              <a:rPr lang="en-US" altLang="es-AR" dirty="0" err="1"/>
              <a:t>estado</a:t>
            </a:r>
            <a:r>
              <a:rPr lang="en-US" altLang="es-AR" dirty="0"/>
              <a:t> de la </a:t>
            </a:r>
            <a:r>
              <a:rPr lang="en-US" altLang="es-AR" dirty="0" err="1"/>
              <a:t>memoria</a:t>
            </a:r>
            <a:r>
              <a:rPr lang="en-US" altLang="es-AR" dirty="0"/>
              <a:t>.</a:t>
            </a:r>
          </a:p>
          <a:p>
            <a:pPr eaLnBrk="1" hangingPunct="1"/>
            <a:r>
              <a:rPr lang="en-US" altLang="es-AR" dirty="0"/>
              <a:t>En </a:t>
            </a:r>
            <a:r>
              <a:rPr lang="en-US" altLang="es-AR" dirty="0" err="1"/>
              <a:t>este</a:t>
            </a:r>
            <a:r>
              <a:rPr lang="en-US" altLang="es-AR" dirty="0"/>
              <a:t> </a:t>
            </a:r>
            <a:r>
              <a:rPr lang="en-US" altLang="es-AR" dirty="0" err="1"/>
              <a:t>ejemplo</a:t>
            </a:r>
            <a:r>
              <a:rPr lang="en-US" altLang="es-AR" dirty="0"/>
              <a:t>,  la </a:t>
            </a:r>
            <a:r>
              <a:rPr lang="en-US" altLang="es-AR" dirty="0" err="1"/>
              <a:t>longitud</a:t>
            </a:r>
            <a:r>
              <a:rPr lang="en-US" altLang="es-AR" dirty="0"/>
              <a:t> de </a:t>
            </a:r>
            <a:r>
              <a:rPr lang="en-US" altLang="es-AR" dirty="0" err="1"/>
              <a:t>memoria</a:t>
            </a:r>
            <a:r>
              <a:rPr lang="en-US" altLang="es-AR" dirty="0"/>
              <a:t> </a:t>
            </a:r>
            <a:r>
              <a:rPr lang="en-US" altLang="es-AR" dirty="0" err="1"/>
              <a:t>es</a:t>
            </a:r>
            <a:r>
              <a:rPr lang="en-US" altLang="es-AR" dirty="0"/>
              <a:t> 2 </a:t>
            </a:r>
            <a:r>
              <a:rPr lang="en-US" altLang="es-AR" dirty="0">
                <a:sym typeface="Wingdings" panose="05000000000000000000" pitchFamily="2" charset="2"/>
              </a:rPr>
              <a:t> 4 </a:t>
            </a:r>
            <a:r>
              <a:rPr lang="en-US" altLang="es-AR" dirty="0" err="1">
                <a:sym typeface="Wingdings" panose="05000000000000000000" pitchFamily="2" charset="2"/>
              </a:rPr>
              <a:t>estados</a:t>
            </a:r>
            <a:r>
              <a:rPr lang="en-US" altLang="es-AR" dirty="0">
                <a:sym typeface="Wingdings" panose="05000000000000000000" pitchFamily="2" charset="2"/>
              </a:rPr>
              <a:t> </a:t>
            </a:r>
            <a:r>
              <a:rPr lang="en-US" altLang="es-AR" dirty="0" err="1">
                <a:sym typeface="Wingdings" panose="05000000000000000000" pitchFamily="2" charset="2"/>
              </a:rPr>
              <a:t>posibles</a:t>
            </a:r>
            <a:r>
              <a:rPr lang="en-US" altLang="es-AR" dirty="0"/>
              <a:t> 00, 01, 10, 11. + el bit de C2 </a:t>
            </a:r>
            <a:r>
              <a:rPr lang="en-US" altLang="es-AR" dirty="0">
                <a:sym typeface="Wingdings" panose="05000000000000000000" pitchFamily="2" charset="2"/>
              </a:rPr>
              <a:t></a:t>
            </a:r>
            <a:r>
              <a:rPr lang="en-US" altLang="es-AR" dirty="0"/>
              <a:t>8-PSK </a:t>
            </a:r>
            <a:r>
              <a:rPr lang="en-US" altLang="es-AR" dirty="0" err="1"/>
              <a:t>simbolos</a:t>
            </a:r>
            <a:endParaRPr lang="en-US" altLang="es-AR"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ltLang="es-AR"/>
              <a:t>Trellis</a:t>
            </a:r>
          </a:p>
        </p:txBody>
      </p:sp>
      <p:sp>
        <p:nvSpPr>
          <p:cNvPr id="41987" name="Content Placeholder 2"/>
          <p:cNvSpPr>
            <a:spLocks noGrp="1"/>
          </p:cNvSpPr>
          <p:nvPr>
            <p:ph idx="1"/>
          </p:nvPr>
        </p:nvSpPr>
        <p:spPr/>
        <p:txBody>
          <a:bodyPr/>
          <a:lstStyle/>
          <a:p>
            <a:endParaRPr lang="en-US" altLang="es-AR"/>
          </a:p>
        </p:txBody>
      </p:sp>
      <p:pic>
        <p:nvPicPr>
          <p:cNvPr id="4198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2349500"/>
            <a:ext cx="6384925" cy="3805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altLang="es-AR"/>
              <a:t>Turbo Coding</a:t>
            </a:r>
          </a:p>
        </p:txBody>
      </p:sp>
      <p:sp>
        <p:nvSpPr>
          <p:cNvPr id="43011" name="Content Placeholder 2"/>
          <p:cNvSpPr>
            <a:spLocks noGrp="1"/>
          </p:cNvSpPr>
          <p:nvPr>
            <p:ph idx="1"/>
          </p:nvPr>
        </p:nvSpPr>
        <p:spPr/>
        <p:txBody>
          <a:bodyPr/>
          <a:lstStyle/>
          <a:p>
            <a:r>
              <a:rPr lang="en-US" altLang="es-AR" sz="2500"/>
              <a:t>TC alcanzan desempeño cercanos al limite de Shannon.</a:t>
            </a:r>
          </a:p>
          <a:p>
            <a:r>
              <a:rPr lang="en-US" altLang="es-AR" sz="2500"/>
              <a:t>Un turbo encoder esta formado por una concatenación de dos codigos convolucionales conectados a traves de un interleaver.</a:t>
            </a:r>
          </a:p>
          <a:p>
            <a:r>
              <a:rPr lang="en-US" altLang="es-AR" sz="2500"/>
              <a:t>Es adoptado por UMTS y LTE.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altLang="es-AR"/>
              <a:t>Turbo coding</a:t>
            </a:r>
          </a:p>
        </p:txBody>
      </p:sp>
      <p:sp>
        <p:nvSpPr>
          <p:cNvPr id="44035" name="Content Placeholder 2"/>
          <p:cNvSpPr>
            <a:spLocks noGrp="1"/>
          </p:cNvSpPr>
          <p:nvPr>
            <p:ph idx="1"/>
          </p:nvPr>
        </p:nvSpPr>
        <p:spPr/>
        <p:txBody>
          <a:bodyPr/>
          <a:lstStyle/>
          <a:p>
            <a:r>
              <a:rPr lang="en-US" altLang="es-AR"/>
              <a:t>Coder (generico)</a:t>
            </a:r>
          </a:p>
        </p:txBody>
      </p:sp>
      <p:sp>
        <p:nvSpPr>
          <p:cNvPr id="44036" name="TextBox 3"/>
          <p:cNvSpPr txBox="1">
            <a:spLocks noChangeArrowheads="1"/>
          </p:cNvSpPr>
          <p:nvPr/>
        </p:nvSpPr>
        <p:spPr bwMode="auto">
          <a:xfrm>
            <a:off x="5580063" y="1844675"/>
            <a:ext cx="2447925" cy="46196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en-US" altLang="es-AR" sz="2400"/>
              <a:t>Rate=1/1+N</a:t>
            </a:r>
          </a:p>
        </p:txBody>
      </p:sp>
      <p:pic>
        <p:nvPicPr>
          <p:cNvPr id="4403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2924175"/>
            <a:ext cx="6961188"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es-AR"/>
              <a:t>Turbo Coding</a:t>
            </a:r>
            <a:endParaRPr lang="es-ES_tradnl" altLang="es-AR"/>
          </a:p>
        </p:txBody>
      </p:sp>
      <p:pic>
        <p:nvPicPr>
          <p:cNvPr id="4505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557338"/>
            <a:ext cx="4818063" cy="370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0" name="Text Box 5"/>
          <p:cNvSpPr txBox="1">
            <a:spLocks noChangeArrowheads="1"/>
          </p:cNvSpPr>
          <p:nvPr/>
        </p:nvSpPr>
        <p:spPr bwMode="auto">
          <a:xfrm>
            <a:off x="5508625" y="1773238"/>
            <a:ext cx="2879725" cy="244633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s-AR" altLang="es-AR"/>
              <a:t>Los datos de entrada son codificados dos veces (con y sin interleaver) y genera dos sets distintos de bits de paridad.</a:t>
            </a:r>
          </a:p>
          <a:p>
            <a:pPr eaLnBrk="1" hangingPunct="1">
              <a:spcBef>
                <a:spcPct val="50000"/>
              </a:spcBef>
            </a:pPr>
            <a:r>
              <a:rPr lang="es-AR" altLang="es-AR"/>
              <a:t>La tasa del código de la figura es 1/3.</a:t>
            </a:r>
            <a:endParaRPr lang="es-ES_tradnl" altLang="es-AR"/>
          </a:p>
        </p:txBody>
      </p:sp>
      <p:sp>
        <p:nvSpPr>
          <p:cNvPr id="45061" name="Text Box 6"/>
          <p:cNvSpPr txBox="1">
            <a:spLocks noChangeArrowheads="1"/>
          </p:cNvSpPr>
          <p:nvPr/>
        </p:nvSpPr>
        <p:spPr bwMode="auto">
          <a:xfrm>
            <a:off x="5435600" y="4652963"/>
            <a:ext cx="2736850"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s-AR" altLang="es-AR"/>
              <a:t>Métodos de decodificación iterativa son empleados en el receptor.</a:t>
            </a:r>
            <a:endParaRPr lang="es-ES_tradnl" altLang="es-AR"/>
          </a:p>
        </p:txBody>
      </p:sp>
      <p:sp>
        <p:nvSpPr>
          <p:cNvPr id="45062" name="Text Box 7"/>
          <p:cNvSpPr txBox="1">
            <a:spLocks noChangeArrowheads="1"/>
          </p:cNvSpPr>
          <p:nvPr/>
        </p:nvSpPr>
        <p:spPr bwMode="auto">
          <a:xfrm>
            <a:off x="250825" y="5589588"/>
            <a:ext cx="2952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s-AR" altLang="es-AR"/>
              <a:t>Elevada complejidad de implementación !!!</a:t>
            </a:r>
            <a:endParaRPr lang="es-ES_tradnl" altLang="es-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altLang="es-AR"/>
              <a:t>Turbo coding</a:t>
            </a:r>
          </a:p>
        </p:txBody>
      </p:sp>
      <p:sp>
        <p:nvSpPr>
          <p:cNvPr id="46083" name="Content Placeholder 2"/>
          <p:cNvSpPr>
            <a:spLocks noGrp="1"/>
          </p:cNvSpPr>
          <p:nvPr>
            <p:ph idx="1"/>
          </p:nvPr>
        </p:nvSpPr>
        <p:spPr>
          <a:xfrm>
            <a:off x="539750" y="2060575"/>
            <a:ext cx="7313613" cy="4114800"/>
          </a:xfrm>
        </p:spPr>
        <p:txBody>
          <a:bodyPr/>
          <a:lstStyle/>
          <a:p>
            <a:r>
              <a:rPr lang="en-US" altLang="es-AR"/>
              <a:t>Coder</a:t>
            </a:r>
          </a:p>
        </p:txBody>
      </p:sp>
      <p:pic>
        <p:nvPicPr>
          <p:cNvPr id="4608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2565400"/>
            <a:ext cx="4846638" cy="347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5" name="TextBox 4"/>
          <p:cNvSpPr txBox="1">
            <a:spLocks noChangeArrowheads="1"/>
          </p:cNvSpPr>
          <p:nvPr/>
        </p:nvSpPr>
        <p:spPr bwMode="auto">
          <a:xfrm>
            <a:off x="6227763" y="2205038"/>
            <a:ext cx="18732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en-US" altLang="es-AR"/>
              <a:t>Original rate 1/3</a:t>
            </a:r>
          </a:p>
        </p:txBody>
      </p:sp>
      <p:sp>
        <p:nvSpPr>
          <p:cNvPr id="46086" name="TextBox 5"/>
          <p:cNvSpPr txBox="1">
            <a:spLocks noChangeArrowheads="1"/>
          </p:cNvSpPr>
          <p:nvPr/>
        </p:nvSpPr>
        <p:spPr bwMode="auto">
          <a:xfrm>
            <a:off x="5580063" y="3500438"/>
            <a:ext cx="324008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en-US" altLang="es-AR"/>
              <a:t>Puede aplicarse puncturing para obtener otras tasas.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altLang="es-AR"/>
              <a:t>Turbo: Decodificacion iterativa</a:t>
            </a:r>
          </a:p>
        </p:txBody>
      </p:sp>
      <p:pic>
        <p:nvPicPr>
          <p:cNvPr id="4710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175" y="3644900"/>
            <a:ext cx="5260975" cy="292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8" name="TextBox 4"/>
          <p:cNvSpPr txBox="1">
            <a:spLocks noChangeArrowheads="1"/>
          </p:cNvSpPr>
          <p:nvPr/>
        </p:nvSpPr>
        <p:spPr bwMode="auto">
          <a:xfrm>
            <a:off x="684213" y="1628775"/>
            <a:ext cx="7775575"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buFont typeface="Arial" panose="020B0604020202020204" pitchFamily="34" charset="0"/>
              <a:buChar char="•"/>
            </a:pPr>
            <a:r>
              <a:rPr lang="en-US" altLang="es-AR" sz="2000" dirty="0"/>
              <a:t>Se </a:t>
            </a:r>
            <a:r>
              <a:rPr lang="en-US" altLang="es-AR" sz="2000" dirty="0" err="1"/>
              <a:t>pueden</a:t>
            </a:r>
            <a:r>
              <a:rPr lang="en-US" altLang="es-AR" sz="2000" dirty="0"/>
              <a:t> </a:t>
            </a:r>
            <a:r>
              <a:rPr lang="en-US" altLang="es-AR" sz="2000" dirty="0" err="1"/>
              <a:t>decodificar</a:t>
            </a:r>
            <a:r>
              <a:rPr lang="en-US" altLang="es-AR" sz="2000" dirty="0"/>
              <a:t> los dos </a:t>
            </a:r>
            <a:r>
              <a:rPr lang="en-US" altLang="es-AR" sz="2000" dirty="0" err="1"/>
              <a:t>codigos</a:t>
            </a:r>
            <a:r>
              <a:rPr lang="en-US" altLang="es-AR" sz="2000" dirty="0"/>
              <a:t> </a:t>
            </a:r>
            <a:r>
              <a:rPr lang="en-US" altLang="es-AR" sz="2000" dirty="0" err="1"/>
              <a:t>convolucionales</a:t>
            </a:r>
            <a:r>
              <a:rPr lang="en-US" altLang="es-AR" sz="2000" dirty="0"/>
              <a:t> que </a:t>
            </a:r>
            <a:r>
              <a:rPr lang="en-US" altLang="es-AR" sz="2000" dirty="0" err="1"/>
              <a:t>conforman</a:t>
            </a:r>
            <a:r>
              <a:rPr lang="en-US" altLang="es-AR" sz="2000" dirty="0"/>
              <a:t> el TC </a:t>
            </a:r>
            <a:r>
              <a:rPr lang="en-US" altLang="es-AR" sz="2000" dirty="0" err="1"/>
              <a:t>en</a:t>
            </a:r>
            <a:r>
              <a:rPr lang="en-US" altLang="es-AR" sz="2000" dirty="0"/>
              <a:t> forma </a:t>
            </a:r>
            <a:r>
              <a:rPr lang="en-US" altLang="es-AR" sz="2000" dirty="0" err="1"/>
              <a:t>separada</a:t>
            </a:r>
            <a:r>
              <a:rPr lang="en-US" altLang="es-AR" sz="2000" dirty="0"/>
              <a:t> y </a:t>
            </a:r>
            <a:r>
              <a:rPr lang="en-US" altLang="es-AR" sz="2000" dirty="0" err="1"/>
              <a:t>luego</a:t>
            </a:r>
            <a:r>
              <a:rPr lang="en-US" altLang="es-AR" sz="2000" dirty="0"/>
              <a:t> </a:t>
            </a:r>
            <a:r>
              <a:rPr lang="en-US" altLang="es-AR" sz="2000" dirty="0" err="1"/>
              <a:t>combinar</a:t>
            </a:r>
            <a:r>
              <a:rPr lang="en-US" altLang="es-AR" sz="2000" dirty="0"/>
              <a:t> la </a:t>
            </a:r>
            <a:r>
              <a:rPr lang="en-US" altLang="es-AR" sz="2000" dirty="0" err="1"/>
              <a:t>información</a:t>
            </a:r>
            <a:r>
              <a:rPr lang="en-US" altLang="es-AR" sz="2000" dirty="0"/>
              <a:t> de ambos decoders.</a:t>
            </a:r>
          </a:p>
          <a:p>
            <a:pPr eaLnBrk="1" hangingPunct="1">
              <a:buFont typeface="Arial" panose="020B0604020202020204" pitchFamily="34" charset="0"/>
              <a:buChar char="•"/>
            </a:pPr>
            <a:r>
              <a:rPr lang="en-US" altLang="es-AR" sz="2000" dirty="0"/>
              <a:t>Los TC son </a:t>
            </a:r>
            <a:r>
              <a:rPr lang="en-US" altLang="es-AR" sz="2000" dirty="0" err="1"/>
              <a:t>decodificados</a:t>
            </a:r>
            <a:r>
              <a:rPr lang="en-US" altLang="es-AR" sz="2000" dirty="0"/>
              <a:t> </a:t>
            </a:r>
            <a:r>
              <a:rPr lang="en-US" altLang="es-AR" sz="2000" dirty="0" err="1"/>
              <a:t>en</a:t>
            </a:r>
            <a:r>
              <a:rPr lang="en-US" altLang="es-AR" sz="2000" dirty="0"/>
              <a:t> forma </a:t>
            </a:r>
            <a:r>
              <a:rPr lang="en-US" altLang="es-AR" sz="2000" dirty="0" err="1"/>
              <a:t>iterativa</a:t>
            </a:r>
            <a:r>
              <a:rPr lang="en-US" altLang="es-AR" sz="2000" dirty="0"/>
              <a:t> </a:t>
            </a:r>
            <a:r>
              <a:rPr lang="en-US" altLang="es-AR" sz="2000" dirty="0" err="1"/>
              <a:t>empleando</a:t>
            </a:r>
            <a:r>
              <a:rPr lang="en-US" altLang="es-AR" sz="2000" dirty="0"/>
              <a:t> </a:t>
            </a:r>
            <a:r>
              <a:rPr lang="en-US" altLang="es-AR" sz="2000" dirty="0" err="1"/>
              <a:t>intercambio</a:t>
            </a:r>
            <a:r>
              <a:rPr lang="en-US" altLang="es-AR" sz="2000" dirty="0"/>
              <a:t> de </a:t>
            </a:r>
            <a:r>
              <a:rPr lang="en-US" altLang="es-AR" sz="2000" dirty="0" err="1"/>
              <a:t>información</a:t>
            </a:r>
            <a:r>
              <a:rPr lang="en-US" altLang="es-AR" sz="2000" dirty="0"/>
              <a:t> soft </a:t>
            </a:r>
            <a:r>
              <a:rPr lang="en-US" altLang="es-AR" sz="2000" dirty="0" err="1"/>
              <a:t>ente</a:t>
            </a:r>
            <a:r>
              <a:rPr lang="en-US" altLang="es-AR" sz="2000" dirty="0"/>
              <a:t> los decoders de los </a:t>
            </a:r>
            <a:r>
              <a:rPr lang="en-US" altLang="es-AR" sz="2000" dirty="0" err="1"/>
              <a:t>codigos</a:t>
            </a:r>
            <a:r>
              <a:rPr lang="en-US" altLang="es-AR" sz="2000" dirty="0"/>
              <a:t> </a:t>
            </a:r>
            <a:r>
              <a:rPr lang="en-US" altLang="es-AR" sz="2000" dirty="0" err="1"/>
              <a:t>constituyentes</a:t>
            </a:r>
            <a:r>
              <a:rPr lang="en-US" altLang="es-AR" sz="2000" dirty="0"/>
              <a: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altLang="es-AR"/>
              <a:t>Turbo: Decodificacion iterativa</a:t>
            </a:r>
          </a:p>
        </p:txBody>
      </p:sp>
      <p:sp>
        <p:nvSpPr>
          <p:cNvPr id="48131" name="Content Placeholder 2"/>
          <p:cNvSpPr>
            <a:spLocks noGrp="1"/>
          </p:cNvSpPr>
          <p:nvPr>
            <p:ph idx="1"/>
          </p:nvPr>
        </p:nvSpPr>
        <p:spPr/>
        <p:txBody>
          <a:bodyPr/>
          <a:lstStyle/>
          <a:p>
            <a:endParaRPr lang="en-US" altLang="es-AR"/>
          </a:p>
        </p:txBody>
      </p:sp>
      <p:pic>
        <p:nvPicPr>
          <p:cNvPr id="4813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1844675"/>
            <a:ext cx="6434138"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altLang="es-AR"/>
              <a:t>Codigos LDPC</a:t>
            </a:r>
          </a:p>
        </p:txBody>
      </p:sp>
      <p:sp>
        <p:nvSpPr>
          <p:cNvPr id="49155" name="Content Placeholder 2"/>
          <p:cNvSpPr>
            <a:spLocks noGrp="1"/>
          </p:cNvSpPr>
          <p:nvPr>
            <p:ph idx="1"/>
          </p:nvPr>
        </p:nvSpPr>
        <p:spPr/>
        <p:txBody>
          <a:bodyPr>
            <a:normAutofit fontScale="92500" lnSpcReduction="20000"/>
          </a:bodyPr>
          <a:lstStyle/>
          <a:p>
            <a:r>
              <a:rPr lang="en-US" altLang="es-AR" sz="2400" dirty="0" err="1"/>
              <a:t>Desempeño</a:t>
            </a:r>
            <a:r>
              <a:rPr lang="en-US" altLang="es-AR" sz="2400" dirty="0"/>
              <a:t> </a:t>
            </a:r>
            <a:r>
              <a:rPr lang="en-US" altLang="es-AR" sz="2400" dirty="0" err="1"/>
              <a:t>cercano</a:t>
            </a:r>
            <a:r>
              <a:rPr lang="en-US" altLang="es-AR" sz="2400" dirty="0"/>
              <a:t> a Shannon con </a:t>
            </a:r>
            <a:r>
              <a:rPr lang="en-US" altLang="es-AR" sz="2400" dirty="0" err="1"/>
              <a:t>menor</a:t>
            </a:r>
            <a:r>
              <a:rPr lang="en-US" altLang="es-AR" sz="2400" dirty="0"/>
              <a:t> </a:t>
            </a:r>
            <a:r>
              <a:rPr lang="en-US" altLang="es-AR" sz="2400" dirty="0" err="1"/>
              <a:t>complejidad</a:t>
            </a:r>
            <a:r>
              <a:rPr lang="en-US" altLang="es-AR" sz="2400" dirty="0"/>
              <a:t> que TC ( 8 </a:t>
            </a:r>
            <a:r>
              <a:rPr lang="en-US" altLang="es-AR" sz="2400" dirty="0" err="1"/>
              <a:t>veces</a:t>
            </a:r>
            <a:r>
              <a:rPr lang="en-US" altLang="es-AR" sz="2400" dirty="0"/>
              <a:t> </a:t>
            </a:r>
            <a:r>
              <a:rPr lang="en-US" altLang="es-AR" sz="2400" dirty="0" err="1"/>
              <a:t>menor</a:t>
            </a:r>
            <a:r>
              <a:rPr lang="en-US" altLang="es-AR" sz="2400" dirty="0"/>
              <a:t>).</a:t>
            </a:r>
          </a:p>
          <a:p>
            <a:r>
              <a:rPr lang="en-US" altLang="es-AR" sz="2400" dirty="0"/>
              <a:t>Son </a:t>
            </a:r>
            <a:r>
              <a:rPr lang="en-US" altLang="es-AR" sz="2400" dirty="0" err="1"/>
              <a:t>codigos</a:t>
            </a:r>
            <a:r>
              <a:rPr lang="en-US" altLang="es-AR" sz="2400" dirty="0"/>
              <a:t> </a:t>
            </a:r>
            <a:r>
              <a:rPr lang="en-US" altLang="es-AR" sz="2400" dirty="0" err="1"/>
              <a:t>lineales</a:t>
            </a:r>
            <a:r>
              <a:rPr lang="en-US" altLang="es-AR" sz="2400" dirty="0"/>
              <a:t> </a:t>
            </a:r>
            <a:r>
              <a:rPr lang="en-US" altLang="es-AR" sz="2400" dirty="0" err="1"/>
              <a:t>por</a:t>
            </a:r>
            <a:r>
              <a:rPr lang="en-US" altLang="es-AR" sz="2400" dirty="0"/>
              <a:t> </a:t>
            </a:r>
            <a:r>
              <a:rPr lang="en-US" altLang="es-AR" sz="2400" dirty="0" err="1"/>
              <a:t>bloques</a:t>
            </a:r>
            <a:r>
              <a:rPr lang="en-US" altLang="es-AR" sz="2400" dirty="0"/>
              <a:t>.</a:t>
            </a:r>
          </a:p>
          <a:p>
            <a:r>
              <a:rPr lang="en-US" altLang="es-AR" sz="2400" dirty="0" err="1"/>
              <a:t>Fueron</a:t>
            </a:r>
            <a:r>
              <a:rPr lang="en-US" altLang="es-AR" sz="2400" dirty="0"/>
              <a:t> </a:t>
            </a:r>
            <a:r>
              <a:rPr lang="en-US" altLang="es-AR" sz="2400" dirty="0" err="1"/>
              <a:t>propuestos</a:t>
            </a:r>
            <a:r>
              <a:rPr lang="en-US" altLang="es-AR" sz="2400" dirty="0"/>
              <a:t> </a:t>
            </a:r>
            <a:r>
              <a:rPr lang="en-US" altLang="es-AR" sz="2400" dirty="0" err="1"/>
              <a:t>por</a:t>
            </a:r>
            <a:r>
              <a:rPr lang="en-US" altLang="es-AR" sz="2400" dirty="0"/>
              <a:t> </a:t>
            </a:r>
            <a:r>
              <a:rPr lang="en-US" altLang="es-AR" sz="2400" dirty="0" err="1"/>
              <a:t>Gallager</a:t>
            </a:r>
            <a:r>
              <a:rPr lang="en-US" altLang="es-AR" sz="2400" dirty="0"/>
              <a:t> en 1960.</a:t>
            </a:r>
          </a:p>
          <a:p>
            <a:r>
              <a:rPr lang="en-US" altLang="es-AR" sz="2400" dirty="0" err="1"/>
              <a:t>Recien</a:t>
            </a:r>
            <a:r>
              <a:rPr lang="en-US" altLang="es-AR" sz="2400" dirty="0"/>
              <a:t> a fines de </a:t>
            </a:r>
            <a:r>
              <a:rPr lang="en-US" altLang="es-AR" sz="2400" dirty="0" err="1"/>
              <a:t>los</a:t>
            </a:r>
            <a:r>
              <a:rPr lang="en-US" altLang="es-AR" sz="2400" dirty="0"/>
              <a:t> 90’s se </a:t>
            </a:r>
            <a:r>
              <a:rPr lang="en-US" altLang="es-AR" sz="2400" dirty="0" err="1"/>
              <a:t>volvieron</a:t>
            </a:r>
            <a:r>
              <a:rPr lang="en-US" altLang="es-AR" sz="2400" dirty="0"/>
              <a:t> a </a:t>
            </a:r>
            <a:r>
              <a:rPr lang="en-US" altLang="es-AR" sz="2400" dirty="0" err="1"/>
              <a:t>considerar</a:t>
            </a:r>
            <a:r>
              <a:rPr lang="en-US" altLang="es-AR" sz="2400" dirty="0"/>
              <a:t>.</a:t>
            </a:r>
          </a:p>
          <a:p>
            <a:r>
              <a:rPr lang="en-US" altLang="es-AR" sz="2400" dirty="0"/>
              <a:t>WiMAX y TV digital lo </a:t>
            </a:r>
            <a:r>
              <a:rPr lang="en-US" altLang="es-AR" sz="2400" dirty="0" err="1"/>
              <a:t>incluyen</a:t>
            </a:r>
            <a:r>
              <a:rPr lang="en-US" altLang="es-AR" sz="2400" dirty="0"/>
              <a:t> en el </a:t>
            </a:r>
            <a:r>
              <a:rPr lang="en-US" altLang="es-AR" sz="2400" dirty="0" err="1"/>
              <a:t>estandard</a:t>
            </a:r>
            <a:r>
              <a:rPr lang="en-US" altLang="es-AR" sz="2400" dirty="0"/>
              <a:t> (</a:t>
            </a:r>
            <a:r>
              <a:rPr lang="en-US" altLang="es-AR" sz="2400" dirty="0" err="1"/>
              <a:t>opcionales</a:t>
            </a:r>
            <a:r>
              <a:rPr lang="en-US" altLang="es-AR" sz="2400" dirty="0"/>
              <a:t>).</a:t>
            </a:r>
          </a:p>
          <a:p>
            <a:endParaRPr lang="en-US" altLang="es-AR" dirty="0"/>
          </a:p>
          <a:p>
            <a:r>
              <a:rPr lang="en-US" altLang="es-AR" sz="3000" dirty="0">
                <a:solidFill>
                  <a:srgbClr val="FF0000"/>
                </a:solidFill>
              </a:rPr>
              <a:t>COMPLEJIDAD!!</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es-AR"/>
              <a:t>Codigos LDPC</a:t>
            </a:r>
            <a:endParaRPr lang="es-ES_tradnl" altLang="es-AR"/>
          </a:p>
        </p:txBody>
      </p:sp>
      <p:pic>
        <p:nvPicPr>
          <p:cNvPr id="50179"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2784308" y="2437564"/>
            <a:ext cx="4908884" cy="3170321"/>
          </a:xfrm>
          <a:noFill/>
        </p:spPr>
      </p:pic>
      <p:pic>
        <p:nvPicPr>
          <p:cNvPr id="5018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6100" y="1700213"/>
            <a:ext cx="3378200"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1" name="Line 6"/>
          <p:cNvSpPr>
            <a:spLocks noChangeShapeType="1"/>
          </p:cNvSpPr>
          <p:nvPr/>
        </p:nvSpPr>
        <p:spPr bwMode="auto">
          <a:xfrm flipH="1">
            <a:off x="3348038" y="2205038"/>
            <a:ext cx="1511300" cy="14398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AR"/>
          </a:p>
        </p:txBody>
      </p:sp>
      <p:sp>
        <p:nvSpPr>
          <p:cNvPr id="50182" name="Text Box 7"/>
          <p:cNvSpPr txBox="1">
            <a:spLocks noChangeArrowheads="1"/>
          </p:cNvSpPr>
          <p:nvPr/>
        </p:nvSpPr>
        <p:spPr bwMode="auto">
          <a:xfrm>
            <a:off x="4464050" y="1125539"/>
            <a:ext cx="4679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s-AR" altLang="es-AR" dirty="0"/>
              <a:t>Short-</a:t>
            </a:r>
            <a:r>
              <a:rPr lang="es-AR" altLang="es-AR" dirty="0" err="1"/>
              <a:t>range</a:t>
            </a:r>
            <a:r>
              <a:rPr lang="es-AR" altLang="es-AR" dirty="0"/>
              <a:t> </a:t>
            </a:r>
            <a:r>
              <a:rPr lang="es-AR" altLang="es-AR" dirty="0" err="1"/>
              <a:t>communication</a:t>
            </a:r>
            <a:r>
              <a:rPr lang="es-AR" altLang="es-AR" dirty="0"/>
              <a:t> (UWB)</a:t>
            </a:r>
            <a:endParaRPr lang="es-ES_tradnl" altLang="es-AR" dirty="0"/>
          </a:p>
        </p:txBody>
      </p:sp>
      <p:sp>
        <p:nvSpPr>
          <p:cNvPr id="50183" name="Text Box 9"/>
          <p:cNvSpPr txBox="1">
            <a:spLocks noChangeArrowheads="1"/>
          </p:cNvSpPr>
          <p:nvPr/>
        </p:nvSpPr>
        <p:spPr bwMode="auto">
          <a:xfrm>
            <a:off x="3348038" y="6381750"/>
            <a:ext cx="33115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s-AR" altLang="es-AR"/>
              <a:t>Distancia entre transceiver</a:t>
            </a:r>
            <a:endParaRPr lang="es-ES_tradnl" altLang="es-AR"/>
          </a:p>
        </p:txBody>
      </p:sp>
      <p:sp>
        <p:nvSpPr>
          <p:cNvPr id="50184" name="Oval 10"/>
          <p:cNvSpPr>
            <a:spLocks noChangeArrowheads="1"/>
          </p:cNvSpPr>
          <p:nvPr/>
        </p:nvSpPr>
        <p:spPr bwMode="auto">
          <a:xfrm>
            <a:off x="2195513" y="2708275"/>
            <a:ext cx="792162" cy="17287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en-US" altLang="es-AR"/>
          </a:p>
        </p:txBody>
      </p:sp>
      <p:sp>
        <p:nvSpPr>
          <p:cNvPr id="50185" name="AutoShape 11"/>
          <p:cNvSpPr>
            <a:spLocks noChangeArrowheads="1"/>
          </p:cNvSpPr>
          <p:nvPr/>
        </p:nvSpPr>
        <p:spPr bwMode="auto">
          <a:xfrm>
            <a:off x="2195513" y="6165850"/>
            <a:ext cx="4248150" cy="287338"/>
          </a:xfrm>
          <a:prstGeom prst="leftArrow">
            <a:avLst>
              <a:gd name="adj1" fmla="val 50000"/>
              <a:gd name="adj2" fmla="val 369613"/>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en-US" altLang="es-AR"/>
          </a:p>
        </p:txBody>
      </p:sp>
      <p:sp>
        <p:nvSpPr>
          <p:cNvPr id="50186" name="Text Box 12"/>
          <p:cNvSpPr txBox="1">
            <a:spLocks noChangeArrowheads="1"/>
          </p:cNvSpPr>
          <p:nvPr/>
        </p:nvSpPr>
        <p:spPr bwMode="auto">
          <a:xfrm>
            <a:off x="6732588" y="6021388"/>
            <a:ext cx="1943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s-AR" altLang="es-AR"/>
              <a:t>Mas cercanos</a:t>
            </a:r>
            <a:endParaRPr lang="es-ES_tradnl" altLang="es-AR"/>
          </a:p>
        </p:txBody>
      </p:sp>
      <p:sp>
        <p:nvSpPr>
          <p:cNvPr id="50187" name="Text Box 13"/>
          <p:cNvSpPr txBox="1">
            <a:spLocks noChangeArrowheads="1"/>
          </p:cNvSpPr>
          <p:nvPr/>
        </p:nvSpPr>
        <p:spPr bwMode="auto">
          <a:xfrm>
            <a:off x="539750" y="5949950"/>
            <a:ext cx="19431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s-AR" altLang="es-AR"/>
              <a:t>Mas lejanos</a:t>
            </a:r>
            <a:endParaRPr lang="es-ES_tradnl" altLang="es-AR"/>
          </a:p>
        </p:txBody>
      </p:sp>
      <p:sp>
        <p:nvSpPr>
          <p:cNvPr id="50188" name="Text Box 14"/>
          <p:cNvSpPr txBox="1">
            <a:spLocks noChangeArrowheads="1"/>
          </p:cNvSpPr>
          <p:nvPr/>
        </p:nvSpPr>
        <p:spPr bwMode="auto">
          <a:xfrm>
            <a:off x="0" y="1700213"/>
            <a:ext cx="1873250" cy="1190625"/>
          </a:xfrm>
          <a:prstGeom prst="rect">
            <a:avLst/>
          </a:prstGeom>
          <a:ln/>
          <a:extLst/>
        </p:spPr>
        <p:style>
          <a:lnRef idx="2">
            <a:schemeClr val="accent1">
              <a:shade val="50000"/>
            </a:schemeClr>
          </a:lnRef>
          <a:fillRef idx="1">
            <a:schemeClr val="accent1"/>
          </a:fillRef>
          <a:effectRef idx="0">
            <a:schemeClr val="accent1"/>
          </a:effectRef>
          <a:fontRef idx="minor">
            <a:schemeClr val="lt1"/>
          </a:fontRef>
        </p:style>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s-AR" altLang="es-AR" dirty="0"/>
              <a:t>El amplificador es el principal consumidor</a:t>
            </a:r>
            <a:endParaRPr lang="es-ES_tradnl" altLang="es-AR" dirty="0"/>
          </a:p>
        </p:txBody>
      </p:sp>
      <p:sp>
        <p:nvSpPr>
          <p:cNvPr id="50189" name="Line 15"/>
          <p:cNvSpPr>
            <a:spLocks noChangeShapeType="1"/>
          </p:cNvSpPr>
          <p:nvPr/>
        </p:nvSpPr>
        <p:spPr bwMode="auto">
          <a:xfrm>
            <a:off x="1476375" y="2636838"/>
            <a:ext cx="1366838" cy="2873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AR"/>
          </a:p>
        </p:txBody>
      </p:sp>
      <p:sp>
        <p:nvSpPr>
          <p:cNvPr id="50190" name="Text Box 16"/>
          <p:cNvSpPr txBox="1">
            <a:spLocks noChangeArrowheads="1"/>
          </p:cNvSpPr>
          <p:nvPr/>
        </p:nvSpPr>
        <p:spPr bwMode="auto">
          <a:xfrm>
            <a:off x="7308850" y="3500438"/>
            <a:ext cx="1366838"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s-AR" altLang="es-AR"/>
              <a:t>Decoder del LDPC domina el consumo de la unidad</a:t>
            </a:r>
            <a:endParaRPr lang="es-ES_tradnl" altLang="es-AR"/>
          </a:p>
        </p:txBody>
      </p:sp>
      <p:sp>
        <p:nvSpPr>
          <p:cNvPr id="50191" name="Oval 17"/>
          <p:cNvSpPr>
            <a:spLocks noChangeArrowheads="1"/>
          </p:cNvSpPr>
          <p:nvPr/>
        </p:nvSpPr>
        <p:spPr bwMode="auto">
          <a:xfrm>
            <a:off x="3203575" y="3357563"/>
            <a:ext cx="3816350" cy="143986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en-US" altLang="es-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tLang="es-AR"/>
              <a:t>Codificación en OFDM</a:t>
            </a:r>
          </a:p>
        </p:txBody>
      </p:sp>
      <p:sp>
        <p:nvSpPr>
          <p:cNvPr id="18435" name="Content Placeholder 2"/>
          <p:cNvSpPr>
            <a:spLocks noGrp="1"/>
          </p:cNvSpPr>
          <p:nvPr>
            <p:ph idx="1"/>
          </p:nvPr>
        </p:nvSpPr>
        <p:spPr>
          <a:xfrm>
            <a:off x="974701" y="1632204"/>
            <a:ext cx="7633742" cy="3593591"/>
          </a:xfrm>
        </p:spPr>
        <p:txBody>
          <a:bodyPr/>
          <a:lstStyle/>
          <a:p>
            <a:r>
              <a:rPr lang="en-US" altLang="es-AR" sz="2400" dirty="0"/>
              <a:t>En OFDM se </a:t>
            </a:r>
            <a:r>
              <a:rPr lang="en-US" altLang="es-AR" sz="2400" dirty="0" err="1"/>
              <a:t>puede</a:t>
            </a:r>
            <a:r>
              <a:rPr lang="en-US" altLang="es-AR" sz="2400" dirty="0"/>
              <a:t> </a:t>
            </a:r>
            <a:r>
              <a:rPr lang="en-US" altLang="es-AR" sz="2400" dirty="0" err="1"/>
              <a:t>utilizar</a:t>
            </a:r>
            <a:r>
              <a:rPr lang="en-US" altLang="es-AR" sz="2400" dirty="0"/>
              <a:t> </a:t>
            </a:r>
            <a:r>
              <a:rPr lang="en-US" altLang="es-AR" sz="2400" dirty="0" err="1"/>
              <a:t>codificación</a:t>
            </a:r>
            <a:r>
              <a:rPr lang="en-US" altLang="es-AR" sz="2400" dirty="0"/>
              <a:t> en </a:t>
            </a:r>
            <a:r>
              <a:rPr lang="en-US" altLang="es-AR" sz="2400" dirty="0" err="1"/>
              <a:t>ambas</a:t>
            </a:r>
            <a:r>
              <a:rPr lang="en-US" altLang="es-AR" sz="2400" dirty="0"/>
              <a:t> </a:t>
            </a:r>
            <a:r>
              <a:rPr lang="en-US" altLang="es-AR" sz="2400" dirty="0" err="1"/>
              <a:t>dimensiones</a:t>
            </a:r>
            <a:r>
              <a:rPr lang="en-US" altLang="es-AR" sz="2400" dirty="0"/>
              <a:t>.</a:t>
            </a:r>
          </a:p>
          <a:p>
            <a:pPr lvl="1"/>
            <a:r>
              <a:rPr lang="en-US" altLang="es-AR" sz="2000" dirty="0"/>
              <a:t> </a:t>
            </a:r>
            <a:r>
              <a:rPr lang="en-US" altLang="es-AR" sz="2000" dirty="0" err="1"/>
              <a:t>frecuencia</a:t>
            </a:r>
            <a:r>
              <a:rPr lang="en-US" altLang="es-AR" sz="2000" dirty="0"/>
              <a:t> y </a:t>
            </a:r>
            <a:r>
              <a:rPr lang="en-US" altLang="es-AR" sz="2000" dirty="0" err="1"/>
              <a:t>tiempo</a:t>
            </a:r>
            <a:r>
              <a:rPr lang="en-US" altLang="es-AR" sz="2000" dirty="0"/>
              <a:t> </a:t>
            </a:r>
            <a:r>
              <a:rPr lang="en-US" altLang="es-AR" sz="2000" dirty="0">
                <a:sym typeface="Wingdings" panose="05000000000000000000" pitchFamily="2" charset="2"/>
              </a:rPr>
              <a:t></a:t>
            </a:r>
            <a:r>
              <a:rPr lang="en-US" altLang="es-AR" sz="2000" dirty="0"/>
              <a:t> </a:t>
            </a:r>
            <a:r>
              <a:rPr lang="en-US" altLang="es-AR" sz="2000" dirty="0" err="1"/>
              <a:t>obteniendose</a:t>
            </a:r>
            <a:r>
              <a:rPr lang="en-US" altLang="es-AR" sz="2000" dirty="0"/>
              <a:t> </a:t>
            </a:r>
            <a:r>
              <a:rPr lang="en-US" altLang="es-AR" sz="2000" dirty="0" err="1"/>
              <a:t>inmunidad</a:t>
            </a:r>
            <a:r>
              <a:rPr lang="en-US" altLang="es-AR" sz="2000" dirty="0"/>
              <a:t> a </a:t>
            </a:r>
            <a:r>
              <a:rPr lang="en-US" altLang="es-AR" sz="2000" dirty="0" err="1"/>
              <a:t>canales</a:t>
            </a:r>
            <a:r>
              <a:rPr lang="en-US" altLang="es-AR" sz="2000" dirty="0"/>
              <a:t> </a:t>
            </a:r>
            <a:r>
              <a:rPr lang="en-US" altLang="es-AR" sz="2000" dirty="0" err="1"/>
              <a:t>selectivos</a:t>
            </a:r>
            <a:r>
              <a:rPr lang="en-US" altLang="es-AR" sz="2000" dirty="0"/>
              <a:t> en </a:t>
            </a:r>
            <a:r>
              <a:rPr lang="en-US" altLang="es-AR" sz="2000" dirty="0" err="1"/>
              <a:t>frecuencia</a:t>
            </a:r>
            <a:r>
              <a:rPr lang="en-US" altLang="es-AR" sz="2000" dirty="0"/>
              <a:t> y en </a:t>
            </a:r>
            <a:r>
              <a:rPr lang="en-US" altLang="es-AR" sz="2000" dirty="0" err="1"/>
              <a:t>tiempo</a:t>
            </a:r>
            <a:r>
              <a:rPr lang="en-US" altLang="es-AR" sz="2000" dirty="0"/>
              <a:t>.</a:t>
            </a:r>
          </a:p>
        </p:txBody>
      </p:sp>
      <p:pic>
        <p:nvPicPr>
          <p:cNvPr id="1843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3429000"/>
            <a:ext cx="6545263" cy="328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414092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s-AR" altLang="es-AR"/>
              <a:t>Adaptación de enlace</a:t>
            </a:r>
            <a:endParaRPr lang="es-ES_tradnl" altLang="es-AR"/>
          </a:p>
        </p:txBody>
      </p:sp>
      <p:sp>
        <p:nvSpPr>
          <p:cNvPr id="54275" name="Rectangle 3"/>
          <p:cNvSpPr>
            <a:spLocks noGrp="1" noChangeArrowheads="1"/>
          </p:cNvSpPr>
          <p:nvPr>
            <p:ph idx="1"/>
          </p:nvPr>
        </p:nvSpPr>
        <p:spPr/>
        <p:txBody>
          <a:bodyPr>
            <a:normAutofit fontScale="92500"/>
          </a:bodyPr>
          <a:lstStyle/>
          <a:p>
            <a:r>
              <a:rPr lang="es-AR" altLang="es-AR" sz="2800" dirty="0"/>
              <a:t>Link </a:t>
            </a:r>
            <a:r>
              <a:rPr lang="es-AR" altLang="es-AR" sz="2800" dirty="0" err="1"/>
              <a:t>adaptation</a:t>
            </a:r>
            <a:r>
              <a:rPr lang="es-AR" altLang="es-AR" sz="2800" dirty="0"/>
              <a:t>:</a:t>
            </a:r>
          </a:p>
          <a:p>
            <a:pPr lvl="1"/>
            <a:r>
              <a:rPr lang="es-AR" altLang="es-AR" sz="2400" dirty="0"/>
              <a:t>En los enlaces celulares, la calidad de la señal recibida depende de: a) canal, b) interferencias y c) nivel de ruido.</a:t>
            </a:r>
          </a:p>
          <a:p>
            <a:pPr lvl="1"/>
            <a:endParaRPr lang="es-AR" altLang="es-AR" sz="2400" dirty="0"/>
          </a:p>
          <a:p>
            <a:pPr lvl="1"/>
            <a:r>
              <a:rPr lang="es-AR" altLang="es-AR" sz="2400" dirty="0"/>
              <a:t>Para optimizar la cobertura y el desempeño del sistema, la tasa de transmisión se ajusta en función de la calidad de la señal recibida.</a:t>
            </a:r>
          </a:p>
          <a:p>
            <a:pPr lvl="1"/>
            <a:endParaRPr lang="es-AR" altLang="es-AR" sz="2400" dirty="0"/>
          </a:p>
          <a:p>
            <a:pPr lvl="1">
              <a:buFont typeface="Wingdings" panose="05000000000000000000" pitchFamily="2" charset="2"/>
              <a:buNone/>
            </a:pPr>
            <a:endParaRPr lang="es-AR" altLang="es-AR" sz="2400" dirty="0"/>
          </a:p>
          <a:p>
            <a:pPr lvl="1">
              <a:buFont typeface="Wingdings" panose="05000000000000000000" pitchFamily="2" charset="2"/>
              <a:buNone/>
            </a:pPr>
            <a:endParaRPr lang="es-AR" altLang="es-AR" dirty="0"/>
          </a:p>
          <a:p>
            <a:pPr lvl="1">
              <a:buFont typeface="Wingdings" panose="05000000000000000000" pitchFamily="2" charset="2"/>
              <a:buNone/>
            </a:pPr>
            <a:endParaRPr lang="es-AR" altLang="es-AR" dirty="0"/>
          </a:p>
          <a:p>
            <a:pPr lvl="1">
              <a:buFont typeface="Wingdings" panose="05000000000000000000" pitchFamily="2" charset="2"/>
              <a:buNone/>
            </a:pPr>
            <a:endParaRPr lang="es-ES_tradnl" altLang="es-AR" dirty="0"/>
          </a:p>
        </p:txBody>
      </p:sp>
      <p:sp>
        <p:nvSpPr>
          <p:cNvPr id="54276" name="AutoShape 4"/>
          <p:cNvSpPr>
            <a:spLocks noChangeArrowheads="1"/>
          </p:cNvSpPr>
          <p:nvPr/>
        </p:nvSpPr>
        <p:spPr bwMode="auto">
          <a:xfrm>
            <a:off x="4356100" y="3788271"/>
            <a:ext cx="792163" cy="504825"/>
          </a:xfrm>
          <a:prstGeom prst="downArrow">
            <a:avLst>
              <a:gd name="adj1" fmla="val 50000"/>
              <a:gd name="adj2" fmla="val 25000"/>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en-US" altLang="es-AR"/>
          </a:p>
        </p:txBody>
      </p:sp>
      <p:sp>
        <p:nvSpPr>
          <p:cNvPr id="54277" name="AutoShape 5"/>
          <p:cNvSpPr>
            <a:spLocks noChangeArrowheads="1"/>
          </p:cNvSpPr>
          <p:nvPr/>
        </p:nvSpPr>
        <p:spPr bwMode="auto">
          <a:xfrm>
            <a:off x="4319588" y="5627180"/>
            <a:ext cx="792162" cy="504825"/>
          </a:xfrm>
          <a:prstGeom prst="downArrow">
            <a:avLst>
              <a:gd name="adj1" fmla="val 50000"/>
              <a:gd name="adj2" fmla="val 25000"/>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en-US" altLang="es-AR"/>
          </a:p>
        </p:txBody>
      </p:sp>
      <p:sp>
        <p:nvSpPr>
          <p:cNvPr id="54278" name="Text Box 6"/>
          <p:cNvSpPr txBox="1">
            <a:spLocks noChangeArrowheads="1"/>
          </p:cNvSpPr>
          <p:nvPr/>
        </p:nvSpPr>
        <p:spPr bwMode="auto">
          <a:xfrm>
            <a:off x="611188" y="6165850"/>
            <a:ext cx="82089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s-AR" altLang="es-AR" sz="2400" b="1"/>
              <a:t>ADAPTIVE MODULATION AND CODING - AMC</a:t>
            </a:r>
            <a:endParaRPr lang="es-ES_tradnl" altLang="es-AR" sz="2400" b="1"/>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s-AR" altLang="es-AR"/>
              <a:t>AMC</a:t>
            </a:r>
            <a:endParaRPr lang="es-ES_tradnl" altLang="es-AR"/>
          </a:p>
        </p:txBody>
      </p:sp>
      <p:sp>
        <p:nvSpPr>
          <p:cNvPr id="55299" name="Rectangle 3"/>
          <p:cNvSpPr>
            <a:spLocks noGrp="1" noChangeArrowheads="1"/>
          </p:cNvSpPr>
          <p:nvPr>
            <p:ph idx="1"/>
          </p:nvPr>
        </p:nvSpPr>
        <p:spPr/>
        <p:txBody>
          <a:bodyPr/>
          <a:lstStyle/>
          <a:p>
            <a:r>
              <a:rPr lang="es-AR" altLang="es-AR"/>
              <a:t>ADAPTIVE MODULATION AND CODING - AMC</a:t>
            </a:r>
            <a:endParaRPr lang="es-ES_tradnl" altLang="es-AR"/>
          </a:p>
        </p:txBody>
      </p:sp>
      <p:sp>
        <p:nvSpPr>
          <p:cNvPr id="55300" name="Line 4"/>
          <p:cNvSpPr>
            <a:spLocks noChangeShapeType="1"/>
          </p:cNvSpPr>
          <p:nvPr/>
        </p:nvSpPr>
        <p:spPr bwMode="auto">
          <a:xfrm flipH="1">
            <a:off x="2771775" y="2636838"/>
            <a:ext cx="792163" cy="11509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AR"/>
          </a:p>
        </p:txBody>
      </p:sp>
      <p:sp>
        <p:nvSpPr>
          <p:cNvPr id="55301" name="Text Box 5"/>
          <p:cNvSpPr txBox="1">
            <a:spLocks noChangeArrowheads="1"/>
          </p:cNvSpPr>
          <p:nvPr/>
        </p:nvSpPr>
        <p:spPr bwMode="auto">
          <a:xfrm>
            <a:off x="1116013" y="3933825"/>
            <a:ext cx="2592387"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s-AR" altLang="es-AR">
                <a:solidFill>
                  <a:srgbClr val="FF0066"/>
                </a:solidFill>
              </a:rPr>
              <a:t>Esquema de modulación: QPSK a 64-QAM</a:t>
            </a:r>
            <a:endParaRPr lang="es-ES_tradnl" altLang="es-AR">
              <a:solidFill>
                <a:srgbClr val="FF0066"/>
              </a:solidFill>
            </a:endParaRPr>
          </a:p>
        </p:txBody>
      </p:sp>
      <p:sp>
        <p:nvSpPr>
          <p:cNvPr id="55302" name="Text Box 6"/>
          <p:cNvSpPr txBox="1">
            <a:spLocks noChangeArrowheads="1"/>
          </p:cNvSpPr>
          <p:nvPr/>
        </p:nvSpPr>
        <p:spPr bwMode="auto">
          <a:xfrm>
            <a:off x="4643438" y="3789363"/>
            <a:ext cx="3457575"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s-AR" altLang="es-AR">
                <a:solidFill>
                  <a:srgbClr val="FF0066"/>
                </a:solidFill>
              </a:rPr>
              <a:t>Tasa de codigo: se adapta aplicando técnicas de puncturing</a:t>
            </a:r>
            <a:endParaRPr lang="es-ES_tradnl" altLang="es-AR">
              <a:solidFill>
                <a:srgbClr val="FF0066"/>
              </a:solidFill>
            </a:endParaRPr>
          </a:p>
        </p:txBody>
      </p:sp>
      <p:sp>
        <p:nvSpPr>
          <p:cNvPr id="55303" name="Line 7"/>
          <p:cNvSpPr>
            <a:spLocks noChangeShapeType="1"/>
          </p:cNvSpPr>
          <p:nvPr/>
        </p:nvSpPr>
        <p:spPr bwMode="auto">
          <a:xfrm>
            <a:off x="5219700" y="2708275"/>
            <a:ext cx="576263" cy="9366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AR"/>
          </a:p>
        </p:txBody>
      </p:sp>
      <p:sp>
        <p:nvSpPr>
          <p:cNvPr id="55304" name="Text Box 8"/>
          <p:cNvSpPr txBox="1">
            <a:spLocks noChangeArrowheads="1"/>
          </p:cNvSpPr>
          <p:nvPr/>
        </p:nvSpPr>
        <p:spPr bwMode="auto">
          <a:xfrm>
            <a:off x="831329" y="4947105"/>
            <a:ext cx="7848600" cy="1328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s-AR" altLang="es-AR" dirty="0"/>
              <a:t>CQI: </a:t>
            </a:r>
            <a:r>
              <a:rPr lang="es-AR" altLang="es-AR" dirty="0" err="1"/>
              <a:t>channel</a:t>
            </a:r>
            <a:r>
              <a:rPr lang="es-AR" altLang="es-AR" dirty="0"/>
              <a:t> </a:t>
            </a:r>
            <a:r>
              <a:rPr lang="es-AR" altLang="es-AR" dirty="0" err="1"/>
              <a:t>quality</a:t>
            </a:r>
            <a:r>
              <a:rPr lang="es-AR" altLang="es-AR" dirty="0"/>
              <a:t> </a:t>
            </a:r>
            <a:r>
              <a:rPr lang="es-AR" altLang="es-AR" dirty="0" err="1"/>
              <a:t>information</a:t>
            </a:r>
            <a:r>
              <a:rPr lang="es-AR" altLang="es-AR" dirty="0"/>
              <a:t>.</a:t>
            </a:r>
          </a:p>
          <a:p>
            <a:pPr eaLnBrk="1" hangingPunct="1">
              <a:spcBef>
                <a:spcPct val="50000"/>
              </a:spcBef>
            </a:pPr>
            <a:r>
              <a:rPr lang="es-AR" altLang="es-AR" dirty="0"/>
              <a:t>En LTE, la UE (unidad </a:t>
            </a:r>
            <a:r>
              <a:rPr lang="es-AR" altLang="es-AR" dirty="0" err="1"/>
              <a:t>movil</a:t>
            </a:r>
            <a:r>
              <a:rPr lang="es-AR" altLang="es-AR" dirty="0"/>
              <a:t>, </a:t>
            </a:r>
            <a:r>
              <a:rPr lang="es-AR" altLang="es-AR" dirty="0" err="1"/>
              <a:t>user</a:t>
            </a:r>
            <a:r>
              <a:rPr lang="es-AR" altLang="es-AR" dirty="0"/>
              <a:t> </a:t>
            </a:r>
            <a:r>
              <a:rPr lang="es-AR" altLang="es-AR" dirty="0" err="1"/>
              <a:t>equipment</a:t>
            </a:r>
            <a:r>
              <a:rPr lang="es-AR" altLang="es-AR" dirty="0"/>
              <a:t>), puede ser configurada para reportar </a:t>
            </a:r>
            <a:r>
              <a:rPr lang="es-AR" altLang="es-AR" dirty="0" err="1"/>
              <a:t>CQIs</a:t>
            </a:r>
            <a:r>
              <a:rPr lang="es-AR" altLang="es-AR" dirty="0"/>
              <a:t> a la estación base, y de este modo poder seleccionar una modulación adecuada.</a:t>
            </a:r>
            <a:endParaRPr lang="es-ES_tradnl" altLang="es-AR"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s-AR" altLang="es-AR"/>
              <a:t>AMC y calidad de canal</a:t>
            </a:r>
            <a:endParaRPr lang="es-ES_tradnl" altLang="es-AR"/>
          </a:p>
        </p:txBody>
      </p:sp>
      <p:sp>
        <p:nvSpPr>
          <p:cNvPr id="56323" name="Rectangle 3"/>
          <p:cNvSpPr>
            <a:spLocks noGrp="1" noChangeArrowheads="1"/>
          </p:cNvSpPr>
          <p:nvPr>
            <p:ph idx="1"/>
          </p:nvPr>
        </p:nvSpPr>
        <p:spPr>
          <a:xfrm>
            <a:off x="938758" y="1556792"/>
            <a:ext cx="7633742" cy="3593591"/>
          </a:xfrm>
        </p:spPr>
        <p:txBody>
          <a:bodyPr/>
          <a:lstStyle/>
          <a:p>
            <a:r>
              <a:rPr lang="es-AR" altLang="es-AR" sz="2500" dirty="0"/>
              <a:t>La AMC se selecciona  para obtener una block error </a:t>
            </a:r>
            <a:r>
              <a:rPr lang="es-AR" altLang="es-AR" sz="2500" dirty="0" err="1"/>
              <a:t>rate</a:t>
            </a:r>
            <a:r>
              <a:rPr lang="es-AR" altLang="es-AR" sz="2500" dirty="0"/>
              <a:t>  (BLER) &lt;10^-1</a:t>
            </a:r>
            <a:endParaRPr lang="es-ES_tradnl" altLang="es-AR" sz="2500" dirty="0"/>
          </a:p>
        </p:txBody>
      </p:sp>
      <p:pic>
        <p:nvPicPr>
          <p:cNvPr id="563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0" y="2710052"/>
            <a:ext cx="8064500" cy="361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s-AR" altLang="es-AR"/>
              <a:t>AMC y calidad de canal</a:t>
            </a:r>
            <a:endParaRPr lang="es-ES_tradnl" altLang="es-AR"/>
          </a:p>
        </p:txBody>
      </p:sp>
      <p:sp>
        <p:nvSpPr>
          <p:cNvPr id="57347" name="Rectangle 3"/>
          <p:cNvSpPr>
            <a:spLocks noGrp="1" noChangeArrowheads="1"/>
          </p:cNvSpPr>
          <p:nvPr>
            <p:ph idx="1"/>
          </p:nvPr>
        </p:nvSpPr>
        <p:spPr>
          <a:xfrm>
            <a:off x="949549" y="1628800"/>
            <a:ext cx="7633742" cy="3593591"/>
          </a:xfrm>
        </p:spPr>
        <p:txBody>
          <a:bodyPr/>
          <a:lstStyle/>
          <a:p>
            <a:r>
              <a:rPr lang="es-AR" altLang="es-AR" sz="2500" dirty="0"/>
              <a:t>La tasa de transmisión es función del CQI</a:t>
            </a:r>
            <a:endParaRPr lang="es-ES_tradnl" altLang="es-AR" sz="2500" dirty="0"/>
          </a:p>
        </p:txBody>
      </p:sp>
      <p:pic>
        <p:nvPicPr>
          <p:cNvPr id="573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7129" y="2168550"/>
            <a:ext cx="6477000" cy="406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4"/>
          <p:cNvSpPr>
            <a:spLocks noGrp="1" noChangeArrowheads="1"/>
          </p:cNvSpPr>
          <p:nvPr>
            <p:ph type="ctrTitle"/>
          </p:nvPr>
        </p:nvSpPr>
        <p:spPr/>
        <p:txBody>
          <a:bodyPr/>
          <a:lstStyle/>
          <a:p>
            <a:r>
              <a:rPr lang="es-AR" altLang="es-AR"/>
              <a:t>Imperfecciones de RF en OFDM</a:t>
            </a:r>
            <a:endParaRPr lang="es-ES_tradnl" altLang="es-AR"/>
          </a:p>
        </p:txBody>
      </p:sp>
      <p:sp>
        <p:nvSpPr>
          <p:cNvPr id="58371" name="Rectangle 5"/>
          <p:cNvSpPr>
            <a:spLocks noGrp="1" noChangeArrowheads="1"/>
          </p:cNvSpPr>
          <p:nvPr>
            <p:ph type="subTitle" idx="1"/>
          </p:nvPr>
        </p:nvSpPr>
        <p:spPr/>
        <p:txBody>
          <a:bodyPr/>
          <a:lstStyle/>
          <a:p>
            <a:endParaRPr lang="es-ES" altLang="es-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ChangeArrowheads="1"/>
          </p:cNvSpPr>
          <p:nvPr/>
        </p:nvSpPr>
        <p:spPr bwMode="auto">
          <a:xfrm>
            <a:off x="1403350" y="1628775"/>
            <a:ext cx="7510463" cy="792163"/>
          </a:xfrm>
          <a:prstGeom prst="rect">
            <a:avLst/>
          </a:prstGeom>
          <a:noFill/>
          <a:ln w="9525">
            <a:noFill/>
            <a:miter lim="800000"/>
            <a:headEnd/>
            <a:tailEnd/>
          </a:ln>
          <a:effectLst>
            <a:outerShdw dist="107763" dir="8100000" algn="ctr" rotWithShape="0">
              <a:schemeClr val="bg2">
                <a:alpha val="50000"/>
              </a:schemeClr>
            </a:outerShdw>
          </a:effectLst>
        </p:spPr>
        <p:txBody>
          <a:bodyPr anchor="ctr"/>
          <a:lstStyle/>
          <a:p>
            <a:pPr algn="ctr">
              <a:defRPr/>
            </a:pPr>
            <a:endParaRPr lang="en-US" sz="4400">
              <a:solidFill>
                <a:schemeClr val="tx2"/>
              </a:solidFill>
              <a:latin typeface="Arial" charset="0"/>
            </a:endParaRPr>
          </a:p>
        </p:txBody>
      </p:sp>
      <p:sp>
        <p:nvSpPr>
          <p:cNvPr id="59395" name="Text Box 13"/>
          <p:cNvSpPr txBox="1">
            <a:spLocks noChangeArrowheads="1"/>
          </p:cNvSpPr>
          <p:nvPr/>
        </p:nvSpPr>
        <p:spPr bwMode="auto">
          <a:xfrm>
            <a:off x="611188" y="1412875"/>
            <a:ext cx="4294187" cy="447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defRPr>
            </a:lvl1pPr>
            <a:lvl2pPr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es-AR" altLang="es-AR" sz="3600">
                <a:solidFill>
                  <a:srgbClr val="FF0000"/>
                </a:solidFill>
                <a:latin typeface="Arial" panose="020B0604020202020204" pitchFamily="34" charset="0"/>
              </a:rPr>
              <a:t>Desafíos en OFDM </a:t>
            </a:r>
            <a:endParaRPr lang="es-AR" altLang="es-AR">
              <a:solidFill>
                <a:srgbClr val="FF9933"/>
              </a:solidFill>
              <a:latin typeface="Arial" panose="020B0604020202020204" pitchFamily="34" charset="0"/>
            </a:endParaRPr>
          </a:p>
          <a:p>
            <a:pPr eaLnBrk="1" hangingPunct="1"/>
            <a:endParaRPr lang="es-AR" altLang="es-AR">
              <a:solidFill>
                <a:srgbClr val="FF9933"/>
              </a:solidFill>
              <a:latin typeface="Arial" panose="020B0604020202020204" pitchFamily="34" charset="0"/>
            </a:endParaRPr>
          </a:p>
          <a:p>
            <a:pPr eaLnBrk="1" hangingPunct="1">
              <a:buFontTx/>
              <a:buChar char="•"/>
            </a:pPr>
            <a:r>
              <a:rPr lang="es-AR" altLang="es-AR" sz="2400">
                <a:latin typeface="Arial" panose="020B0604020202020204" pitchFamily="34" charset="0"/>
              </a:rPr>
              <a:t>Elevado PAPR</a:t>
            </a:r>
          </a:p>
          <a:p>
            <a:pPr lvl="1" eaLnBrk="1" hangingPunct="1">
              <a:buFontTx/>
              <a:buChar char="•"/>
            </a:pPr>
            <a:r>
              <a:rPr lang="es-AR" altLang="es-AR" sz="2400">
                <a:latin typeface="Arial" panose="020B0604020202020204" pitchFamily="34" charset="0"/>
              </a:rPr>
              <a:t>Distorsión nolineal</a:t>
            </a:r>
          </a:p>
          <a:p>
            <a:pPr lvl="1" eaLnBrk="1" hangingPunct="1">
              <a:buFontTx/>
              <a:buChar char="•"/>
            </a:pPr>
            <a:r>
              <a:rPr lang="es-AR" altLang="es-AR" sz="2400">
                <a:latin typeface="Arial" panose="020B0604020202020204" pitchFamily="34" charset="0"/>
              </a:rPr>
              <a:t>Reducida eficiencia</a:t>
            </a:r>
          </a:p>
          <a:p>
            <a:pPr lvl="1" eaLnBrk="1" hangingPunct="1">
              <a:buFontTx/>
              <a:buChar char="•"/>
            </a:pPr>
            <a:r>
              <a:rPr lang="es-AR" altLang="es-AR" sz="2400">
                <a:latin typeface="Arial" panose="020B0604020202020204" pitchFamily="34" charset="0"/>
              </a:rPr>
              <a:t>Interferencia </a:t>
            </a:r>
          </a:p>
          <a:p>
            <a:pPr eaLnBrk="1" hangingPunct="1">
              <a:buFontTx/>
              <a:buChar char="•"/>
            </a:pPr>
            <a:r>
              <a:rPr lang="es-AR" altLang="es-AR" sz="2400">
                <a:latin typeface="Arial" panose="020B0604020202020204" pitchFamily="34" charset="0"/>
              </a:rPr>
              <a:t>Desbalance I/Q </a:t>
            </a:r>
          </a:p>
          <a:p>
            <a:pPr lvl="1" eaLnBrk="1" hangingPunct="1">
              <a:buFontTx/>
              <a:buChar char="•"/>
            </a:pPr>
            <a:r>
              <a:rPr lang="es-AR" altLang="es-AR" sz="2400">
                <a:latin typeface="Arial" panose="020B0604020202020204" pitchFamily="34" charset="0"/>
              </a:rPr>
              <a:t>Reducción de desempeño</a:t>
            </a:r>
          </a:p>
          <a:p>
            <a:pPr eaLnBrk="1" hangingPunct="1">
              <a:buFontTx/>
              <a:buChar char="•"/>
            </a:pPr>
            <a:r>
              <a:rPr lang="es-AR" altLang="es-AR" sz="2400">
                <a:latin typeface="Arial" panose="020B0604020202020204" pitchFamily="34" charset="0"/>
              </a:rPr>
              <a:t>Carrier frequency offset</a:t>
            </a:r>
          </a:p>
          <a:p>
            <a:pPr lvl="1" eaLnBrk="1" hangingPunct="1">
              <a:buFontTx/>
              <a:buChar char="•"/>
            </a:pPr>
            <a:r>
              <a:rPr lang="es-AR" altLang="es-AR"/>
              <a:t>Reducción de desempeño</a:t>
            </a:r>
          </a:p>
          <a:p>
            <a:pPr eaLnBrk="1" hangingPunct="1">
              <a:buFontTx/>
              <a:buChar char="•"/>
            </a:pPr>
            <a:r>
              <a:rPr lang="es-AR" altLang="es-AR" sz="2400">
                <a:latin typeface="Arial" panose="020B0604020202020204" pitchFamily="34" charset="0"/>
              </a:rPr>
              <a:t>Ruido de fase</a:t>
            </a:r>
          </a:p>
          <a:p>
            <a:pPr eaLnBrk="1" hangingPunct="1">
              <a:buFontTx/>
              <a:buChar char="•"/>
            </a:pPr>
            <a:r>
              <a:rPr lang="es-AR" altLang="es-AR" sz="2400">
                <a:latin typeface="Arial" panose="020B0604020202020204" pitchFamily="34" charset="0"/>
              </a:rPr>
              <a:t>Conversión A/D y D/A</a:t>
            </a:r>
            <a:r>
              <a:rPr lang="es-AR" altLang="es-AR">
                <a:solidFill>
                  <a:srgbClr val="0070C0"/>
                </a:solidFill>
                <a:latin typeface="Arial" panose="020B0604020202020204" pitchFamily="34" charset="0"/>
              </a:rPr>
              <a:t>,</a:t>
            </a:r>
            <a:endParaRPr lang="es-ES_tradnl" altLang="es-AR">
              <a:solidFill>
                <a:srgbClr val="0070C0"/>
              </a:solidFill>
              <a:latin typeface="Arial" panose="020B0604020202020204" pitchFamily="34" charset="0"/>
            </a:endParaRPr>
          </a:p>
        </p:txBody>
      </p:sp>
      <p:pic>
        <p:nvPicPr>
          <p:cNvPr id="59396" name="Picture 54" descr="wlan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6663" y="2528888"/>
            <a:ext cx="3557587" cy="165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7" name="AutoShape 55"/>
          <p:cNvSpPr>
            <a:spLocks noChangeArrowheads="1"/>
          </p:cNvSpPr>
          <p:nvPr/>
        </p:nvSpPr>
        <p:spPr bwMode="auto">
          <a:xfrm>
            <a:off x="5551488" y="2673350"/>
            <a:ext cx="1150937" cy="1296988"/>
          </a:xfrm>
          <a:prstGeom prst="flowChartAlternateProcess">
            <a:avLst/>
          </a:prstGeom>
          <a:noFill/>
          <a:ln w="2857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es-ES" altLang="es-AR" i="1">
              <a:latin typeface="Arial" panose="020B0604020202020204" pitchFamily="34" charset="0"/>
            </a:endParaRPr>
          </a:p>
        </p:txBody>
      </p:sp>
      <p:sp>
        <p:nvSpPr>
          <p:cNvPr id="59398" name="Text Box 57"/>
          <p:cNvSpPr txBox="1">
            <a:spLocks noChangeArrowheads="1"/>
          </p:cNvSpPr>
          <p:nvPr/>
        </p:nvSpPr>
        <p:spPr bwMode="auto">
          <a:xfrm>
            <a:off x="6440488" y="4186238"/>
            <a:ext cx="1203325" cy="395287"/>
          </a:xfrm>
          <a:prstGeom prst="rect">
            <a:avLst/>
          </a:prstGeom>
          <a:noFill/>
          <a:ln w="28575">
            <a:solidFill>
              <a:srgbClr val="FBDEA3"/>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en-US" altLang="es-AR" i="1">
                <a:latin typeface="Arial" panose="020B0604020202020204" pitchFamily="34" charset="0"/>
              </a:rPr>
              <a:t>Front-end</a:t>
            </a:r>
          </a:p>
        </p:txBody>
      </p:sp>
      <p:sp>
        <p:nvSpPr>
          <p:cNvPr id="59399" name="AutoShape 17"/>
          <p:cNvSpPr>
            <a:spLocks noChangeArrowheads="1"/>
          </p:cNvSpPr>
          <p:nvPr/>
        </p:nvSpPr>
        <p:spPr bwMode="auto">
          <a:xfrm>
            <a:off x="6011863" y="4652963"/>
            <a:ext cx="1225550" cy="647700"/>
          </a:xfrm>
          <a:custGeom>
            <a:avLst/>
            <a:gdLst>
              <a:gd name="T0" fmla="*/ 2147483647 w 21600"/>
              <a:gd name="T1" fmla="*/ 0 h 21600"/>
              <a:gd name="T2" fmla="*/ 1690839432 w 21600"/>
              <a:gd name="T3" fmla="*/ 166385374 h 21600"/>
              <a:gd name="T4" fmla="*/ 1127164708 w 21600"/>
              <a:gd name="T5" fmla="*/ 249591525 h 21600"/>
              <a:gd name="T6" fmla="*/ 0 w 21600"/>
              <a:gd name="T7" fmla="*/ 416004725 h 21600"/>
              <a:gd name="T8" fmla="*/ 1127164708 w 21600"/>
              <a:gd name="T9" fmla="*/ 582390279 h 21600"/>
              <a:gd name="T10" fmla="*/ 2147483647 w 21600"/>
              <a:gd name="T11" fmla="*/ 499184009 h 21600"/>
              <a:gd name="T12" fmla="*/ 2147483647 w 21600"/>
              <a:gd name="T13" fmla="*/ 332798575 h 21600"/>
              <a:gd name="T14" fmla="*/ 2147483647 w 21600"/>
              <a:gd name="T15" fmla="*/ 166385374 h 21600"/>
              <a:gd name="T16" fmla="*/ 17694720 60000 65536"/>
              <a:gd name="T17" fmla="*/ 11796480 60000 65536"/>
              <a:gd name="T18" fmla="*/ 17694720 60000 65536"/>
              <a:gd name="T19" fmla="*/ 11796480 60000 65536"/>
              <a:gd name="T20" fmla="*/ 5898240 60000 65536"/>
              <a:gd name="T21" fmla="*/ 5898240 60000 65536"/>
              <a:gd name="T22" fmla="*/ 0 60000 65536"/>
              <a:gd name="T23" fmla="*/ 0 60000 65536"/>
              <a:gd name="T24" fmla="*/ 3085 w 21600"/>
              <a:gd name="T25" fmla="*/ 12343 h 21600"/>
              <a:gd name="T26" fmla="*/ 18514 w 21600"/>
              <a:gd name="T27" fmla="*/ 1851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5429" y="0"/>
                </a:moveTo>
                <a:lnTo>
                  <a:pt x="9257" y="6171"/>
                </a:lnTo>
                <a:lnTo>
                  <a:pt x="12343" y="6171"/>
                </a:lnTo>
                <a:lnTo>
                  <a:pt x="12343" y="12343"/>
                </a:lnTo>
                <a:lnTo>
                  <a:pt x="6171" y="12343"/>
                </a:lnTo>
                <a:lnTo>
                  <a:pt x="6171" y="9257"/>
                </a:lnTo>
                <a:lnTo>
                  <a:pt x="0" y="15429"/>
                </a:lnTo>
                <a:lnTo>
                  <a:pt x="6171" y="21600"/>
                </a:lnTo>
                <a:lnTo>
                  <a:pt x="6171" y="18514"/>
                </a:lnTo>
                <a:lnTo>
                  <a:pt x="18514" y="18514"/>
                </a:lnTo>
                <a:lnTo>
                  <a:pt x="18514" y="6171"/>
                </a:lnTo>
                <a:lnTo>
                  <a:pt x="21600" y="6171"/>
                </a:lnTo>
                <a:close/>
              </a:path>
            </a:pathLst>
          </a:custGeom>
          <a:solidFill>
            <a:srgbClr val="FFFF00"/>
          </a:solidFill>
          <a:ln w="9525">
            <a:solidFill>
              <a:srgbClr val="FFFF00"/>
            </a:solidFill>
            <a:miter lim="800000"/>
            <a:headEnd/>
            <a:tailEnd/>
          </a:ln>
        </p:spPr>
        <p:txBody>
          <a:bodyPr wrap="none" anchor="ctr"/>
          <a:lstStyle/>
          <a:p>
            <a:endParaRPr lang="es-AR"/>
          </a:p>
        </p:txBody>
      </p:sp>
      <p:sp>
        <p:nvSpPr>
          <p:cNvPr id="59400" name="Text Box 18"/>
          <p:cNvSpPr txBox="1">
            <a:spLocks noChangeArrowheads="1"/>
          </p:cNvSpPr>
          <p:nvPr/>
        </p:nvSpPr>
        <p:spPr bwMode="auto">
          <a:xfrm>
            <a:off x="5724525" y="3068638"/>
            <a:ext cx="865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fi-FI" altLang="es-AR" sz="2400" b="1">
                <a:solidFill>
                  <a:srgbClr val="FF3300"/>
                </a:solidFill>
                <a:latin typeface="Arial" panose="020B0604020202020204" pitchFamily="34" charset="0"/>
              </a:rPr>
              <a:t>DSP</a:t>
            </a:r>
            <a:endParaRPr lang="en-US" altLang="es-AR" sz="2400" b="1">
              <a:solidFill>
                <a:srgbClr val="FF3300"/>
              </a:solidFill>
              <a:latin typeface="Arial" panose="020B0604020202020204" pitchFamily="34"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p:cNvSpPr>
            <a:spLocks noGrp="1" noChangeArrowheads="1"/>
          </p:cNvSpPr>
          <p:nvPr>
            <p:ph idx="4294967295"/>
          </p:nvPr>
        </p:nvSpPr>
        <p:spPr>
          <a:xfrm>
            <a:off x="1830388" y="620713"/>
            <a:ext cx="7313612" cy="4114800"/>
          </a:xfrm>
        </p:spPr>
        <p:txBody>
          <a:bodyPr/>
          <a:lstStyle/>
          <a:p>
            <a:pPr>
              <a:buFont typeface="Wingdings" panose="05000000000000000000" pitchFamily="2" charset="2"/>
              <a:buNone/>
            </a:pPr>
            <a:r>
              <a:rPr lang="es-AR" altLang="es-AR">
                <a:solidFill>
                  <a:srgbClr val="FF0000"/>
                </a:solidFill>
              </a:rPr>
              <a:t>Desafíos en OFDM</a:t>
            </a:r>
            <a:endParaRPr lang="es-ES_tradnl" altLang="es-AR">
              <a:solidFill>
                <a:srgbClr val="FF0000"/>
              </a:solidFill>
            </a:endParaRPr>
          </a:p>
        </p:txBody>
      </p:sp>
      <p:grpSp>
        <p:nvGrpSpPr>
          <p:cNvPr id="60419" name="Group 101"/>
          <p:cNvGrpSpPr>
            <a:grpSpLocks/>
          </p:cNvGrpSpPr>
          <p:nvPr/>
        </p:nvGrpSpPr>
        <p:grpSpPr bwMode="auto">
          <a:xfrm>
            <a:off x="684213" y="2205038"/>
            <a:ext cx="7532687" cy="4046537"/>
            <a:chOff x="622" y="1071"/>
            <a:chExt cx="5011" cy="2732"/>
          </a:xfrm>
        </p:grpSpPr>
        <p:sp>
          <p:nvSpPr>
            <p:cNvPr id="60420" name="Text Box 16"/>
            <p:cNvSpPr txBox="1">
              <a:spLocks noChangeArrowheads="1"/>
            </p:cNvSpPr>
            <p:nvPr/>
          </p:nvSpPr>
          <p:spPr bwMode="auto">
            <a:xfrm>
              <a:off x="884" y="2568"/>
              <a:ext cx="681" cy="1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endParaRPr lang="es-ES" altLang="es-AR" i="1">
                <a:latin typeface="Arial" panose="020B0604020202020204" pitchFamily="34" charset="0"/>
              </a:endParaRPr>
            </a:p>
          </p:txBody>
        </p:sp>
        <p:sp>
          <p:nvSpPr>
            <p:cNvPr id="60421" name="AutoShape 25"/>
            <p:cNvSpPr>
              <a:spLocks noChangeArrowheads="1"/>
            </p:cNvSpPr>
            <p:nvPr/>
          </p:nvSpPr>
          <p:spPr bwMode="auto">
            <a:xfrm>
              <a:off x="1177" y="2614"/>
              <a:ext cx="388" cy="182"/>
            </a:xfrm>
            <a:prstGeom prst="rightArrow">
              <a:avLst>
                <a:gd name="adj1" fmla="val 50000"/>
                <a:gd name="adj2" fmla="val 53297"/>
              </a:avLst>
            </a:prstGeom>
            <a:gradFill rotWithShape="1">
              <a:gsLst>
                <a:gs pos="0">
                  <a:srgbClr val="6699FF"/>
                </a:gs>
                <a:gs pos="100000">
                  <a:srgbClr val="CCECFF"/>
                </a:gs>
              </a:gsLst>
              <a:lin ang="0" scaled="1"/>
            </a:gra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es-ES" altLang="es-AR" i="1">
                <a:latin typeface="Arial" panose="020B0604020202020204" pitchFamily="34" charset="0"/>
              </a:endParaRPr>
            </a:p>
          </p:txBody>
        </p:sp>
        <p:sp>
          <p:nvSpPr>
            <p:cNvPr id="60422" name="AutoShape 26"/>
            <p:cNvSpPr>
              <a:spLocks noChangeArrowheads="1"/>
            </p:cNvSpPr>
            <p:nvPr/>
          </p:nvSpPr>
          <p:spPr bwMode="auto">
            <a:xfrm>
              <a:off x="1202" y="2115"/>
              <a:ext cx="524" cy="181"/>
            </a:xfrm>
            <a:prstGeom prst="leftArrow">
              <a:avLst>
                <a:gd name="adj1" fmla="val 50000"/>
                <a:gd name="adj2" fmla="val 72376"/>
              </a:avLst>
            </a:prstGeom>
            <a:gradFill rotWithShape="1">
              <a:gsLst>
                <a:gs pos="0">
                  <a:srgbClr val="6699FF"/>
                </a:gs>
                <a:gs pos="100000">
                  <a:srgbClr val="CCECFF"/>
                </a:gs>
              </a:gsLst>
              <a:lin ang="0" scaled="1"/>
            </a:gra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es-ES" altLang="es-AR" i="1">
                <a:latin typeface="Arial" panose="020B0604020202020204" pitchFamily="34" charset="0"/>
              </a:endParaRPr>
            </a:p>
          </p:txBody>
        </p:sp>
        <p:sp>
          <p:nvSpPr>
            <p:cNvPr id="60423" name="AutoShape 28"/>
            <p:cNvSpPr>
              <a:spLocks noChangeArrowheads="1"/>
            </p:cNvSpPr>
            <p:nvPr/>
          </p:nvSpPr>
          <p:spPr bwMode="auto">
            <a:xfrm>
              <a:off x="1590" y="1842"/>
              <a:ext cx="408" cy="273"/>
            </a:xfrm>
            <a:prstGeom prst="homePlate">
              <a:avLst>
                <a:gd name="adj" fmla="val 37363"/>
              </a:avLst>
            </a:prstGeom>
            <a:solidFill>
              <a:schemeClr val="folHlink"/>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eaLnBrk="1" hangingPunct="1"/>
              <a:r>
                <a:rPr lang="en-US" altLang="es-AR" i="1">
                  <a:latin typeface="Arial" panose="020B0604020202020204" pitchFamily="34" charset="0"/>
                </a:rPr>
                <a:t>A/D</a:t>
              </a:r>
            </a:p>
          </p:txBody>
        </p:sp>
        <p:sp>
          <p:nvSpPr>
            <p:cNvPr id="60424" name="AutoShape 31"/>
            <p:cNvSpPr>
              <a:spLocks noChangeArrowheads="1"/>
            </p:cNvSpPr>
            <p:nvPr/>
          </p:nvSpPr>
          <p:spPr bwMode="auto">
            <a:xfrm>
              <a:off x="1726" y="2069"/>
              <a:ext cx="408" cy="273"/>
            </a:xfrm>
            <a:prstGeom prst="homePlate">
              <a:avLst>
                <a:gd name="adj" fmla="val 37363"/>
              </a:avLst>
            </a:prstGeom>
            <a:solidFill>
              <a:schemeClr val="folHlink"/>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eaLnBrk="1" hangingPunct="1"/>
              <a:r>
                <a:rPr lang="en-US" altLang="es-AR" i="1">
                  <a:latin typeface="Arial" panose="020B0604020202020204" pitchFamily="34" charset="0"/>
                </a:rPr>
                <a:t>A/D</a:t>
              </a:r>
            </a:p>
          </p:txBody>
        </p:sp>
        <p:sp>
          <p:nvSpPr>
            <p:cNvPr id="60425" name="AutoShape 33"/>
            <p:cNvSpPr>
              <a:spLocks noChangeArrowheads="1"/>
            </p:cNvSpPr>
            <p:nvPr/>
          </p:nvSpPr>
          <p:spPr bwMode="auto">
            <a:xfrm>
              <a:off x="1590" y="2568"/>
              <a:ext cx="408" cy="273"/>
            </a:xfrm>
            <a:prstGeom prst="homePlate">
              <a:avLst>
                <a:gd name="adj" fmla="val 37363"/>
              </a:avLst>
            </a:prstGeom>
            <a:solidFill>
              <a:schemeClr val="folHlink"/>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eaLnBrk="1" hangingPunct="1"/>
              <a:r>
                <a:rPr lang="en-US" altLang="es-AR" i="1">
                  <a:latin typeface="Arial" panose="020B0604020202020204" pitchFamily="34" charset="0"/>
                </a:rPr>
                <a:t>D/A</a:t>
              </a:r>
            </a:p>
          </p:txBody>
        </p:sp>
        <p:sp>
          <p:nvSpPr>
            <p:cNvPr id="60426" name="AutoShape 34"/>
            <p:cNvSpPr>
              <a:spLocks noChangeArrowheads="1"/>
            </p:cNvSpPr>
            <p:nvPr/>
          </p:nvSpPr>
          <p:spPr bwMode="auto">
            <a:xfrm>
              <a:off x="1726" y="2750"/>
              <a:ext cx="408" cy="273"/>
            </a:xfrm>
            <a:prstGeom prst="homePlate">
              <a:avLst>
                <a:gd name="adj" fmla="val 37363"/>
              </a:avLst>
            </a:prstGeom>
            <a:solidFill>
              <a:schemeClr val="folHlink"/>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eaLnBrk="1" hangingPunct="1"/>
              <a:r>
                <a:rPr lang="en-US" altLang="es-AR" i="1">
                  <a:latin typeface="Arial" panose="020B0604020202020204" pitchFamily="34" charset="0"/>
                </a:rPr>
                <a:t>D/A</a:t>
              </a:r>
            </a:p>
          </p:txBody>
        </p:sp>
        <p:sp>
          <p:nvSpPr>
            <p:cNvPr id="60427" name="AutoShape 36"/>
            <p:cNvSpPr>
              <a:spLocks noChangeArrowheads="1"/>
            </p:cNvSpPr>
            <p:nvPr/>
          </p:nvSpPr>
          <p:spPr bwMode="auto">
            <a:xfrm>
              <a:off x="2361" y="1842"/>
              <a:ext cx="655" cy="453"/>
            </a:xfrm>
            <a:prstGeom prst="flowChartAlternateProcess">
              <a:avLst/>
            </a:prstGeom>
            <a:solidFill>
              <a:srgbClr val="6699FF"/>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eaLnBrk="1" hangingPunct="1"/>
              <a:r>
                <a:rPr lang="en-US" altLang="es-AR" b="1" i="1">
                  <a:latin typeface="Arial" panose="020B0604020202020204" pitchFamily="34" charset="0"/>
                </a:rPr>
                <a:t>Filter</a:t>
              </a:r>
            </a:p>
          </p:txBody>
        </p:sp>
        <p:sp>
          <p:nvSpPr>
            <p:cNvPr id="60428" name="Line 38"/>
            <p:cNvSpPr>
              <a:spLocks noChangeShapeType="1"/>
            </p:cNvSpPr>
            <p:nvPr/>
          </p:nvSpPr>
          <p:spPr bwMode="auto">
            <a:xfrm flipH="1">
              <a:off x="1998" y="1979"/>
              <a:ext cx="3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AR"/>
            </a:p>
          </p:txBody>
        </p:sp>
        <p:sp>
          <p:nvSpPr>
            <p:cNvPr id="60429" name="Line 39"/>
            <p:cNvSpPr>
              <a:spLocks noChangeShapeType="1"/>
            </p:cNvSpPr>
            <p:nvPr/>
          </p:nvSpPr>
          <p:spPr bwMode="auto">
            <a:xfrm flipH="1">
              <a:off x="2134" y="2205"/>
              <a:ext cx="22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AR"/>
            </a:p>
          </p:txBody>
        </p:sp>
        <p:sp>
          <p:nvSpPr>
            <p:cNvPr id="60430" name="AutoShape 40"/>
            <p:cNvSpPr>
              <a:spLocks noChangeArrowheads="1"/>
            </p:cNvSpPr>
            <p:nvPr/>
          </p:nvSpPr>
          <p:spPr bwMode="auto">
            <a:xfrm>
              <a:off x="2361" y="2569"/>
              <a:ext cx="655" cy="453"/>
            </a:xfrm>
            <a:prstGeom prst="flowChartAlternateProcess">
              <a:avLst/>
            </a:prstGeom>
            <a:solidFill>
              <a:srgbClr val="6699FF"/>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eaLnBrk="1" hangingPunct="1"/>
              <a:r>
                <a:rPr lang="en-US" altLang="es-AR" i="1">
                  <a:latin typeface="Arial" panose="020B0604020202020204" pitchFamily="34" charset="0"/>
                </a:rPr>
                <a:t>Filter</a:t>
              </a:r>
            </a:p>
          </p:txBody>
        </p:sp>
        <p:sp>
          <p:nvSpPr>
            <p:cNvPr id="60431" name="Line 41"/>
            <p:cNvSpPr>
              <a:spLocks noChangeShapeType="1"/>
            </p:cNvSpPr>
            <p:nvPr/>
          </p:nvSpPr>
          <p:spPr bwMode="auto">
            <a:xfrm>
              <a:off x="1998" y="2704"/>
              <a:ext cx="3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AR"/>
            </a:p>
          </p:txBody>
        </p:sp>
        <p:sp>
          <p:nvSpPr>
            <p:cNvPr id="60432" name="Line 42"/>
            <p:cNvSpPr>
              <a:spLocks noChangeShapeType="1"/>
            </p:cNvSpPr>
            <p:nvPr/>
          </p:nvSpPr>
          <p:spPr bwMode="auto">
            <a:xfrm>
              <a:off x="2134" y="2886"/>
              <a:ext cx="22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AR"/>
            </a:p>
          </p:txBody>
        </p:sp>
        <p:sp>
          <p:nvSpPr>
            <p:cNvPr id="60433" name="AutoShape 43"/>
            <p:cNvSpPr>
              <a:spLocks noChangeArrowheads="1"/>
            </p:cNvSpPr>
            <p:nvPr/>
          </p:nvSpPr>
          <p:spPr bwMode="auto">
            <a:xfrm>
              <a:off x="3144" y="1842"/>
              <a:ext cx="907" cy="453"/>
            </a:xfrm>
            <a:prstGeom prst="flowChartAlternateProcess">
              <a:avLst/>
            </a:prstGeom>
            <a:solidFill>
              <a:srgbClr val="6699FF"/>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eaLnBrk="1" hangingPunct="1"/>
              <a:r>
                <a:rPr lang="en-US" altLang="es-AR" sz="1400" b="1" i="1">
                  <a:latin typeface="Arial" panose="020B0604020202020204" pitchFamily="34" charset="0"/>
                </a:rPr>
                <a:t>RF </a:t>
              </a:r>
            </a:p>
            <a:p>
              <a:pPr algn="ctr" eaLnBrk="1" hangingPunct="1"/>
              <a:r>
                <a:rPr lang="en-US" altLang="es-AR" sz="1400" b="1" i="1">
                  <a:latin typeface="Arial" panose="020B0604020202020204" pitchFamily="34" charset="0"/>
                </a:rPr>
                <a:t>Downconverter</a:t>
              </a:r>
            </a:p>
          </p:txBody>
        </p:sp>
        <p:sp>
          <p:nvSpPr>
            <p:cNvPr id="60434" name="AutoShape 44"/>
            <p:cNvSpPr>
              <a:spLocks noChangeArrowheads="1"/>
            </p:cNvSpPr>
            <p:nvPr/>
          </p:nvSpPr>
          <p:spPr bwMode="auto">
            <a:xfrm>
              <a:off x="3144" y="2568"/>
              <a:ext cx="907" cy="453"/>
            </a:xfrm>
            <a:prstGeom prst="flowChartAlternateProcess">
              <a:avLst/>
            </a:prstGeom>
            <a:solidFill>
              <a:srgbClr val="6699FF"/>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eaLnBrk="1" hangingPunct="1"/>
              <a:r>
                <a:rPr lang="en-US" altLang="es-AR" sz="1400" b="1" i="1">
                  <a:latin typeface="Arial" panose="020B0604020202020204" pitchFamily="34" charset="0"/>
                </a:rPr>
                <a:t>RF </a:t>
              </a:r>
            </a:p>
            <a:p>
              <a:pPr algn="ctr" eaLnBrk="1" hangingPunct="1"/>
              <a:r>
                <a:rPr lang="en-US" altLang="es-AR" sz="1400" b="1" i="1">
                  <a:latin typeface="Arial" panose="020B0604020202020204" pitchFamily="34" charset="0"/>
                </a:rPr>
                <a:t>Upconverter</a:t>
              </a:r>
            </a:p>
          </p:txBody>
        </p:sp>
        <p:sp>
          <p:nvSpPr>
            <p:cNvPr id="60435" name="AutoShape 45"/>
            <p:cNvSpPr>
              <a:spLocks noChangeArrowheads="1"/>
            </p:cNvSpPr>
            <p:nvPr/>
          </p:nvSpPr>
          <p:spPr bwMode="auto">
            <a:xfrm rot="5400000">
              <a:off x="4207" y="2591"/>
              <a:ext cx="477" cy="432"/>
            </a:xfrm>
            <a:prstGeom prst="triangle">
              <a:avLst>
                <a:gd name="adj" fmla="val 50000"/>
              </a:avLst>
            </a:prstGeom>
            <a:solidFill>
              <a:srgbClr val="6699FF"/>
            </a:solidFill>
            <a:ln w="9525">
              <a:solidFill>
                <a:schemeClr val="tx1"/>
              </a:solidFill>
              <a:miter lim="800000"/>
              <a:headEnd/>
              <a:tailEnd/>
            </a:ln>
          </p:spPr>
          <p:txBody>
            <a:bodyPr rot="10800000" vert="eaVert"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es-ES" altLang="es-AR" i="1">
                <a:latin typeface="Arial" panose="020B0604020202020204" pitchFamily="34" charset="0"/>
              </a:endParaRPr>
            </a:p>
          </p:txBody>
        </p:sp>
        <p:sp>
          <p:nvSpPr>
            <p:cNvPr id="60436" name="AutoShape 46"/>
            <p:cNvSpPr>
              <a:spLocks noChangeArrowheads="1"/>
            </p:cNvSpPr>
            <p:nvPr/>
          </p:nvSpPr>
          <p:spPr bwMode="auto">
            <a:xfrm rot="-5400000">
              <a:off x="4252" y="1865"/>
              <a:ext cx="477" cy="432"/>
            </a:xfrm>
            <a:prstGeom prst="triangle">
              <a:avLst>
                <a:gd name="adj" fmla="val 50000"/>
              </a:avLst>
            </a:prstGeom>
            <a:solidFill>
              <a:srgbClr val="6699FF"/>
            </a:solidFill>
            <a:ln w="9525">
              <a:solidFill>
                <a:schemeClr val="tx1"/>
              </a:solidFill>
              <a:miter lim="800000"/>
              <a:headEnd/>
              <a:tailEnd/>
            </a:ln>
          </p:spPr>
          <p:txBody>
            <a:bodyPr rot="10800000"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eaLnBrk="1" hangingPunct="1"/>
              <a:endParaRPr lang="es-ES" altLang="es-AR" i="1">
                <a:latin typeface="Arial" panose="020B0604020202020204" pitchFamily="34" charset="0"/>
              </a:endParaRPr>
            </a:p>
          </p:txBody>
        </p:sp>
        <p:sp>
          <p:nvSpPr>
            <p:cNvPr id="60437" name="Line 47"/>
            <p:cNvSpPr>
              <a:spLocks noChangeShapeType="1"/>
            </p:cNvSpPr>
            <p:nvPr/>
          </p:nvSpPr>
          <p:spPr bwMode="auto">
            <a:xfrm flipH="1">
              <a:off x="4048" y="2079"/>
              <a:ext cx="22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AR"/>
            </a:p>
          </p:txBody>
        </p:sp>
        <p:sp>
          <p:nvSpPr>
            <p:cNvPr id="60438" name="Line 48"/>
            <p:cNvSpPr>
              <a:spLocks noChangeShapeType="1"/>
            </p:cNvSpPr>
            <p:nvPr/>
          </p:nvSpPr>
          <p:spPr bwMode="auto">
            <a:xfrm flipH="1">
              <a:off x="4048" y="2805"/>
              <a:ext cx="182"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s-AR"/>
            </a:p>
          </p:txBody>
        </p:sp>
        <p:sp>
          <p:nvSpPr>
            <p:cNvPr id="60439" name="Line 51"/>
            <p:cNvSpPr>
              <a:spLocks noChangeShapeType="1"/>
            </p:cNvSpPr>
            <p:nvPr/>
          </p:nvSpPr>
          <p:spPr bwMode="auto">
            <a:xfrm>
              <a:off x="5057" y="2478"/>
              <a:ext cx="22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60440" name="Line 52"/>
            <p:cNvSpPr>
              <a:spLocks noChangeShapeType="1"/>
            </p:cNvSpPr>
            <p:nvPr/>
          </p:nvSpPr>
          <p:spPr bwMode="auto">
            <a:xfrm flipV="1">
              <a:off x="5283" y="2341"/>
              <a:ext cx="0"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60441" name="AutoShape 53"/>
            <p:cNvSpPr>
              <a:spLocks noChangeArrowheads="1"/>
            </p:cNvSpPr>
            <p:nvPr/>
          </p:nvSpPr>
          <p:spPr bwMode="auto">
            <a:xfrm rot="10800000">
              <a:off x="5193" y="2160"/>
              <a:ext cx="181" cy="181"/>
            </a:xfrm>
            <a:prstGeom prst="triangle">
              <a:avLst>
                <a:gd name="adj" fmla="val 50000"/>
              </a:avLst>
            </a:prstGeom>
            <a:solidFill>
              <a:srgbClr val="000000"/>
            </a:solidFill>
            <a:ln w="9525">
              <a:solidFill>
                <a:schemeClr val="tx1"/>
              </a:solidFill>
              <a:miter lim="800000"/>
              <a:headEnd/>
              <a:tailEnd/>
            </a:ln>
          </p:spPr>
          <p:txBody>
            <a:bodyPr rot="10800000"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es-ES" altLang="es-AR" i="1">
                <a:latin typeface="Arial" panose="020B0604020202020204" pitchFamily="34" charset="0"/>
              </a:endParaRPr>
            </a:p>
          </p:txBody>
        </p:sp>
        <p:sp>
          <p:nvSpPr>
            <p:cNvPr id="60442" name="AutoShape 54"/>
            <p:cNvSpPr>
              <a:spLocks noChangeArrowheads="1"/>
            </p:cNvSpPr>
            <p:nvPr/>
          </p:nvSpPr>
          <p:spPr bwMode="auto">
            <a:xfrm>
              <a:off x="4795" y="2251"/>
              <a:ext cx="272" cy="453"/>
            </a:xfrm>
            <a:prstGeom prst="roundRect">
              <a:avLst>
                <a:gd name="adj" fmla="val 16667"/>
              </a:avLst>
            </a:prstGeom>
            <a:solidFill>
              <a:srgbClr val="6699FF"/>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eaLnBrk="1" hangingPunct="1"/>
              <a:r>
                <a:rPr lang="en-US" altLang="es-AR" sz="1400" i="1">
                  <a:latin typeface="Arial" panose="020B0604020202020204" pitchFamily="34" charset="0"/>
                </a:rPr>
                <a:t>T/R</a:t>
              </a:r>
            </a:p>
          </p:txBody>
        </p:sp>
        <p:sp>
          <p:nvSpPr>
            <p:cNvPr id="60443" name="Line 58"/>
            <p:cNvSpPr>
              <a:spLocks noChangeShapeType="1"/>
            </p:cNvSpPr>
            <p:nvPr/>
          </p:nvSpPr>
          <p:spPr bwMode="auto">
            <a:xfrm>
              <a:off x="4931" y="2704"/>
              <a:ext cx="0" cy="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60444" name="Line 59"/>
            <p:cNvSpPr>
              <a:spLocks noChangeShapeType="1"/>
            </p:cNvSpPr>
            <p:nvPr/>
          </p:nvSpPr>
          <p:spPr bwMode="auto">
            <a:xfrm flipV="1">
              <a:off x="4931" y="2069"/>
              <a:ext cx="0" cy="1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60445" name="Line 60"/>
            <p:cNvSpPr>
              <a:spLocks noChangeShapeType="1"/>
            </p:cNvSpPr>
            <p:nvPr/>
          </p:nvSpPr>
          <p:spPr bwMode="auto">
            <a:xfrm flipH="1">
              <a:off x="4704" y="2069"/>
              <a:ext cx="22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60446" name="Line 61"/>
            <p:cNvSpPr>
              <a:spLocks noChangeShapeType="1"/>
            </p:cNvSpPr>
            <p:nvPr/>
          </p:nvSpPr>
          <p:spPr bwMode="auto">
            <a:xfrm>
              <a:off x="4658" y="2805"/>
              <a:ext cx="27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60447" name="Text Box 63"/>
            <p:cNvSpPr txBox="1">
              <a:spLocks noChangeArrowheads="1"/>
            </p:cNvSpPr>
            <p:nvPr/>
          </p:nvSpPr>
          <p:spPr bwMode="auto">
            <a:xfrm>
              <a:off x="4069" y="3057"/>
              <a:ext cx="1187"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en-US" altLang="es-AR" i="1">
                  <a:latin typeface="Arial" panose="020B0604020202020204" pitchFamily="34" charset="0"/>
                </a:rPr>
                <a:t>Power Amplifier</a:t>
              </a:r>
            </a:p>
          </p:txBody>
        </p:sp>
        <p:sp>
          <p:nvSpPr>
            <p:cNvPr id="60448" name="Text Box 64"/>
            <p:cNvSpPr txBox="1">
              <a:spLocks noChangeArrowheads="1"/>
            </p:cNvSpPr>
            <p:nvPr/>
          </p:nvSpPr>
          <p:spPr bwMode="auto">
            <a:xfrm>
              <a:off x="4192" y="1605"/>
              <a:ext cx="1441"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en-US" altLang="es-AR" i="1">
                  <a:latin typeface="Arial" panose="020B0604020202020204" pitchFamily="34" charset="0"/>
                </a:rPr>
                <a:t>Low noise Amplifier</a:t>
              </a:r>
            </a:p>
          </p:txBody>
        </p:sp>
        <p:grpSp>
          <p:nvGrpSpPr>
            <p:cNvPr id="60449" name="Group 84"/>
            <p:cNvGrpSpPr>
              <a:grpSpLocks/>
            </p:cNvGrpSpPr>
            <p:nvPr/>
          </p:nvGrpSpPr>
          <p:grpSpPr bwMode="auto">
            <a:xfrm>
              <a:off x="3343" y="3113"/>
              <a:ext cx="499" cy="680"/>
              <a:chOff x="3515" y="3203"/>
              <a:chExt cx="499" cy="680"/>
            </a:xfrm>
          </p:grpSpPr>
          <p:sp>
            <p:nvSpPr>
              <p:cNvPr id="60471" name="Oval 66"/>
              <p:cNvSpPr>
                <a:spLocks noChangeArrowheads="1"/>
              </p:cNvSpPr>
              <p:nvPr/>
            </p:nvSpPr>
            <p:spPr bwMode="auto">
              <a:xfrm>
                <a:off x="3580" y="3566"/>
                <a:ext cx="318" cy="317"/>
              </a:xfrm>
              <a:prstGeom prst="ellipse">
                <a:avLst/>
              </a:prstGeom>
              <a:solidFill>
                <a:srgbClr val="FFFF99"/>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es-ES" altLang="es-AR" i="1">
                  <a:latin typeface="Arial" panose="020B0604020202020204" pitchFamily="34" charset="0"/>
                </a:endParaRPr>
              </a:p>
            </p:txBody>
          </p:sp>
          <p:sp>
            <p:nvSpPr>
              <p:cNvPr id="60472" name="AutoShape 67"/>
              <p:cNvSpPr>
                <a:spLocks noChangeArrowheads="1"/>
              </p:cNvSpPr>
              <p:nvPr/>
            </p:nvSpPr>
            <p:spPr bwMode="auto">
              <a:xfrm>
                <a:off x="3515" y="3203"/>
                <a:ext cx="499" cy="272"/>
              </a:xfrm>
              <a:prstGeom prst="flowChartAlternate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eaLnBrk="1" hangingPunct="1"/>
                <a:r>
                  <a:rPr lang="en-US" altLang="es-AR" sz="1400" i="1">
                    <a:latin typeface="Arial" panose="020B0604020202020204" pitchFamily="34" charset="0"/>
                  </a:rPr>
                  <a:t>0        90</a:t>
                </a:r>
              </a:p>
            </p:txBody>
          </p:sp>
          <p:sp>
            <p:nvSpPr>
              <p:cNvPr id="60473" name="Line 68"/>
              <p:cNvSpPr>
                <a:spLocks noChangeShapeType="1"/>
              </p:cNvSpPr>
              <p:nvPr/>
            </p:nvSpPr>
            <p:spPr bwMode="auto">
              <a:xfrm>
                <a:off x="3515" y="3203"/>
                <a:ext cx="499" cy="2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60474" name="Line 74"/>
              <p:cNvSpPr>
                <a:spLocks noChangeShapeType="1"/>
              </p:cNvSpPr>
              <p:nvPr/>
            </p:nvSpPr>
            <p:spPr bwMode="auto">
              <a:xfrm flipV="1">
                <a:off x="3742" y="3475"/>
                <a:ext cx="0" cy="9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AR"/>
              </a:p>
            </p:txBody>
          </p:sp>
        </p:grpSp>
        <p:sp>
          <p:nvSpPr>
            <p:cNvPr id="60450" name="Text Box 75"/>
            <p:cNvSpPr txBox="1">
              <a:spLocks noChangeArrowheads="1"/>
            </p:cNvSpPr>
            <p:nvPr/>
          </p:nvSpPr>
          <p:spPr bwMode="auto">
            <a:xfrm>
              <a:off x="3751" y="3555"/>
              <a:ext cx="1162"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en-US" altLang="es-AR" i="1">
                  <a:latin typeface="Arial" panose="020B0604020202020204" pitchFamily="34" charset="0"/>
                </a:rPr>
                <a:t>Local Oscillator</a:t>
              </a:r>
            </a:p>
          </p:txBody>
        </p:sp>
        <p:sp>
          <p:nvSpPr>
            <p:cNvPr id="60451" name="Freeform 77"/>
            <p:cNvSpPr>
              <a:spLocks/>
            </p:cNvSpPr>
            <p:nvPr/>
          </p:nvSpPr>
          <p:spPr bwMode="auto">
            <a:xfrm>
              <a:off x="3479" y="3521"/>
              <a:ext cx="181" cy="242"/>
            </a:xfrm>
            <a:custGeom>
              <a:avLst/>
              <a:gdLst>
                <a:gd name="T0" fmla="*/ 0 w 272"/>
                <a:gd name="T1" fmla="*/ 76 h 310"/>
                <a:gd name="T2" fmla="*/ 27 w 272"/>
                <a:gd name="T3" fmla="*/ 11 h 310"/>
                <a:gd name="T4" fmla="*/ 53 w 272"/>
                <a:gd name="T5" fmla="*/ 141 h 310"/>
                <a:gd name="T6" fmla="*/ 80 w 272"/>
                <a:gd name="T7" fmla="*/ 54 h 310"/>
                <a:gd name="T8" fmla="*/ 0 60000 65536"/>
                <a:gd name="T9" fmla="*/ 0 60000 65536"/>
                <a:gd name="T10" fmla="*/ 0 60000 65536"/>
                <a:gd name="T11" fmla="*/ 0 60000 65536"/>
                <a:gd name="T12" fmla="*/ 0 w 272"/>
                <a:gd name="T13" fmla="*/ 0 h 310"/>
                <a:gd name="T14" fmla="*/ 272 w 272"/>
                <a:gd name="T15" fmla="*/ 310 h 310"/>
              </a:gdLst>
              <a:ahLst/>
              <a:cxnLst>
                <a:cxn ang="T8">
                  <a:pos x="T0" y="T1"/>
                </a:cxn>
                <a:cxn ang="T9">
                  <a:pos x="T2" y="T3"/>
                </a:cxn>
                <a:cxn ang="T10">
                  <a:pos x="T4" y="T5"/>
                </a:cxn>
                <a:cxn ang="T11">
                  <a:pos x="T6" y="T7"/>
                </a:cxn>
              </a:cxnLst>
              <a:rect l="T12" t="T13" r="T14" b="T15"/>
              <a:pathLst>
                <a:path w="272" h="310">
                  <a:moveTo>
                    <a:pt x="0" y="159"/>
                  </a:moveTo>
                  <a:cubicBezTo>
                    <a:pt x="30" y="79"/>
                    <a:pt x="61" y="0"/>
                    <a:pt x="91" y="23"/>
                  </a:cubicBezTo>
                  <a:cubicBezTo>
                    <a:pt x="121" y="46"/>
                    <a:pt x="151" y="280"/>
                    <a:pt x="181" y="295"/>
                  </a:cubicBezTo>
                  <a:cubicBezTo>
                    <a:pt x="211" y="310"/>
                    <a:pt x="241" y="212"/>
                    <a:pt x="272" y="114"/>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s-AR"/>
            </a:p>
          </p:txBody>
        </p:sp>
        <p:sp>
          <p:nvSpPr>
            <p:cNvPr id="60452" name="Oval 78"/>
            <p:cNvSpPr>
              <a:spLocks noChangeArrowheads="1"/>
            </p:cNvSpPr>
            <p:nvPr/>
          </p:nvSpPr>
          <p:spPr bwMode="auto">
            <a:xfrm>
              <a:off x="3434" y="1071"/>
              <a:ext cx="318" cy="317"/>
            </a:xfrm>
            <a:prstGeom prst="ellipse">
              <a:avLst/>
            </a:prstGeom>
            <a:solidFill>
              <a:srgbClr val="FFFF99"/>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es-ES" altLang="es-AR" i="1">
                <a:latin typeface="Arial" panose="020B0604020202020204" pitchFamily="34" charset="0"/>
              </a:endParaRPr>
            </a:p>
          </p:txBody>
        </p:sp>
        <p:sp>
          <p:nvSpPr>
            <p:cNvPr id="60453" name="AutoShape 79"/>
            <p:cNvSpPr>
              <a:spLocks noChangeArrowheads="1"/>
            </p:cNvSpPr>
            <p:nvPr/>
          </p:nvSpPr>
          <p:spPr bwMode="auto">
            <a:xfrm>
              <a:off x="3343" y="1480"/>
              <a:ext cx="499" cy="272"/>
            </a:xfrm>
            <a:prstGeom prst="flowChartAlternate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eaLnBrk="1" hangingPunct="1"/>
              <a:r>
                <a:rPr lang="en-US" altLang="es-AR" sz="1400" i="1">
                  <a:latin typeface="Arial" panose="020B0604020202020204" pitchFamily="34" charset="0"/>
                </a:rPr>
                <a:t>90        0</a:t>
              </a:r>
            </a:p>
          </p:txBody>
        </p:sp>
        <p:sp>
          <p:nvSpPr>
            <p:cNvPr id="60454" name="Line 80"/>
            <p:cNvSpPr>
              <a:spLocks noChangeShapeType="1"/>
            </p:cNvSpPr>
            <p:nvPr/>
          </p:nvSpPr>
          <p:spPr bwMode="auto">
            <a:xfrm>
              <a:off x="3343" y="1480"/>
              <a:ext cx="499" cy="2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60455" name="Text Box 81"/>
            <p:cNvSpPr txBox="1">
              <a:spLocks noChangeArrowheads="1"/>
            </p:cNvSpPr>
            <p:nvPr/>
          </p:nvSpPr>
          <p:spPr bwMode="auto">
            <a:xfrm>
              <a:off x="3751" y="1196"/>
              <a:ext cx="1162"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en-US" altLang="es-AR" i="1">
                  <a:latin typeface="Arial" panose="020B0604020202020204" pitchFamily="34" charset="0"/>
                </a:rPr>
                <a:t>Local Oscillator</a:t>
              </a:r>
            </a:p>
          </p:txBody>
        </p:sp>
        <p:sp>
          <p:nvSpPr>
            <p:cNvPr id="60456" name="Freeform 82"/>
            <p:cNvSpPr>
              <a:spLocks/>
            </p:cNvSpPr>
            <p:nvPr/>
          </p:nvSpPr>
          <p:spPr bwMode="auto">
            <a:xfrm>
              <a:off x="3479" y="1117"/>
              <a:ext cx="181" cy="242"/>
            </a:xfrm>
            <a:custGeom>
              <a:avLst/>
              <a:gdLst>
                <a:gd name="T0" fmla="*/ 0 w 272"/>
                <a:gd name="T1" fmla="*/ 76 h 310"/>
                <a:gd name="T2" fmla="*/ 27 w 272"/>
                <a:gd name="T3" fmla="*/ 11 h 310"/>
                <a:gd name="T4" fmla="*/ 53 w 272"/>
                <a:gd name="T5" fmla="*/ 141 h 310"/>
                <a:gd name="T6" fmla="*/ 80 w 272"/>
                <a:gd name="T7" fmla="*/ 54 h 310"/>
                <a:gd name="T8" fmla="*/ 0 60000 65536"/>
                <a:gd name="T9" fmla="*/ 0 60000 65536"/>
                <a:gd name="T10" fmla="*/ 0 60000 65536"/>
                <a:gd name="T11" fmla="*/ 0 60000 65536"/>
                <a:gd name="T12" fmla="*/ 0 w 272"/>
                <a:gd name="T13" fmla="*/ 0 h 310"/>
                <a:gd name="T14" fmla="*/ 272 w 272"/>
                <a:gd name="T15" fmla="*/ 310 h 310"/>
              </a:gdLst>
              <a:ahLst/>
              <a:cxnLst>
                <a:cxn ang="T8">
                  <a:pos x="T0" y="T1"/>
                </a:cxn>
                <a:cxn ang="T9">
                  <a:pos x="T2" y="T3"/>
                </a:cxn>
                <a:cxn ang="T10">
                  <a:pos x="T4" y="T5"/>
                </a:cxn>
                <a:cxn ang="T11">
                  <a:pos x="T6" y="T7"/>
                </a:cxn>
              </a:cxnLst>
              <a:rect l="T12" t="T13" r="T14" b="T15"/>
              <a:pathLst>
                <a:path w="272" h="310">
                  <a:moveTo>
                    <a:pt x="0" y="159"/>
                  </a:moveTo>
                  <a:cubicBezTo>
                    <a:pt x="30" y="79"/>
                    <a:pt x="61" y="0"/>
                    <a:pt x="91" y="23"/>
                  </a:cubicBezTo>
                  <a:cubicBezTo>
                    <a:pt x="121" y="46"/>
                    <a:pt x="151" y="280"/>
                    <a:pt x="181" y="295"/>
                  </a:cubicBezTo>
                  <a:cubicBezTo>
                    <a:pt x="211" y="310"/>
                    <a:pt x="241" y="212"/>
                    <a:pt x="272" y="114"/>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s-AR"/>
            </a:p>
          </p:txBody>
        </p:sp>
        <p:sp>
          <p:nvSpPr>
            <p:cNvPr id="60457" name="Line 83"/>
            <p:cNvSpPr>
              <a:spLocks noChangeShapeType="1"/>
            </p:cNvSpPr>
            <p:nvPr/>
          </p:nvSpPr>
          <p:spPr bwMode="auto">
            <a:xfrm flipV="1">
              <a:off x="3570" y="1389"/>
              <a:ext cx="0" cy="91"/>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s-AR"/>
            </a:p>
          </p:txBody>
        </p:sp>
        <p:sp>
          <p:nvSpPr>
            <p:cNvPr id="60458" name="Line 86"/>
            <p:cNvSpPr>
              <a:spLocks noChangeShapeType="1"/>
            </p:cNvSpPr>
            <p:nvPr/>
          </p:nvSpPr>
          <p:spPr bwMode="auto">
            <a:xfrm flipV="1">
              <a:off x="3570" y="3022"/>
              <a:ext cx="0" cy="9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AR"/>
            </a:p>
          </p:txBody>
        </p:sp>
        <p:sp>
          <p:nvSpPr>
            <p:cNvPr id="60459" name="Line 87"/>
            <p:cNvSpPr>
              <a:spLocks noChangeShapeType="1"/>
            </p:cNvSpPr>
            <p:nvPr/>
          </p:nvSpPr>
          <p:spPr bwMode="auto">
            <a:xfrm flipH="1">
              <a:off x="3298" y="3249"/>
              <a:ext cx="4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60460" name="Line 88"/>
            <p:cNvSpPr>
              <a:spLocks noChangeShapeType="1"/>
            </p:cNvSpPr>
            <p:nvPr/>
          </p:nvSpPr>
          <p:spPr bwMode="auto">
            <a:xfrm flipV="1">
              <a:off x="3298" y="3022"/>
              <a:ext cx="0" cy="22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AR"/>
            </a:p>
          </p:txBody>
        </p:sp>
        <p:sp>
          <p:nvSpPr>
            <p:cNvPr id="60461" name="Line 89"/>
            <p:cNvSpPr>
              <a:spLocks noChangeShapeType="1"/>
            </p:cNvSpPr>
            <p:nvPr/>
          </p:nvSpPr>
          <p:spPr bwMode="auto">
            <a:xfrm flipV="1">
              <a:off x="3570" y="1752"/>
              <a:ext cx="0" cy="91"/>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s-AR"/>
            </a:p>
          </p:txBody>
        </p:sp>
        <p:sp>
          <p:nvSpPr>
            <p:cNvPr id="60462" name="Line 90"/>
            <p:cNvSpPr>
              <a:spLocks noChangeShapeType="1"/>
            </p:cNvSpPr>
            <p:nvPr/>
          </p:nvSpPr>
          <p:spPr bwMode="auto">
            <a:xfrm>
              <a:off x="3842" y="1616"/>
              <a:ext cx="4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60463" name="Line 91"/>
            <p:cNvSpPr>
              <a:spLocks noChangeShapeType="1"/>
            </p:cNvSpPr>
            <p:nvPr/>
          </p:nvSpPr>
          <p:spPr bwMode="auto">
            <a:xfrm>
              <a:off x="3887" y="1616"/>
              <a:ext cx="0" cy="22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AR"/>
            </a:p>
          </p:txBody>
        </p:sp>
        <p:sp>
          <p:nvSpPr>
            <p:cNvPr id="60464" name="Line 92"/>
            <p:cNvSpPr>
              <a:spLocks noChangeShapeType="1"/>
            </p:cNvSpPr>
            <p:nvPr/>
          </p:nvSpPr>
          <p:spPr bwMode="auto">
            <a:xfrm flipH="1">
              <a:off x="3016" y="1979"/>
              <a:ext cx="1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AR"/>
            </a:p>
          </p:txBody>
        </p:sp>
        <p:sp>
          <p:nvSpPr>
            <p:cNvPr id="60465" name="Line 93"/>
            <p:cNvSpPr>
              <a:spLocks noChangeShapeType="1"/>
            </p:cNvSpPr>
            <p:nvPr/>
          </p:nvSpPr>
          <p:spPr bwMode="auto">
            <a:xfrm flipH="1">
              <a:off x="3016" y="2205"/>
              <a:ext cx="1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AR"/>
            </a:p>
          </p:txBody>
        </p:sp>
        <p:sp>
          <p:nvSpPr>
            <p:cNvPr id="60466" name="Line 94"/>
            <p:cNvSpPr>
              <a:spLocks noChangeShapeType="1"/>
            </p:cNvSpPr>
            <p:nvPr/>
          </p:nvSpPr>
          <p:spPr bwMode="auto">
            <a:xfrm flipH="1">
              <a:off x="3016" y="2705"/>
              <a:ext cx="136"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s-AR"/>
            </a:p>
          </p:txBody>
        </p:sp>
        <p:sp>
          <p:nvSpPr>
            <p:cNvPr id="60467" name="Line 95"/>
            <p:cNvSpPr>
              <a:spLocks noChangeShapeType="1"/>
            </p:cNvSpPr>
            <p:nvPr/>
          </p:nvSpPr>
          <p:spPr bwMode="auto">
            <a:xfrm flipH="1">
              <a:off x="3016" y="2931"/>
              <a:ext cx="136"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s-AR"/>
            </a:p>
          </p:txBody>
        </p:sp>
        <p:sp>
          <p:nvSpPr>
            <p:cNvPr id="60468" name="AutoShape 97"/>
            <p:cNvSpPr>
              <a:spLocks noChangeArrowheads="1"/>
            </p:cNvSpPr>
            <p:nvPr/>
          </p:nvSpPr>
          <p:spPr bwMode="auto">
            <a:xfrm>
              <a:off x="1176" y="1888"/>
              <a:ext cx="409" cy="181"/>
            </a:xfrm>
            <a:prstGeom prst="leftArrow">
              <a:avLst>
                <a:gd name="adj1" fmla="val 50000"/>
                <a:gd name="adj2" fmla="val 56492"/>
              </a:avLst>
            </a:prstGeom>
            <a:gradFill rotWithShape="1">
              <a:gsLst>
                <a:gs pos="0">
                  <a:srgbClr val="6699FF"/>
                </a:gs>
                <a:gs pos="100000">
                  <a:srgbClr val="CCECFF"/>
                </a:gs>
              </a:gsLst>
              <a:lin ang="0" scaled="1"/>
            </a:gra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es-ES" altLang="es-AR" i="1">
                <a:latin typeface="Arial" panose="020B0604020202020204" pitchFamily="34" charset="0"/>
              </a:endParaRPr>
            </a:p>
          </p:txBody>
        </p:sp>
        <p:sp>
          <p:nvSpPr>
            <p:cNvPr id="60469" name="AutoShape 98"/>
            <p:cNvSpPr>
              <a:spLocks noChangeArrowheads="1"/>
            </p:cNvSpPr>
            <p:nvPr/>
          </p:nvSpPr>
          <p:spPr bwMode="auto">
            <a:xfrm>
              <a:off x="1176" y="2805"/>
              <a:ext cx="545" cy="182"/>
            </a:xfrm>
            <a:prstGeom prst="rightArrow">
              <a:avLst>
                <a:gd name="adj1" fmla="val 50000"/>
                <a:gd name="adj2" fmla="val 74863"/>
              </a:avLst>
            </a:prstGeom>
            <a:gradFill rotWithShape="1">
              <a:gsLst>
                <a:gs pos="0">
                  <a:srgbClr val="6699FF"/>
                </a:gs>
                <a:gs pos="100000">
                  <a:srgbClr val="CCECFF"/>
                </a:gs>
              </a:gsLst>
              <a:lin ang="0" scaled="1"/>
            </a:gra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es-ES" altLang="es-AR" i="1">
                <a:latin typeface="Arial" panose="020B0604020202020204" pitchFamily="34" charset="0"/>
              </a:endParaRPr>
            </a:p>
          </p:txBody>
        </p:sp>
        <p:sp>
          <p:nvSpPr>
            <p:cNvPr id="60470" name="AutoShape 99"/>
            <p:cNvSpPr>
              <a:spLocks noChangeArrowheads="1"/>
            </p:cNvSpPr>
            <p:nvPr/>
          </p:nvSpPr>
          <p:spPr bwMode="auto">
            <a:xfrm>
              <a:off x="622" y="1570"/>
              <a:ext cx="545" cy="1679"/>
            </a:xfrm>
            <a:prstGeom prst="roundRect">
              <a:avLst>
                <a:gd name="adj" fmla="val 16667"/>
              </a:avLst>
            </a:prstGeom>
            <a:solidFill>
              <a:schemeClr val="folHlink"/>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eaLnBrk="1" hangingPunct="1"/>
              <a:r>
                <a:rPr lang="en-US" altLang="es-AR" i="1">
                  <a:latin typeface="Arial" panose="020B0604020202020204" pitchFamily="34" charset="0"/>
                </a:rPr>
                <a:t>DSP</a:t>
              </a:r>
            </a:p>
          </p:txBody>
        </p:sp>
      </p:gr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4"/>
          <p:cNvSpPr txBox="1">
            <a:spLocks noGrp="1"/>
          </p:cNvSpPr>
          <p:nvPr/>
        </p:nvSpPr>
        <p:spPr bwMode="auto">
          <a:xfrm>
            <a:off x="8101013" y="6381750"/>
            <a:ext cx="7302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r" eaLnBrk="1" hangingPunct="1"/>
            <a:fld id="{A51C3211-E552-46FA-86E8-3E2DDF1556C7}" type="slidenum">
              <a:rPr lang="es-ES" altLang="es-AR" sz="1400">
                <a:latin typeface="Arial" panose="020B0604020202020204" pitchFamily="34" charset="0"/>
              </a:rPr>
              <a:pPr algn="r" eaLnBrk="1" hangingPunct="1"/>
              <a:t>57</a:t>
            </a:fld>
            <a:endParaRPr lang="es-ES" altLang="es-AR" sz="1400">
              <a:latin typeface="Arial" panose="020B0604020202020204" pitchFamily="34" charset="0"/>
            </a:endParaRPr>
          </a:p>
        </p:txBody>
      </p:sp>
      <p:sp>
        <p:nvSpPr>
          <p:cNvPr id="61443" name="Rectangle 4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es-AR" altLang="es-AR">
              <a:latin typeface="Arial" panose="020B0604020202020204" pitchFamily="34" charset="0"/>
            </a:endParaRPr>
          </a:p>
        </p:txBody>
      </p:sp>
      <p:sp>
        <p:nvSpPr>
          <p:cNvPr id="61444" name="Text Box 4"/>
          <p:cNvSpPr txBox="1">
            <a:spLocks noChangeArrowheads="1"/>
          </p:cNvSpPr>
          <p:nvPr/>
        </p:nvSpPr>
        <p:spPr bwMode="auto">
          <a:xfrm>
            <a:off x="2627313" y="333375"/>
            <a:ext cx="4608512"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es-AR" altLang="es-AR" sz="3200" b="1">
                <a:solidFill>
                  <a:schemeClr val="accent1"/>
                </a:solidFill>
                <a:latin typeface="Arial" panose="020B0604020202020204" pitchFamily="34" charset="0"/>
              </a:rPr>
              <a:t>Respuesta de un amplificador</a:t>
            </a:r>
            <a:endParaRPr lang="es-ES_tradnl" altLang="es-AR" sz="3200" b="1">
              <a:solidFill>
                <a:schemeClr val="accent1"/>
              </a:solidFill>
              <a:latin typeface="Arial" panose="020B0604020202020204" pitchFamily="34" charset="0"/>
            </a:endParaRPr>
          </a:p>
        </p:txBody>
      </p:sp>
      <p:pic>
        <p:nvPicPr>
          <p:cNvPr id="7261" name="PARESPONSE.m1v">
            <a:hlinkClick r:id="" action="ppaction://media"/>
          </p:cNvPr>
          <p:cNvPicPr>
            <a:picLocks noRot="1" noChangeAspect="1" noChangeArrowheads="1"/>
          </p:cNvPicPr>
          <p:nvPr>
            <a:videoFile r:link="rId1"/>
          </p:nvPr>
        </p:nvPicPr>
        <p:blipFill>
          <a:blip r:embed="rId4">
            <a:extLst>
              <a:ext uri="{28A0092B-C50C-407E-A947-70E740481C1C}">
                <a14:useLocalDpi xmlns:a14="http://schemas.microsoft.com/office/drawing/2010/main" val="0"/>
              </a:ext>
            </a:extLst>
          </a:blip>
          <a:srcRect/>
          <a:stretch>
            <a:fillRect/>
          </a:stretch>
        </p:blipFill>
        <p:spPr bwMode="auto">
          <a:xfrm>
            <a:off x="2700338" y="1700213"/>
            <a:ext cx="6121400" cy="489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1446" name="Group 6"/>
          <p:cNvGrpSpPr>
            <a:grpSpLocks/>
          </p:cNvGrpSpPr>
          <p:nvPr/>
        </p:nvGrpSpPr>
        <p:grpSpPr bwMode="auto">
          <a:xfrm>
            <a:off x="179388" y="1700213"/>
            <a:ext cx="2449512" cy="1871662"/>
            <a:chOff x="158" y="2024"/>
            <a:chExt cx="1543" cy="1179"/>
          </a:xfrm>
        </p:grpSpPr>
        <p:sp>
          <p:nvSpPr>
            <p:cNvPr id="61452" name="Rectangle 7"/>
            <p:cNvSpPr>
              <a:spLocks noChangeArrowheads="1"/>
            </p:cNvSpPr>
            <p:nvPr/>
          </p:nvSpPr>
          <p:spPr bwMode="auto">
            <a:xfrm>
              <a:off x="158" y="2024"/>
              <a:ext cx="1543" cy="1179"/>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en-US" altLang="es-AR"/>
            </a:p>
          </p:txBody>
        </p:sp>
        <p:grpSp>
          <p:nvGrpSpPr>
            <p:cNvPr id="61453" name="Group 8"/>
            <p:cNvGrpSpPr>
              <a:grpSpLocks/>
            </p:cNvGrpSpPr>
            <p:nvPr/>
          </p:nvGrpSpPr>
          <p:grpSpPr bwMode="auto">
            <a:xfrm>
              <a:off x="295" y="2296"/>
              <a:ext cx="1314" cy="634"/>
              <a:chOff x="1066" y="3186"/>
              <a:chExt cx="1314" cy="634"/>
            </a:xfrm>
          </p:grpSpPr>
          <p:grpSp>
            <p:nvGrpSpPr>
              <p:cNvPr id="61454" name="Group 4"/>
              <p:cNvGrpSpPr>
                <a:grpSpLocks/>
              </p:cNvGrpSpPr>
              <p:nvPr/>
            </p:nvGrpSpPr>
            <p:grpSpPr bwMode="auto">
              <a:xfrm>
                <a:off x="1066" y="3367"/>
                <a:ext cx="1314" cy="453"/>
                <a:chOff x="1565" y="2885"/>
                <a:chExt cx="2222" cy="771"/>
              </a:xfrm>
            </p:grpSpPr>
            <p:sp>
              <p:nvSpPr>
                <p:cNvPr id="61458" name="AutoShape 5"/>
                <p:cNvSpPr>
                  <a:spLocks noChangeArrowheads="1"/>
                </p:cNvSpPr>
                <p:nvPr/>
              </p:nvSpPr>
              <p:spPr bwMode="auto">
                <a:xfrm rot="5400000">
                  <a:off x="2290" y="2840"/>
                  <a:ext cx="771" cy="862"/>
                </a:xfrm>
                <a:prstGeom prst="triangle">
                  <a:avLst>
                    <a:gd name="adj" fmla="val 50000"/>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eaLnBrk="1" hangingPunct="1"/>
                  <a:endParaRPr lang="es-ES" altLang="es-AR">
                    <a:latin typeface="Arial" panose="020B0604020202020204" pitchFamily="34" charset="0"/>
                  </a:endParaRPr>
                </a:p>
              </p:txBody>
            </p:sp>
            <p:sp>
              <p:nvSpPr>
                <p:cNvPr id="61459" name="Line 6"/>
                <p:cNvSpPr>
                  <a:spLocks noChangeShapeType="1"/>
                </p:cNvSpPr>
                <p:nvPr/>
              </p:nvSpPr>
              <p:spPr bwMode="auto">
                <a:xfrm>
                  <a:off x="1565" y="3274"/>
                  <a:ext cx="6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AR"/>
                </a:p>
              </p:txBody>
            </p:sp>
            <p:sp>
              <p:nvSpPr>
                <p:cNvPr id="61460" name="Line 7"/>
                <p:cNvSpPr>
                  <a:spLocks noChangeShapeType="1"/>
                </p:cNvSpPr>
                <p:nvPr/>
              </p:nvSpPr>
              <p:spPr bwMode="auto">
                <a:xfrm>
                  <a:off x="3107" y="3269"/>
                  <a:ext cx="6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AR"/>
                </a:p>
              </p:txBody>
            </p:sp>
            <p:sp>
              <p:nvSpPr>
                <p:cNvPr id="61461" name="Text Box 8"/>
                <p:cNvSpPr txBox="1">
                  <a:spLocks noChangeArrowheads="1"/>
                </p:cNvSpPr>
                <p:nvPr/>
              </p:nvSpPr>
              <p:spPr bwMode="auto">
                <a:xfrm>
                  <a:off x="2245" y="3065"/>
                  <a:ext cx="952"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endParaRPr lang="es-ES" altLang="es-AR" sz="1200">
                    <a:latin typeface="Arial" panose="020B0604020202020204" pitchFamily="34" charset="0"/>
                  </a:endParaRPr>
                </a:p>
              </p:txBody>
            </p:sp>
          </p:grpSp>
          <p:sp>
            <p:nvSpPr>
              <p:cNvPr id="61455" name="Text Box 13"/>
              <p:cNvSpPr txBox="1">
                <a:spLocks noChangeArrowheads="1"/>
              </p:cNvSpPr>
              <p:nvPr/>
            </p:nvSpPr>
            <p:spPr bwMode="auto">
              <a:xfrm>
                <a:off x="1474" y="3458"/>
                <a:ext cx="3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n-US" altLang="es-AR" i="1">
                    <a:latin typeface="Arial" panose="020B0604020202020204" pitchFamily="34" charset="0"/>
                  </a:rPr>
                  <a:t>PA</a:t>
                </a:r>
              </a:p>
            </p:txBody>
          </p:sp>
          <p:sp>
            <p:nvSpPr>
              <p:cNvPr id="61456" name="Freeform 71"/>
              <p:cNvSpPr>
                <a:spLocks/>
              </p:cNvSpPr>
              <p:nvPr/>
            </p:nvSpPr>
            <p:spPr bwMode="auto">
              <a:xfrm>
                <a:off x="1111" y="3276"/>
                <a:ext cx="136" cy="174"/>
              </a:xfrm>
              <a:custGeom>
                <a:avLst/>
                <a:gdLst>
                  <a:gd name="T0" fmla="*/ 0 w 136"/>
                  <a:gd name="T1" fmla="*/ 89 h 310"/>
                  <a:gd name="T2" fmla="*/ 46 w 136"/>
                  <a:gd name="T3" fmla="*/ 13 h 310"/>
                  <a:gd name="T4" fmla="*/ 91 w 136"/>
                  <a:gd name="T5" fmla="*/ 166 h 310"/>
                  <a:gd name="T6" fmla="*/ 136 w 136"/>
                  <a:gd name="T7" fmla="*/ 63 h 310"/>
                  <a:gd name="T8" fmla="*/ 0 60000 65536"/>
                  <a:gd name="T9" fmla="*/ 0 60000 65536"/>
                  <a:gd name="T10" fmla="*/ 0 60000 65536"/>
                  <a:gd name="T11" fmla="*/ 0 60000 65536"/>
                  <a:gd name="T12" fmla="*/ 0 w 136"/>
                  <a:gd name="T13" fmla="*/ 0 h 310"/>
                  <a:gd name="T14" fmla="*/ 136 w 136"/>
                  <a:gd name="T15" fmla="*/ 310 h 310"/>
                </a:gdLst>
                <a:ahLst/>
                <a:cxnLst>
                  <a:cxn ang="T8">
                    <a:pos x="T0" y="T1"/>
                  </a:cxn>
                  <a:cxn ang="T9">
                    <a:pos x="T2" y="T3"/>
                  </a:cxn>
                  <a:cxn ang="T10">
                    <a:pos x="T4" y="T5"/>
                  </a:cxn>
                  <a:cxn ang="T11">
                    <a:pos x="T6" y="T7"/>
                  </a:cxn>
                </a:cxnLst>
                <a:rect l="T12" t="T13" r="T14" b="T15"/>
                <a:pathLst>
                  <a:path w="136" h="310">
                    <a:moveTo>
                      <a:pt x="0" y="159"/>
                    </a:moveTo>
                    <a:cubicBezTo>
                      <a:pt x="15" y="79"/>
                      <a:pt x="31" y="0"/>
                      <a:pt x="46" y="23"/>
                    </a:cubicBezTo>
                    <a:cubicBezTo>
                      <a:pt x="61" y="46"/>
                      <a:pt x="76" y="280"/>
                      <a:pt x="91" y="295"/>
                    </a:cubicBezTo>
                    <a:cubicBezTo>
                      <a:pt x="106" y="310"/>
                      <a:pt x="129" y="136"/>
                      <a:pt x="136" y="113"/>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s-AR"/>
              </a:p>
            </p:txBody>
          </p:sp>
          <p:sp>
            <p:nvSpPr>
              <p:cNvPr id="61457" name="Freeform 72"/>
              <p:cNvSpPr>
                <a:spLocks/>
              </p:cNvSpPr>
              <p:nvPr/>
            </p:nvSpPr>
            <p:spPr bwMode="auto">
              <a:xfrm>
                <a:off x="2018" y="3186"/>
                <a:ext cx="136" cy="363"/>
              </a:xfrm>
              <a:custGeom>
                <a:avLst/>
                <a:gdLst>
                  <a:gd name="T0" fmla="*/ 0 w 136"/>
                  <a:gd name="T1" fmla="*/ 186 h 310"/>
                  <a:gd name="T2" fmla="*/ 46 w 136"/>
                  <a:gd name="T3" fmla="*/ 27 h 310"/>
                  <a:gd name="T4" fmla="*/ 91 w 136"/>
                  <a:gd name="T5" fmla="*/ 345 h 310"/>
                  <a:gd name="T6" fmla="*/ 136 w 136"/>
                  <a:gd name="T7" fmla="*/ 132 h 310"/>
                  <a:gd name="T8" fmla="*/ 0 60000 65536"/>
                  <a:gd name="T9" fmla="*/ 0 60000 65536"/>
                  <a:gd name="T10" fmla="*/ 0 60000 65536"/>
                  <a:gd name="T11" fmla="*/ 0 60000 65536"/>
                  <a:gd name="T12" fmla="*/ 0 w 136"/>
                  <a:gd name="T13" fmla="*/ 0 h 310"/>
                  <a:gd name="T14" fmla="*/ 136 w 136"/>
                  <a:gd name="T15" fmla="*/ 310 h 310"/>
                </a:gdLst>
                <a:ahLst/>
                <a:cxnLst>
                  <a:cxn ang="T8">
                    <a:pos x="T0" y="T1"/>
                  </a:cxn>
                  <a:cxn ang="T9">
                    <a:pos x="T2" y="T3"/>
                  </a:cxn>
                  <a:cxn ang="T10">
                    <a:pos x="T4" y="T5"/>
                  </a:cxn>
                  <a:cxn ang="T11">
                    <a:pos x="T6" y="T7"/>
                  </a:cxn>
                </a:cxnLst>
                <a:rect l="T12" t="T13" r="T14" b="T15"/>
                <a:pathLst>
                  <a:path w="136" h="310">
                    <a:moveTo>
                      <a:pt x="0" y="159"/>
                    </a:moveTo>
                    <a:cubicBezTo>
                      <a:pt x="15" y="79"/>
                      <a:pt x="31" y="0"/>
                      <a:pt x="46" y="23"/>
                    </a:cubicBezTo>
                    <a:cubicBezTo>
                      <a:pt x="61" y="46"/>
                      <a:pt x="76" y="280"/>
                      <a:pt x="91" y="295"/>
                    </a:cubicBezTo>
                    <a:cubicBezTo>
                      <a:pt x="106" y="310"/>
                      <a:pt x="129" y="136"/>
                      <a:pt x="136" y="113"/>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s-AR"/>
              </a:p>
            </p:txBody>
          </p:sp>
        </p:grpSp>
      </p:grpSp>
      <p:sp>
        <p:nvSpPr>
          <p:cNvPr id="61447" name="AutoShape 96"/>
          <p:cNvSpPr>
            <a:spLocks noChangeArrowheads="1"/>
          </p:cNvSpPr>
          <p:nvPr/>
        </p:nvSpPr>
        <p:spPr bwMode="auto">
          <a:xfrm>
            <a:off x="6443663" y="4076700"/>
            <a:ext cx="503237" cy="215900"/>
          </a:xfrm>
          <a:prstGeom prst="upArrow">
            <a:avLst>
              <a:gd name="adj1" fmla="val 50000"/>
              <a:gd name="adj2" fmla="val 25000"/>
            </a:avLst>
          </a:prstGeom>
          <a:solidFill>
            <a:srgbClr val="FF3300"/>
          </a:solidFill>
          <a:ln w="9525">
            <a:solidFill>
              <a:schemeClr val="tx1"/>
            </a:solidFill>
            <a:miter lim="800000"/>
            <a:headEnd/>
            <a:tailEnd/>
          </a:ln>
        </p:spPr>
        <p:txBody>
          <a:bodyPr vert="eaVert"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es-ES" altLang="es-AR" i="1">
              <a:latin typeface="Arial" panose="020B0604020202020204" pitchFamily="34" charset="0"/>
            </a:endParaRPr>
          </a:p>
        </p:txBody>
      </p:sp>
      <p:sp>
        <p:nvSpPr>
          <p:cNvPr id="61448" name="AutoShape 97"/>
          <p:cNvSpPr>
            <a:spLocks noChangeArrowheads="1"/>
          </p:cNvSpPr>
          <p:nvPr/>
        </p:nvSpPr>
        <p:spPr bwMode="auto">
          <a:xfrm>
            <a:off x="5724525" y="3213100"/>
            <a:ext cx="215900" cy="360363"/>
          </a:xfrm>
          <a:prstGeom prst="leftArrow">
            <a:avLst>
              <a:gd name="adj1" fmla="val 50000"/>
              <a:gd name="adj2" fmla="val 25000"/>
            </a:avLst>
          </a:prstGeom>
          <a:solidFill>
            <a:schemeClr val="accent2"/>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es-ES" altLang="es-AR" i="1">
              <a:latin typeface="Arial" panose="020B0604020202020204" pitchFamily="34" charset="0"/>
            </a:endParaRPr>
          </a:p>
        </p:txBody>
      </p:sp>
      <p:sp>
        <p:nvSpPr>
          <p:cNvPr id="61449" name="Text Box 19"/>
          <p:cNvSpPr txBox="1">
            <a:spLocks noChangeArrowheads="1"/>
          </p:cNvSpPr>
          <p:nvPr/>
        </p:nvSpPr>
        <p:spPr bwMode="auto">
          <a:xfrm>
            <a:off x="323850" y="4508500"/>
            <a:ext cx="1655763" cy="366713"/>
          </a:xfrm>
          <a:prstGeom prst="rect">
            <a:avLst/>
          </a:prstGeom>
          <a:ln/>
          <a:extLst/>
        </p:spPr>
        <p:style>
          <a:lnRef idx="2">
            <a:schemeClr val="accent1">
              <a:shade val="50000"/>
            </a:schemeClr>
          </a:lnRef>
          <a:fillRef idx="1">
            <a:schemeClr val="accent1"/>
          </a:fillRef>
          <a:effectRef idx="0">
            <a:schemeClr val="accent1"/>
          </a:effectRef>
          <a:fontRef idx="minor">
            <a:schemeClr val="lt1"/>
          </a:fontRef>
        </p:style>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s-AR" altLang="es-AR"/>
              <a:t>Y=g(x)</a:t>
            </a:r>
            <a:endParaRPr lang="es-ES_tradnl" altLang="es-AR"/>
          </a:p>
        </p:txBody>
      </p:sp>
      <p:sp>
        <p:nvSpPr>
          <p:cNvPr id="61450" name="Line 20"/>
          <p:cNvSpPr>
            <a:spLocks noChangeShapeType="1"/>
          </p:cNvSpPr>
          <p:nvPr/>
        </p:nvSpPr>
        <p:spPr bwMode="auto">
          <a:xfrm flipH="1" flipV="1">
            <a:off x="755650" y="4868863"/>
            <a:ext cx="144463" cy="1008062"/>
          </a:xfrm>
          <a:prstGeom prst="line">
            <a:avLst/>
          </a:prstGeom>
          <a:ln>
            <a:headEnd/>
            <a:tailEnd type="triangle" w="med" len="med"/>
          </a:ln>
          <a:extLst/>
        </p:spPr>
        <p:style>
          <a:lnRef idx="2">
            <a:schemeClr val="accent1">
              <a:shade val="50000"/>
            </a:schemeClr>
          </a:lnRef>
          <a:fillRef idx="1">
            <a:schemeClr val="accent1"/>
          </a:fillRef>
          <a:effectRef idx="0">
            <a:schemeClr val="accent1"/>
          </a:effectRef>
          <a:fontRef idx="minor">
            <a:schemeClr val="lt1"/>
          </a:fontRef>
        </p:style>
        <p:txBody>
          <a:bodyPr/>
          <a:lstStyle/>
          <a:p>
            <a:endParaRPr lang="es-AR"/>
          </a:p>
        </p:txBody>
      </p:sp>
      <p:sp>
        <p:nvSpPr>
          <p:cNvPr id="61451" name="Text Box 21"/>
          <p:cNvSpPr txBox="1">
            <a:spLocks noChangeArrowheads="1"/>
          </p:cNvSpPr>
          <p:nvPr/>
        </p:nvSpPr>
        <p:spPr bwMode="auto">
          <a:xfrm>
            <a:off x="395288" y="5949950"/>
            <a:ext cx="1944687" cy="641350"/>
          </a:xfrm>
          <a:prstGeom prst="rect">
            <a:avLst/>
          </a:prstGeom>
          <a:ln/>
          <a:extLst/>
        </p:spPr>
        <p:style>
          <a:lnRef idx="2">
            <a:schemeClr val="accent1">
              <a:shade val="50000"/>
            </a:schemeClr>
          </a:lnRef>
          <a:fillRef idx="1">
            <a:schemeClr val="accent1"/>
          </a:fillRef>
          <a:effectRef idx="0">
            <a:schemeClr val="accent1"/>
          </a:effectRef>
          <a:fontRef idx="minor">
            <a:schemeClr val="lt1"/>
          </a:fontRef>
        </p:style>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s-AR" altLang="es-AR" dirty="0"/>
              <a:t>Polinomio </a:t>
            </a:r>
            <a:r>
              <a:rPr lang="es-AR" altLang="es-AR" dirty="0" err="1"/>
              <a:t>nolineal</a:t>
            </a:r>
            <a:endParaRPr lang="es-ES_tradnl" altLang="es-AR" dirty="0"/>
          </a:p>
        </p:txBody>
      </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261"/>
                    </p:tgtEl>
                  </p:cond>
                </p:stCondLst>
                <p:endSync evt="end" delay="0">
                  <p:rtn val="all"/>
                </p:endSync>
                <p:childTnLst>
                  <p:par>
                    <p:cTn id="3" fill="hold" nodeType="clickPar">
                      <p:stCondLst>
                        <p:cond delay="0"/>
                      </p:stCondLst>
                      <p:childTnLst>
                        <p:par>
                          <p:cTn id="4" fill="hold" nodeType="withGroup">
                            <p:stCondLst>
                              <p:cond delay="0"/>
                            </p:stCondLst>
                            <p:childTnLst>
                              <p:par>
                                <p:cTn id="5" presetID="2" presetClass="mediacall" presetSubtype="0" fill="hold" nodeType="clickEffect">
                                  <p:stCondLst>
                                    <p:cond delay="0"/>
                                  </p:stCondLst>
                                  <p:childTnLst>
                                    <p:cmd type="call" cmd="togglePause">
                                      <p:cBhvr>
                                        <p:cTn id="6" dur="1" fill="hold"/>
                                        <p:tgtEl>
                                          <p:spTgt spid="7261"/>
                                        </p:tgtEl>
                                      </p:cBhvr>
                                    </p:cmd>
                                  </p:childTnLst>
                                </p:cTn>
                              </p:par>
                            </p:childTnLst>
                          </p:cTn>
                        </p:par>
                      </p:childTnLst>
                    </p:cTn>
                  </p:par>
                </p:childTnLst>
              </p:cTn>
              <p:nextCondLst>
                <p:cond evt="onClick" delay="0">
                  <p:tgtEl>
                    <p:spTgt spid="7261"/>
                  </p:tgtEl>
                </p:cond>
              </p:nextCondLst>
            </p:seq>
            <p:video>
              <p:cMediaNode>
                <p:cTn id="7" fill="hold" display="0">
                  <p:stCondLst>
                    <p:cond delay="indefinite"/>
                  </p:stCondLst>
                  <p:endCondLst>
                    <p:cond evt="onNext" delay="0">
                      <p:tgtEl>
                        <p:sldTgt/>
                      </p:tgtEl>
                    </p:cond>
                    <p:cond evt="onPrev" delay="0">
                      <p:tgtEl>
                        <p:sldTgt/>
                      </p:tgtEl>
                    </p:cond>
                  </p:endCondLst>
                </p:cTn>
                <p:tgtEl>
                  <p:spTgt spid="7261"/>
                </p:tgtEl>
              </p:cMediaNode>
            </p:video>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4"/>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r" eaLnBrk="1" hangingPunct="1"/>
            <a:fld id="{CE7E692C-16CB-4B94-9EE8-BBFE9ED91442}" type="slidenum">
              <a:rPr lang="es-ES" altLang="es-AR" sz="1400">
                <a:latin typeface="Arial" panose="020B0604020202020204" pitchFamily="34" charset="0"/>
              </a:rPr>
              <a:pPr algn="r" eaLnBrk="1" hangingPunct="1"/>
              <a:t>58</a:t>
            </a:fld>
            <a:endParaRPr lang="es-ES" altLang="es-AR" sz="1400">
              <a:latin typeface="Arial" panose="020B0604020202020204" pitchFamily="34" charset="0"/>
            </a:endParaRPr>
          </a:p>
        </p:txBody>
      </p:sp>
      <p:sp>
        <p:nvSpPr>
          <p:cNvPr id="62467" name="Text Box 14"/>
          <p:cNvSpPr txBox="1">
            <a:spLocks noChangeArrowheads="1"/>
          </p:cNvSpPr>
          <p:nvPr/>
        </p:nvSpPr>
        <p:spPr bwMode="auto">
          <a:xfrm>
            <a:off x="2700338" y="692150"/>
            <a:ext cx="2825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es-AR" altLang="es-AR" sz="3600">
                <a:latin typeface="Arial" panose="020B0604020202020204" pitchFamily="34" charset="0"/>
              </a:rPr>
              <a:t>Señal OFDM</a:t>
            </a:r>
            <a:endParaRPr lang="es-ES_tradnl" altLang="es-AR" sz="3600">
              <a:latin typeface="Arial" panose="020B0604020202020204" pitchFamily="34" charset="0"/>
            </a:endParaRPr>
          </a:p>
        </p:txBody>
      </p:sp>
      <p:pic>
        <p:nvPicPr>
          <p:cNvPr id="62468" name="Picture 12" descr="PArespon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9338" y="2217738"/>
            <a:ext cx="3605212" cy="270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69" name="Line 13"/>
          <p:cNvSpPr>
            <a:spLocks noChangeShapeType="1"/>
          </p:cNvSpPr>
          <p:nvPr/>
        </p:nvSpPr>
        <p:spPr bwMode="auto">
          <a:xfrm>
            <a:off x="6156325" y="4627563"/>
            <a:ext cx="0" cy="215900"/>
          </a:xfrm>
          <a:prstGeom prst="line">
            <a:avLst/>
          </a:prstGeom>
          <a:noFill/>
          <a:ln w="9525">
            <a:solidFill>
              <a:srgbClr val="FF3300"/>
            </a:solidFill>
            <a:round/>
            <a:headEnd type="triangle" w="med" len="med"/>
            <a:tailEnd/>
          </a:ln>
          <a:extLst>
            <a:ext uri="{909E8E84-426E-40DD-AFC4-6F175D3DCCD1}">
              <a14:hiddenFill xmlns:a14="http://schemas.microsoft.com/office/drawing/2010/main">
                <a:noFill/>
              </a14:hiddenFill>
            </a:ext>
          </a:extLst>
        </p:spPr>
        <p:txBody>
          <a:bodyPr/>
          <a:lstStyle/>
          <a:p>
            <a:endParaRPr lang="es-AR"/>
          </a:p>
        </p:txBody>
      </p:sp>
      <p:sp>
        <p:nvSpPr>
          <p:cNvPr id="62470" name="Line 14"/>
          <p:cNvSpPr>
            <a:spLocks noChangeShapeType="1"/>
          </p:cNvSpPr>
          <p:nvPr/>
        </p:nvSpPr>
        <p:spPr bwMode="auto">
          <a:xfrm>
            <a:off x="5435600" y="4627563"/>
            <a:ext cx="0" cy="2159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s-AR"/>
          </a:p>
        </p:txBody>
      </p:sp>
      <p:pic>
        <p:nvPicPr>
          <p:cNvPr id="62471" name="Picture 15" descr="TDofd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2251075"/>
            <a:ext cx="3459162" cy="259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72" name="Line 16"/>
          <p:cNvSpPr>
            <a:spLocks noChangeShapeType="1"/>
          </p:cNvSpPr>
          <p:nvPr/>
        </p:nvSpPr>
        <p:spPr bwMode="auto">
          <a:xfrm>
            <a:off x="611188" y="4122738"/>
            <a:ext cx="7207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AR"/>
          </a:p>
        </p:txBody>
      </p:sp>
      <p:sp>
        <p:nvSpPr>
          <p:cNvPr id="62473" name="Text Box 17"/>
          <p:cNvSpPr txBox="1">
            <a:spLocks noChangeArrowheads="1"/>
          </p:cNvSpPr>
          <p:nvPr/>
        </p:nvSpPr>
        <p:spPr bwMode="auto">
          <a:xfrm>
            <a:off x="323850" y="3597275"/>
            <a:ext cx="893763"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en-US" altLang="es-AR" sz="1400" i="1">
                <a:latin typeface="Arial" panose="020B0604020202020204" pitchFamily="34" charset="0"/>
              </a:rPr>
              <a:t>Average </a:t>
            </a:r>
          </a:p>
          <a:p>
            <a:pPr eaLnBrk="1" hangingPunct="1"/>
            <a:r>
              <a:rPr lang="en-US" altLang="es-AR" sz="1400" i="1">
                <a:latin typeface="Arial" panose="020B0604020202020204" pitchFamily="34" charset="0"/>
              </a:rPr>
              <a:t>power</a:t>
            </a:r>
          </a:p>
        </p:txBody>
      </p:sp>
      <p:sp>
        <p:nvSpPr>
          <p:cNvPr id="62474" name="Line 18"/>
          <p:cNvSpPr>
            <a:spLocks noChangeShapeType="1"/>
          </p:cNvSpPr>
          <p:nvPr/>
        </p:nvSpPr>
        <p:spPr bwMode="auto">
          <a:xfrm>
            <a:off x="611188" y="2527300"/>
            <a:ext cx="720725" cy="0"/>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es-AR"/>
          </a:p>
        </p:txBody>
      </p:sp>
      <p:sp>
        <p:nvSpPr>
          <p:cNvPr id="62475" name="Text Box 19"/>
          <p:cNvSpPr txBox="1">
            <a:spLocks noChangeArrowheads="1"/>
          </p:cNvSpPr>
          <p:nvPr/>
        </p:nvSpPr>
        <p:spPr bwMode="auto">
          <a:xfrm>
            <a:off x="323850" y="2001838"/>
            <a:ext cx="6667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en-US" altLang="es-AR" sz="1400" i="1">
                <a:solidFill>
                  <a:srgbClr val="FF3300"/>
                </a:solidFill>
                <a:latin typeface="Arial" panose="020B0604020202020204" pitchFamily="34" charset="0"/>
              </a:rPr>
              <a:t>Peak </a:t>
            </a:r>
          </a:p>
          <a:p>
            <a:pPr eaLnBrk="1" hangingPunct="1"/>
            <a:r>
              <a:rPr lang="en-US" altLang="es-AR" sz="1400" i="1">
                <a:solidFill>
                  <a:srgbClr val="FF3300"/>
                </a:solidFill>
                <a:latin typeface="Arial" panose="020B0604020202020204" pitchFamily="34" charset="0"/>
              </a:rPr>
              <a:t>power</a:t>
            </a:r>
          </a:p>
        </p:txBody>
      </p:sp>
      <p:sp>
        <p:nvSpPr>
          <p:cNvPr id="62476" name="Text Box 20"/>
          <p:cNvSpPr txBox="1">
            <a:spLocks noChangeArrowheads="1"/>
          </p:cNvSpPr>
          <p:nvPr/>
        </p:nvSpPr>
        <p:spPr bwMode="auto">
          <a:xfrm>
            <a:off x="1692275" y="4941888"/>
            <a:ext cx="1517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en-US" altLang="es-AR" i="1">
                <a:latin typeface="Arial" panose="020B0604020202020204" pitchFamily="34" charset="0"/>
              </a:rPr>
              <a:t>OFDM signal</a:t>
            </a:r>
          </a:p>
        </p:txBody>
      </p:sp>
      <p:sp>
        <p:nvSpPr>
          <p:cNvPr id="62477" name="Text Box 21"/>
          <p:cNvSpPr txBox="1">
            <a:spLocks noChangeArrowheads="1"/>
          </p:cNvSpPr>
          <p:nvPr/>
        </p:nvSpPr>
        <p:spPr bwMode="auto">
          <a:xfrm>
            <a:off x="3903663" y="4503738"/>
            <a:ext cx="47148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en-US" altLang="es-AR" sz="1200" i="1">
                <a:latin typeface="Arial" panose="020B0604020202020204" pitchFamily="34" charset="0"/>
              </a:rPr>
              <a:t>time</a:t>
            </a:r>
          </a:p>
        </p:txBody>
      </p:sp>
      <p:sp>
        <p:nvSpPr>
          <p:cNvPr id="62478" name="Text Box 22"/>
          <p:cNvSpPr txBox="1">
            <a:spLocks noChangeArrowheads="1"/>
          </p:cNvSpPr>
          <p:nvPr/>
        </p:nvSpPr>
        <p:spPr bwMode="auto">
          <a:xfrm>
            <a:off x="5076825" y="4868863"/>
            <a:ext cx="893763"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en-US" altLang="es-AR" sz="1400" i="1">
                <a:latin typeface="Arial" panose="020B0604020202020204" pitchFamily="34" charset="0"/>
              </a:rPr>
              <a:t>Average </a:t>
            </a:r>
          </a:p>
          <a:p>
            <a:pPr eaLnBrk="1" hangingPunct="1"/>
            <a:r>
              <a:rPr lang="en-US" altLang="es-AR" sz="1400" i="1">
                <a:latin typeface="Arial" panose="020B0604020202020204" pitchFamily="34" charset="0"/>
              </a:rPr>
              <a:t>power</a:t>
            </a:r>
          </a:p>
        </p:txBody>
      </p:sp>
      <p:sp>
        <p:nvSpPr>
          <p:cNvPr id="62479" name="Text Box 24"/>
          <p:cNvSpPr txBox="1">
            <a:spLocks noChangeArrowheads="1"/>
          </p:cNvSpPr>
          <p:nvPr/>
        </p:nvSpPr>
        <p:spPr bwMode="auto">
          <a:xfrm>
            <a:off x="5867400" y="4868863"/>
            <a:ext cx="6667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en-US" altLang="es-AR" sz="1400" i="1">
                <a:solidFill>
                  <a:srgbClr val="FF3300"/>
                </a:solidFill>
                <a:latin typeface="Arial" panose="020B0604020202020204" pitchFamily="34" charset="0"/>
              </a:rPr>
              <a:t>Peak </a:t>
            </a:r>
          </a:p>
          <a:p>
            <a:pPr eaLnBrk="1" hangingPunct="1"/>
            <a:r>
              <a:rPr lang="en-US" altLang="es-AR" sz="1400" i="1">
                <a:solidFill>
                  <a:srgbClr val="FF3300"/>
                </a:solidFill>
                <a:latin typeface="Arial" panose="020B0604020202020204" pitchFamily="34" charset="0"/>
              </a:rPr>
              <a:t>power</a:t>
            </a:r>
          </a:p>
        </p:txBody>
      </p:sp>
      <p:sp>
        <p:nvSpPr>
          <p:cNvPr id="62480" name="Text Box 26"/>
          <p:cNvSpPr txBox="1">
            <a:spLocks noChangeArrowheads="1"/>
          </p:cNvSpPr>
          <p:nvPr/>
        </p:nvSpPr>
        <p:spPr bwMode="auto">
          <a:xfrm>
            <a:off x="5572125" y="1928813"/>
            <a:ext cx="24479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n-US" altLang="es-AR" i="1">
                <a:latin typeface="Arial" panose="020B0604020202020204" pitchFamily="34" charset="0"/>
              </a:rPr>
              <a:t>PA transfer function</a:t>
            </a:r>
          </a:p>
        </p:txBody>
      </p:sp>
      <p:sp>
        <p:nvSpPr>
          <p:cNvPr id="62481" name="Oval 27"/>
          <p:cNvSpPr>
            <a:spLocks noChangeArrowheads="1"/>
          </p:cNvSpPr>
          <p:nvPr/>
        </p:nvSpPr>
        <p:spPr bwMode="auto">
          <a:xfrm rot="2281413">
            <a:off x="5508625" y="3500438"/>
            <a:ext cx="360363" cy="1296987"/>
          </a:xfrm>
          <a:prstGeom prst="ellipse">
            <a:avLst/>
          </a:prstGeom>
          <a:noFill/>
          <a:ln w="19050"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es-ES" altLang="es-AR" i="1">
              <a:latin typeface="Arial" panose="020B0604020202020204" pitchFamily="34" charset="0"/>
            </a:endParaRPr>
          </a:p>
        </p:txBody>
      </p:sp>
      <p:sp>
        <p:nvSpPr>
          <p:cNvPr id="62482" name="Oval 28"/>
          <p:cNvSpPr>
            <a:spLocks noChangeArrowheads="1"/>
          </p:cNvSpPr>
          <p:nvPr/>
        </p:nvSpPr>
        <p:spPr bwMode="auto">
          <a:xfrm rot="2281413">
            <a:off x="6210300" y="2749550"/>
            <a:ext cx="360363" cy="1008063"/>
          </a:xfrm>
          <a:prstGeom prst="ellipse">
            <a:avLst/>
          </a:prstGeom>
          <a:noFill/>
          <a:ln w="19050"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es-ES" altLang="es-AR" i="1">
              <a:latin typeface="Arial" panose="020B0604020202020204" pitchFamily="34" charset="0"/>
            </a:endParaRPr>
          </a:p>
        </p:txBody>
      </p:sp>
      <p:sp>
        <p:nvSpPr>
          <p:cNvPr id="62483" name="Oval 29"/>
          <p:cNvSpPr>
            <a:spLocks noChangeArrowheads="1"/>
          </p:cNvSpPr>
          <p:nvPr/>
        </p:nvSpPr>
        <p:spPr bwMode="auto">
          <a:xfrm>
            <a:off x="6804025" y="2636838"/>
            <a:ext cx="1439863" cy="288925"/>
          </a:xfrm>
          <a:prstGeom prst="ellipse">
            <a:avLst/>
          </a:prstGeom>
          <a:noFill/>
          <a:ln w="19050"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es-ES" altLang="es-AR" i="1">
              <a:latin typeface="Arial" panose="020B0604020202020204" pitchFamily="34" charset="0"/>
            </a:endParaRPr>
          </a:p>
        </p:txBody>
      </p:sp>
      <p:sp>
        <p:nvSpPr>
          <p:cNvPr id="62484" name="Text Box 30"/>
          <p:cNvSpPr txBox="1">
            <a:spLocks noChangeArrowheads="1"/>
          </p:cNvSpPr>
          <p:nvPr/>
        </p:nvSpPr>
        <p:spPr bwMode="auto">
          <a:xfrm rot="-3117547">
            <a:off x="4620418" y="3669507"/>
            <a:ext cx="12176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en-US" altLang="es-AR" sz="1400" i="1">
                <a:latin typeface="Arial" panose="020B0604020202020204" pitchFamily="34" charset="0"/>
              </a:rPr>
              <a:t>Linear region</a:t>
            </a:r>
          </a:p>
        </p:txBody>
      </p:sp>
      <p:sp>
        <p:nvSpPr>
          <p:cNvPr id="62485" name="Text Box 31"/>
          <p:cNvSpPr txBox="1">
            <a:spLocks noChangeArrowheads="1"/>
          </p:cNvSpPr>
          <p:nvPr/>
        </p:nvSpPr>
        <p:spPr bwMode="auto">
          <a:xfrm rot="-3117547">
            <a:off x="6152357" y="3347244"/>
            <a:ext cx="14843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en-US" altLang="es-AR" sz="1400" i="1">
                <a:latin typeface="Arial" panose="020B0604020202020204" pitchFamily="34" charset="0"/>
              </a:rPr>
              <a:t>Nonlinear region</a:t>
            </a:r>
          </a:p>
        </p:txBody>
      </p:sp>
      <p:sp>
        <p:nvSpPr>
          <p:cNvPr id="62486" name="Text Box 32"/>
          <p:cNvSpPr txBox="1">
            <a:spLocks noChangeArrowheads="1"/>
          </p:cNvSpPr>
          <p:nvPr/>
        </p:nvSpPr>
        <p:spPr bwMode="auto">
          <a:xfrm>
            <a:off x="7288213" y="2347913"/>
            <a:ext cx="9921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en-US" altLang="es-AR" sz="1400" i="1">
                <a:latin typeface="Arial" panose="020B0604020202020204" pitchFamily="34" charset="0"/>
              </a:rPr>
              <a:t>Saturation</a:t>
            </a:r>
          </a:p>
        </p:txBody>
      </p:sp>
      <p:sp>
        <p:nvSpPr>
          <p:cNvPr id="62487" name="Line 33"/>
          <p:cNvSpPr>
            <a:spLocks noChangeShapeType="1"/>
          </p:cNvSpPr>
          <p:nvPr/>
        </p:nvSpPr>
        <p:spPr bwMode="auto">
          <a:xfrm>
            <a:off x="5219700" y="3933825"/>
            <a:ext cx="288925" cy="714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62488" name="Line 34"/>
          <p:cNvSpPr>
            <a:spLocks noChangeShapeType="1"/>
          </p:cNvSpPr>
          <p:nvPr/>
        </p:nvSpPr>
        <p:spPr bwMode="auto">
          <a:xfrm flipH="1" flipV="1">
            <a:off x="6588125" y="3284538"/>
            <a:ext cx="144463" cy="3603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62489" name="Line 35"/>
          <p:cNvSpPr>
            <a:spLocks noChangeShapeType="1"/>
          </p:cNvSpPr>
          <p:nvPr/>
        </p:nvSpPr>
        <p:spPr bwMode="auto">
          <a:xfrm flipH="1">
            <a:off x="7740650" y="2565400"/>
            <a:ext cx="144463" cy="714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62490" name="Text Box 36"/>
          <p:cNvSpPr txBox="1">
            <a:spLocks noChangeArrowheads="1"/>
          </p:cNvSpPr>
          <p:nvPr/>
        </p:nvSpPr>
        <p:spPr bwMode="auto">
          <a:xfrm>
            <a:off x="7885113" y="4652963"/>
            <a:ext cx="4032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en-US" altLang="es-AR" sz="1200" i="1">
                <a:latin typeface="Arial" panose="020B0604020202020204" pitchFamily="34" charset="0"/>
              </a:rPr>
              <a:t>Pin</a:t>
            </a:r>
          </a:p>
        </p:txBody>
      </p:sp>
      <p:sp>
        <p:nvSpPr>
          <p:cNvPr id="62491" name="Text Box 37"/>
          <p:cNvSpPr txBox="1">
            <a:spLocks noChangeArrowheads="1"/>
          </p:cNvSpPr>
          <p:nvPr/>
        </p:nvSpPr>
        <p:spPr bwMode="auto">
          <a:xfrm>
            <a:off x="4787900" y="2276475"/>
            <a:ext cx="4968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en-US" altLang="es-AR" sz="1200" i="1">
                <a:latin typeface="Arial" panose="020B0604020202020204" pitchFamily="34" charset="0"/>
              </a:rPr>
              <a:t>Pout</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42" name="NLD.m1v">
            <a:hlinkClick r:id="" action="ppaction://media"/>
          </p:cNvPr>
          <p:cNvPicPr>
            <a:picLocks noRot="1" noChangeAspect="1" noChangeArrowheads="1"/>
          </p:cNvPicPr>
          <p:nvPr>
            <a:videoFile r:link="rId1"/>
          </p:nvPr>
        </p:nvPicPr>
        <p:blipFill>
          <a:blip r:embed="rId4">
            <a:extLst>
              <a:ext uri="{28A0092B-C50C-407E-A947-70E740481C1C}">
                <a14:useLocalDpi xmlns:a14="http://schemas.microsoft.com/office/drawing/2010/main" val="0"/>
              </a:ext>
            </a:extLst>
          </a:blip>
          <a:srcRect/>
          <a:stretch>
            <a:fillRect/>
          </a:stretch>
        </p:blipFill>
        <p:spPr bwMode="auto">
          <a:xfrm>
            <a:off x="1331913" y="1557338"/>
            <a:ext cx="6284912"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1"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es-AR" altLang="es-AR">
              <a:latin typeface="Arial" panose="020B0604020202020204" pitchFamily="34" charset="0"/>
            </a:endParaRPr>
          </a:p>
        </p:txBody>
      </p:sp>
      <p:sp>
        <p:nvSpPr>
          <p:cNvPr id="63492"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es-AR" altLang="es-AR">
              <a:latin typeface="Arial" panose="020B0604020202020204" pitchFamily="34" charset="0"/>
            </a:endParaRPr>
          </a:p>
        </p:txBody>
      </p:sp>
      <p:grpSp>
        <p:nvGrpSpPr>
          <p:cNvPr id="63493" name="Group 24"/>
          <p:cNvGrpSpPr>
            <a:grpSpLocks/>
          </p:cNvGrpSpPr>
          <p:nvPr/>
        </p:nvGrpSpPr>
        <p:grpSpPr bwMode="auto">
          <a:xfrm>
            <a:off x="7667625" y="1484313"/>
            <a:ext cx="1511300" cy="1296987"/>
            <a:chOff x="295" y="2341"/>
            <a:chExt cx="952" cy="817"/>
          </a:xfrm>
        </p:grpSpPr>
        <p:sp>
          <p:nvSpPr>
            <p:cNvPr id="63499" name="AutoShape 22"/>
            <p:cNvSpPr>
              <a:spLocks noChangeArrowheads="1"/>
            </p:cNvSpPr>
            <p:nvPr/>
          </p:nvSpPr>
          <p:spPr bwMode="auto">
            <a:xfrm>
              <a:off x="295" y="2341"/>
              <a:ext cx="952" cy="817"/>
            </a:xfrm>
            <a:prstGeom prst="wedgeRoundRectCallout">
              <a:avLst>
                <a:gd name="adj1" fmla="val -43750"/>
                <a:gd name="adj2" fmla="val 70000"/>
                <a:gd name="adj3" fmla="val 16667"/>
              </a:avLst>
            </a:prstGeom>
            <a:solidFill>
              <a:srgbClr val="FFFF99"/>
            </a:solidFill>
            <a:ln w="9525">
              <a:solidFill>
                <a:schemeClr val="tx1"/>
              </a:solidFill>
              <a:miter lim="800000"/>
              <a:headEnd/>
              <a:tailEnd/>
            </a:ln>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eaLnBrk="1" hangingPunct="1"/>
              <a:endParaRPr lang="es-ES" altLang="es-AR" i="1">
                <a:latin typeface="Arial" panose="020B0604020202020204" pitchFamily="34" charset="0"/>
              </a:endParaRPr>
            </a:p>
          </p:txBody>
        </p:sp>
        <p:sp>
          <p:nvSpPr>
            <p:cNvPr id="63500" name="Text Box 23"/>
            <p:cNvSpPr txBox="1">
              <a:spLocks noChangeArrowheads="1"/>
            </p:cNvSpPr>
            <p:nvPr/>
          </p:nvSpPr>
          <p:spPr bwMode="auto">
            <a:xfrm>
              <a:off x="340" y="2341"/>
              <a:ext cx="836"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en-US" altLang="es-AR" i="1">
                  <a:latin typeface="Arial" panose="020B0604020202020204" pitchFamily="34" charset="0"/>
                </a:rPr>
                <a:t>How much </a:t>
              </a:r>
            </a:p>
            <a:p>
              <a:pPr eaLnBrk="1" hangingPunct="1"/>
              <a:r>
                <a:rPr lang="en-US" altLang="es-AR" i="1">
                  <a:latin typeface="Arial" panose="020B0604020202020204" pitchFamily="34" charset="0"/>
                </a:rPr>
                <a:t>distortion </a:t>
              </a:r>
            </a:p>
            <a:p>
              <a:pPr eaLnBrk="1" hangingPunct="1"/>
              <a:r>
                <a:rPr lang="en-US" altLang="es-AR" i="1">
                  <a:latin typeface="Arial" panose="020B0604020202020204" pitchFamily="34" charset="0"/>
                </a:rPr>
                <a:t>can be </a:t>
              </a:r>
            </a:p>
            <a:p>
              <a:pPr eaLnBrk="1" hangingPunct="1"/>
              <a:r>
                <a:rPr lang="en-US" altLang="es-AR" i="1">
                  <a:latin typeface="Arial" panose="020B0604020202020204" pitchFamily="34" charset="0"/>
                </a:rPr>
                <a:t>allowed ?</a:t>
              </a:r>
            </a:p>
          </p:txBody>
        </p:sp>
      </p:grpSp>
      <p:sp>
        <p:nvSpPr>
          <p:cNvPr id="63494" name="Text Box 25"/>
          <p:cNvSpPr txBox="1">
            <a:spLocks noChangeArrowheads="1"/>
          </p:cNvSpPr>
          <p:nvPr/>
        </p:nvSpPr>
        <p:spPr bwMode="auto">
          <a:xfrm>
            <a:off x="0" y="3933825"/>
            <a:ext cx="1331913" cy="915988"/>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en-US" altLang="es-AR" i="1">
                <a:latin typeface="Arial" panose="020B0604020202020204" pitchFamily="34" charset="0"/>
              </a:rPr>
              <a:t>Out-of-band </a:t>
            </a:r>
          </a:p>
          <a:p>
            <a:pPr eaLnBrk="1" hangingPunct="1"/>
            <a:r>
              <a:rPr lang="en-US" altLang="es-AR" i="1">
                <a:latin typeface="Arial" panose="020B0604020202020204" pitchFamily="34" charset="0"/>
              </a:rPr>
              <a:t>distortion</a:t>
            </a:r>
          </a:p>
        </p:txBody>
      </p:sp>
      <p:sp>
        <p:nvSpPr>
          <p:cNvPr id="63495" name="Text Box 26"/>
          <p:cNvSpPr txBox="1">
            <a:spLocks noChangeArrowheads="1"/>
          </p:cNvSpPr>
          <p:nvPr/>
        </p:nvSpPr>
        <p:spPr bwMode="auto">
          <a:xfrm>
            <a:off x="7885113" y="4149725"/>
            <a:ext cx="1111250" cy="64135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en-US" altLang="es-AR" i="1">
                <a:latin typeface="Arial" panose="020B0604020202020204" pitchFamily="34" charset="0"/>
              </a:rPr>
              <a:t>In-band </a:t>
            </a:r>
          </a:p>
          <a:p>
            <a:pPr eaLnBrk="1" hangingPunct="1"/>
            <a:r>
              <a:rPr lang="en-US" altLang="es-AR" i="1">
                <a:latin typeface="Arial" panose="020B0604020202020204" pitchFamily="34" charset="0"/>
              </a:rPr>
              <a:t>distortion</a:t>
            </a:r>
          </a:p>
        </p:txBody>
      </p:sp>
      <p:sp>
        <p:nvSpPr>
          <p:cNvPr id="63496" name="Rectangle 11"/>
          <p:cNvSpPr>
            <a:spLocks noGrp="1" noChangeArrowheads="1"/>
          </p:cNvSpPr>
          <p:nvPr>
            <p:ph type="title"/>
          </p:nvPr>
        </p:nvSpPr>
        <p:spPr/>
        <p:txBody>
          <a:bodyPr/>
          <a:lstStyle/>
          <a:p>
            <a:r>
              <a:rPr lang="es-AR" altLang="es-AR"/>
              <a:t>Distorsión</a:t>
            </a:r>
            <a:endParaRPr lang="es-ES_tradnl" altLang="es-AR"/>
          </a:p>
        </p:txBody>
      </p:sp>
      <p:pic>
        <p:nvPicPr>
          <p:cNvPr id="63497" name="Picture 19" descr="celularcargandos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92900" y="188913"/>
            <a:ext cx="1414463" cy="1257300"/>
          </a:xfrm>
          <a:prstGeom prst="rect">
            <a:avLst/>
          </a:prstGeom>
          <a:noFill/>
          <a:ln w="38100">
            <a:solidFill>
              <a:srgbClr val="FFFF00"/>
            </a:solidFill>
            <a:miter lim="800000"/>
            <a:headEnd/>
            <a:tailEnd/>
          </a:ln>
          <a:extLst>
            <a:ext uri="{909E8E84-426E-40DD-AFC4-6F175D3DCCD1}">
              <a14:hiddenFill xmlns:a14="http://schemas.microsoft.com/office/drawing/2010/main">
                <a:solidFill>
                  <a:srgbClr val="FFFFFF"/>
                </a:solidFill>
              </a14:hiddenFill>
            </a:ext>
          </a:extLst>
        </p:spPr>
      </p:pic>
      <p:pic>
        <p:nvPicPr>
          <p:cNvPr id="63498" name="Picture 6" descr="Cell_Phone_Battery"/>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72000" y="217488"/>
            <a:ext cx="1138238" cy="113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restart="whenNotActive" fill="hold" evtFilter="cancelBubble" nodeType="interactiveSeq">
                <p:stCondLst>
                  <p:cond evt="onClick" delay="0">
                    <p:tgtEl>
                      <p:spTgt spid="112642"/>
                    </p:tgtEl>
                  </p:cond>
                </p:stCondLst>
                <p:endSync evt="end" delay="0">
                  <p:rtn val="all"/>
                </p:endSync>
                <p:childTnLst>
                  <p:par>
                    <p:cTn id="3" fill="hold" nodeType="clickPar">
                      <p:stCondLst>
                        <p:cond delay="0"/>
                      </p:stCondLst>
                      <p:childTnLst>
                        <p:par>
                          <p:cTn id="4" fill="hold" nodeType="withGroup">
                            <p:stCondLst>
                              <p:cond delay="0"/>
                            </p:stCondLst>
                            <p:childTnLst>
                              <p:par>
                                <p:cTn id="5" presetID="2" presetClass="mediacall" presetSubtype="0" fill="hold" nodeType="clickEffect">
                                  <p:stCondLst>
                                    <p:cond delay="0"/>
                                  </p:stCondLst>
                                  <p:childTnLst>
                                    <p:cmd type="call" cmd="togglePause">
                                      <p:cBhvr>
                                        <p:cTn id="6" dur="1" fill="hold"/>
                                        <p:tgtEl>
                                          <p:spTgt spid="112642"/>
                                        </p:tgtEl>
                                      </p:cBhvr>
                                    </p:cmd>
                                  </p:childTnLst>
                                </p:cTn>
                              </p:par>
                            </p:childTnLst>
                          </p:cTn>
                        </p:par>
                      </p:childTnLst>
                    </p:cTn>
                  </p:par>
                </p:childTnLst>
              </p:cTn>
              <p:nextCondLst>
                <p:cond evt="onClick" delay="0">
                  <p:tgtEl>
                    <p:spTgt spid="112642"/>
                  </p:tgtEl>
                </p:cond>
              </p:nextCondLst>
            </p:seq>
            <p:video>
              <p:cMediaNode>
                <p:cTn id="7" fill="hold" display="0">
                  <p:stCondLst>
                    <p:cond delay="indefinite"/>
                  </p:stCondLst>
                  <p:endCondLst>
                    <p:cond evt="onNext" delay="0">
                      <p:tgtEl>
                        <p:sldTgt/>
                      </p:tgtEl>
                    </p:cond>
                    <p:cond evt="onPrev" delay="0">
                      <p:tgtEl>
                        <p:sldTgt/>
                      </p:tgtEl>
                    </p:cond>
                  </p:endCondLst>
                </p:cTn>
                <p:tgtEl>
                  <p:spTgt spid="112642"/>
                </p:tgtEl>
              </p:cMediaNode>
            </p:vide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es-AR"/>
              <a:t>Codificación en bloques</a:t>
            </a:r>
          </a:p>
        </p:txBody>
      </p:sp>
      <p:sp>
        <p:nvSpPr>
          <p:cNvPr id="19459" name="Content Placeholder 2"/>
          <p:cNvSpPr>
            <a:spLocks noGrp="1"/>
          </p:cNvSpPr>
          <p:nvPr>
            <p:ph idx="1"/>
          </p:nvPr>
        </p:nvSpPr>
        <p:spPr>
          <a:xfrm>
            <a:off x="790693" y="1365251"/>
            <a:ext cx="3744168" cy="4114800"/>
          </a:xfrm>
        </p:spPr>
        <p:style>
          <a:lnRef idx="2">
            <a:schemeClr val="accent1">
              <a:shade val="50000"/>
            </a:schemeClr>
          </a:lnRef>
          <a:fillRef idx="1">
            <a:schemeClr val="accent1"/>
          </a:fillRef>
          <a:effectRef idx="0">
            <a:schemeClr val="accent1"/>
          </a:effectRef>
          <a:fontRef idx="minor">
            <a:schemeClr val="lt1"/>
          </a:fontRef>
        </p:style>
        <p:txBody>
          <a:bodyPr>
            <a:normAutofit lnSpcReduction="10000"/>
          </a:bodyPr>
          <a:lstStyle/>
          <a:p>
            <a:r>
              <a:rPr lang="en-US" altLang="es-AR" sz="2400" dirty="0"/>
              <a:t>Un </a:t>
            </a:r>
            <a:r>
              <a:rPr lang="en-US" altLang="es-AR" sz="2400" dirty="0" err="1"/>
              <a:t>bloque</a:t>
            </a:r>
            <a:r>
              <a:rPr lang="en-US" altLang="es-AR" sz="2400" dirty="0"/>
              <a:t> de </a:t>
            </a:r>
            <a:r>
              <a:rPr lang="en-US" altLang="es-AR" sz="2400" dirty="0" err="1"/>
              <a:t>datos</a:t>
            </a:r>
            <a:r>
              <a:rPr lang="en-US" altLang="es-AR" sz="2400" dirty="0"/>
              <a:t> de entrada de </a:t>
            </a:r>
            <a:r>
              <a:rPr lang="en-US" altLang="es-AR" sz="2400" i="1" dirty="0"/>
              <a:t>k</a:t>
            </a:r>
            <a:r>
              <a:rPr lang="en-US" altLang="es-AR" sz="2400" dirty="0"/>
              <a:t> bits  </a:t>
            </a:r>
            <a:r>
              <a:rPr lang="en-US" altLang="es-AR" sz="2400" dirty="0" err="1"/>
              <a:t>es</a:t>
            </a:r>
            <a:r>
              <a:rPr lang="en-US" altLang="es-AR" sz="2400" dirty="0"/>
              <a:t> </a:t>
            </a:r>
            <a:r>
              <a:rPr lang="en-US" altLang="es-AR" sz="2400" dirty="0" err="1"/>
              <a:t>mapeado</a:t>
            </a:r>
            <a:r>
              <a:rPr lang="en-US" altLang="es-AR" sz="2400" dirty="0"/>
              <a:t> en un </a:t>
            </a:r>
            <a:r>
              <a:rPr lang="en-US" altLang="es-AR" sz="2400" dirty="0" err="1"/>
              <a:t>bloque</a:t>
            </a:r>
            <a:r>
              <a:rPr lang="en-US" altLang="es-AR" sz="2400" dirty="0"/>
              <a:t> de </a:t>
            </a:r>
            <a:r>
              <a:rPr lang="en-US" altLang="es-AR" sz="2400" dirty="0" err="1"/>
              <a:t>salida</a:t>
            </a:r>
            <a:r>
              <a:rPr lang="en-US" altLang="es-AR" sz="2400" dirty="0"/>
              <a:t> de </a:t>
            </a:r>
            <a:r>
              <a:rPr lang="en-US" altLang="es-AR" sz="2400" i="1" dirty="0"/>
              <a:t>n</a:t>
            </a:r>
            <a:r>
              <a:rPr lang="en-US" altLang="es-AR" sz="2400" dirty="0"/>
              <a:t> bits </a:t>
            </a:r>
            <a:r>
              <a:rPr lang="en-US" altLang="es-AR" sz="2400" i="1" dirty="0"/>
              <a:t>(n&gt;k).</a:t>
            </a:r>
          </a:p>
          <a:p>
            <a:r>
              <a:rPr lang="en-US" altLang="es-AR" sz="2400" i="1" dirty="0"/>
              <a:t>n-k </a:t>
            </a:r>
            <a:r>
              <a:rPr lang="en-US" altLang="es-AR" sz="2400" dirty="0"/>
              <a:t>bits de </a:t>
            </a:r>
            <a:r>
              <a:rPr lang="en-US" altLang="es-AR" sz="2400" dirty="0" err="1"/>
              <a:t>paridad</a:t>
            </a:r>
            <a:r>
              <a:rPr lang="en-US" altLang="es-AR" sz="2400" dirty="0"/>
              <a:t> son </a:t>
            </a:r>
            <a:r>
              <a:rPr lang="en-US" altLang="es-AR" sz="2400" dirty="0" err="1"/>
              <a:t>calculados</a:t>
            </a:r>
            <a:r>
              <a:rPr lang="en-US" altLang="es-AR" sz="2400" dirty="0"/>
              <a:t> </a:t>
            </a:r>
            <a:r>
              <a:rPr lang="en-US" altLang="es-AR" sz="2400" dirty="0" err="1"/>
              <a:t>siguiendo</a:t>
            </a:r>
            <a:r>
              <a:rPr lang="en-US" altLang="es-AR" sz="2400" dirty="0"/>
              <a:t> un </a:t>
            </a:r>
            <a:r>
              <a:rPr lang="en-US" altLang="es-AR" sz="2400" dirty="0" err="1"/>
              <a:t>predeterminado</a:t>
            </a:r>
            <a:r>
              <a:rPr lang="en-US" altLang="es-AR" sz="2400" dirty="0"/>
              <a:t> </a:t>
            </a:r>
            <a:r>
              <a:rPr lang="en-US" altLang="es-AR" sz="2400" dirty="0" err="1"/>
              <a:t>procedimiento</a:t>
            </a:r>
            <a:r>
              <a:rPr lang="en-US" altLang="es-AR" sz="2400" dirty="0"/>
              <a:t> </a:t>
            </a:r>
            <a:r>
              <a:rPr lang="en-US" altLang="es-AR" sz="2400" dirty="0" err="1"/>
              <a:t>algebraico</a:t>
            </a:r>
            <a:r>
              <a:rPr lang="en-US" altLang="es-AR" sz="2400" dirty="0"/>
              <a:t>.</a:t>
            </a:r>
          </a:p>
        </p:txBody>
      </p:sp>
      <p:pic>
        <p:nvPicPr>
          <p:cNvPr id="1946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9682" y="2847976"/>
            <a:ext cx="4248150" cy="263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eft Brace 4"/>
          <p:cNvSpPr/>
          <p:nvPr/>
        </p:nvSpPr>
        <p:spPr>
          <a:xfrm rot="16200000">
            <a:off x="6560162" y="3746500"/>
            <a:ext cx="503237" cy="3744912"/>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9462" name="TextBox 5"/>
          <p:cNvSpPr txBox="1">
            <a:spLocks noChangeArrowheads="1"/>
          </p:cNvSpPr>
          <p:nvPr/>
        </p:nvSpPr>
        <p:spPr bwMode="auto">
          <a:xfrm>
            <a:off x="5447256" y="5942013"/>
            <a:ext cx="34575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en-US" altLang="es-AR">
                <a:solidFill>
                  <a:srgbClr val="FF0000"/>
                </a:solidFill>
              </a:rPr>
              <a:t>Codigo resultante</a:t>
            </a:r>
          </a:p>
        </p:txBody>
      </p:sp>
      <p:sp>
        <p:nvSpPr>
          <p:cNvPr id="19463" name="TextBox 6"/>
          <p:cNvSpPr txBox="1">
            <a:spLocks noChangeArrowheads="1"/>
          </p:cNvSpPr>
          <p:nvPr/>
        </p:nvSpPr>
        <p:spPr bwMode="auto">
          <a:xfrm>
            <a:off x="762546" y="6070387"/>
            <a:ext cx="4248150" cy="708025"/>
          </a:xfrm>
          <a:prstGeom prst="rect">
            <a:avLst/>
          </a:prstGeom>
          <a:ln/>
          <a:extLst/>
        </p:spPr>
        <p:style>
          <a:lnRef idx="2">
            <a:schemeClr val="accent1"/>
          </a:lnRef>
          <a:fillRef idx="1">
            <a:schemeClr val="lt1"/>
          </a:fillRef>
          <a:effectRef idx="0">
            <a:schemeClr val="accent1"/>
          </a:effectRef>
          <a:fontRef idx="minor">
            <a:schemeClr val="dk1"/>
          </a:fontRef>
        </p:style>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en-US" altLang="es-AR" sz="2000" dirty="0">
                <a:solidFill>
                  <a:srgbClr val="FF0000"/>
                </a:solidFill>
              </a:rPr>
              <a:t>n/k </a:t>
            </a:r>
            <a:r>
              <a:rPr lang="en-US" altLang="es-AR" sz="2000" dirty="0">
                <a:solidFill>
                  <a:srgbClr val="FF0000"/>
                </a:solidFill>
                <a:sym typeface="Wingdings" panose="05000000000000000000" pitchFamily="2" charset="2"/>
              </a:rPr>
              <a:t> </a:t>
            </a:r>
            <a:r>
              <a:rPr lang="en-US" altLang="es-AR" sz="2000" dirty="0" err="1">
                <a:solidFill>
                  <a:srgbClr val="FF0000"/>
                </a:solidFill>
                <a:sym typeface="Wingdings" panose="05000000000000000000" pitchFamily="2" charset="2"/>
              </a:rPr>
              <a:t>incremento</a:t>
            </a:r>
            <a:r>
              <a:rPr lang="en-US" altLang="es-AR" sz="2000" dirty="0">
                <a:solidFill>
                  <a:srgbClr val="FF0000"/>
                </a:solidFill>
                <a:sym typeface="Wingdings" panose="05000000000000000000" pitchFamily="2" charset="2"/>
              </a:rPr>
              <a:t> del ancho de </a:t>
            </a:r>
            <a:r>
              <a:rPr lang="en-US" altLang="es-AR" sz="2000" dirty="0" err="1">
                <a:solidFill>
                  <a:srgbClr val="FF0000"/>
                </a:solidFill>
                <a:sym typeface="Wingdings" panose="05000000000000000000" pitchFamily="2" charset="2"/>
              </a:rPr>
              <a:t>banda</a:t>
            </a:r>
            <a:endParaRPr lang="en-US" altLang="es-AR" sz="2000" dirty="0">
              <a:solidFill>
                <a:srgbClr val="FF0000"/>
              </a:solidFill>
            </a:endParaRPr>
          </a:p>
        </p:txBody>
      </p:sp>
    </p:spTree>
    <p:extLst>
      <p:ext uri="{BB962C8B-B14F-4D97-AF65-F5344CB8AC3E}">
        <p14:creationId xmlns:p14="http://schemas.microsoft.com/office/powerpoint/2010/main" val="423852178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r>
              <a:rPr lang="en-US" altLang="es-AR"/>
              <a:t>Punto de operación amplificador</a:t>
            </a:r>
          </a:p>
        </p:txBody>
      </p:sp>
      <p:pic>
        <p:nvPicPr>
          <p:cNvPr id="6451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4976" y="1908810"/>
            <a:ext cx="577215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Arrow Connector 4"/>
          <p:cNvCxnSpPr/>
          <p:nvPr/>
        </p:nvCxnSpPr>
        <p:spPr>
          <a:xfrm flipH="1">
            <a:off x="4427538" y="2924175"/>
            <a:ext cx="1152525" cy="93662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4517" name="TextBox 5"/>
          <p:cNvSpPr txBox="1">
            <a:spLocks noChangeArrowheads="1"/>
          </p:cNvSpPr>
          <p:nvPr/>
        </p:nvSpPr>
        <p:spPr bwMode="auto">
          <a:xfrm>
            <a:off x="2627313" y="3860800"/>
            <a:ext cx="151288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en-US" altLang="es-AR">
                <a:solidFill>
                  <a:srgbClr val="FF0000"/>
                </a:solidFill>
              </a:rPr>
              <a:t>Menor distorsión</a:t>
            </a:r>
          </a:p>
        </p:txBody>
      </p:sp>
      <p:sp>
        <p:nvSpPr>
          <p:cNvPr id="64518" name="TextBox 6"/>
          <p:cNvSpPr txBox="1">
            <a:spLocks noChangeArrowheads="1"/>
          </p:cNvSpPr>
          <p:nvPr/>
        </p:nvSpPr>
        <p:spPr bwMode="auto">
          <a:xfrm>
            <a:off x="5316215" y="2024857"/>
            <a:ext cx="15113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en-US" altLang="es-AR">
                <a:solidFill>
                  <a:srgbClr val="FF0000"/>
                </a:solidFill>
              </a:rPr>
              <a:t>Mayor distorsión</a:t>
            </a:r>
          </a:p>
        </p:txBody>
      </p:sp>
      <p:pic>
        <p:nvPicPr>
          <p:cNvPr id="645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94" y="2133600"/>
            <a:ext cx="3027362" cy="113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100" y="5229225"/>
            <a:ext cx="3744913"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21" name="TextBox 10"/>
          <p:cNvSpPr txBox="1">
            <a:spLocks noChangeArrowheads="1"/>
          </p:cNvSpPr>
          <p:nvPr/>
        </p:nvSpPr>
        <p:spPr bwMode="auto">
          <a:xfrm>
            <a:off x="899121" y="4724400"/>
            <a:ext cx="19446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en-US" altLang="es-AR" dirty="0"/>
              <a:t>CLIPPING</a:t>
            </a:r>
          </a:p>
        </p:txBody>
      </p:sp>
      <p:pic>
        <p:nvPicPr>
          <p:cNvPr id="64522"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5373688"/>
            <a:ext cx="3241675" cy="97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23" name="TextBox 12"/>
          <p:cNvSpPr txBox="1">
            <a:spLocks noChangeArrowheads="1"/>
          </p:cNvSpPr>
          <p:nvPr/>
        </p:nvSpPr>
        <p:spPr bwMode="auto">
          <a:xfrm>
            <a:off x="5003800" y="5013325"/>
            <a:ext cx="33131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en-US" altLang="es-AR"/>
              <a:t>Nivel de CLIPPING</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r>
              <a:rPr lang="en-US" altLang="es-AR"/>
              <a:t>Distorsion nolineal</a:t>
            </a:r>
          </a:p>
        </p:txBody>
      </p:sp>
      <p:pic>
        <p:nvPicPr>
          <p:cNvPr id="6553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113" y="1412875"/>
            <a:ext cx="5268912" cy="122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5540" name="Group 6"/>
          <p:cNvGrpSpPr>
            <a:grpSpLocks/>
          </p:cNvGrpSpPr>
          <p:nvPr/>
        </p:nvGrpSpPr>
        <p:grpSpPr bwMode="auto">
          <a:xfrm>
            <a:off x="179388" y="1700213"/>
            <a:ext cx="2449512" cy="1871662"/>
            <a:chOff x="158" y="2024"/>
            <a:chExt cx="1543" cy="1179"/>
          </a:xfrm>
        </p:grpSpPr>
        <p:sp>
          <p:nvSpPr>
            <p:cNvPr id="65552" name="Rectangle 7"/>
            <p:cNvSpPr>
              <a:spLocks noChangeArrowheads="1"/>
            </p:cNvSpPr>
            <p:nvPr/>
          </p:nvSpPr>
          <p:spPr bwMode="auto">
            <a:xfrm>
              <a:off x="158" y="2024"/>
              <a:ext cx="1543" cy="1179"/>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en-US" altLang="es-AR"/>
            </a:p>
          </p:txBody>
        </p:sp>
        <p:grpSp>
          <p:nvGrpSpPr>
            <p:cNvPr id="65553" name="Group 8"/>
            <p:cNvGrpSpPr>
              <a:grpSpLocks/>
            </p:cNvGrpSpPr>
            <p:nvPr/>
          </p:nvGrpSpPr>
          <p:grpSpPr bwMode="auto">
            <a:xfrm>
              <a:off x="295" y="2296"/>
              <a:ext cx="1314" cy="634"/>
              <a:chOff x="1066" y="3186"/>
              <a:chExt cx="1314" cy="634"/>
            </a:xfrm>
          </p:grpSpPr>
          <p:grpSp>
            <p:nvGrpSpPr>
              <p:cNvPr id="65554" name="Group 6"/>
              <p:cNvGrpSpPr>
                <a:grpSpLocks/>
              </p:cNvGrpSpPr>
              <p:nvPr/>
            </p:nvGrpSpPr>
            <p:grpSpPr bwMode="auto">
              <a:xfrm>
                <a:off x="1066" y="3367"/>
                <a:ext cx="1314" cy="453"/>
                <a:chOff x="1565" y="2885"/>
                <a:chExt cx="2222" cy="771"/>
              </a:xfrm>
            </p:grpSpPr>
            <p:sp>
              <p:nvSpPr>
                <p:cNvPr id="65558" name="AutoShape 5"/>
                <p:cNvSpPr>
                  <a:spLocks noChangeArrowheads="1"/>
                </p:cNvSpPr>
                <p:nvPr/>
              </p:nvSpPr>
              <p:spPr bwMode="auto">
                <a:xfrm rot="5400000">
                  <a:off x="2290" y="2840"/>
                  <a:ext cx="771" cy="862"/>
                </a:xfrm>
                <a:prstGeom prst="triangle">
                  <a:avLst>
                    <a:gd name="adj" fmla="val 50000"/>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eaLnBrk="1" hangingPunct="1"/>
                  <a:endParaRPr lang="es-ES" altLang="es-AR">
                    <a:latin typeface="Arial" panose="020B0604020202020204" pitchFamily="34" charset="0"/>
                  </a:endParaRPr>
                </a:p>
              </p:txBody>
            </p:sp>
            <p:sp>
              <p:nvSpPr>
                <p:cNvPr id="65559" name="Line 6"/>
                <p:cNvSpPr>
                  <a:spLocks noChangeShapeType="1"/>
                </p:cNvSpPr>
                <p:nvPr/>
              </p:nvSpPr>
              <p:spPr bwMode="auto">
                <a:xfrm>
                  <a:off x="1565" y="3274"/>
                  <a:ext cx="6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AR"/>
                </a:p>
              </p:txBody>
            </p:sp>
            <p:sp>
              <p:nvSpPr>
                <p:cNvPr id="65560" name="Line 7"/>
                <p:cNvSpPr>
                  <a:spLocks noChangeShapeType="1"/>
                </p:cNvSpPr>
                <p:nvPr/>
              </p:nvSpPr>
              <p:spPr bwMode="auto">
                <a:xfrm>
                  <a:off x="3107" y="3269"/>
                  <a:ext cx="6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AR"/>
                </a:p>
              </p:txBody>
            </p:sp>
            <p:sp>
              <p:nvSpPr>
                <p:cNvPr id="65561" name="Text Box 8"/>
                <p:cNvSpPr txBox="1">
                  <a:spLocks noChangeArrowheads="1"/>
                </p:cNvSpPr>
                <p:nvPr/>
              </p:nvSpPr>
              <p:spPr bwMode="auto">
                <a:xfrm>
                  <a:off x="2245" y="3065"/>
                  <a:ext cx="952"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endParaRPr lang="es-ES" altLang="es-AR" sz="1200">
                    <a:latin typeface="Arial" panose="020B0604020202020204" pitchFamily="34" charset="0"/>
                  </a:endParaRPr>
                </a:p>
              </p:txBody>
            </p:sp>
          </p:grpSp>
          <p:sp>
            <p:nvSpPr>
              <p:cNvPr id="65555" name="Text Box 13"/>
              <p:cNvSpPr txBox="1">
                <a:spLocks noChangeArrowheads="1"/>
              </p:cNvSpPr>
              <p:nvPr/>
            </p:nvSpPr>
            <p:spPr bwMode="auto">
              <a:xfrm>
                <a:off x="1474" y="3458"/>
                <a:ext cx="3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n-US" altLang="es-AR" i="1">
                    <a:latin typeface="Arial" panose="020B0604020202020204" pitchFamily="34" charset="0"/>
                  </a:rPr>
                  <a:t>PA</a:t>
                </a:r>
              </a:p>
            </p:txBody>
          </p:sp>
          <p:sp>
            <p:nvSpPr>
              <p:cNvPr id="65556" name="Freeform 71"/>
              <p:cNvSpPr>
                <a:spLocks/>
              </p:cNvSpPr>
              <p:nvPr/>
            </p:nvSpPr>
            <p:spPr bwMode="auto">
              <a:xfrm>
                <a:off x="1111" y="3276"/>
                <a:ext cx="136" cy="174"/>
              </a:xfrm>
              <a:custGeom>
                <a:avLst/>
                <a:gdLst>
                  <a:gd name="T0" fmla="*/ 0 w 136"/>
                  <a:gd name="T1" fmla="*/ 89 h 310"/>
                  <a:gd name="T2" fmla="*/ 46 w 136"/>
                  <a:gd name="T3" fmla="*/ 13 h 310"/>
                  <a:gd name="T4" fmla="*/ 91 w 136"/>
                  <a:gd name="T5" fmla="*/ 166 h 310"/>
                  <a:gd name="T6" fmla="*/ 136 w 136"/>
                  <a:gd name="T7" fmla="*/ 63 h 310"/>
                  <a:gd name="T8" fmla="*/ 0 60000 65536"/>
                  <a:gd name="T9" fmla="*/ 0 60000 65536"/>
                  <a:gd name="T10" fmla="*/ 0 60000 65536"/>
                  <a:gd name="T11" fmla="*/ 0 60000 65536"/>
                  <a:gd name="T12" fmla="*/ 0 w 136"/>
                  <a:gd name="T13" fmla="*/ 0 h 310"/>
                  <a:gd name="T14" fmla="*/ 136 w 136"/>
                  <a:gd name="T15" fmla="*/ 310 h 310"/>
                </a:gdLst>
                <a:ahLst/>
                <a:cxnLst>
                  <a:cxn ang="T8">
                    <a:pos x="T0" y="T1"/>
                  </a:cxn>
                  <a:cxn ang="T9">
                    <a:pos x="T2" y="T3"/>
                  </a:cxn>
                  <a:cxn ang="T10">
                    <a:pos x="T4" y="T5"/>
                  </a:cxn>
                  <a:cxn ang="T11">
                    <a:pos x="T6" y="T7"/>
                  </a:cxn>
                </a:cxnLst>
                <a:rect l="T12" t="T13" r="T14" b="T15"/>
                <a:pathLst>
                  <a:path w="136" h="310">
                    <a:moveTo>
                      <a:pt x="0" y="159"/>
                    </a:moveTo>
                    <a:cubicBezTo>
                      <a:pt x="15" y="79"/>
                      <a:pt x="31" y="0"/>
                      <a:pt x="46" y="23"/>
                    </a:cubicBezTo>
                    <a:cubicBezTo>
                      <a:pt x="61" y="46"/>
                      <a:pt x="76" y="280"/>
                      <a:pt x="91" y="295"/>
                    </a:cubicBezTo>
                    <a:cubicBezTo>
                      <a:pt x="106" y="310"/>
                      <a:pt x="129" y="136"/>
                      <a:pt x="136" y="113"/>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s-AR"/>
              </a:p>
            </p:txBody>
          </p:sp>
          <p:sp>
            <p:nvSpPr>
              <p:cNvPr id="65557" name="Freeform 72"/>
              <p:cNvSpPr>
                <a:spLocks/>
              </p:cNvSpPr>
              <p:nvPr/>
            </p:nvSpPr>
            <p:spPr bwMode="auto">
              <a:xfrm>
                <a:off x="2018" y="3186"/>
                <a:ext cx="136" cy="363"/>
              </a:xfrm>
              <a:custGeom>
                <a:avLst/>
                <a:gdLst>
                  <a:gd name="T0" fmla="*/ 0 w 136"/>
                  <a:gd name="T1" fmla="*/ 186 h 310"/>
                  <a:gd name="T2" fmla="*/ 46 w 136"/>
                  <a:gd name="T3" fmla="*/ 27 h 310"/>
                  <a:gd name="T4" fmla="*/ 91 w 136"/>
                  <a:gd name="T5" fmla="*/ 345 h 310"/>
                  <a:gd name="T6" fmla="*/ 136 w 136"/>
                  <a:gd name="T7" fmla="*/ 132 h 310"/>
                  <a:gd name="T8" fmla="*/ 0 60000 65536"/>
                  <a:gd name="T9" fmla="*/ 0 60000 65536"/>
                  <a:gd name="T10" fmla="*/ 0 60000 65536"/>
                  <a:gd name="T11" fmla="*/ 0 60000 65536"/>
                  <a:gd name="T12" fmla="*/ 0 w 136"/>
                  <a:gd name="T13" fmla="*/ 0 h 310"/>
                  <a:gd name="T14" fmla="*/ 136 w 136"/>
                  <a:gd name="T15" fmla="*/ 310 h 310"/>
                </a:gdLst>
                <a:ahLst/>
                <a:cxnLst>
                  <a:cxn ang="T8">
                    <a:pos x="T0" y="T1"/>
                  </a:cxn>
                  <a:cxn ang="T9">
                    <a:pos x="T2" y="T3"/>
                  </a:cxn>
                  <a:cxn ang="T10">
                    <a:pos x="T4" y="T5"/>
                  </a:cxn>
                  <a:cxn ang="T11">
                    <a:pos x="T6" y="T7"/>
                  </a:cxn>
                </a:cxnLst>
                <a:rect l="T12" t="T13" r="T14" b="T15"/>
                <a:pathLst>
                  <a:path w="136" h="310">
                    <a:moveTo>
                      <a:pt x="0" y="159"/>
                    </a:moveTo>
                    <a:cubicBezTo>
                      <a:pt x="15" y="79"/>
                      <a:pt x="31" y="0"/>
                      <a:pt x="46" y="23"/>
                    </a:cubicBezTo>
                    <a:cubicBezTo>
                      <a:pt x="61" y="46"/>
                      <a:pt x="76" y="280"/>
                      <a:pt x="91" y="295"/>
                    </a:cubicBezTo>
                    <a:cubicBezTo>
                      <a:pt x="106" y="310"/>
                      <a:pt x="129" y="136"/>
                      <a:pt x="136" y="113"/>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s-AR"/>
              </a:p>
            </p:txBody>
          </p:sp>
        </p:grpSp>
      </p:grpSp>
      <p:cxnSp>
        <p:nvCxnSpPr>
          <p:cNvPr id="16" name="Straight Arrow Connector 15"/>
          <p:cNvCxnSpPr/>
          <p:nvPr/>
        </p:nvCxnSpPr>
        <p:spPr>
          <a:xfrm flipV="1">
            <a:off x="4427538" y="2349500"/>
            <a:ext cx="144462" cy="5032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5542" name="TextBox 16"/>
          <p:cNvSpPr txBox="1">
            <a:spLocks noChangeArrowheads="1"/>
          </p:cNvSpPr>
          <p:nvPr/>
        </p:nvSpPr>
        <p:spPr bwMode="auto">
          <a:xfrm>
            <a:off x="3492500" y="3284538"/>
            <a:ext cx="17272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en-US" altLang="es-AR"/>
              <a:t>Termino lineal</a:t>
            </a:r>
          </a:p>
        </p:txBody>
      </p:sp>
      <p:sp>
        <p:nvSpPr>
          <p:cNvPr id="65543" name="TextBox 18"/>
          <p:cNvSpPr txBox="1">
            <a:spLocks noChangeArrowheads="1"/>
          </p:cNvSpPr>
          <p:nvPr/>
        </p:nvSpPr>
        <p:spPr bwMode="auto">
          <a:xfrm>
            <a:off x="5580063" y="2708275"/>
            <a:ext cx="216058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en-US" altLang="es-AR"/>
              <a:t>Distorsión nolineal</a:t>
            </a:r>
          </a:p>
        </p:txBody>
      </p:sp>
      <p:sp>
        <p:nvSpPr>
          <p:cNvPr id="65544" name="TextBox 19"/>
          <p:cNvSpPr txBox="1">
            <a:spLocks noChangeArrowheads="1"/>
          </p:cNvSpPr>
          <p:nvPr/>
        </p:nvSpPr>
        <p:spPr bwMode="auto">
          <a:xfrm>
            <a:off x="395288" y="4005263"/>
            <a:ext cx="27368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en-US" altLang="es-AR"/>
              <a:t>Modelo linealizado</a:t>
            </a:r>
          </a:p>
        </p:txBody>
      </p:sp>
      <p:pic>
        <p:nvPicPr>
          <p:cNvPr id="6554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4581525"/>
            <a:ext cx="2933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7900" y="4124325"/>
            <a:ext cx="3689350" cy="273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Left Brace 22"/>
          <p:cNvSpPr/>
          <p:nvPr/>
        </p:nvSpPr>
        <p:spPr>
          <a:xfrm rot="16200000">
            <a:off x="6381750" y="1133475"/>
            <a:ext cx="574675" cy="2879725"/>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8" name="Left Brace 17"/>
          <p:cNvSpPr/>
          <p:nvPr/>
        </p:nvSpPr>
        <p:spPr>
          <a:xfrm rot="16200000">
            <a:off x="2375694" y="4761706"/>
            <a:ext cx="647700" cy="719138"/>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65549" name="TextBox 23"/>
          <p:cNvSpPr txBox="1">
            <a:spLocks noChangeArrowheads="1"/>
          </p:cNvSpPr>
          <p:nvPr/>
        </p:nvSpPr>
        <p:spPr bwMode="auto">
          <a:xfrm>
            <a:off x="2124075" y="5373688"/>
            <a:ext cx="26638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en-US" altLang="es-AR"/>
              <a:t>Ruido aditivo, media cero y varianza</a:t>
            </a:r>
          </a:p>
        </p:txBody>
      </p:sp>
      <p:pic>
        <p:nvPicPr>
          <p:cNvPr id="6555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27763" y="3573463"/>
            <a:ext cx="255270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51"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1050" y="6092825"/>
            <a:ext cx="687388"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r>
              <a:rPr lang="en-US" altLang="es-AR"/>
              <a:t>BER y spectral regrowth</a:t>
            </a:r>
          </a:p>
        </p:txBody>
      </p:sp>
      <p:pic>
        <p:nvPicPr>
          <p:cNvPr id="6656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4038" y="4149725"/>
            <a:ext cx="4929187" cy="270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57338"/>
            <a:ext cx="481965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r>
              <a:rPr lang="en-US" altLang="es-AR"/>
              <a:t>HMC904 – amplificador WIMAX</a:t>
            </a:r>
          </a:p>
        </p:txBody>
      </p:sp>
      <p:sp>
        <p:nvSpPr>
          <p:cNvPr id="67587" name="Content Placeholder 2"/>
          <p:cNvSpPr>
            <a:spLocks noGrp="1"/>
          </p:cNvSpPr>
          <p:nvPr>
            <p:ph idx="1"/>
          </p:nvPr>
        </p:nvSpPr>
        <p:spPr/>
        <p:txBody>
          <a:bodyPr/>
          <a:lstStyle/>
          <a:p>
            <a:endParaRPr lang="en-US" altLang="es-AR"/>
          </a:p>
        </p:txBody>
      </p:sp>
      <p:pic>
        <p:nvPicPr>
          <p:cNvPr id="6758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1844675"/>
            <a:ext cx="6935787" cy="461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3"/>
          <p:cNvSpPr>
            <a:spLocks noGrp="1" noChangeArrowheads="1"/>
          </p:cNvSpPr>
          <p:nvPr>
            <p:ph idx="4294967295"/>
          </p:nvPr>
        </p:nvSpPr>
        <p:spPr>
          <a:xfrm>
            <a:off x="1830388" y="1827213"/>
            <a:ext cx="7313612" cy="4114800"/>
          </a:xfrm>
        </p:spPr>
        <p:txBody>
          <a:bodyPr/>
          <a:lstStyle/>
          <a:p>
            <a:pPr>
              <a:buFont typeface="Wingdings" panose="05000000000000000000" pitchFamily="2" charset="2"/>
              <a:buNone/>
            </a:pPr>
            <a:r>
              <a:rPr lang="es-AR" altLang="es-AR" sz="2500">
                <a:solidFill>
                  <a:srgbClr val="0D0D0D"/>
                </a:solidFill>
              </a:rPr>
              <a:t>I/Q imbalance – Direct conversion receiver</a:t>
            </a:r>
            <a:endParaRPr lang="es-ES_tradnl" altLang="es-AR" sz="2500">
              <a:solidFill>
                <a:srgbClr val="0D0D0D"/>
              </a:solidFill>
            </a:endParaRPr>
          </a:p>
        </p:txBody>
      </p:sp>
      <p:pic>
        <p:nvPicPr>
          <p:cNvPr id="6861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2565400"/>
            <a:ext cx="6623050" cy="217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2" name="Oval 6"/>
          <p:cNvSpPr>
            <a:spLocks noChangeArrowheads="1"/>
          </p:cNvSpPr>
          <p:nvPr/>
        </p:nvSpPr>
        <p:spPr bwMode="auto">
          <a:xfrm>
            <a:off x="4283075" y="2276475"/>
            <a:ext cx="720725" cy="2447925"/>
          </a:xfrm>
          <a:prstGeom prst="ellipse">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es-ES" altLang="es-AR">
              <a:latin typeface="Arial" panose="020B0604020202020204" pitchFamily="34" charset="0"/>
            </a:endParaRPr>
          </a:p>
        </p:txBody>
      </p:sp>
      <p:pic>
        <p:nvPicPr>
          <p:cNvPr id="68613"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6238" y="5013325"/>
            <a:ext cx="2679700" cy="148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4" name="Oval 11"/>
          <p:cNvSpPr>
            <a:spLocks noChangeArrowheads="1"/>
          </p:cNvSpPr>
          <p:nvPr/>
        </p:nvSpPr>
        <p:spPr bwMode="auto">
          <a:xfrm>
            <a:off x="4211638" y="5300663"/>
            <a:ext cx="287337" cy="792162"/>
          </a:xfrm>
          <a:prstGeom prst="ellipse">
            <a:avLst/>
          </a:pr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es-ES" altLang="es-AR">
              <a:latin typeface="Arial" panose="020B0604020202020204" pitchFamily="34" charset="0"/>
            </a:endParaRPr>
          </a:p>
        </p:txBody>
      </p:sp>
      <p:sp>
        <p:nvSpPr>
          <p:cNvPr id="68615" name="Text Box 10"/>
          <p:cNvSpPr txBox="1">
            <a:spLocks noChangeArrowheads="1"/>
          </p:cNvSpPr>
          <p:nvPr/>
        </p:nvSpPr>
        <p:spPr bwMode="auto">
          <a:xfrm>
            <a:off x="2411413" y="333375"/>
            <a:ext cx="532923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s-AR" altLang="es-AR" sz="4000"/>
              <a:t>DESBALANCE I/Q</a:t>
            </a:r>
            <a:endParaRPr lang="es-ES_tradnl" altLang="es-AR" sz="400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s-AR" altLang="es-AR" sz="3200">
                <a:solidFill>
                  <a:schemeClr val="tx1"/>
                </a:solidFill>
              </a:rPr>
              <a:t>DESBALANCE I/Q (transmisor/receptor)</a:t>
            </a:r>
            <a:endParaRPr lang="es-ES_tradnl" altLang="es-AR" sz="3200">
              <a:solidFill>
                <a:schemeClr val="tx1"/>
              </a:solidFill>
            </a:endParaRPr>
          </a:p>
        </p:txBody>
      </p:sp>
      <p:sp>
        <p:nvSpPr>
          <p:cNvPr id="69635" name="Rectangle 3"/>
          <p:cNvSpPr>
            <a:spLocks noGrp="1" noChangeArrowheads="1"/>
          </p:cNvSpPr>
          <p:nvPr>
            <p:ph idx="1"/>
          </p:nvPr>
        </p:nvSpPr>
        <p:spPr/>
        <p:txBody>
          <a:bodyPr/>
          <a:lstStyle/>
          <a:p>
            <a:r>
              <a:rPr lang="es-AR" altLang="es-AR"/>
              <a:t>Un sistema con desbalance I/Q se modela:</a:t>
            </a:r>
            <a:endParaRPr lang="es-ES_tradnl" altLang="es-AR"/>
          </a:p>
        </p:txBody>
      </p:sp>
      <p:pic>
        <p:nvPicPr>
          <p:cNvPr id="6963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375" y="2781300"/>
            <a:ext cx="29464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5229225"/>
            <a:ext cx="4248150" cy="642938"/>
          </a:xfrm>
          <a:prstGeom prst="rect">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pic>
      <p:pic>
        <p:nvPicPr>
          <p:cNvPr id="69638"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4005263"/>
            <a:ext cx="2879725" cy="554037"/>
          </a:xfrm>
          <a:prstGeom prst="rect">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pic>
      <p:sp>
        <p:nvSpPr>
          <p:cNvPr id="69639" name="Text Box 8"/>
          <p:cNvSpPr txBox="1">
            <a:spLocks noChangeArrowheads="1"/>
          </p:cNvSpPr>
          <p:nvPr/>
        </p:nvSpPr>
        <p:spPr bwMode="auto">
          <a:xfrm>
            <a:off x="468313" y="3573463"/>
            <a:ext cx="28082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s-AR" altLang="es-AR"/>
              <a:t>Dominio tiempo</a:t>
            </a:r>
            <a:endParaRPr lang="es-ES_tradnl" altLang="es-AR"/>
          </a:p>
        </p:txBody>
      </p:sp>
      <p:sp>
        <p:nvSpPr>
          <p:cNvPr id="69640" name="Text Box 9"/>
          <p:cNvSpPr txBox="1">
            <a:spLocks noChangeArrowheads="1"/>
          </p:cNvSpPr>
          <p:nvPr/>
        </p:nvSpPr>
        <p:spPr bwMode="auto">
          <a:xfrm>
            <a:off x="323850" y="4652963"/>
            <a:ext cx="52562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s-AR" altLang="es-AR"/>
              <a:t>Dominio  frecuencia (subportadora k)</a:t>
            </a:r>
            <a:endParaRPr lang="es-ES_tradnl" altLang="es-AR"/>
          </a:p>
        </p:txBody>
      </p:sp>
      <p:sp>
        <p:nvSpPr>
          <p:cNvPr id="69641" name="Line 10"/>
          <p:cNvSpPr>
            <a:spLocks noChangeShapeType="1"/>
          </p:cNvSpPr>
          <p:nvPr/>
        </p:nvSpPr>
        <p:spPr bwMode="auto">
          <a:xfrm flipH="1" flipV="1">
            <a:off x="3059113" y="5805488"/>
            <a:ext cx="433387" cy="5762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AR"/>
          </a:p>
        </p:txBody>
      </p:sp>
      <p:sp>
        <p:nvSpPr>
          <p:cNvPr id="69642" name="Text Box 11"/>
          <p:cNvSpPr txBox="1">
            <a:spLocks noChangeArrowheads="1"/>
          </p:cNvSpPr>
          <p:nvPr/>
        </p:nvSpPr>
        <p:spPr bwMode="auto">
          <a:xfrm>
            <a:off x="3779838" y="6165850"/>
            <a:ext cx="151288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s-AR" altLang="es-AR"/>
              <a:t>Símbolo espejo</a:t>
            </a:r>
            <a:endParaRPr lang="es-ES_tradnl" altLang="es-AR"/>
          </a:p>
        </p:txBody>
      </p:sp>
      <p:sp>
        <p:nvSpPr>
          <p:cNvPr id="69643" name="Line 12"/>
          <p:cNvSpPr>
            <a:spLocks noChangeShapeType="1"/>
          </p:cNvSpPr>
          <p:nvPr/>
        </p:nvSpPr>
        <p:spPr bwMode="auto">
          <a:xfrm flipH="1" flipV="1">
            <a:off x="4716463" y="3716338"/>
            <a:ext cx="431800" cy="5048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AR"/>
          </a:p>
        </p:txBody>
      </p:sp>
      <p:sp>
        <p:nvSpPr>
          <p:cNvPr id="69644" name="Text Box 13"/>
          <p:cNvSpPr txBox="1">
            <a:spLocks noChangeArrowheads="1"/>
          </p:cNvSpPr>
          <p:nvPr/>
        </p:nvSpPr>
        <p:spPr bwMode="auto">
          <a:xfrm>
            <a:off x="5651500" y="4076700"/>
            <a:ext cx="19446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s-AR" altLang="es-AR"/>
              <a:t>Desbalance en amplitud</a:t>
            </a:r>
            <a:endParaRPr lang="es-ES_tradnl" altLang="es-AR"/>
          </a:p>
        </p:txBody>
      </p:sp>
      <p:sp>
        <p:nvSpPr>
          <p:cNvPr id="69645" name="Text Box 14"/>
          <p:cNvSpPr txBox="1">
            <a:spLocks noChangeArrowheads="1"/>
          </p:cNvSpPr>
          <p:nvPr/>
        </p:nvSpPr>
        <p:spPr bwMode="auto">
          <a:xfrm>
            <a:off x="6804025" y="2708275"/>
            <a:ext cx="19446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s-AR" altLang="es-AR"/>
              <a:t>Desbalance en fase</a:t>
            </a:r>
            <a:endParaRPr lang="es-ES_tradnl" altLang="es-AR"/>
          </a:p>
        </p:txBody>
      </p:sp>
      <p:sp>
        <p:nvSpPr>
          <p:cNvPr id="69646" name="Line 15"/>
          <p:cNvSpPr>
            <a:spLocks noChangeShapeType="1"/>
          </p:cNvSpPr>
          <p:nvPr/>
        </p:nvSpPr>
        <p:spPr bwMode="auto">
          <a:xfrm flipH="1">
            <a:off x="6084888" y="2852738"/>
            <a:ext cx="574675" cy="1444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3"/>
          <p:cNvSpPr>
            <a:spLocks noGrp="1" noChangeArrowheads="1"/>
          </p:cNvSpPr>
          <p:nvPr>
            <p:ph idx="4294967295"/>
          </p:nvPr>
        </p:nvSpPr>
        <p:spPr>
          <a:xfrm>
            <a:off x="1830388" y="1827213"/>
            <a:ext cx="7313612" cy="4114800"/>
          </a:xfrm>
        </p:spPr>
        <p:txBody>
          <a:bodyPr/>
          <a:lstStyle/>
          <a:p>
            <a:pPr>
              <a:buFont typeface="Wingdings" panose="05000000000000000000" pitchFamily="2" charset="2"/>
              <a:buNone/>
            </a:pPr>
            <a:r>
              <a:rPr lang="es-ES_tradnl" altLang="es-AR" sz="2100">
                <a:solidFill>
                  <a:srgbClr val="0D0D0D"/>
                </a:solidFill>
              </a:rPr>
              <a:t>The design of low-cost direct-conversion receivers typically yields an IQ imbalance on the order of 3-5 </a:t>
            </a:r>
            <a:r>
              <a:rPr lang="es-ES_tradnl" altLang="es-AR" sz="2100">
                <a:solidFill>
                  <a:srgbClr val="0D0D0D"/>
                </a:solidFill>
                <a:cs typeface="Arial" panose="020B0604020202020204" pitchFamily="34" charset="0"/>
              </a:rPr>
              <a:t>° </a:t>
            </a:r>
            <a:r>
              <a:rPr lang="es-ES_tradnl" altLang="es-AR" sz="2100">
                <a:solidFill>
                  <a:srgbClr val="0D0D0D"/>
                </a:solidFill>
              </a:rPr>
              <a:t>and 5% of amplitude imbalance</a:t>
            </a:r>
          </a:p>
        </p:txBody>
      </p:sp>
      <p:pic>
        <p:nvPicPr>
          <p:cNvPr id="70659" name="Picture 4" descr="iqmatlas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2857500"/>
            <a:ext cx="5030787" cy="3773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60" name="Text Box 5"/>
          <p:cNvSpPr txBox="1">
            <a:spLocks noChangeArrowheads="1"/>
          </p:cNvSpPr>
          <p:nvPr/>
        </p:nvSpPr>
        <p:spPr bwMode="auto">
          <a:xfrm>
            <a:off x="6300788" y="3716338"/>
            <a:ext cx="2749550" cy="6413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es-AR" altLang="es-AR">
                <a:solidFill>
                  <a:srgbClr val="FF3300"/>
                </a:solidFill>
                <a:latin typeface="Arial" panose="020B0604020202020204" pitchFamily="34" charset="0"/>
              </a:rPr>
              <a:t>Without IQ compensation</a:t>
            </a:r>
          </a:p>
          <a:p>
            <a:pPr eaLnBrk="1" hangingPunct="1"/>
            <a:r>
              <a:rPr lang="es-AR" altLang="es-AR">
                <a:latin typeface="Arial" panose="020B0604020202020204" pitchFamily="34" charset="0"/>
              </a:rPr>
              <a:t>With IQ compensation</a:t>
            </a:r>
            <a:endParaRPr lang="es-ES_tradnl" altLang="es-AR">
              <a:latin typeface="Arial" panose="020B0604020202020204" pitchFamily="34" charset="0"/>
            </a:endParaRPr>
          </a:p>
        </p:txBody>
      </p:sp>
      <p:sp>
        <p:nvSpPr>
          <p:cNvPr id="70661" name="Text Box 5"/>
          <p:cNvSpPr txBox="1">
            <a:spLocks noChangeArrowheads="1"/>
          </p:cNvSpPr>
          <p:nvPr/>
        </p:nvSpPr>
        <p:spPr bwMode="auto">
          <a:xfrm>
            <a:off x="1979613" y="620713"/>
            <a:ext cx="532923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s-AR" altLang="es-AR" sz="4000"/>
              <a:t>DESBALANCE I/Q</a:t>
            </a:r>
            <a:endParaRPr lang="es-ES_tradnl" altLang="es-AR" sz="400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r>
              <a:rPr lang="en-US" altLang="es-AR"/>
              <a:t>Modulador IQ</a:t>
            </a:r>
          </a:p>
        </p:txBody>
      </p:sp>
      <p:sp>
        <p:nvSpPr>
          <p:cNvPr id="71683" name="Content Placeholder 2"/>
          <p:cNvSpPr>
            <a:spLocks noGrp="1"/>
          </p:cNvSpPr>
          <p:nvPr>
            <p:ph idx="1"/>
          </p:nvPr>
        </p:nvSpPr>
        <p:spPr/>
        <p:txBody>
          <a:bodyPr/>
          <a:lstStyle/>
          <a:p>
            <a:endParaRPr lang="en-US" altLang="es-AR"/>
          </a:p>
        </p:txBody>
      </p:sp>
      <p:pic>
        <p:nvPicPr>
          <p:cNvPr id="7168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333375"/>
            <a:ext cx="7504112" cy="431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4724400"/>
            <a:ext cx="7489825" cy="197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ounded Rectangle 5"/>
          <p:cNvSpPr/>
          <p:nvPr/>
        </p:nvSpPr>
        <p:spPr>
          <a:xfrm>
            <a:off x="611188" y="5732463"/>
            <a:ext cx="7416800" cy="43338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3"/>
          <p:cNvSpPr>
            <a:spLocks noGrp="1" noChangeArrowheads="1"/>
          </p:cNvSpPr>
          <p:nvPr>
            <p:ph idx="4294967295"/>
          </p:nvPr>
        </p:nvSpPr>
        <p:spPr>
          <a:xfrm>
            <a:off x="914400" y="1341438"/>
            <a:ext cx="8229600" cy="4525962"/>
          </a:xfrm>
        </p:spPr>
        <p:txBody>
          <a:bodyPr>
            <a:normAutofit/>
          </a:bodyPr>
          <a:lstStyle/>
          <a:p>
            <a:pPr>
              <a:buFont typeface="Wingdings" panose="05000000000000000000" pitchFamily="2" charset="2"/>
              <a:buNone/>
            </a:pPr>
            <a:r>
              <a:rPr lang="es-AR" altLang="es-AR" sz="3600" dirty="0" err="1">
                <a:solidFill>
                  <a:srgbClr val="0D0D0D"/>
                </a:solidFill>
              </a:rPr>
              <a:t>Carrier</a:t>
            </a:r>
            <a:r>
              <a:rPr lang="es-AR" altLang="es-AR" sz="3600" dirty="0">
                <a:solidFill>
                  <a:srgbClr val="0D0D0D"/>
                </a:solidFill>
              </a:rPr>
              <a:t> </a:t>
            </a:r>
            <a:r>
              <a:rPr lang="es-AR" altLang="es-AR" sz="3600" dirty="0" err="1">
                <a:solidFill>
                  <a:srgbClr val="0D0D0D"/>
                </a:solidFill>
              </a:rPr>
              <a:t>frequency</a:t>
            </a:r>
            <a:r>
              <a:rPr lang="es-AR" altLang="es-AR" sz="3600" dirty="0">
                <a:solidFill>
                  <a:srgbClr val="0D0D0D"/>
                </a:solidFill>
              </a:rPr>
              <a:t> offset</a:t>
            </a:r>
            <a:endParaRPr lang="es-ES_tradnl" altLang="es-AR" sz="3600" dirty="0">
              <a:solidFill>
                <a:srgbClr val="0D0D0D"/>
              </a:solidFill>
            </a:endParaRPr>
          </a:p>
        </p:txBody>
      </p:sp>
      <p:pic>
        <p:nvPicPr>
          <p:cNvPr id="7270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575" y="2060575"/>
            <a:ext cx="5040313" cy="146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09" name="Picture 7"/>
          <p:cNvSpPr>
            <a:spLocks noChangeAspect="1" noChangeArrowheads="1"/>
          </p:cNvSpPr>
          <p:nvPr/>
        </p:nvSpPr>
        <p:spPr bwMode="auto">
          <a:xfrm>
            <a:off x="611188" y="4005263"/>
            <a:ext cx="3959225" cy="260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AR"/>
          </a:p>
        </p:txBody>
      </p:sp>
      <p:pic>
        <p:nvPicPr>
          <p:cNvPr id="7271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7900" y="4005263"/>
            <a:ext cx="3832225" cy="264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11" name="Oval 9"/>
          <p:cNvSpPr>
            <a:spLocks noChangeArrowheads="1"/>
          </p:cNvSpPr>
          <p:nvPr/>
        </p:nvSpPr>
        <p:spPr bwMode="auto">
          <a:xfrm>
            <a:off x="6011863" y="4437063"/>
            <a:ext cx="504825" cy="1728787"/>
          </a:xfrm>
          <a:prstGeom prst="ellipse">
            <a:avLst/>
          </a:prstGeom>
          <a:noFill/>
          <a:ln w="3810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es-ES" altLang="es-AR">
              <a:latin typeface="Arial" panose="020B0604020202020204" pitchFamily="34" charset="0"/>
            </a:endParaRPr>
          </a:p>
        </p:txBody>
      </p:sp>
      <p:sp>
        <p:nvSpPr>
          <p:cNvPr id="72712" name="Text Box 10"/>
          <p:cNvSpPr txBox="1">
            <a:spLocks noChangeArrowheads="1"/>
          </p:cNvSpPr>
          <p:nvPr/>
        </p:nvSpPr>
        <p:spPr bwMode="auto">
          <a:xfrm>
            <a:off x="6300788" y="4076700"/>
            <a:ext cx="476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es-AR" altLang="es-AR">
                <a:solidFill>
                  <a:schemeClr val="folHlink"/>
                </a:solidFill>
                <a:latin typeface="Arial" panose="020B0604020202020204" pitchFamily="34" charset="0"/>
              </a:rPr>
              <a:t>ICI</a:t>
            </a:r>
            <a:endParaRPr lang="es-ES_tradnl" altLang="es-AR">
              <a:solidFill>
                <a:schemeClr val="folHlink"/>
              </a:solidFill>
              <a:latin typeface="Arial" panose="020B0604020202020204" pitchFamily="34" charset="0"/>
            </a:endParaRPr>
          </a:p>
        </p:txBody>
      </p:sp>
      <p:sp>
        <p:nvSpPr>
          <p:cNvPr id="72713" name="Text Box 11"/>
          <p:cNvSpPr txBox="1">
            <a:spLocks noChangeArrowheads="1"/>
          </p:cNvSpPr>
          <p:nvPr/>
        </p:nvSpPr>
        <p:spPr bwMode="auto">
          <a:xfrm>
            <a:off x="2535238" y="65897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es-ES" altLang="es-AR">
              <a:latin typeface="Arial" panose="020B0604020202020204" pitchFamily="34"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3"/>
          <p:cNvSpPr>
            <a:spLocks noGrp="1" noChangeArrowheads="1"/>
          </p:cNvSpPr>
          <p:nvPr>
            <p:ph type="body" idx="4294967295"/>
          </p:nvPr>
        </p:nvSpPr>
        <p:spPr>
          <a:xfrm>
            <a:off x="1830388" y="1827213"/>
            <a:ext cx="7313612" cy="4114800"/>
          </a:xfrm>
        </p:spPr>
        <p:txBody>
          <a:bodyPr/>
          <a:lstStyle/>
          <a:p>
            <a:pPr>
              <a:buFont typeface="Wingdings" panose="05000000000000000000" pitchFamily="2" charset="2"/>
              <a:buNone/>
            </a:pPr>
            <a:r>
              <a:rPr lang="es-AR" altLang="es-AR">
                <a:solidFill>
                  <a:srgbClr val="FF0000"/>
                </a:solidFill>
              </a:rPr>
              <a:t>Carrier frequency offset</a:t>
            </a:r>
            <a:endParaRPr lang="es-ES_tradnl" altLang="es-AR">
              <a:solidFill>
                <a:srgbClr val="FF0000"/>
              </a:solidFill>
            </a:endParaRPr>
          </a:p>
        </p:txBody>
      </p:sp>
      <p:pic>
        <p:nvPicPr>
          <p:cNvPr id="73731" name="Picture 6" descr="cfoyI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068638"/>
            <a:ext cx="4356100" cy="326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2" name="Picture 7" descr="cf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565400"/>
            <a:ext cx="4321175" cy="324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33" name="Text Box 8"/>
          <p:cNvSpPr txBox="1">
            <a:spLocks noChangeArrowheads="1"/>
          </p:cNvSpPr>
          <p:nvPr/>
        </p:nvSpPr>
        <p:spPr bwMode="auto">
          <a:xfrm>
            <a:off x="1042988" y="6021388"/>
            <a:ext cx="2336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es-AR" altLang="es-AR">
                <a:solidFill>
                  <a:srgbClr val="FF9933"/>
                </a:solidFill>
                <a:latin typeface="Arial" panose="020B0604020202020204" pitchFamily="34" charset="0"/>
              </a:rPr>
              <a:t>Normalized Cfo=0.05</a:t>
            </a:r>
            <a:endParaRPr lang="es-ES_tradnl" altLang="es-AR">
              <a:solidFill>
                <a:srgbClr val="FF9933"/>
              </a:solidFill>
              <a:latin typeface="Arial" panose="020B0604020202020204" pitchFamily="34" charset="0"/>
            </a:endParaRPr>
          </a:p>
        </p:txBody>
      </p:sp>
      <p:sp>
        <p:nvSpPr>
          <p:cNvPr id="73734" name="Text Box 9"/>
          <p:cNvSpPr txBox="1">
            <a:spLocks noChangeArrowheads="1"/>
          </p:cNvSpPr>
          <p:nvPr/>
        </p:nvSpPr>
        <p:spPr bwMode="auto">
          <a:xfrm>
            <a:off x="6156325" y="2636838"/>
            <a:ext cx="22733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es-AR" altLang="es-AR">
                <a:solidFill>
                  <a:srgbClr val="FF9933"/>
                </a:solidFill>
                <a:latin typeface="Arial" panose="020B0604020202020204" pitchFamily="34" charset="0"/>
              </a:rPr>
              <a:t>CFO + IQ imbalance</a:t>
            </a:r>
            <a:endParaRPr lang="es-ES_tradnl" altLang="es-AR">
              <a:solidFill>
                <a:srgbClr val="FF9933"/>
              </a:solidFill>
              <a:latin typeface="Arial" panose="020B0604020202020204" pitchFamily="34" charset="0"/>
            </a:endParaRPr>
          </a:p>
        </p:txBody>
      </p:sp>
      <p:pic>
        <p:nvPicPr>
          <p:cNvPr id="73735" name="Picture 12" descr="MPj01788450000[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84888" y="1268413"/>
            <a:ext cx="18288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es-AR"/>
              <a:t>Codificación en bloques</a:t>
            </a:r>
          </a:p>
        </p:txBody>
      </p:sp>
      <p:sp>
        <p:nvSpPr>
          <p:cNvPr id="20483" name="Content Placeholder 2"/>
          <p:cNvSpPr>
            <a:spLocks noGrp="1"/>
          </p:cNvSpPr>
          <p:nvPr>
            <p:ph idx="1"/>
          </p:nvPr>
        </p:nvSpPr>
        <p:spPr>
          <a:xfrm>
            <a:off x="1276007" y="1562090"/>
            <a:ext cx="6591985" cy="3777622"/>
          </a:xfrm>
        </p:spPr>
        <p:txBody>
          <a:bodyPr/>
          <a:lstStyle/>
          <a:p>
            <a:r>
              <a:rPr lang="en-US" altLang="es-AR" sz="2400" dirty="0"/>
              <a:t>El </a:t>
            </a:r>
            <a:r>
              <a:rPr lang="en-US" altLang="es-AR" sz="2400" dirty="0" err="1"/>
              <a:t>codigo</a:t>
            </a:r>
            <a:r>
              <a:rPr lang="en-US" altLang="es-AR" sz="2400" dirty="0"/>
              <a:t> de </a:t>
            </a:r>
            <a:r>
              <a:rPr lang="en-US" altLang="es-AR" sz="2400" dirty="0" err="1"/>
              <a:t>salida</a:t>
            </a:r>
            <a:r>
              <a:rPr lang="en-US" altLang="es-AR" sz="2400" dirty="0"/>
              <a:t> es </a:t>
            </a:r>
            <a:r>
              <a:rPr lang="en-US" altLang="es-AR" sz="2400" dirty="0" err="1"/>
              <a:t>elegido</a:t>
            </a:r>
            <a:r>
              <a:rPr lang="en-US" altLang="es-AR" sz="2400" dirty="0"/>
              <a:t> de forma </a:t>
            </a:r>
            <a:r>
              <a:rPr lang="en-US" altLang="es-AR" sz="2400" dirty="0" err="1"/>
              <a:t>tal</a:t>
            </a:r>
            <a:r>
              <a:rPr lang="en-US" altLang="es-AR" sz="2400" dirty="0"/>
              <a:t> que la minima </a:t>
            </a:r>
            <a:r>
              <a:rPr lang="en-US" altLang="es-AR" sz="2400" dirty="0" err="1"/>
              <a:t>distancia</a:t>
            </a:r>
            <a:r>
              <a:rPr lang="en-US" altLang="es-AR" sz="2400" dirty="0"/>
              <a:t> de Hamming es </a:t>
            </a:r>
            <a:r>
              <a:rPr lang="en-US" altLang="es-AR" sz="2400" dirty="0" err="1"/>
              <a:t>maximizada</a:t>
            </a:r>
            <a:r>
              <a:rPr lang="en-US" altLang="es-AR" sz="2400" dirty="0"/>
              <a:t>.</a:t>
            </a:r>
          </a:p>
          <a:p>
            <a:r>
              <a:rPr lang="en-US" altLang="es-AR" sz="2400" dirty="0"/>
              <a:t>El </a:t>
            </a:r>
            <a:r>
              <a:rPr lang="en-US" altLang="es-AR" sz="2400" dirty="0" err="1"/>
              <a:t>codigo</a:t>
            </a:r>
            <a:r>
              <a:rPr lang="en-US" altLang="es-AR" sz="2400" dirty="0"/>
              <a:t> </a:t>
            </a:r>
            <a:r>
              <a:rPr lang="en-US" altLang="es-AR" sz="2400" dirty="0" err="1"/>
              <a:t>en</a:t>
            </a:r>
            <a:r>
              <a:rPr lang="en-US" altLang="es-AR" sz="2400" dirty="0"/>
              <a:t> </a:t>
            </a:r>
            <a:r>
              <a:rPr lang="en-US" altLang="es-AR" sz="2400" dirty="0" err="1"/>
              <a:t>bloques</a:t>
            </a:r>
            <a:r>
              <a:rPr lang="en-US" altLang="es-AR" sz="2400" dirty="0"/>
              <a:t> se </a:t>
            </a:r>
            <a:r>
              <a:rPr lang="en-US" altLang="es-AR" sz="2400" dirty="0" err="1"/>
              <a:t>caracteriza</a:t>
            </a:r>
            <a:r>
              <a:rPr lang="en-US" altLang="es-AR" sz="2400" dirty="0"/>
              <a:t> por: </a:t>
            </a:r>
            <a:r>
              <a:rPr lang="en-US" altLang="es-AR" sz="2800" i="1" dirty="0">
                <a:solidFill>
                  <a:srgbClr val="FF0000"/>
                </a:solidFill>
              </a:rPr>
              <a:t>(</a:t>
            </a:r>
            <a:r>
              <a:rPr lang="en-US" altLang="es-AR" sz="2800" i="1" dirty="0" err="1">
                <a:solidFill>
                  <a:srgbClr val="FF0000"/>
                </a:solidFill>
              </a:rPr>
              <a:t>n,k,d</a:t>
            </a:r>
            <a:r>
              <a:rPr lang="en-US" altLang="es-AR" sz="2800" i="1" dirty="0">
                <a:solidFill>
                  <a:srgbClr val="FF0000"/>
                </a:solidFill>
              </a:rPr>
              <a:t>)</a:t>
            </a:r>
          </a:p>
          <a:p>
            <a:r>
              <a:rPr lang="en-US" altLang="es-AR" sz="2400" b="1" dirty="0" err="1">
                <a:solidFill>
                  <a:srgbClr val="FF0000"/>
                </a:solidFill>
              </a:rPr>
              <a:t>Distancia</a:t>
            </a:r>
            <a:r>
              <a:rPr lang="en-US" altLang="es-AR" sz="2400" b="1" dirty="0">
                <a:solidFill>
                  <a:srgbClr val="FF0000"/>
                </a:solidFill>
              </a:rPr>
              <a:t> de Hamming</a:t>
            </a:r>
            <a:r>
              <a:rPr lang="en-US" altLang="es-AR" sz="2400" dirty="0"/>
              <a:t>: </a:t>
            </a:r>
            <a:r>
              <a:rPr lang="en-US" altLang="es-AR" sz="2400" dirty="0" err="1"/>
              <a:t>Número</a:t>
            </a:r>
            <a:r>
              <a:rPr lang="en-US" altLang="es-AR" sz="2400" dirty="0"/>
              <a:t> de bits </a:t>
            </a:r>
            <a:r>
              <a:rPr lang="en-US" altLang="es-AR" sz="2400" dirty="0" err="1"/>
              <a:t>en</a:t>
            </a:r>
            <a:r>
              <a:rPr lang="en-US" altLang="es-AR" sz="2400" dirty="0"/>
              <a:t> que </a:t>
            </a:r>
            <a:r>
              <a:rPr lang="en-US" altLang="es-AR" sz="2400" dirty="0" err="1"/>
              <a:t>difieren</a:t>
            </a:r>
            <a:r>
              <a:rPr lang="en-US" altLang="es-AR" sz="2400" dirty="0"/>
              <a:t> dos palabras de </a:t>
            </a:r>
            <a:r>
              <a:rPr lang="en-US" altLang="es-AR" sz="2400" dirty="0" err="1"/>
              <a:t>código</a:t>
            </a:r>
            <a:endParaRPr lang="en-US" altLang="es-AR" sz="2400" dirty="0"/>
          </a:p>
          <a:p>
            <a:endParaRPr lang="en-US" altLang="es-AR" sz="2400" dirty="0"/>
          </a:p>
          <a:p>
            <a:endParaRPr lang="en-US" altLang="es-AR" sz="2400" i="1" dirty="0">
              <a:solidFill>
                <a:srgbClr val="FF0000"/>
              </a:solidFill>
            </a:endParaRPr>
          </a:p>
        </p:txBody>
      </p:sp>
      <p:pic>
        <p:nvPicPr>
          <p:cNvPr id="2048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117" y="4835123"/>
            <a:ext cx="2952750" cy="814387"/>
          </a:xfrm>
          <a:prstGeom prst="rect">
            <a:avLst/>
          </a:prstGeom>
          <a:noFill/>
          <a:ln w="9525">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8"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4300" y="4819949"/>
            <a:ext cx="5033169" cy="937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4" name="CuadroTexto 3">
                <a:extLst>
                  <a:ext uri="{FF2B5EF4-FFF2-40B4-BE49-F238E27FC236}">
                    <a16:creationId xmlns:a16="http://schemas.microsoft.com/office/drawing/2014/main" id="{C43C1224-2C0A-4AB8-96F1-FB654653907C}"/>
                  </a:ext>
                </a:extLst>
              </p:cNvPr>
              <p:cNvSpPr txBox="1"/>
              <p:nvPr/>
            </p:nvSpPr>
            <p:spPr>
              <a:xfrm>
                <a:off x="1187624" y="5767712"/>
                <a:ext cx="7553180" cy="1019959"/>
              </a:xfrm>
              <a:prstGeom prst="rect">
                <a:avLst/>
              </a:prstGeom>
              <a:noFill/>
            </p:spPr>
            <p:txBody>
              <a:bodyPr wrap="square" rtlCol="0">
                <a:spAutoFit/>
              </a:bodyPr>
              <a:lstStyle/>
              <a:p>
                <a:r>
                  <a:rPr lang="es-MX" sz="2000" b="1" dirty="0">
                    <a:solidFill>
                      <a:srgbClr val="FF0000"/>
                    </a:solidFill>
                  </a:rPr>
                  <a:t>Distancia </a:t>
                </a:r>
                <a:r>
                  <a:rPr lang="es-AR" sz="2000" b="1" dirty="0" err="1">
                    <a:solidFill>
                      <a:srgbClr val="FF0000"/>
                    </a:solidFill>
                  </a:rPr>
                  <a:t>Euclediana</a:t>
                </a:r>
                <a:r>
                  <a:rPr lang="es-AR" sz="2000" dirty="0"/>
                  <a:t>: es la distancia geométrica entre dos vectores </a:t>
                </a:r>
              </a:p>
              <a:p>
                <a:r>
                  <a:rPr lang="en-US" sz="2000" b="1" dirty="0"/>
                  <a:t>x </a:t>
                </a:r>
                <a:r>
                  <a:rPr lang="en-US" sz="2000" dirty="0"/>
                  <a:t>e </a:t>
                </a:r>
                <a:r>
                  <a:rPr lang="en-US" sz="2000" b="1" dirty="0"/>
                  <a:t>y </a:t>
                </a:r>
                <a:r>
                  <a:rPr lang="en-US" sz="2000" dirty="0"/>
                  <a:t>:</a:t>
                </a:r>
                <a:r>
                  <a:rPr lang="es-AR" sz="2000" dirty="0"/>
                  <a:t> </a:t>
                </a:r>
                <a14:m>
                  <m:oMath xmlns:m="http://schemas.openxmlformats.org/officeDocument/2006/math">
                    <m:sSubSup>
                      <m:sSubSupPr>
                        <m:ctrlPr>
                          <a:rPr lang="es-AR" sz="2000" i="1" smtClean="0">
                            <a:latin typeface="Cambria Math" panose="02040503050406030204" pitchFamily="18" charset="0"/>
                          </a:rPr>
                        </m:ctrlPr>
                      </m:sSubSupPr>
                      <m:e>
                        <m:r>
                          <a:rPr lang="es-MX" sz="2000" b="0" i="1" smtClean="0">
                            <a:latin typeface="Cambria Math" panose="02040503050406030204" pitchFamily="18" charset="0"/>
                          </a:rPr>
                          <m:t>𝑑</m:t>
                        </m:r>
                      </m:e>
                      <m:sub>
                        <m:r>
                          <a:rPr lang="es-MX" sz="2000" b="0" i="1" smtClean="0">
                            <a:latin typeface="Cambria Math" panose="02040503050406030204" pitchFamily="18" charset="0"/>
                          </a:rPr>
                          <m:t>𝐸</m:t>
                        </m:r>
                      </m:sub>
                      <m:sup>
                        <m:r>
                          <a:rPr lang="es-MX" sz="2000" b="0" i="1" smtClean="0">
                            <a:latin typeface="Cambria Math" panose="02040503050406030204" pitchFamily="18" charset="0"/>
                          </a:rPr>
                          <m:t>2</m:t>
                        </m:r>
                      </m:sup>
                    </m:sSubSup>
                    <m:r>
                      <a:rPr lang="es-AR" sz="2000" i="1" smtClean="0">
                        <a:latin typeface="Cambria Math" panose="02040503050406030204" pitchFamily="18" charset="0"/>
                      </a:rPr>
                      <m:t> </m:t>
                    </m:r>
                    <m:r>
                      <a:rPr lang="es-MX" sz="2000" b="0" i="1" smtClean="0">
                        <a:latin typeface="Cambria Math" panose="02040503050406030204" pitchFamily="18" charset="0"/>
                      </a:rPr>
                      <m:t>(</m:t>
                    </m:r>
                    <m:r>
                      <a:rPr lang="es-MX" sz="2000" b="0" i="1" smtClean="0">
                        <a:latin typeface="Cambria Math" panose="02040503050406030204" pitchFamily="18" charset="0"/>
                      </a:rPr>
                      <m:t>𝑥</m:t>
                    </m:r>
                    <m:r>
                      <a:rPr lang="es-MX" sz="2000" b="0" i="1" smtClean="0">
                        <a:latin typeface="Cambria Math" panose="02040503050406030204" pitchFamily="18" charset="0"/>
                      </a:rPr>
                      <m:t>,</m:t>
                    </m:r>
                    <m:r>
                      <a:rPr lang="es-MX" sz="2000" b="0" i="1" smtClean="0">
                        <a:latin typeface="Cambria Math" panose="02040503050406030204" pitchFamily="18" charset="0"/>
                      </a:rPr>
                      <m:t>𝑦</m:t>
                    </m:r>
                    <m:r>
                      <a:rPr lang="es-MX" sz="2000" b="0" i="1" smtClean="0">
                        <a:latin typeface="Cambria Math" panose="02040503050406030204" pitchFamily="18" charset="0"/>
                      </a:rPr>
                      <m:t>)=</m:t>
                    </m:r>
                    <m:nary>
                      <m:naryPr>
                        <m:chr m:val="∑"/>
                        <m:supHide m:val="on"/>
                        <m:ctrlPr>
                          <a:rPr lang="es-MX" sz="2000" b="0" i="1" smtClean="0">
                            <a:latin typeface="Cambria Math" panose="02040503050406030204" pitchFamily="18" charset="0"/>
                          </a:rPr>
                        </m:ctrlPr>
                      </m:naryPr>
                      <m:sub>
                        <m:r>
                          <m:rPr>
                            <m:brk m:alnAt="7"/>
                          </m:rPr>
                          <a:rPr lang="es-MX" sz="2000" b="0" i="1" smtClean="0">
                            <a:latin typeface="Cambria Math" panose="02040503050406030204" pitchFamily="18" charset="0"/>
                          </a:rPr>
                          <m:t>𝑛</m:t>
                        </m:r>
                      </m:sub>
                      <m:sup/>
                      <m:e>
                        <m:d>
                          <m:dPr>
                            <m:begChr m:val="|"/>
                            <m:endChr m:val="|"/>
                            <m:ctrlPr>
                              <a:rPr lang="es-MX" sz="2000" b="0" i="1" smtClean="0">
                                <a:latin typeface="Cambria Math" panose="02040503050406030204" pitchFamily="18" charset="0"/>
                              </a:rPr>
                            </m:ctrlPr>
                          </m:dPr>
                          <m:e>
                            <m:sSub>
                              <m:sSubPr>
                                <m:ctrlPr>
                                  <a:rPr lang="es-MX" sz="2000" b="0" i="1" smtClean="0">
                                    <a:latin typeface="Cambria Math" panose="02040503050406030204" pitchFamily="18" charset="0"/>
                                  </a:rPr>
                                </m:ctrlPr>
                              </m:sSubPr>
                              <m:e>
                                <m:r>
                                  <a:rPr lang="es-MX" sz="2000" b="0" i="1" smtClean="0">
                                    <a:latin typeface="Cambria Math" panose="02040503050406030204" pitchFamily="18" charset="0"/>
                                  </a:rPr>
                                  <m:t>𝑥</m:t>
                                </m:r>
                              </m:e>
                              <m:sub>
                                <m:r>
                                  <a:rPr lang="es-MX" sz="2000" b="0" i="1" smtClean="0">
                                    <a:latin typeface="Cambria Math" panose="02040503050406030204" pitchFamily="18" charset="0"/>
                                  </a:rPr>
                                  <m:t>𝑛</m:t>
                                </m:r>
                              </m:sub>
                            </m:sSub>
                            <m:r>
                              <a:rPr lang="es-MX" sz="2000" b="0" i="1" smtClean="0">
                                <a:latin typeface="Cambria Math" panose="02040503050406030204" pitchFamily="18" charset="0"/>
                              </a:rPr>
                              <m:t>−</m:t>
                            </m:r>
                            <m:sSub>
                              <m:sSubPr>
                                <m:ctrlPr>
                                  <a:rPr lang="es-MX" sz="2000" b="0" i="1" smtClean="0">
                                    <a:latin typeface="Cambria Math" panose="02040503050406030204" pitchFamily="18" charset="0"/>
                                  </a:rPr>
                                </m:ctrlPr>
                              </m:sSubPr>
                              <m:e>
                                <m:r>
                                  <a:rPr lang="es-MX" sz="2000" b="0" i="1" smtClean="0">
                                    <a:latin typeface="Cambria Math" panose="02040503050406030204" pitchFamily="18" charset="0"/>
                                  </a:rPr>
                                  <m:t>𝑦</m:t>
                                </m:r>
                              </m:e>
                              <m:sub>
                                <m:r>
                                  <a:rPr lang="es-MX" sz="2000" b="0" i="1" smtClean="0">
                                    <a:latin typeface="Cambria Math" panose="02040503050406030204" pitchFamily="18" charset="0"/>
                                  </a:rPr>
                                  <m:t>𝑛</m:t>
                                </m:r>
                              </m:sub>
                            </m:sSub>
                          </m:e>
                        </m:d>
                      </m:e>
                    </m:nary>
                  </m:oMath>
                </a14:m>
                <a:endParaRPr lang="es-AR" sz="2000" dirty="0"/>
              </a:p>
            </p:txBody>
          </p:sp>
        </mc:Choice>
        <mc:Fallback xmlns="">
          <p:sp>
            <p:nvSpPr>
              <p:cNvPr id="4" name="CuadroTexto 3">
                <a:extLst>
                  <a:ext uri="{FF2B5EF4-FFF2-40B4-BE49-F238E27FC236}">
                    <a16:creationId xmlns:a16="http://schemas.microsoft.com/office/drawing/2014/main" id="{C43C1224-2C0A-4AB8-96F1-FB654653907C}"/>
                  </a:ext>
                </a:extLst>
              </p:cNvPr>
              <p:cNvSpPr txBox="1">
                <a:spLocks noRot="1" noChangeAspect="1" noMove="1" noResize="1" noEditPoints="1" noAdjustHandles="1" noChangeArrowheads="1" noChangeShapeType="1" noTextEdit="1"/>
              </p:cNvSpPr>
              <p:nvPr/>
            </p:nvSpPr>
            <p:spPr>
              <a:xfrm>
                <a:off x="1187624" y="5767712"/>
                <a:ext cx="7553180" cy="1019959"/>
              </a:xfrm>
              <a:prstGeom prst="rect">
                <a:avLst/>
              </a:prstGeom>
              <a:blipFill>
                <a:blip r:embed="rId4"/>
                <a:stretch>
                  <a:fillRect l="-888" t="-2994" b="-72455"/>
                </a:stretch>
              </a:blipFill>
            </p:spPr>
            <p:txBody>
              <a:bodyPr/>
              <a:lstStyle/>
              <a:p>
                <a:r>
                  <a:rPr lang="es-AR">
                    <a:noFill/>
                  </a:rPr>
                  <a:t> </a:t>
                </a:r>
              </a:p>
            </p:txBody>
          </p:sp>
        </mc:Fallback>
      </mc:AlternateContent>
    </p:spTree>
    <p:extLst>
      <p:ext uri="{BB962C8B-B14F-4D97-AF65-F5344CB8AC3E}">
        <p14:creationId xmlns:p14="http://schemas.microsoft.com/office/powerpoint/2010/main" val="84364878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s-AR" altLang="es-AR"/>
              <a:t>Ruido de fase</a:t>
            </a:r>
            <a:endParaRPr lang="es-ES_tradnl" altLang="es-AR"/>
          </a:p>
        </p:txBody>
      </p:sp>
      <p:sp>
        <p:nvSpPr>
          <p:cNvPr id="74755" name="Rectangle 3"/>
          <p:cNvSpPr>
            <a:spLocks noGrp="1" noChangeArrowheads="1"/>
          </p:cNvSpPr>
          <p:nvPr>
            <p:ph idx="1"/>
          </p:nvPr>
        </p:nvSpPr>
        <p:spPr/>
        <p:txBody>
          <a:bodyPr/>
          <a:lstStyle/>
          <a:p>
            <a:endParaRPr lang="es-ES" altLang="es-AR"/>
          </a:p>
        </p:txBody>
      </p:sp>
      <p:pic>
        <p:nvPicPr>
          <p:cNvPr id="747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1844675"/>
            <a:ext cx="6761162" cy="386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5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6092825"/>
            <a:ext cx="5033963"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8" name="Text Box 6"/>
          <p:cNvSpPr txBox="1">
            <a:spLocks noChangeArrowheads="1"/>
          </p:cNvSpPr>
          <p:nvPr/>
        </p:nvSpPr>
        <p:spPr bwMode="auto">
          <a:xfrm>
            <a:off x="6300788" y="6092825"/>
            <a:ext cx="19431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s-AR" altLang="es-AR"/>
              <a:t>OFDM banda base</a:t>
            </a:r>
            <a:endParaRPr lang="es-ES_tradnl" altLang="es-AR"/>
          </a:p>
        </p:txBody>
      </p:sp>
      <p:sp>
        <p:nvSpPr>
          <p:cNvPr id="74759" name="Line 8"/>
          <p:cNvSpPr>
            <a:spLocks noChangeShapeType="1"/>
          </p:cNvSpPr>
          <p:nvPr/>
        </p:nvSpPr>
        <p:spPr bwMode="auto">
          <a:xfrm flipH="1">
            <a:off x="2843213" y="5589588"/>
            <a:ext cx="215900" cy="5762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AR"/>
          </a:p>
        </p:txBody>
      </p:sp>
      <p:sp>
        <p:nvSpPr>
          <p:cNvPr id="74760" name="Text Box 9"/>
          <p:cNvSpPr txBox="1">
            <a:spLocks noChangeArrowheads="1"/>
          </p:cNvSpPr>
          <p:nvPr/>
        </p:nvSpPr>
        <p:spPr bwMode="auto">
          <a:xfrm>
            <a:off x="827088" y="5589588"/>
            <a:ext cx="194468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s-AR" altLang="es-AR">
                <a:solidFill>
                  <a:srgbClr val="FF0066"/>
                </a:solidFill>
              </a:rPr>
              <a:t>Ruido de fase TX</a:t>
            </a:r>
            <a:endParaRPr lang="es-ES_tradnl" altLang="es-AR">
              <a:solidFill>
                <a:srgbClr val="FF0066"/>
              </a:solidFill>
            </a:endParaRPr>
          </a:p>
        </p:txBody>
      </p:sp>
      <p:sp>
        <p:nvSpPr>
          <p:cNvPr id="74761" name="Line 10"/>
          <p:cNvSpPr>
            <a:spLocks noChangeShapeType="1"/>
          </p:cNvSpPr>
          <p:nvPr/>
        </p:nvSpPr>
        <p:spPr bwMode="auto">
          <a:xfrm flipH="1">
            <a:off x="4716463" y="5661025"/>
            <a:ext cx="576262" cy="7207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AR"/>
          </a:p>
        </p:txBody>
      </p:sp>
      <p:sp>
        <p:nvSpPr>
          <p:cNvPr id="74762" name="Text Box 11"/>
          <p:cNvSpPr txBox="1">
            <a:spLocks noChangeArrowheads="1"/>
          </p:cNvSpPr>
          <p:nvPr/>
        </p:nvSpPr>
        <p:spPr bwMode="auto">
          <a:xfrm>
            <a:off x="5292725" y="5229225"/>
            <a:ext cx="19446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s-AR" altLang="es-AR">
                <a:solidFill>
                  <a:srgbClr val="FF0066"/>
                </a:solidFill>
              </a:rPr>
              <a:t>Ruido de fase RX</a:t>
            </a:r>
            <a:endParaRPr lang="es-ES_tradnl" altLang="es-AR">
              <a:solidFill>
                <a:srgbClr val="FF0066"/>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8" name="Picture 4" descr="psd_phn"/>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a:xfrm>
            <a:off x="4279900" y="1852613"/>
            <a:ext cx="4864100" cy="3741737"/>
          </a:xfrm>
        </p:spPr>
      </p:pic>
      <p:sp>
        <p:nvSpPr>
          <p:cNvPr id="75779" name="Text Box 7"/>
          <p:cNvSpPr txBox="1">
            <a:spLocks noChangeArrowheads="1"/>
          </p:cNvSpPr>
          <p:nvPr/>
        </p:nvSpPr>
        <p:spPr bwMode="auto">
          <a:xfrm>
            <a:off x="4643438" y="1428750"/>
            <a:ext cx="2686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fi-FI" altLang="es-AR">
                <a:latin typeface="Arial" panose="020B0604020202020204" pitchFamily="34" charset="0"/>
              </a:rPr>
              <a:t>Power Spectral Density  </a:t>
            </a:r>
            <a:endParaRPr lang="en-US" altLang="es-AR">
              <a:latin typeface="Arial" panose="020B0604020202020204" pitchFamily="34" charset="0"/>
            </a:endParaRPr>
          </a:p>
        </p:txBody>
      </p:sp>
      <p:sp>
        <p:nvSpPr>
          <p:cNvPr id="75780" name="Line 9"/>
          <p:cNvSpPr>
            <a:spLocks noChangeShapeType="1"/>
          </p:cNvSpPr>
          <p:nvPr/>
        </p:nvSpPr>
        <p:spPr bwMode="auto">
          <a:xfrm>
            <a:off x="4932040" y="2204864"/>
            <a:ext cx="0" cy="2951163"/>
          </a:xfrm>
          <a:prstGeom prst="line">
            <a:avLst/>
          </a:prstGeom>
          <a:noFill/>
          <a:ln w="57150">
            <a:solidFill>
              <a:srgbClr val="FFFF00"/>
            </a:solidFill>
            <a:round/>
            <a:headEnd type="triangle" w="med" len="med"/>
            <a:tailEnd/>
          </a:ln>
          <a:extLst>
            <a:ext uri="{909E8E84-426E-40DD-AFC4-6F175D3DCCD1}">
              <a14:hiddenFill xmlns:a14="http://schemas.microsoft.com/office/drawing/2010/main">
                <a:noFill/>
              </a14:hiddenFill>
            </a:ext>
          </a:extLst>
        </p:spPr>
        <p:txBody>
          <a:bodyPr/>
          <a:lstStyle/>
          <a:p>
            <a:endParaRPr lang="es-AR"/>
          </a:p>
        </p:txBody>
      </p:sp>
      <p:sp>
        <p:nvSpPr>
          <p:cNvPr id="75781" name="Text Box 14"/>
          <p:cNvSpPr txBox="1">
            <a:spLocks noChangeArrowheads="1"/>
          </p:cNvSpPr>
          <p:nvPr/>
        </p:nvSpPr>
        <p:spPr bwMode="auto">
          <a:xfrm>
            <a:off x="1051322" y="4646463"/>
            <a:ext cx="2368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fi-FI" altLang="es-AR" b="1">
                <a:latin typeface="Arial" panose="020B0604020202020204" pitchFamily="34" charset="0"/>
              </a:rPr>
              <a:t>Ideal local oscillator</a:t>
            </a:r>
            <a:endParaRPr lang="en-US" altLang="es-AR" b="1">
              <a:latin typeface="Arial" panose="020B0604020202020204" pitchFamily="34" charset="0"/>
            </a:endParaRPr>
          </a:p>
        </p:txBody>
      </p:sp>
      <p:sp>
        <p:nvSpPr>
          <p:cNvPr id="75782" name="Text Box 15"/>
          <p:cNvSpPr txBox="1">
            <a:spLocks noChangeArrowheads="1"/>
          </p:cNvSpPr>
          <p:nvPr/>
        </p:nvSpPr>
        <p:spPr bwMode="auto">
          <a:xfrm>
            <a:off x="4859338" y="6021388"/>
            <a:ext cx="2482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fi-FI" altLang="es-AR" b="1">
                <a:solidFill>
                  <a:schemeClr val="bg1"/>
                </a:solidFill>
                <a:latin typeface="Arial" panose="020B0604020202020204" pitchFamily="34" charset="0"/>
              </a:rPr>
              <a:t>”</a:t>
            </a:r>
            <a:r>
              <a:rPr lang="fi-FI" altLang="es-AR" b="1">
                <a:latin typeface="Arial" panose="020B0604020202020204" pitchFamily="34" charset="0"/>
              </a:rPr>
              <a:t>real” local oscillator</a:t>
            </a:r>
            <a:endParaRPr lang="en-US" altLang="es-AR" b="1">
              <a:latin typeface="Arial" panose="020B0604020202020204" pitchFamily="34" charset="0"/>
            </a:endParaRPr>
          </a:p>
        </p:txBody>
      </p:sp>
      <p:sp>
        <p:nvSpPr>
          <p:cNvPr id="75783" name="Line 16"/>
          <p:cNvSpPr>
            <a:spLocks noChangeShapeType="1"/>
          </p:cNvSpPr>
          <p:nvPr/>
        </p:nvSpPr>
        <p:spPr bwMode="auto">
          <a:xfrm flipV="1">
            <a:off x="1979613" y="2781300"/>
            <a:ext cx="2447925" cy="1584325"/>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s-AR"/>
          </a:p>
        </p:txBody>
      </p:sp>
      <p:sp>
        <p:nvSpPr>
          <p:cNvPr id="75784" name="Line 17"/>
          <p:cNvSpPr>
            <a:spLocks noChangeShapeType="1"/>
          </p:cNvSpPr>
          <p:nvPr/>
        </p:nvSpPr>
        <p:spPr bwMode="auto">
          <a:xfrm flipH="1" flipV="1">
            <a:off x="5076825" y="2420938"/>
            <a:ext cx="431800" cy="352901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s-AR"/>
          </a:p>
        </p:txBody>
      </p:sp>
      <p:sp>
        <p:nvSpPr>
          <p:cNvPr id="75785" name="Text Box 10"/>
          <p:cNvSpPr txBox="1">
            <a:spLocks noChangeArrowheads="1"/>
          </p:cNvSpPr>
          <p:nvPr/>
        </p:nvSpPr>
        <p:spPr bwMode="auto">
          <a:xfrm>
            <a:off x="1979613" y="692150"/>
            <a:ext cx="46085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s-AR" altLang="es-AR"/>
              <a:t>MODELO RUIDO DE FASE</a:t>
            </a:r>
            <a:endParaRPr lang="es-ES_tradnl" altLang="es-AR"/>
          </a:p>
        </p:txBody>
      </p:sp>
      <p:pic>
        <p:nvPicPr>
          <p:cNvPr id="75786"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1700213"/>
            <a:ext cx="354965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s-AR" altLang="es-AR"/>
              <a:t>Ruido de fase</a:t>
            </a:r>
            <a:endParaRPr lang="es-ES_tradnl" altLang="es-AR"/>
          </a:p>
        </p:txBody>
      </p:sp>
      <p:sp>
        <p:nvSpPr>
          <p:cNvPr id="76803" name="Rectangle 3"/>
          <p:cNvSpPr>
            <a:spLocks noGrp="1" noChangeArrowheads="1"/>
          </p:cNvSpPr>
          <p:nvPr>
            <p:ph idx="1"/>
          </p:nvPr>
        </p:nvSpPr>
        <p:spPr/>
        <p:txBody>
          <a:bodyPr/>
          <a:lstStyle/>
          <a:p>
            <a:r>
              <a:rPr lang="es-AR" altLang="es-AR"/>
              <a:t>La señal recibida en dominio frecuencia</a:t>
            </a:r>
            <a:endParaRPr lang="es-ES_tradnl" altLang="es-AR"/>
          </a:p>
        </p:txBody>
      </p:sp>
      <p:pic>
        <p:nvPicPr>
          <p:cNvPr id="7680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2997200"/>
            <a:ext cx="4032250" cy="220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5" name="Text Box 5"/>
          <p:cNvSpPr txBox="1">
            <a:spLocks noChangeArrowheads="1"/>
          </p:cNvSpPr>
          <p:nvPr/>
        </p:nvSpPr>
        <p:spPr bwMode="auto">
          <a:xfrm>
            <a:off x="6804025" y="2997200"/>
            <a:ext cx="1512888"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s-AR" altLang="es-AR"/>
              <a:t>Sin considerar el efecto de canal</a:t>
            </a:r>
            <a:endParaRPr lang="es-ES_tradnl" altLang="es-AR"/>
          </a:p>
        </p:txBody>
      </p:sp>
      <p:pic>
        <p:nvPicPr>
          <p:cNvPr id="7680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084763"/>
            <a:ext cx="2346325"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07"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994400"/>
            <a:ext cx="3546475"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8" name="AutoShape 8"/>
          <p:cNvSpPr>
            <a:spLocks/>
          </p:cNvSpPr>
          <p:nvPr/>
        </p:nvSpPr>
        <p:spPr bwMode="auto">
          <a:xfrm rot="-5400000">
            <a:off x="3600450" y="4905375"/>
            <a:ext cx="287338" cy="935038"/>
          </a:xfrm>
          <a:prstGeom prst="leftBrace">
            <a:avLst>
              <a:gd name="adj1" fmla="val 27118"/>
              <a:gd name="adj2" fmla="val 50000"/>
            </a:avLst>
          </a:prstGeom>
          <a:noFill/>
          <a:ln w="9525">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en-US" altLang="es-AR"/>
          </a:p>
        </p:txBody>
      </p:sp>
      <p:sp>
        <p:nvSpPr>
          <p:cNvPr id="76809" name="Text Box 9"/>
          <p:cNvSpPr txBox="1">
            <a:spLocks noChangeArrowheads="1"/>
          </p:cNvSpPr>
          <p:nvPr/>
        </p:nvSpPr>
        <p:spPr bwMode="auto">
          <a:xfrm>
            <a:off x="3924300" y="5734050"/>
            <a:ext cx="1511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endParaRPr lang="es-ES" altLang="es-AR"/>
          </a:p>
        </p:txBody>
      </p:sp>
      <p:sp>
        <p:nvSpPr>
          <p:cNvPr id="76810" name="Text Box 10"/>
          <p:cNvSpPr txBox="1">
            <a:spLocks noChangeArrowheads="1"/>
          </p:cNvSpPr>
          <p:nvPr/>
        </p:nvSpPr>
        <p:spPr bwMode="auto">
          <a:xfrm>
            <a:off x="3708400" y="5589588"/>
            <a:ext cx="21605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s-AR" altLang="es-AR">
                <a:solidFill>
                  <a:srgbClr val="FF0066"/>
                </a:solidFill>
              </a:rPr>
              <a:t>ICI- ruido aditivo gausiano</a:t>
            </a:r>
            <a:endParaRPr lang="es-ES_tradnl" altLang="es-AR">
              <a:solidFill>
                <a:srgbClr val="FF0066"/>
              </a:solidFill>
            </a:endParaRPr>
          </a:p>
        </p:txBody>
      </p:sp>
      <p:sp>
        <p:nvSpPr>
          <p:cNvPr id="76811" name="Oval 11"/>
          <p:cNvSpPr>
            <a:spLocks noChangeArrowheads="1"/>
          </p:cNvSpPr>
          <p:nvPr/>
        </p:nvSpPr>
        <p:spPr bwMode="auto">
          <a:xfrm>
            <a:off x="2771775" y="4005263"/>
            <a:ext cx="504825" cy="431800"/>
          </a:xfrm>
          <a:prstGeom prst="ellipse">
            <a:avLst/>
          </a:prstGeom>
          <a:noFill/>
          <a:ln w="952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en-US" altLang="es-AR"/>
          </a:p>
        </p:txBody>
      </p:sp>
      <p:sp>
        <p:nvSpPr>
          <p:cNvPr id="76812" name="Text Box 12"/>
          <p:cNvSpPr txBox="1">
            <a:spLocks noChangeArrowheads="1"/>
          </p:cNvSpPr>
          <p:nvPr/>
        </p:nvSpPr>
        <p:spPr bwMode="auto">
          <a:xfrm>
            <a:off x="0" y="4365625"/>
            <a:ext cx="13319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s-AR" altLang="es-AR">
                <a:solidFill>
                  <a:schemeClr val="accent1"/>
                </a:solidFill>
              </a:rPr>
              <a:t>rotación</a:t>
            </a:r>
            <a:endParaRPr lang="es-ES_tradnl" altLang="es-AR">
              <a:solidFill>
                <a:schemeClr val="accent1"/>
              </a:solidFill>
            </a:endParaRPr>
          </a:p>
        </p:txBody>
      </p:sp>
      <p:sp>
        <p:nvSpPr>
          <p:cNvPr id="76813" name="Line 13"/>
          <p:cNvSpPr>
            <a:spLocks noChangeShapeType="1"/>
          </p:cNvSpPr>
          <p:nvPr/>
        </p:nvSpPr>
        <p:spPr bwMode="auto">
          <a:xfrm flipV="1">
            <a:off x="1116013" y="4365625"/>
            <a:ext cx="1655762" cy="2159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s-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p:txBody>
          <a:bodyPr/>
          <a:lstStyle/>
          <a:p>
            <a:r>
              <a:rPr lang="en-US" altLang="es-AR"/>
              <a:t>Modelo de ruido de fase</a:t>
            </a:r>
          </a:p>
        </p:txBody>
      </p:sp>
      <p:pic>
        <p:nvPicPr>
          <p:cNvPr id="77827"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547813" y="2060575"/>
            <a:ext cx="6400800" cy="3228975"/>
          </a:xfrm>
          <a:noFill/>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Ruido de fase</a:t>
            </a:r>
          </a:p>
        </p:txBody>
      </p:sp>
      <p:sp>
        <p:nvSpPr>
          <p:cNvPr id="3" name="Content Placeholder 2"/>
          <p:cNvSpPr>
            <a:spLocks noGrp="1"/>
          </p:cNvSpPr>
          <p:nvPr>
            <p:ph idx="1"/>
          </p:nvPr>
        </p:nvSpPr>
        <p:spPr/>
        <p:txBody>
          <a:bodyPr/>
          <a:lstStyle/>
          <a:p>
            <a:r>
              <a:rPr lang="es-AR" dirty="0"/>
              <a:t>Ondas milimétricas</a:t>
            </a:r>
          </a:p>
          <a:p>
            <a:r>
              <a:rPr lang="es-AR" dirty="0"/>
              <a:t>VER MATERIAL ADICIONAL :  “</a:t>
            </a:r>
            <a:r>
              <a:rPr lang="en-US" dirty="0"/>
              <a:t>WF on Phase Noise Modeling”</a:t>
            </a:r>
            <a:endParaRPr lang="es-AR" dirty="0"/>
          </a:p>
        </p:txBody>
      </p:sp>
    </p:spTree>
    <p:extLst>
      <p:ext uri="{BB962C8B-B14F-4D97-AF65-F5344CB8AC3E}">
        <p14:creationId xmlns:p14="http://schemas.microsoft.com/office/powerpoint/2010/main" val="293212760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body" sz="half" idx="4294967295"/>
          </p:nvPr>
        </p:nvSpPr>
        <p:spPr>
          <a:xfrm>
            <a:off x="0" y="1498600"/>
            <a:ext cx="4745038" cy="2290763"/>
          </a:xfrm>
        </p:spPr>
        <p:style>
          <a:lnRef idx="2">
            <a:schemeClr val="accent1">
              <a:shade val="50000"/>
            </a:schemeClr>
          </a:lnRef>
          <a:fillRef idx="1">
            <a:schemeClr val="accent1"/>
          </a:fillRef>
          <a:effectRef idx="0">
            <a:schemeClr val="accent1"/>
          </a:effectRef>
          <a:fontRef idx="minor">
            <a:schemeClr val="lt1"/>
          </a:fontRef>
        </p:style>
        <p:txBody>
          <a:bodyPr/>
          <a:lstStyle/>
          <a:p>
            <a:r>
              <a:rPr lang="fi-FI" altLang="es-AR" sz="2500" dirty="0"/>
              <a:t>Phase noise</a:t>
            </a:r>
          </a:p>
          <a:p>
            <a:pPr lvl="1"/>
            <a:r>
              <a:rPr lang="fi-FI" altLang="es-AR" sz="2100" dirty="0"/>
              <a:t>Common phase error</a:t>
            </a:r>
          </a:p>
          <a:p>
            <a:pPr lvl="1"/>
            <a:r>
              <a:rPr lang="fi-FI" altLang="es-AR" sz="2100" dirty="0"/>
              <a:t>Intercarrier interference (ICI)</a:t>
            </a:r>
            <a:endParaRPr lang="en-US" altLang="es-AR" sz="2100" dirty="0"/>
          </a:p>
        </p:txBody>
      </p:sp>
      <p:pic>
        <p:nvPicPr>
          <p:cNvPr id="78851" name="Picture 3" descr="psd_phn"/>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a:xfrm>
            <a:off x="7032625" y="1852613"/>
            <a:ext cx="2111375" cy="1624012"/>
          </a:xfrm>
        </p:spPr>
      </p:pic>
      <p:pic>
        <p:nvPicPr>
          <p:cNvPr id="78852"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933825"/>
            <a:ext cx="8980488" cy="210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3" name="Text Box 11"/>
          <p:cNvSpPr txBox="1">
            <a:spLocks noChangeArrowheads="1"/>
          </p:cNvSpPr>
          <p:nvPr/>
        </p:nvSpPr>
        <p:spPr bwMode="auto">
          <a:xfrm rot="-5400000">
            <a:off x="-425450" y="4718050"/>
            <a:ext cx="1187450" cy="3365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s-AR" altLang="es-AR" sz="1600" b="1">
                <a:latin typeface="Arial" panose="020B0604020202020204" pitchFamily="34" charset="0"/>
              </a:rPr>
              <a:t>Imaginary</a:t>
            </a:r>
            <a:endParaRPr lang="es-ES_tradnl" altLang="es-AR" sz="1600" b="1">
              <a:latin typeface="Arial" panose="020B0604020202020204" pitchFamily="34" charset="0"/>
            </a:endParaRPr>
          </a:p>
        </p:txBody>
      </p:sp>
      <p:sp>
        <p:nvSpPr>
          <p:cNvPr id="78854" name="Text Box 12"/>
          <p:cNvSpPr txBox="1">
            <a:spLocks noChangeArrowheads="1"/>
          </p:cNvSpPr>
          <p:nvPr/>
        </p:nvSpPr>
        <p:spPr bwMode="auto">
          <a:xfrm rot="-5400000">
            <a:off x="2586038" y="4718050"/>
            <a:ext cx="1187450" cy="3365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s-AR" altLang="es-AR" sz="1600" b="1">
                <a:latin typeface="Arial" panose="020B0604020202020204" pitchFamily="34" charset="0"/>
              </a:rPr>
              <a:t>Imaginary</a:t>
            </a:r>
            <a:endParaRPr lang="es-ES_tradnl" altLang="es-AR" sz="1600" b="1">
              <a:latin typeface="Arial" panose="020B0604020202020204" pitchFamily="34" charset="0"/>
            </a:endParaRPr>
          </a:p>
        </p:txBody>
      </p:sp>
      <p:sp>
        <p:nvSpPr>
          <p:cNvPr id="78855" name="Text Box 13"/>
          <p:cNvSpPr txBox="1">
            <a:spLocks noChangeArrowheads="1"/>
          </p:cNvSpPr>
          <p:nvPr/>
        </p:nvSpPr>
        <p:spPr bwMode="auto">
          <a:xfrm rot="-5400000">
            <a:off x="5586413" y="4718050"/>
            <a:ext cx="1187450" cy="3365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s-AR" altLang="es-AR" sz="1600" b="1">
                <a:latin typeface="Arial" panose="020B0604020202020204" pitchFamily="34" charset="0"/>
              </a:rPr>
              <a:t>Imaginary</a:t>
            </a:r>
            <a:endParaRPr lang="es-ES_tradnl" altLang="es-AR" sz="1600" b="1">
              <a:latin typeface="Arial" panose="020B0604020202020204" pitchFamily="34" charset="0"/>
            </a:endParaRPr>
          </a:p>
        </p:txBody>
      </p:sp>
      <p:sp>
        <p:nvSpPr>
          <p:cNvPr id="78856" name="Text Box 14"/>
          <p:cNvSpPr txBox="1">
            <a:spLocks noChangeArrowheads="1"/>
          </p:cNvSpPr>
          <p:nvPr/>
        </p:nvSpPr>
        <p:spPr bwMode="auto">
          <a:xfrm>
            <a:off x="3779838" y="6092825"/>
            <a:ext cx="565150" cy="3667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es-AR" altLang="es-AR">
                <a:latin typeface="Arial" panose="020B0604020202020204" pitchFamily="34" charset="0"/>
              </a:rPr>
              <a:t>real</a:t>
            </a:r>
            <a:endParaRPr lang="es-ES_tradnl" altLang="es-AR">
              <a:latin typeface="Arial" panose="020B0604020202020204" pitchFamily="34" charset="0"/>
            </a:endParaRPr>
          </a:p>
        </p:txBody>
      </p:sp>
      <p:sp>
        <p:nvSpPr>
          <p:cNvPr id="78857" name="Rectangle 9"/>
          <p:cNvSpPr>
            <a:spLocks noChangeArrowheads="1"/>
          </p:cNvSpPr>
          <p:nvPr/>
        </p:nvSpPr>
        <p:spPr bwMode="auto">
          <a:xfrm>
            <a:off x="1370013" y="301625"/>
            <a:ext cx="731361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s-AR" altLang="es-AR" sz="3600">
                <a:solidFill>
                  <a:schemeClr val="tx2"/>
                </a:solidFill>
                <a:latin typeface="Arial" panose="020B0604020202020204" pitchFamily="34" charset="0"/>
              </a:rPr>
              <a:t>Ruido de fase</a:t>
            </a:r>
            <a:endParaRPr lang="es-ES_tradnl" altLang="es-AR" sz="3600">
              <a:solidFill>
                <a:schemeClr val="tx2"/>
              </a:solidFill>
              <a:latin typeface="Arial" panose="020B0604020202020204" pitchFamily="34"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s-AR" altLang="es-AR"/>
              <a:t>CFO + ruido de fase</a:t>
            </a:r>
            <a:endParaRPr lang="es-ES_tradnl" altLang="es-AR"/>
          </a:p>
        </p:txBody>
      </p:sp>
      <p:sp>
        <p:nvSpPr>
          <p:cNvPr id="79875" name="Rectangle 3"/>
          <p:cNvSpPr>
            <a:spLocks noGrp="1" noChangeArrowheads="1"/>
          </p:cNvSpPr>
          <p:nvPr>
            <p:ph idx="1"/>
          </p:nvPr>
        </p:nvSpPr>
        <p:spPr/>
        <p:txBody>
          <a:bodyPr/>
          <a:lstStyle/>
          <a:p>
            <a:r>
              <a:rPr lang="es-AR" altLang="es-AR"/>
              <a:t>Modelo</a:t>
            </a:r>
            <a:endParaRPr lang="es-ES_tradnl" altLang="es-AR"/>
          </a:p>
        </p:txBody>
      </p:sp>
      <p:pic>
        <p:nvPicPr>
          <p:cNvPr id="798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2708275"/>
            <a:ext cx="9150350" cy="132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77" name="Text Box 5"/>
          <p:cNvSpPr txBox="1">
            <a:spLocks noChangeArrowheads="1"/>
          </p:cNvSpPr>
          <p:nvPr/>
        </p:nvSpPr>
        <p:spPr bwMode="auto">
          <a:xfrm>
            <a:off x="1692275" y="4581525"/>
            <a:ext cx="15843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s-AR" altLang="es-AR"/>
              <a:t>Matrix PHN</a:t>
            </a:r>
            <a:endParaRPr lang="es-ES_tradnl" altLang="es-AR"/>
          </a:p>
        </p:txBody>
      </p:sp>
      <p:sp>
        <p:nvSpPr>
          <p:cNvPr id="79878" name="AutoShape 6"/>
          <p:cNvSpPr>
            <a:spLocks/>
          </p:cNvSpPr>
          <p:nvPr/>
        </p:nvSpPr>
        <p:spPr bwMode="auto">
          <a:xfrm rot="-5400000">
            <a:off x="2412206" y="3356769"/>
            <a:ext cx="358775" cy="1944688"/>
          </a:xfrm>
          <a:prstGeom prst="leftBrace">
            <a:avLst>
              <a:gd name="adj1" fmla="val 45170"/>
              <a:gd name="adj2" fmla="val 50000"/>
            </a:avLst>
          </a:prstGeom>
          <a:noFill/>
          <a:ln w="9525">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en-US" altLang="es-AR"/>
          </a:p>
        </p:txBody>
      </p:sp>
      <p:sp>
        <p:nvSpPr>
          <p:cNvPr id="79879" name="Text Box 7"/>
          <p:cNvSpPr txBox="1">
            <a:spLocks noChangeArrowheads="1"/>
          </p:cNvSpPr>
          <p:nvPr/>
        </p:nvSpPr>
        <p:spPr bwMode="auto">
          <a:xfrm>
            <a:off x="3995738" y="4581525"/>
            <a:ext cx="15843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s-AR" altLang="es-AR"/>
              <a:t>Matrix CFO</a:t>
            </a:r>
            <a:endParaRPr lang="es-ES_tradnl" altLang="es-AR"/>
          </a:p>
        </p:txBody>
      </p:sp>
      <p:sp>
        <p:nvSpPr>
          <p:cNvPr id="79880" name="AutoShape 8"/>
          <p:cNvSpPr>
            <a:spLocks/>
          </p:cNvSpPr>
          <p:nvPr/>
        </p:nvSpPr>
        <p:spPr bwMode="auto">
          <a:xfrm rot="-5400000">
            <a:off x="4715669" y="3356769"/>
            <a:ext cx="358775" cy="1944687"/>
          </a:xfrm>
          <a:prstGeom prst="leftBrace">
            <a:avLst>
              <a:gd name="adj1" fmla="val 45170"/>
              <a:gd name="adj2" fmla="val 50000"/>
            </a:avLst>
          </a:prstGeom>
          <a:noFill/>
          <a:ln w="9525">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en-US" altLang="es-AR"/>
          </a:p>
        </p:txBody>
      </p:sp>
      <p:sp>
        <p:nvSpPr>
          <p:cNvPr id="79881" name="Text Box 9"/>
          <p:cNvSpPr txBox="1">
            <a:spLocks noChangeArrowheads="1"/>
          </p:cNvSpPr>
          <p:nvPr/>
        </p:nvSpPr>
        <p:spPr bwMode="auto">
          <a:xfrm>
            <a:off x="6300788" y="4581525"/>
            <a:ext cx="18176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s-AR" altLang="es-AR"/>
              <a:t>Matrix canal</a:t>
            </a:r>
            <a:endParaRPr lang="es-ES_tradnl" altLang="es-AR"/>
          </a:p>
        </p:txBody>
      </p:sp>
      <p:sp>
        <p:nvSpPr>
          <p:cNvPr id="79882" name="AutoShape 10"/>
          <p:cNvSpPr>
            <a:spLocks/>
          </p:cNvSpPr>
          <p:nvPr/>
        </p:nvSpPr>
        <p:spPr bwMode="auto">
          <a:xfrm rot="-5400000">
            <a:off x="7164388" y="3213100"/>
            <a:ext cx="358775" cy="2232025"/>
          </a:xfrm>
          <a:prstGeom prst="leftBrace">
            <a:avLst>
              <a:gd name="adj1" fmla="val 51844"/>
              <a:gd name="adj2" fmla="val 50000"/>
            </a:avLst>
          </a:prstGeom>
          <a:noFill/>
          <a:ln w="9525">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en-US" altLang="es-AR"/>
          </a:p>
        </p:txBody>
      </p:sp>
      <p:sp>
        <p:nvSpPr>
          <p:cNvPr id="79883" name="Text Box 11"/>
          <p:cNvSpPr txBox="1">
            <a:spLocks noChangeArrowheads="1"/>
          </p:cNvSpPr>
          <p:nvPr/>
        </p:nvSpPr>
        <p:spPr bwMode="auto">
          <a:xfrm>
            <a:off x="3995738" y="5373688"/>
            <a:ext cx="1512887"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s-AR" altLang="es-AR"/>
              <a:t>Varia lentamente en el tiempo (doppler)</a:t>
            </a:r>
            <a:endParaRPr lang="es-ES_tradnl" altLang="es-AR"/>
          </a:p>
        </p:txBody>
      </p:sp>
      <p:sp>
        <p:nvSpPr>
          <p:cNvPr id="79884" name="Line 12"/>
          <p:cNvSpPr>
            <a:spLocks noChangeShapeType="1"/>
          </p:cNvSpPr>
          <p:nvPr/>
        </p:nvSpPr>
        <p:spPr bwMode="auto">
          <a:xfrm flipV="1">
            <a:off x="4140200" y="4941888"/>
            <a:ext cx="431800" cy="5032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AR"/>
          </a:p>
        </p:txBody>
      </p:sp>
      <p:sp>
        <p:nvSpPr>
          <p:cNvPr id="79885" name="Text Box 13"/>
          <p:cNvSpPr txBox="1">
            <a:spLocks noChangeArrowheads="1"/>
          </p:cNvSpPr>
          <p:nvPr/>
        </p:nvSpPr>
        <p:spPr bwMode="auto">
          <a:xfrm>
            <a:off x="1692275" y="5392738"/>
            <a:ext cx="1512888"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s-AR" altLang="es-AR"/>
              <a:t>Varia símbolo a símbolo</a:t>
            </a:r>
            <a:endParaRPr lang="es-ES_tradnl" altLang="es-AR"/>
          </a:p>
        </p:txBody>
      </p:sp>
      <p:sp>
        <p:nvSpPr>
          <p:cNvPr id="79886" name="Line 14"/>
          <p:cNvSpPr>
            <a:spLocks noChangeShapeType="1"/>
          </p:cNvSpPr>
          <p:nvPr/>
        </p:nvSpPr>
        <p:spPr bwMode="auto">
          <a:xfrm flipV="1">
            <a:off x="2195513" y="4868863"/>
            <a:ext cx="431800" cy="5032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en-US" altLang="es-AR"/>
              <a:t>Imperfecciones de RF</a:t>
            </a:r>
          </a:p>
        </p:txBody>
      </p:sp>
      <p:sp>
        <p:nvSpPr>
          <p:cNvPr id="3" name="Content Placeholder 2"/>
          <p:cNvSpPr>
            <a:spLocks noGrp="1"/>
          </p:cNvSpPr>
          <p:nvPr>
            <p:ph idx="1"/>
          </p:nvPr>
        </p:nvSpPr>
        <p:spPr/>
        <p:txBody>
          <a:bodyPr>
            <a:normAutofit/>
          </a:bodyPr>
          <a:lstStyle/>
          <a:p>
            <a:pPr>
              <a:defRPr/>
            </a:pPr>
            <a:r>
              <a:rPr lang="en-US" dirty="0" err="1"/>
              <a:t>Oscilador</a:t>
            </a:r>
            <a:r>
              <a:rPr lang="en-US" dirty="0"/>
              <a:t> local- </a:t>
            </a:r>
            <a:r>
              <a:rPr lang="en-US" dirty="0" err="1"/>
              <a:t>Ruido</a:t>
            </a:r>
            <a:r>
              <a:rPr lang="en-US" dirty="0"/>
              <a:t> de </a:t>
            </a:r>
            <a:r>
              <a:rPr lang="en-US" dirty="0" err="1"/>
              <a:t>fase</a:t>
            </a:r>
            <a:endParaRPr lang="en-US" dirty="0"/>
          </a:p>
          <a:p>
            <a:pPr lvl="1">
              <a:defRPr/>
            </a:pPr>
            <a:r>
              <a:rPr lang="en-US" dirty="0"/>
              <a:t>ICI</a:t>
            </a:r>
          </a:p>
          <a:p>
            <a:pPr lvl="1">
              <a:defRPr/>
            </a:pPr>
            <a:r>
              <a:rPr lang="en-US" dirty="0"/>
              <a:t>Common phase error rotation.</a:t>
            </a:r>
          </a:p>
          <a:p>
            <a:pPr marL="514350" indent="-457200">
              <a:defRPr/>
            </a:pPr>
            <a:r>
              <a:rPr lang="en-US" dirty="0"/>
              <a:t>Carrier frequency offset</a:t>
            </a:r>
          </a:p>
          <a:p>
            <a:pPr marL="914400" lvl="1" indent="-457200">
              <a:defRPr/>
            </a:pPr>
            <a:r>
              <a:rPr lang="en-US" dirty="0"/>
              <a:t>ICI</a:t>
            </a:r>
          </a:p>
          <a:p>
            <a:pPr marL="914400" lvl="1" indent="-457200">
              <a:defRPr/>
            </a:pPr>
            <a:r>
              <a:rPr lang="en-US" dirty="0"/>
              <a:t>Common phase error rotation</a:t>
            </a:r>
          </a:p>
          <a:p>
            <a:pPr marL="514350" indent="-457200">
              <a:defRPr/>
            </a:pPr>
            <a:r>
              <a:rPr lang="en-US" dirty="0" err="1"/>
              <a:t>Amplificacion</a:t>
            </a:r>
            <a:r>
              <a:rPr lang="en-US" dirty="0"/>
              <a:t> </a:t>
            </a:r>
            <a:r>
              <a:rPr lang="en-US" dirty="0" err="1"/>
              <a:t>nolineal</a:t>
            </a:r>
            <a:endParaRPr lang="en-US" dirty="0"/>
          </a:p>
          <a:p>
            <a:pPr marL="914400" lvl="1" indent="-457200">
              <a:defRPr/>
            </a:pPr>
            <a:r>
              <a:rPr lang="en-US" dirty="0" err="1"/>
              <a:t>Escalamiento</a:t>
            </a:r>
            <a:endParaRPr lang="en-US" dirty="0"/>
          </a:p>
          <a:p>
            <a:pPr marL="914400" lvl="1" indent="-457200">
              <a:defRPr/>
            </a:pPr>
            <a:r>
              <a:rPr lang="en-US" dirty="0" err="1"/>
              <a:t>Ruido</a:t>
            </a:r>
            <a:r>
              <a:rPr lang="en-US" dirty="0"/>
              <a:t> </a:t>
            </a:r>
            <a:r>
              <a:rPr lang="en-US" dirty="0" err="1"/>
              <a:t>aditivo</a:t>
            </a:r>
            <a:endParaRPr lang="en-US" dirty="0"/>
          </a:p>
          <a:p>
            <a:pPr lvl="1">
              <a:defRPr/>
            </a:pP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p:txBody>
          <a:bodyPr/>
          <a:lstStyle/>
          <a:p>
            <a:r>
              <a:rPr lang="en-US" altLang="es-AR"/>
              <a:t>Imperfecciones de RF</a:t>
            </a:r>
          </a:p>
        </p:txBody>
      </p:sp>
      <p:sp>
        <p:nvSpPr>
          <p:cNvPr id="81923" name="Content Placeholder 2"/>
          <p:cNvSpPr>
            <a:spLocks noGrp="1"/>
          </p:cNvSpPr>
          <p:nvPr>
            <p:ph idx="1"/>
          </p:nvPr>
        </p:nvSpPr>
        <p:spPr>
          <a:xfrm>
            <a:off x="938758" y="1502758"/>
            <a:ext cx="7633742" cy="3593591"/>
          </a:xfrm>
        </p:spPr>
        <p:txBody>
          <a:bodyPr/>
          <a:lstStyle/>
          <a:p>
            <a:r>
              <a:rPr lang="en-US" altLang="es-AR" sz="3200" dirty="0" err="1"/>
              <a:t>Conversores</a:t>
            </a:r>
            <a:r>
              <a:rPr lang="en-US" altLang="es-AR" sz="3200" dirty="0"/>
              <a:t> A/D y D/A</a:t>
            </a:r>
          </a:p>
          <a:p>
            <a:pPr lvl="1"/>
            <a:r>
              <a:rPr lang="en-US" altLang="es-AR" sz="2800" dirty="0" err="1"/>
              <a:t>Ruido</a:t>
            </a:r>
            <a:r>
              <a:rPr lang="en-US" altLang="es-AR" sz="2800" dirty="0"/>
              <a:t> de </a:t>
            </a:r>
            <a:r>
              <a:rPr lang="en-US" altLang="es-AR" sz="2800" dirty="0" err="1"/>
              <a:t>cuantización</a:t>
            </a:r>
            <a:r>
              <a:rPr lang="en-US" altLang="es-AR" sz="2800" dirty="0"/>
              <a:t> </a:t>
            </a:r>
            <a:r>
              <a:rPr lang="en-US" altLang="es-AR" sz="2800" dirty="0">
                <a:sym typeface="Wingdings" panose="05000000000000000000" pitchFamily="2" charset="2"/>
              </a:rPr>
              <a:t> </a:t>
            </a:r>
            <a:r>
              <a:rPr lang="en-US" altLang="es-AR" sz="2800" dirty="0" err="1">
                <a:sym typeface="Wingdings" panose="05000000000000000000" pitchFamily="2" charset="2"/>
              </a:rPr>
              <a:t>ruido</a:t>
            </a:r>
            <a:r>
              <a:rPr lang="en-US" altLang="es-AR" sz="2800" dirty="0">
                <a:sym typeface="Wingdings" panose="05000000000000000000" pitchFamily="2" charset="2"/>
              </a:rPr>
              <a:t> </a:t>
            </a:r>
            <a:r>
              <a:rPr lang="en-US" altLang="es-AR" sz="2800" dirty="0" err="1">
                <a:sym typeface="Wingdings" panose="05000000000000000000" pitchFamily="2" charset="2"/>
              </a:rPr>
              <a:t>aditivo</a:t>
            </a:r>
            <a:r>
              <a:rPr lang="en-US" altLang="es-AR" sz="2800" dirty="0">
                <a:sym typeface="Wingdings" panose="05000000000000000000" pitchFamily="2" charset="2"/>
              </a:rPr>
              <a:t>.</a:t>
            </a:r>
          </a:p>
          <a:p>
            <a:r>
              <a:rPr lang="en-US" altLang="es-AR" sz="3200" dirty="0" err="1">
                <a:sym typeface="Wingdings" panose="05000000000000000000" pitchFamily="2" charset="2"/>
              </a:rPr>
              <a:t>Desbalance</a:t>
            </a:r>
            <a:r>
              <a:rPr lang="en-US" altLang="es-AR" sz="3200" dirty="0">
                <a:sym typeface="Wingdings" panose="05000000000000000000" pitchFamily="2" charset="2"/>
              </a:rPr>
              <a:t> en </a:t>
            </a:r>
            <a:r>
              <a:rPr lang="en-US" altLang="es-AR" sz="3200" dirty="0" err="1">
                <a:sym typeface="Wingdings" panose="05000000000000000000" pitchFamily="2" charset="2"/>
              </a:rPr>
              <a:t>modulador</a:t>
            </a:r>
            <a:r>
              <a:rPr lang="en-US" altLang="es-AR" sz="3200" dirty="0">
                <a:sym typeface="Wingdings" panose="05000000000000000000" pitchFamily="2" charset="2"/>
              </a:rPr>
              <a:t> I/Q</a:t>
            </a:r>
          </a:p>
          <a:p>
            <a:pPr lvl="1"/>
            <a:r>
              <a:rPr lang="en-US" altLang="es-AR" sz="2800" dirty="0" err="1">
                <a:sym typeface="Wingdings" panose="05000000000000000000" pitchFamily="2" charset="2"/>
              </a:rPr>
              <a:t>Rotacion</a:t>
            </a:r>
            <a:endParaRPr lang="en-US" altLang="es-AR" sz="2800" dirty="0">
              <a:sym typeface="Wingdings" panose="05000000000000000000" pitchFamily="2" charset="2"/>
            </a:endParaRPr>
          </a:p>
          <a:p>
            <a:pPr lvl="1"/>
            <a:r>
              <a:rPr lang="en-US" altLang="es-AR" sz="2800" dirty="0" err="1">
                <a:sym typeface="Wingdings" panose="05000000000000000000" pitchFamily="2" charset="2"/>
              </a:rPr>
              <a:t>Interferencia</a:t>
            </a:r>
            <a:r>
              <a:rPr lang="en-US" altLang="es-AR" sz="2800" dirty="0">
                <a:sym typeface="Wingdings" panose="05000000000000000000" pitchFamily="2" charset="2"/>
              </a:rPr>
              <a:t> </a:t>
            </a:r>
            <a:r>
              <a:rPr lang="en-US" altLang="es-AR" sz="2800" dirty="0" err="1">
                <a:sym typeface="Wingdings" panose="05000000000000000000" pitchFamily="2" charset="2"/>
              </a:rPr>
              <a:t>espejo</a:t>
            </a:r>
            <a:endParaRPr lang="en-US" altLang="es-AR" sz="2800" dirty="0"/>
          </a:p>
          <a:p>
            <a:pPr lvl="1"/>
            <a:endParaRPr lang="en-US" altLang="es-AR" dirty="0"/>
          </a:p>
        </p:txBody>
      </p:sp>
      <p:sp>
        <p:nvSpPr>
          <p:cNvPr id="81924" name="TextBox 3"/>
          <p:cNvSpPr txBox="1">
            <a:spLocks noChangeArrowheads="1"/>
          </p:cNvSpPr>
          <p:nvPr/>
        </p:nvSpPr>
        <p:spPr bwMode="auto">
          <a:xfrm>
            <a:off x="938758" y="4730368"/>
            <a:ext cx="74168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en-US" altLang="es-AR" sz="2400" dirty="0" err="1">
                <a:solidFill>
                  <a:srgbClr val="FF0000"/>
                </a:solidFill>
              </a:rPr>
              <a:t>Soluciones</a:t>
            </a:r>
            <a:r>
              <a:rPr lang="en-US" altLang="es-AR" sz="2400" dirty="0">
                <a:solidFill>
                  <a:srgbClr val="FF0000"/>
                </a:solidFill>
              </a:rPr>
              <a:t>?</a:t>
            </a:r>
          </a:p>
          <a:p>
            <a:pPr eaLnBrk="1" hangingPunct="1"/>
            <a:r>
              <a:rPr lang="en-US" altLang="es-AR" sz="2400" dirty="0">
                <a:solidFill>
                  <a:srgbClr val="FF0000"/>
                </a:solidFill>
              </a:rPr>
              <a:t>- </a:t>
            </a:r>
            <a:r>
              <a:rPr lang="en-US" altLang="es-AR" sz="2400" dirty="0" err="1">
                <a:solidFill>
                  <a:srgbClr val="FF0000"/>
                </a:solidFill>
              </a:rPr>
              <a:t>Mejora</a:t>
            </a:r>
            <a:r>
              <a:rPr lang="en-US" altLang="es-AR" sz="2400" dirty="0">
                <a:solidFill>
                  <a:srgbClr val="FF0000"/>
                </a:solidFill>
              </a:rPr>
              <a:t> en el </a:t>
            </a:r>
            <a:r>
              <a:rPr lang="en-US" altLang="es-AR" sz="2400" dirty="0" err="1">
                <a:solidFill>
                  <a:srgbClr val="FF0000"/>
                </a:solidFill>
              </a:rPr>
              <a:t>diseño</a:t>
            </a:r>
            <a:r>
              <a:rPr lang="en-US" altLang="es-AR" sz="2400" dirty="0">
                <a:solidFill>
                  <a:srgbClr val="FF0000"/>
                </a:solidFill>
              </a:rPr>
              <a:t> de RF </a:t>
            </a:r>
            <a:r>
              <a:rPr lang="en-US" altLang="es-AR" sz="2400" dirty="0">
                <a:solidFill>
                  <a:srgbClr val="FF0000"/>
                </a:solidFill>
                <a:sym typeface="Wingdings" panose="05000000000000000000" pitchFamily="2" charset="2"/>
              </a:rPr>
              <a:t> </a:t>
            </a:r>
            <a:r>
              <a:rPr lang="en-US" altLang="es-AR" sz="2400" dirty="0" err="1">
                <a:solidFill>
                  <a:srgbClr val="FF0000"/>
                </a:solidFill>
                <a:sym typeface="Wingdings" panose="05000000000000000000" pitchFamily="2" charset="2"/>
              </a:rPr>
              <a:t>elevado</a:t>
            </a:r>
            <a:r>
              <a:rPr lang="en-US" altLang="es-AR" sz="2400" dirty="0">
                <a:solidFill>
                  <a:srgbClr val="FF0000"/>
                </a:solidFill>
                <a:sym typeface="Wingdings" panose="05000000000000000000" pitchFamily="2" charset="2"/>
              </a:rPr>
              <a:t> </a:t>
            </a:r>
            <a:r>
              <a:rPr lang="en-US" altLang="es-AR" sz="2400" dirty="0" err="1">
                <a:solidFill>
                  <a:srgbClr val="FF0000"/>
                </a:solidFill>
                <a:sym typeface="Wingdings" panose="05000000000000000000" pitchFamily="2" charset="2"/>
              </a:rPr>
              <a:t>costo</a:t>
            </a:r>
            <a:r>
              <a:rPr lang="en-US" altLang="es-AR" sz="2400" dirty="0">
                <a:solidFill>
                  <a:srgbClr val="FF0000"/>
                </a:solidFill>
                <a:sym typeface="Wingdings" panose="05000000000000000000" pitchFamily="2" charset="2"/>
              </a:rPr>
              <a:t>  NO </a:t>
            </a:r>
            <a:r>
              <a:rPr lang="en-US" altLang="es-AR" sz="2400" dirty="0" err="1">
                <a:solidFill>
                  <a:srgbClr val="FF0000"/>
                </a:solidFill>
                <a:sym typeface="Wingdings" panose="05000000000000000000" pitchFamily="2" charset="2"/>
              </a:rPr>
              <a:t>es</a:t>
            </a:r>
            <a:r>
              <a:rPr lang="en-US" altLang="es-AR" sz="2400" dirty="0">
                <a:solidFill>
                  <a:srgbClr val="FF0000"/>
                </a:solidFill>
                <a:sym typeface="Wingdings" panose="05000000000000000000" pitchFamily="2" charset="2"/>
              </a:rPr>
              <a:t> </a:t>
            </a:r>
            <a:r>
              <a:rPr lang="en-US" altLang="es-AR" sz="2400" dirty="0" err="1">
                <a:solidFill>
                  <a:srgbClr val="FF0000"/>
                </a:solidFill>
                <a:sym typeface="Wingdings" panose="05000000000000000000" pitchFamily="2" charset="2"/>
              </a:rPr>
              <a:t>util</a:t>
            </a:r>
            <a:r>
              <a:rPr lang="en-US" altLang="es-AR" sz="2400" dirty="0">
                <a:solidFill>
                  <a:srgbClr val="FF0000"/>
                </a:solidFill>
                <a:sym typeface="Wingdings" panose="05000000000000000000" pitchFamily="2" charset="2"/>
              </a:rPr>
              <a:t> para </a:t>
            </a:r>
            <a:r>
              <a:rPr lang="en-US" altLang="es-AR" sz="2400" dirty="0" err="1">
                <a:solidFill>
                  <a:srgbClr val="FF0000"/>
                </a:solidFill>
                <a:sym typeface="Wingdings" panose="05000000000000000000" pitchFamily="2" charset="2"/>
              </a:rPr>
              <a:t>productos</a:t>
            </a:r>
            <a:r>
              <a:rPr lang="en-US" altLang="es-AR" sz="2400" dirty="0">
                <a:solidFill>
                  <a:srgbClr val="FF0000"/>
                </a:solidFill>
                <a:sym typeface="Wingdings" panose="05000000000000000000" pitchFamily="2" charset="2"/>
              </a:rPr>
              <a:t> de </a:t>
            </a:r>
            <a:r>
              <a:rPr lang="en-US" altLang="es-AR" sz="2400" dirty="0" err="1">
                <a:solidFill>
                  <a:srgbClr val="FF0000"/>
                </a:solidFill>
                <a:sym typeface="Wingdings" panose="05000000000000000000" pitchFamily="2" charset="2"/>
              </a:rPr>
              <a:t>uso</a:t>
            </a:r>
            <a:r>
              <a:rPr lang="en-US" altLang="es-AR" sz="2400" dirty="0">
                <a:solidFill>
                  <a:srgbClr val="FF0000"/>
                </a:solidFill>
                <a:sym typeface="Wingdings" panose="05000000000000000000" pitchFamily="2" charset="2"/>
              </a:rPr>
              <a:t> </a:t>
            </a:r>
            <a:r>
              <a:rPr lang="en-US" altLang="es-AR" sz="2400" dirty="0" err="1">
                <a:solidFill>
                  <a:srgbClr val="FF0000"/>
                </a:solidFill>
                <a:sym typeface="Wingdings" panose="05000000000000000000" pitchFamily="2" charset="2"/>
              </a:rPr>
              <a:t>masivo</a:t>
            </a:r>
            <a:r>
              <a:rPr lang="en-US" altLang="es-AR" sz="2400" dirty="0">
                <a:solidFill>
                  <a:srgbClr val="FF0000"/>
                </a:solidFill>
                <a:sym typeface="Wingdings" panose="05000000000000000000" pitchFamily="2" charset="2"/>
              </a:rPr>
              <a:t>!!</a:t>
            </a:r>
            <a:endParaRPr lang="en-US" altLang="es-AR" sz="2400" dirty="0">
              <a:solidFill>
                <a:srgbClr val="FF0000"/>
              </a:solidFill>
            </a:endParaRPr>
          </a:p>
          <a:p>
            <a:pPr eaLnBrk="1" hangingPunct="1"/>
            <a:r>
              <a:rPr lang="en-US" altLang="es-AR" sz="2400" dirty="0">
                <a:solidFill>
                  <a:srgbClr val="FF0000"/>
                </a:solidFill>
              </a:rPr>
              <a:t>-</a:t>
            </a:r>
            <a:r>
              <a:rPr lang="en-US" altLang="es-AR" sz="2400" dirty="0" err="1">
                <a:solidFill>
                  <a:srgbClr val="FF0000"/>
                </a:solidFill>
              </a:rPr>
              <a:t>Técnicas</a:t>
            </a:r>
            <a:r>
              <a:rPr lang="en-US" altLang="es-AR" sz="2400" dirty="0">
                <a:solidFill>
                  <a:srgbClr val="FF0000"/>
                </a:solidFill>
              </a:rPr>
              <a:t> de </a:t>
            </a:r>
            <a:r>
              <a:rPr lang="en-US" altLang="es-AR" sz="2400" dirty="0" err="1">
                <a:solidFill>
                  <a:srgbClr val="FF0000"/>
                </a:solidFill>
              </a:rPr>
              <a:t>compensacion</a:t>
            </a:r>
            <a:r>
              <a:rPr lang="en-US" altLang="es-AR" sz="2400" dirty="0">
                <a:solidFill>
                  <a:srgbClr val="FF0000"/>
                </a:solidFill>
              </a:rPr>
              <a:t> en el </a:t>
            </a:r>
            <a:r>
              <a:rPr lang="en-US" altLang="es-AR" sz="2400" dirty="0" err="1">
                <a:solidFill>
                  <a:srgbClr val="FF0000"/>
                </a:solidFill>
              </a:rPr>
              <a:t>dominio</a:t>
            </a:r>
            <a:r>
              <a:rPr lang="en-US" altLang="es-AR" sz="2400" dirty="0">
                <a:solidFill>
                  <a:srgbClr val="FF0000"/>
                </a:solidFill>
              </a:rPr>
              <a:t> digital </a:t>
            </a:r>
            <a:r>
              <a:rPr lang="en-US" altLang="es-AR" sz="2400" dirty="0" err="1">
                <a:solidFill>
                  <a:srgbClr val="FF0000"/>
                </a:solidFill>
              </a:rPr>
              <a:t>banda</a:t>
            </a:r>
            <a:r>
              <a:rPr lang="en-US" altLang="es-AR" sz="2400" dirty="0">
                <a:solidFill>
                  <a:srgbClr val="FF0000"/>
                </a:solidFill>
              </a:rPr>
              <a:t>-base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s-AR" dirty="0" err="1"/>
              <a:t>Codificación</a:t>
            </a:r>
            <a:r>
              <a:rPr lang="en-US" altLang="es-AR" dirty="0"/>
              <a:t> en </a:t>
            </a:r>
            <a:r>
              <a:rPr lang="en-US" altLang="es-AR" dirty="0" err="1"/>
              <a:t>bloques</a:t>
            </a:r>
            <a:endParaRPr lang="en-US" altLang="es-AR" dirty="0"/>
          </a:p>
        </p:txBody>
      </p:sp>
      <p:sp>
        <p:nvSpPr>
          <p:cNvPr id="21507" name="Content Placeholder 2"/>
          <p:cNvSpPr>
            <a:spLocks noGrp="1"/>
          </p:cNvSpPr>
          <p:nvPr>
            <p:ph idx="1"/>
          </p:nvPr>
        </p:nvSpPr>
        <p:spPr>
          <a:xfrm>
            <a:off x="1331641" y="2276872"/>
            <a:ext cx="7202760" cy="3634350"/>
          </a:xfrm>
        </p:spPr>
        <p:txBody>
          <a:bodyPr>
            <a:normAutofit/>
          </a:bodyPr>
          <a:lstStyle/>
          <a:p>
            <a:r>
              <a:rPr lang="en-US" altLang="es-AR" sz="2800" dirty="0"/>
              <a:t>En el receptor, el </a:t>
            </a:r>
            <a:r>
              <a:rPr lang="en-US" altLang="es-AR" sz="2800" dirty="0" err="1"/>
              <a:t>bloque</a:t>
            </a:r>
            <a:r>
              <a:rPr lang="en-US" altLang="es-AR" sz="2800" dirty="0"/>
              <a:t> de </a:t>
            </a:r>
            <a:r>
              <a:rPr lang="en-US" altLang="es-AR" sz="2800" b="1" i="1" dirty="0">
                <a:solidFill>
                  <a:srgbClr val="FF0000"/>
                </a:solidFill>
              </a:rPr>
              <a:t>n </a:t>
            </a:r>
            <a:r>
              <a:rPr lang="en-US" altLang="es-AR" sz="2800" dirty="0"/>
              <a:t>bits </a:t>
            </a:r>
            <a:r>
              <a:rPr lang="en-US" altLang="es-AR" sz="2800" dirty="0" err="1"/>
              <a:t>es</a:t>
            </a:r>
            <a:r>
              <a:rPr lang="en-US" altLang="es-AR" sz="2800" dirty="0"/>
              <a:t> </a:t>
            </a:r>
            <a:r>
              <a:rPr lang="en-US" altLang="es-AR" sz="2800" dirty="0" err="1"/>
              <a:t>recuperado</a:t>
            </a:r>
            <a:r>
              <a:rPr lang="en-US" altLang="es-AR" sz="2800" dirty="0"/>
              <a:t>.</a:t>
            </a:r>
          </a:p>
          <a:p>
            <a:r>
              <a:rPr lang="en-US" altLang="es-AR" sz="2800" dirty="0"/>
              <a:t>El decoder </a:t>
            </a:r>
            <a:r>
              <a:rPr lang="en-US" altLang="es-AR" sz="2800" dirty="0" err="1"/>
              <a:t>encuentra</a:t>
            </a:r>
            <a:r>
              <a:rPr lang="en-US" altLang="es-AR" sz="2800" dirty="0"/>
              <a:t> las palabras de </a:t>
            </a:r>
            <a:r>
              <a:rPr lang="en-US" altLang="es-AR" sz="2800" dirty="0" err="1"/>
              <a:t>codigo</a:t>
            </a:r>
            <a:r>
              <a:rPr lang="en-US" altLang="es-AR" sz="2800" dirty="0"/>
              <a:t> con </a:t>
            </a:r>
            <a:r>
              <a:rPr lang="en-US" altLang="es-AR" sz="2800" dirty="0" err="1"/>
              <a:t>distancia</a:t>
            </a:r>
            <a:r>
              <a:rPr lang="en-US" altLang="es-AR" sz="2800" dirty="0"/>
              <a:t> de Hamming mas </a:t>
            </a:r>
            <a:r>
              <a:rPr lang="en-US" altLang="es-AR" sz="2800" dirty="0" err="1"/>
              <a:t>cercana</a:t>
            </a:r>
            <a:r>
              <a:rPr lang="en-US" altLang="es-AR" sz="2800" dirty="0"/>
              <a:t> al </a:t>
            </a:r>
            <a:r>
              <a:rPr lang="en-US" altLang="es-AR" sz="2800" dirty="0" err="1"/>
              <a:t>bloque</a:t>
            </a:r>
            <a:r>
              <a:rPr lang="en-US" altLang="es-AR" sz="2800" dirty="0"/>
              <a:t> </a:t>
            </a:r>
            <a:r>
              <a:rPr lang="en-US" altLang="es-AR" sz="2800" dirty="0" err="1"/>
              <a:t>recibido</a:t>
            </a:r>
            <a:r>
              <a:rPr lang="en-US" altLang="es-AR" sz="2800" dirty="0"/>
              <a:t>.</a:t>
            </a:r>
          </a:p>
          <a:p>
            <a:r>
              <a:rPr lang="en-US" altLang="es-AR" sz="2800" dirty="0">
                <a:solidFill>
                  <a:srgbClr val="FF0000"/>
                </a:solidFill>
              </a:rPr>
              <a:t>Si </a:t>
            </a:r>
            <a:r>
              <a:rPr lang="en-US" altLang="es-AR" sz="2800" i="1" dirty="0">
                <a:solidFill>
                  <a:srgbClr val="FF0000"/>
                </a:solidFill>
              </a:rPr>
              <a:t>d=2t+1</a:t>
            </a:r>
            <a:r>
              <a:rPr lang="en-US" altLang="es-AR" sz="2800" dirty="0">
                <a:solidFill>
                  <a:srgbClr val="FF0000"/>
                </a:solidFill>
              </a:rPr>
              <a:t> </a:t>
            </a:r>
            <a:r>
              <a:rPr lang="en-US" altLang="es-AR" sz="2800" dirty="0">
                <a:solidFill>
                  <a:srgbClr val="FF0000"/>
                </a:solidFill>
                <a:sym typeface="Wingdings" panose="05000000000000000000" pitchFamily="2" charset="2"/>
              </a:rPr>
              <a:t> hasta </a:t>
            </a:r>
            <a:r>
              <a:rPr lang="en-US" altLang="es-AR" sz="2800" i="1" dirty="0">
                <a:solidFill>
                  <a:srgbClr val="FF0000"/>
                </a:solidFill>
                <a:sym typeface="Wingdings" panose="05000000000000000000" pitchFamily="2" charset="2"/>
              </a:rPr>
              <a:t>t</a:t>
            </a:r>
            <a:r>
              <a:rPr lang="en-US" altLang="es-AR" sz="2800" dirty="0">
                <a:solidFill>
                  <a:srgbClr val="FF0000"/>
                </a:solidFill>
                <a:sym typeface="Wingdings" panose="05000000000000000000" pitchFamily="2" charset="2"/>
              </a:rPr>
              <a:t> </a:t>
            </a:r>
            <a:r>
              <a:rPr lang="en-US" altLang="es-AR" sz="2800" dirty="0" err="1">
                <a:solidFill>
                  <a:srgbClr val="FF0000"/>
                </a:solidFill>
                <a:sym typeface="Wingdings" panose="05000000000000000000" pitchFamily="2" charset="2"/>
              </a:rPr>
              <a:t>errores</a:t>
            </a:r>
            <a:r>
              <a:rPr lang="en-US" altLang="es-AR" sz="2800" dirty="0">
                <a:solidFill>
                  <a:srgbClr val="FF0000"/>
                </a:solidFill>
                <a:sym typeface="Wingdings" panose="05000000000000000000" pitchFamily="2" charset="2"/>
              </a:rPr>
              <a:t> </a:t>
            </a:r>
            <a:r>
              <a:rPr lang="en-US" altLang="es-AR" sz="2800" dirty="0" err="1">
                <a:solidFill>
                  <a:srgbClr val="FF0000"/>
                </a:solidFill>
                <a:sym typeface="Wingdings" panose="05000000000000000000" pitchFamily="2" charset="2"/>
              </a:rPr>
              <a:t>dentro</a:t>
            </a:r>
            <a:r>
              <a:rPr lang="en-US" altLang="es-AR" sz="2800" dirty="0">
                <a:solidFill>
                  <a:srgbClr val="FF0000"/>
                </a:solidFill>
                <a:sym typeface="Wingdings" panose="05000000000000000000" pitchFamily="2" charset="2"/>
              </a:rPr>
              <a:t> del </a:t>
            </a:r>
            <a:r>
              <a:rPr lang="en-US" altLang="es-AR" sz="2800" dirty="0" err="1">
                <a:solidFill>
                  <a:srgbClr val="FF0000"/>
                </a:solidFill>
                <a:sym typeface="Wingdings" panose="05000000000000000000" pitchFamily="2" charset="2"/>
              </a:rPr>
              <a:t>bloque</a:t>
            </a:r>
            <a:r>
              <a:rPr lang="en-US" altLang="es-AR" sz="2800" dirty="0">
                <a:solidFill>
                  <a:srgbClr val="FF0000"/>
                </a:solidFill>
                <a:sym typeface="Wingdings" panose="05000000000000000000" pitchFamily="2" charset="2"/>
              </a:rPr>
              <a:t> </a:t>
            </a:r>
            <a:r>
              <a:rPr lang="en-US" altLang="es-AR" sz="2800" dirty="0" err="1">
                <a:solidFill>
                  <a:srgbClr val="FF0000"/>
                </a:solidFill>
                <a:sym typeface="Wingdings" panose="05000000000000000000" pitchFamily="2" charset="2"/>
              </a:rPr>
              <a:t>pueden</a:t>
            </a:r>
            <a:r>
              <a:rPr lang="en-US" altLang="es-AR" sz="2800" dirty="0">
                <a:solidFill>
                  <a:srgbClr val="FF0000"/>
                </a:solidFill>
                <a:sym typeface="Wingdings" panose="05000000000000000000" pitchFamily="2" charset="2"/>
              </a:rPr>
              <a:t> </a:t>
            </a:r>
            <a:r>
              <a:rPr lang="en-US" altLang="es-AR" sz="2800" dirty="0" err="1">
                <a:solidFill>
                  <a:srgbClr val="FF0000"/>
                </a:solidFill>
                <a:sym typeface="Wingdings" panose="05000000000000000000" pitchFamily="2" charset="2"/>
              </a:rPr>
              <a:t>ser</a:t>
            </a:r>
            <a:r>
              <a:rPr lang="en-US" altLang="es-AR" sz="2800" dirty="0">
                <a:solidFill>
                  <a:srgbClr val="FF0000"/>
                </a:solidFill>
                <a:sym typeface="Wingdings" panose="05000000000000000000" pitchFamily="2" charset="2"/>
              </a:rPr>
              <a:t> </a:t>
            </a:r>
            <a:r>
              <a:rPr lang="en-US" altLang="es-AR" sz="2800" dirty="0" err="1">
                <a:solidFill>
                  <a:srgbClr val="FF0000"/>
                </a:solidFill>
                <a:sym typeface="Wingdings" panose="05000000000000000000" pitchFamily="2" charset="2"/>
              </a:rPr>
              <a:t>corregidos</a:t>
            </a:r>
            <a:endParaRPr lang="en-US" altLang="es-AR" sz="2800" dirty="0">
              <a:solidFill>
                <a:srgbClr val="FF0000"/>
              </a:solidFill>
            </a:endParaRPr>
          </a:p>
        </p:txBody>
      </p:sp>
    </p:spTree>
    <p:extLst>
      <p:ext uri="{BB962C8B-B14F-4D97-AF65-F5344CB8AC3E}">
        <p14:creationId xmlns:p14="http://schemas.microsoft.com/office/powerpoint/2010/main" val="3905048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s-AR"/>
              <a:t>Codificación en bloques</a:t>
            </a:r>
          </a:p>
        </p:txBody>
      </p:sp>
      <p:sp>
        <p:nvSpPr>
          <p:cNvPr id="22531" name="Content Placeholder 2"/>
          <p:cNvSpPr>
            <a:spLocks noGrp="1"/>
          </p:cNvSpPr>
          <p:nvPr>
            <p:ph idx="1"/>
          </p:nvPr>
        </p:nvSpPr>
        <p:spPr>
          <a:xfrm>
            <a:off x="959705" y="1548576"/>
            <a:ext cx="7633742" cy="3593591"/>
          </a:xfrm>
        </p:spPr>
        <p:txBody>
          <a:bodyPr>
            <a:normAutofit/>
          </a:bodyPr>
          <a:lstStyle/>
          <a:p>
            <a:r>
              <a:rPr lang="en-US" altLang="es-AR" sz="2800" dirty="0" err="1"/>
              <a:t>Desempeño</a:t>
            </a:r>
            <a:endParaRPr lang="en-US" altLang="es-AR" sz="2800" dirty="0"/>
          </a:p>
        </p:txBody>
      </p:sp>
      <p:pic>
        <p:nvPicPr>
          <p:cNvPr id="2253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2565400"/>
            <a:ext cx="5940425" cy="413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eft Arrow 4"/>
          <p:cNvSpPr/>
          <p:nvPr/>
        </p:nvSpPr>
        <p:spPr>
          <a:xfrm>
            <a:off x="4592100" y="4486274"/>
            <a:ext cx="647700" cy="28892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534" name="TextBox 5"/>
          <p:cNvSpPr txBox="1">
            <a:spLocks noChangeArrowheads="1"/>
          </p:cNvSpPr>
          <p:nvPr/>
        </p:nvSpPr>
        <p:spPr bwMode="auto">
          <a:xfrm>
            <a:off x="4878057" y="1443037"/>
            <a:ext cx="3744913" cy="923925"/>
          </a:xfrm>
          <a:prstGeom prst="rect">
            <a:avLst/>
          </a:prstGeom>
          <a:ln/>
        </p:spPr>
        <p:style>
          <a:lnRef idx="1">
            <a:schemeClr val="dk1"/>
          </a:lnRef>
          <a:fillRef idx="2">
            <a:schemeClr val="dk1"/>
          </a:fillRef>
          <a:effectRef idx="1">
            <a:schemeClr val="dk1"/>
          </a:effectRef>
          <a:fontRef idx="minor">
            <a:schemeClr val="dk1"/>
          </a:fontRef>
        </p:style>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en-US" altLang="es-AR" dirty="0"/>
              <a:t>Si </a:t>
            </a:r>
            <a:r>
              <a:rPr lang="en-US" altLang="es-AR" dirty="0" err="1"/>
              <a:t>aumentamos</a:t>
            </a:r>
            <a:r>
              <a:rPr lang="en-US" altLang="es-AR" dirty="0"/>
              <a:t> la </a:t>
            </a:r>
            <a:r>
              <a:rPr lang="en-US" altLang="es-AR" dirty="0" err="1"/>
              <a:t>longitud</a:t>
            </a:r>
            <a:r>
              <a:rPr lang="en-US" altLang="es-AR" dirty="0"/>
              <a:t> del </a:t>
            </a:r>
            <a:r>
              <a:rPr lang="en-US" altLang="es-AR" dirty="0" err="1"/>
              <a:t>bloque</a:t>
            </a:r>
            <a:r>
              <a:rPr lang="en-US" altLang="es-AR" dirty="0"/>
              <a:t>, </a:t>
            </a:r>
            <a:r>
              <a:rPr lang="en-US" altLang="es-AR" dirty="0" err="1"/>
              <a:t>nos</a:t>
            </a:r>
            <a:r>
              <a:rPr lang="en-US" altLang="es-AR" dirty="0"/>
              <a:t> </a:t>
            </a:r>
            <a:r>
              <a:rPr lang="en-US" altLang="es-AR" dirty="0" err="1"/>
              <a:t>acercamos</a:t>
            </a:r>
            <a:r>
              <a:rPr lang="en-US" altLang="es-AR" dirty="0"/>
              <a:t> al </a:t>
            </a:r>
            <a:r>
              <a:rPr lang="en-US" altLang="es-AR" dirty="0" err="1"/>
              <a:t>sistema</a:t>
            </a:r>
            <a:r>
              <a:rPr lang="en-US" altLang="es-AR" dirty="0"/>
              <a:t> ideal</a:t>
            </a:r>
          </a:p>
        </p:txBody>
      </p:sp>
    </p:spTree>
    <p:extLst>
      <p:ext uri="{BB962C8B-B14F-4D97-AF65-F5344CB8AC3E}">
        <p14:creationId xmlns:p14="http://schemas.microsoft.com/office/powerpoint/2010/main" val="2936223276"/>
      </p:ext>
    </p:extLst>
  </p:cSld>
  <p:clrMapOvr>
    <a:masterClrMapping/>
  </p:clrMapOvr>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2364</TotalTime>
  <Words>2206</Words>
  <Application>Microsoft Office PowerPoint</Application>
  <PresentationFormat>Presentación en pantalla (4:3)</PresentationFormat>
  <Paragraphs>436</Paragraphs>
  <Slides>78</Slides>
  <Notes>11</Notes>
  <HiddenSlides>3</HiddenSlides>
  <MMClips>2</MMClips>
  <ScaleCrop>false</ScaleCrop>
  <HeadingPairs>
    <vt:vector size="8" baseType="variant">
      <vt:variant>
        <vt:lpstr>Fuentes usadas</vt:lpstr>
      </vt:variant>
      <vt:variant>
        <vt:i4>9</vt:i4>
      </vt:variant>
      <vt:variant>
        <vt:lpstr>Tema</vt:lpstr>
      </vt:variant>
      <vt:variant>
        <vt:i4>1</vt:i4>
      </vt:variant>
      <vt:variant>
        <vt:lpstr>Servidores OLE incrustados</vt:lpstr>
      </vt:variant>
      <vt:variant>
        <vt:i4>3</vt:i4>
      </vt:variant>
      <vt:variant>
        <vt:lpstr>Títulos de diapositiva</vt:lpstr>
      </vt:variant>
      <vt:variant>
        <vt:i4>78</vt:i4>
      </vt:variant>
    </vt:vector>
  </HeadingPairs>
  <TitlesOfParts>
    <vt:vector size="91" baseType="lpstr">
      <vt:lpstr>Arial</vt:lpstr>
      <vt:lpstr>Arial Narrow</vt:lpstr>
      <vt:lpstr>Calibri</vt:lpstr>
      <vt:lpstr>Cambria Math</vt:lpstr>
      <vt:lpstr>Century Gothic</vt:lpstr>
      <vt:lpstr>Times New Roman</vt:lpstr>
      <vt:lpstr>Verdana</vt:lpstr>
      <vt:lpstr>Wingdings</vt:lpstr>
      <vt:lpstr>Wingdings 3</vt:lpstr>
      <vt:lpstr>Espiral</vt:lpstr>
      <vt:lpstr>Equation</vt:lpstr>
      <vt:lpstr>Bitmap Image</vt:lpstr>
      <vt:lpstr>Equation.DSMT4</vt:lpstr>
      <vt:lpstr>Codificación de canal e interleaving en OFDM</vt:lpstr>
      <vt:lpstr>Introducción</vt:lpstr>
      <vt:lpstr>Códigos </vt:lpstr>
      <vt:lpstr>OFDM</vt:lpstr>
      <vt:lpstr>Codificación en OFDM</vt:lpstr>
      <vt:lpstr>Codificación en bloques</vt:lpstr>
      <vt:lpstr>Codificación en bloques</vt:lpstr>
      <vt:lpstr>Codificación en bloques</vt:lpstr>
      <vt:lpstr>Codificación en bloques</vt:lpstr>
      <vt:lpstr>Codificación en bloques - CRC</vt:lpstr>
      <vt:lpstr>Codificacion </vt:lpstr>
      <vt:lpstr>CRC</vt:lpstr>
      <vt:lpstr>Codigos Convolucionales</vt:lpstr>
      <vt:lpstr>Codigos Convolucionales</vt:lpstr>
      <vt:lpstr> Codigos Convolucionales</vt:lpstr>
      <vt:lpstr>Presentación de PowerPoint</vt:lpstr>
      <vt:lpstr>Presentación de PowerPoint</vt:lpstr>
      <vt:lpstr>Codigos convolucionales en WiFi</vt:lpstr>
      <vt:lpstr>Velocidad de transferencia</vt:lpstr>
      <vt:lpstr>Puncturing Codes</vt:lpstr>
      <vt:lpstr>Puncturing Codes</vt:lpstr>
      <vt:lpstr>Puncturing Codes – Recuperación bits</vt:lpstr>
      <vt:lpstr>Parámetros de Wifi</vt:lpstr>
      <vt:lpstr>Decodificación</vt:lpstr>
      <vt:lpstr>Decoding</vt:lpstr>
      <vt:lpstr>Soft-Decoding</vt:lpstr>
      <vt:lpstr>Interleaver</vt:lpstr>
      <vt:lpstr>Presentación de PowerPoint</vt:lpstr>
      <vt:lpstr>Interleaver</vt:lpstr>
      <vt:lpstr>Interleaver – IEEE802.11a</vt:lpstr>
      <vt:lpstr>Metric weighting</vt:lpstr>
      <vt:lpstr>Simulaciones</vt:lpstr>
      <vt:lpstr>Simulaciones</vt:lpstr>
      <vt:lpstr>Simulaciones</vt:lpstr>
      <vt:lpstr>Codificación concatenada</vt:lpstr>
      <vt:lpstr>Codificación concatenada</vt:lpstr>
      <vt:lpstr>Codificación Trellis</vt:lpstr>
      <vt:lpstr>Trellis</vt:lpstr>
      <vt:lpstr>Trellis</vt:lpstr>
      <vt:lpstr>Trellis – Un ejemplo. QPSK 8-PSK</vt:lpstr>
      <vt:lpstr>Trellis</vt:lpstr>
      <vt:lpstr>Turbo Coding</vt:lpstr>
      <vt:lpstr>Turbo coding</vt:lpstr>
      <vt:lpstr>Turbo Coding</vt:lpstr>
      <vt:lpstr>Turbo coding</vt:lpstr>
      <vt:lpstr>Turbo: Decodificacion iterativa</vt:lpstr>
      <vt:lpstr>Turbo: Decodificacion iterativa</vt:lpstr>
      <vt:lpstr>Codigos LDPC</vt:lpstr>
      <vt:lpstr>Codigos LDPC</vt:lpstr>
      <vt:lpstr>Adaptación de enlace</vt:lpstr>
      <vt:lpstr>AMC</vt:lpstr>
      <vt:lpstr>AMC y calidad de canal</vt:lpstr>
      <vt:lpstr>AMC y calidad de canal</vt:lpstr>
      <vt:lpstr>Imperfecciones de RF en OFDM</vt:lpstr>
      <vt:lpstr>Presentación de PowerPoint</vt:lpstr>
      <vt:lpstr>Presentación de PowerPoint</vt:lpstr>
      <vt:lpstr>Presentación de PowerPoint</vt:lpstr>
      <vt:lpstr>Presentación de PowerPoint</vt:lpstr>
      <vt:lpstr>Distorsión</vt:lpstr>
      <vt:lpstr>Punto de operación amplificador</vt:lpstr>
      <vt:lpstr>Distorsion nolineal</vt:lpstr>
      <vt:lpstr>BER y spectral regrowth</vt:lpstr>
      <vt:lpstr>HMC904 – amplificador WIMAX</vt:lpstr>
      <vt:lpstr>Presentación de PowerPoint</vt:lpstr>
      <vt:lpstr>DESBALANCE I/Q (transmisor/receptor)</vt:lpstr>
      <vt:lpstr>Presentación de PowerPoint</vt:lpstr>
      <vt:lpstr>Modulador IQ</vt:lpstr>
      <vt:lpstr>Presentación de PowerPoint</vt:lpstr>
      <vt:lpstr>Presentación de PowerPoint</vt:lpstr>
      <vt:lpstr>Ruido de fase</vt:lpstr>
      <vt:lpstr>Presentación de PowerPoint</vt:lpstr>
      <vt:lpstr>Ruido de fase</vt:lpstr>
      <vt:lpstr>Modelo de ruido de fase</vt:lpstr>
      <vt:lpstr>Ruido de fase</vt:lpstr>
      <vt:lpstr>Presentación de PowerPoint</vt:lpstr>
      <vt:lpstr>CFO + ruido de fase</vt:lpstr>
      <vt:lpstr>Imperfecciones de RF</vt:lpstr>
      <vt:lpstr>Imperfecciones de RF</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Codificación de canal e interleaving en OFDM</dc:title>
  <dc:creator>WinuE</dc:creator>
  <cp:lastModifiedBy>diec</cp:lastModifiedBy>
  <cp:revision>59</cp:revision>
  <dcterms:created xsi:type="dcterms:W3CDTF">2012-11-12T13:10:06Z</dcterms:created>
  <dcterms:modified xsi:type="dcterms:W3CDTF">2022-07-05T20:20:51Z</dcterms:modified>
</cp:coreProperties>
</file>