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4" r:id="rId22"/>
    <p:sldId id="275" r:id="rId23"/>
    <p:sldId id="276" r:id="rId24"/>
    <p:sldId id="277" r:id="rId25"/>
    <p:sldId id="278" r:id="rId26"/>
    <p:sldId id="279" r:id="rId27"/>
    <p:sldId id="299" r:id="rId28"/>
    <p:sldId id="280" r:id="rId29"/>
    <p:sldId id="281" r:id="rId30"/>
    <p:sldId id="282" r:id="rId31"/>
    <p:sldId id="283" r:id="rId32"/>
    <p:sldId id="295" r:id="rId33"/>
    <p:sldId id="296" r:id="rId34"/>
    <p:sldId id="298" r:id="rId35"/>
    <p:sldId id="297" r:id="rId36"/>
    <p:sldId id="285" r:id="rId37"/>
    <p:sldId id="286" r:id="rId38"/>
    <p:sldId id="287" r:id="rId39"/>
    <p:sldId id="288" r:id="rId40"/>
    <p:sldId id="289" r:id="rId41"/>
    <p:sldId id="290" r:id="rId42"/>
    <p:sldId id="292" r:id="rId43"/>
    <p:sldId id="293" r:id="rId44"/>
    <p:sldId id="29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7B449-9493-44F9-BC6F-F1F5201C540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095A109-CD85-4835-A31A-2EA606906247}">
      <dgm:prSet phldrT="[Text]"/>
      <dgm:spPr/>
      <dgm:t>
        <a:bodyPr/>
        <a:lstStyle/>
        <a:p>
          <a:r>
            <a:rPr lang="es-AR" dirty="0"/>
            <a:t>LINEALES</a:t>
          </a:r>
        </a:p>
      </dgm:t>
    </dgm:pt>
    <dgm:pt modelId="{9139F18D-7584-4A4B-937C-1E2871CB5C63}" type="parTrans" cxnId="{ABD9CE15-9059-436A-AFB9-274838098055}">
      <dgm:prSet/>
      <dgm:spPr/>
      <dgm:t>
        <a:bodyPr/>
        <a:lstStyle/>
        <a:p>
          <a:endParaRPr lang="es-AR"/>
        </a:p>
      </dgm:t>
    </dgm:pt>
    <dgm:pt modelId="{C373E9DF-C8EA-4EFE-B6EC-FFA5C638F33A}" type="sibTrans" cxnId="{ABD9CE15-9059-436A-AFB9-274838098055}">
      <dgm:prSet/>
      <dgm:spPr/>
      <dgm:t>
        <a:bodyPr/>
        <a:lstStyle/>
        <a:p>
          <a:endParaRPr lang="es-AR"/>
        </a:p>
      </dgm:t>
    </dgm:pt>
    <dgm:pt modelId="{6CFAEC02-73AE-473C-BE23-5F13201DB240}">
      <dgm:prSet phldrT="[Text]"/>
      <dgm:spPr/>
      <dgm:t>
        <a:bodyPr/>
        <a:lstStyle/>
        <a:p>
          <a:r>
            <a:rPr lang="es-AR" dirty="0"/>
            <a:t>Receptor de de-correlación</a:t>
          </a:r>
        </a:p>
      </dgm:t>
    </dgm:pt>
    <dgm:pt modelId="{F3E3DB5A-B20A-4CFB-A5F2-299A6BA794E9}" type="parTrans" cxnId="{B149464C-090C-439C-A298-1F175960F707}">
      <dgm:prSet/>
      <dgm:spPr/>
      <dgm:t>
        <a:bodyPr/>
        <a:lstStyle/>
        <a:p>
          <a:endParaRPr lang="es-AR"/>
        </a:p>
      </dgm:t>
    </dgm:pt>
    <dgm:pt modelId="{43F50335-43F6-4DF3-A044-E3DAD9AD195B}" type="sibTrans" cxnId="{B149464C-090C-439C-A298-1F175960F707}">
      <dgm:prSet/>
      <dgm:spPr/>
      <dgm:t>
        <a:bodyPr/>
        <a:lstStyle/>
        <a:p>
          <a:endParaRPr lang="es-AR"/>
        </a:p>
      </dgm:t>
    </dgm:pt>
    <dgm:pt modelId="{CD24B2E2-C409-40B8-A1F2-37224DE516CE}">
      <dgm:prSet phldrT="[Text]"/>
      <dgm:spPr/>
      <dgm:t>
        <a:bodyPr/>
        <a:lstStyle/>
        <a:p>
          <a:r>
            <a:rPr lang="es-AR" dirty="0"/>
            <a:t>Receptor MMSE</a:t>
          </a:r>
        </a:p>
      </dgm:t>
    </dgm:pt>
    <dgm:pt modelId="{E9C1AA26-9FCB-4CFE-BC2C-1CC9A8E1683C}" type="parTrans" cxnId="{051B3753-B316-45D2-AB33-C5EA129A3518}">
      <dgm:prSet/>
      <dgm:spPr/>
      <dgm:t>
        <a:bodyPr/>
        <a:lstStyle/>
        <a:p>
          <a:endParaRPr lang="es-AR"/>
        </a:p>
      </dgm:t>
    </dgm:pt>
    <dgm:pt modelId="{CCF2AC41-F0F6-40B5-BE94-0D3D333EE586}" type="sibTrans" cxnId="{051B3753-B316-45D2-AB33-C5EA129A3518}">
      <dgm:prSet/>
      <dgm:spPr/>
      <dgm:t>
        <a:bodyPr/>
        <a:lstStyle/>
        <a:p>
          <a:endParaRPr lang="es-AR"/>
        </a:p>
      </dgm:t>
    </dgm:pt>
    <dgm:pt modelId="{BF7B8FF2-6ACB-41C7-B414-9A3D3913382D}">
      <dgm:prSet phldrT="[Text]"/>
      <dgm:spPr/>
      <dgm:t>
        <a:bodyPr/>
        <a:lstStyle/>
        <a:p>
          <a:r>
            <a:rPr lang="es-AR" dirty="0"/>
            <a:t>NOLINEALES</a:t>
          </a:r>
        </a:p>
      </dgm:t>
    </dgm:pt>
    <dgm:pt modelId="{6945262C-5535-410D-B4D5-2F9F74628EA1}" type="parTrans" cxnId="{311BC1C0-488B-492A-AD2D-56279CE9796B}">
      <dgm:prSet/>
      <dgm:spPr/>
      <dgm:t>
        <a:bodyPr/>
        <a:lstStyle/>
        <a:p>
          <a:endParaRPr lang="es-AR"/>
        </a:p>
      </dgm:t>
    </dgm:pt>
    <dgm:pt modelId="{5EA48FA0-EE6F-445F-B497-E80EED20E238}" type="sibTrans" cxnId="{311BC1C0-488B-492A-AD2D-56279CE9796B}">
      <dgm:prSet/>
      <dgm:spPr/>
      <dgm:t>
        <a:bodyPr/>
        <a:lstStyle/>
        <a:p>
          <a:endParaRPr lang="es-AR"/>
        </a:p>
      </dgm:t>
    </dgm:pt>
    <dgm:pt modelId="{13361F52-FEAF-4611-8415-80C2D710FF93}">
      <dgm:prSet phldrT="[Text]"/>
      <dgm:spPr/>
      <dgm:t>
        <a:bodyPr/>
        <a:lstStyle/>
        <a:p>
          <a:r>
            <a:rPr lang="es-AR" dirty="0"/>
            <a:t>Máxima verosimilitud</a:t>
          </a:r>
        </a:p>
      </dgm:t>
    </dgm:pt>
    <dgm:pt modelId="{AAEFF8DA-B5E9-47A0-BEB5-19F3578CB956}" type="parTrans" cxnId="{78A1BAA0-E690-485A-839B-10387F0FB362}">
      <dgm:prSet/>
      <dgm:spPr/>
      <dgm:t>
        <a:bodyPr/>
        <a:lstStyle/>
        <a:p>
          <a:endParaRPr lang="es-AR"/>
        </a:p>
      </dgm:t>
    </dgm:pt>
    <dgm:pt modelId="{344FCA29-38FE-48CF-97E2-4EE73E79894D}" type="sibTrans" cxnId="{78A1BAA0-E690-485A-839B-10387F0FB362}">
      <dgm:prSet/>
      <dgm:spPr/>
      <dgm:t>
        <a:bodyPr/>
        <a:lstStyle/>
        <a:p>
          <a:endParaRPr lang="es-AR"/>
        </a:p>
      </dgm:t>
    </dgm:pt>
    <dgm:pt modelId="{134AAABE-DB0E-42AC-882F-D70DDE914A90}">
      <dgm:prSet phldrT="[Text]"/>
      <dgm:spPr/>
      <dgm:t>
        <a:bodyPr/>
        <a:lstStyle/>
        <a:p>
          <a:r>
            <a:rPr lang="es-AR" dirty="0"/>
            <a:t>Cancelamiento sucesivo</a:t>
          </a:r>
        </a:p>
      </dgm:t>
    </dgm:pt>
    <dgm:pt modelId="{FD452442-ADC1-4823-BB56-488E0AE31C4F}" type="parTrans" cxnId="{64C43F25-A73B-4587-AA25-A70C80A20483}">
      <dgm:prSet/>
      <dgm:spPr/>
      <dgm:t>
        <a:bodyPr/>
        <a:lstStyle/>
        <a:p>
          <a:endParaRPr lang="es-AR"/>
        </a:p>
      </dgm:t>
    </dgm:pt>
    <dgm:pt modelId="{90A24391-8BAD-4BF1-96D6-4E7DB84E2D85}" type="sibTrans" cxnId="{64C43F25-A73B-4587-AA25-A70C80A20483}">
      <dgm:prSet/>
      <dgm:spPr/>
      <dgm:t>
        <a:bodyPr/>
        <a:lstStyle/>
        <a:p>
          <a:endParaRPr lang="es-AR"/>
        </a:p>
      </dgm:t>
    </dgm:pt>
    <dgm:pt modelId="{CD4ECE6C-A791-4B8E-97E8-401BFD5ED05D}">
      <dgm:prSet phldrT="[Text]"/>
      <dgm:spPr/>
      <dgm:t>
        <a:bodyPr/>
        <a:lstStyle/>
        <a:p>
          <a:r>
            <a:rPr lang="es-AR" dirty="0"/>
            <a:t>Cancelamiento paralelo</a:t>
          </a:r>
        </a:p>
      </dgm:t>
    </dgm:pt>
    <dgm:pt modelId="{064A2D56-F43A-47DB-AFDD-14AF17323E4F}" type="parTrans" cxnId="{2BF7728E-8F68-4A90-B538-8D1B30C695FC}">
      <dgm:prSet/>
      <dgm:spPr/>
      <dgm:t>
        <a:bodyPr/>
        <a:lstStyle/>
        <a:p>
          <a:endParaRPr lang="es-AR"/>
        </a:p>
      </dgm:t>
    </dgm:pt>
    <dgm:pt modelId="{A6FBF36E-1C25-47C3-85E4-29717B2C050F}" type="sibTrans" cxnId="{2BF7728E-8F68-4A90-B538-8D1B30C695FC}">
      <dgm:prSet/>
      <dgm:spPr/>
      <dgm:t>
        <a:bodyPr/>
        <a:lstStyle/>
        <a:p>
          <a:endParaRPr lang="es-AR"/>
        </a:p>
      </dgm:t>
    </dgm:pt>
    <dgm:pt modelId="{3774F0A0-2C11-45D4-BC1E-2B110EB4F7CB}" type="pres">
      <dgm:prSet presAssocID="{D567B449-9493-44F9-BC6F-F1F5201C540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1EBA0D-F51B-491D-BEB7-1EA0D0683D97}" type="pres">
      <dgm:prSet presAssocID="{B095A109-CD85-4835-A31A-2EA606906247}" presName="linNode" presStyleCnt="0"/>
      <dgm:spPr/>
    </dgm:pt>
    <dgm:pt modelId="{7945C9E9-7D74-409D-A045-82ADED45C5A7}" type="pres">
      <dgm:prSet presAssocID="{B095A109-CD85-4835-A31A-2EA606906247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90BA3-9B3F-4E87-B53A-A73763079C73}" type="pres">
      <dgm:prSet presAssocID="{B095A109-CD85-4835-A31A-2EA606906247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CA5F0-489A-4DF8-9B95-463A861DE967}" type="pres">
      <dgm:prSet presAssocID="{C373E9DF-C8EA-4EFE-B6EC-FFA5C638F33A}" presName="spacing" presStyleCnt="0"/>
      <dgm:spPr/>
    </dgm:pt>
    <dgm:pt modelId="{46283375-D85E-44FA-92B9-94E97D67801C}" type="pres">
      <dgm:prSet presAssocID="{BF7B8FF2-6ACB-41C7-B414-9A3D3913382D}" presName="linNode" presStyleCnt="0"/>
      <dgm:spPr/>
    </dgm:pt>
    <dgm:pt modelId="{9D4FFCD8-C88C-44B3-A967-27B6F17E1683}" type="pres">
      <dgm:prSet presAssocID="{BF7B8FF2-6ACB-41C7-B414-9A3D3913382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22E07-7623-4BB1-A751-94724F031CC3}" type="pres">
      <dgm:prSet presAssocID="{BF7B8FF2-6ACB-41C7-B414-9A3D3913382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21F6A7-26BB-4A63-B71E-12FF9835F415}" type="presOf" srcId="{134AAABE-DB0E-42AC-882F-D70DDE914A90}" destId="{FAC22E07-7623-4BB1-A751-94724F031CC3}" srcOrd="0" destOrd="1" presId="urn:microsoft.com/office/officeart/2005/8/layout/vList6"/>
    <dgm:cxn modelId="{1023D8AD-6E82-4A1C-B165-3436F1FED366}" type="presOf" srcId="{B095A109-CD85-4835-A31A-2EA606906247}" destId="{7945C9E9-7D74-409D-A045-82ADED45C5A7}" srcOrd="0" destOrd="0" presId="urn:microsoft.com/office/officeart/2005/8/layout/vList6"/>
    <dgm:cxn modelId="{ABD9CE15-9059-436A-AFB9-274838098055}" srcId="{D567B449-9493-44F9-BC6F-F1F5201C5405}" destId="{B095A109-CD85-4835-A31A-2EA606906247}" srcOrd="0" destOrd="0" parTransId="{9139F18D-7584-4A4B-937C-1E2871CB5C63}" sibTransId="{C373E9DF-C8EA-4EFE-B6EC-FFA5C638F33A}"/>
    <dgm:cxn modelId="{B149464C-090C-439C-A298-1F175960F707}" srcId="{B095A109-CD85-4835-A31A-2EA606906247}" destId="{6CFAEC02-73AE-473C-BE23-5F13201DB240}" srcOrd="0" destOrd="0" parTransId="{F3E3DB5A-B20A-4CFB-A5F2-299A6BA794E9}" sibTransId="{43F50335-43F6-4DF3-A044-E3DAD9AD195B}"/>
    <dgm:cxn modelId="{59FEA42B-25DF-4BA2-B43A-8B0A73386ED2}" type="presOf" srcId="{BF7B8FF2-6ACB-41C7-B414-9A3D3913382D}" destId="{9D4FFCD8-C88C-44B3-A967-27B6F17E1683}" srcOrd="0" destOrd="0" presId="urn:microsoft.com/office/officeart/2005/8/layout/vList6"/>
    <dgm:cxn modelId="{040F69CA-7E34-4071-AAF6-E2B63A013DF0}" type="presOf" srcId="{D567B449-9493-44F9-BC6F-F1F5201C5405}" destId="{3774F0A0-2C11-45D4-BC1E-2B110EB4F7CB}" srcOrd="0" destOrd="0" presId="urn:microsoft.com/office/officeart/2005/8/layout/vList6"/>
    <dgm:cxn modelId="{35CCD73C-0868-440A-B57F-15152F3EB4DE}" type="presOf" srcId="{6CFAEC02-73AE-473C-BE23-5F13201DB240}" destId="{23A90BA3-9B3F-4E87-B53A-A73763079C73}" srcOrd="0" destOrd="0" presId="urn:microsoft.com/office/officeart/2005/8/layout/vList6"/>
    <dgm:cxn modelId="{64C43F25-A73B-4587-AA25-A70C80A20483}" srcId="{BF7B8FF2-6ACB-41C7-B414-9A3D3913382D}" destId="{134AAABE-DB0E-42AC-882F-D70DDE914A90}" srcOrd="1" destOrd="0" parTransId="{FD452442-ADC1-4823-BB56-488E0AE31C4F}" sibTransId="{90A24391-8BAD-4BF1-96D6-4E7DB84E2D85}"/>
    <dgm:cxn modelId="{78A1BAA0-E690-485A-839B-10387F0FB362}" srcId="{BF7B8FF2-6ACB-41C7-B414-9A3D3913382D}" destId="{13361F52-FEAF-4611-8415-80C2D710FF93}" srcOrd="0" destOrd="0" parTransId="{AAEFF8DA-B5E9-47A0-BEB5-19F3578CB956}" sibTransId="{344FCA29-38FE-48CF-97E2-4EE73E79894D}"/>
    <dgm:cxn modelId="{ED5F779D-B653-4083-9DB5-75EBCA855768}" type="presOf" srcId="{CD4ECE6C-A791-4B8E-97E8-401BFD5ED05D}" destId="{FAC22E07-7623-4BB1-A751-94724F031CC3}" srcOrd="0" destOrd="2" presId="urn:microsoft.com/office/officeart/2005/8/layout/vList6"/>
    <dgm:cxn modelId="{1E61A4AF-103A-48A0-B032-82347BD590E4}" type="presOf" srcId="{CD24B2E2-C409-40B8-A1F2-37224DE516CE}" destId="{23A90BA3-9B3F-4E87-B53A-A73763079C73}" srcOrd="0" destOrd="1" presId="urn:microsoft.com/office/officeart/2005/8/layout/vList6"/>
    <dgm:cxn modelId="{311BC1C0-488B-492A-AD2D-56279CE9796B}" srcId="{D567B449-9493-44F9-BC6F-F1F5201C5405}" destId="{BF7B8FF2-6ACB-41C7-B414-9A3D3913382D}" srcOrd="1" destOrd="0" parTransId="{6945262C-5535-410D-B4D5-2F9F74628EA1}" sibTransId="{5EA48FA0-EE6F-445F-B497-E80EED20E238}"/>
    <dgm:cxn modelId="{31FF32F3-E57E-4CE8-9F44-A1248296159F}" type="presOf" srcId="{13361F52-FEAF-4611-8415-80C2D710FF93}" destId="{FAC22E07-7623-4BB1-A751-94724F031CC3}" srcOrd="0" destOrd="0" presId="urn:microsoft.com/office/officeart/2005/8/layout/vList6"/>
    <dgm:cxn modelId="{051B3753-B316-45D2-AB33-C5EA129A3518}" srcId="{B095A109-CD85-4835-A31A-2EA606906247}" destId="{CD24B2E2-C409-40B8-A1F2-37224DE516CE}" srcOrd="1" destOrd="0" parTransId="{E9C1AA26-9FCB-4CFE-BC2C-1CC9A8E1683C}" sibTransId="{CCF2AC41-F0F6-40B5-BE94-0D3D333EE586}"/>
    <dgm:cxn modelId="{2BF7728E-8F68-4A90-B538-8D1B30C695FC}" srcId="{BF7B8FF2-6ACB-41C7-B414-9A3D3913382D}" destId="{CD4ECE6C-A791-4B8E-97E8-401BFD5ED05D}" srcOrd="2" destOrd="0" parTransId="{064A2D56-F43A-47DB-AFDD-14AF17323E4F}" sibTransId="{A6FBF36E-1C25-47C3-85E4-29717B2C050F}"/>
    <dgm:cxn modelId="{ACE4B391-CA4B-44AE-8483-A8A136B9F1F7}" type="presParOf" srcId="{3774F0A0-2C11-45D4-BC1E-2B110EB4F7CB}" destId="{031EBA0D-F51B-491D-BEB7-1EA0D0683D97}" srcOrd="0" destOrd="0" presId="urn:microsoft.com/office/officeart/2005/8/layout/vList6"/>
    <dgm:cxn modelId="{F97E5B16-9CF5-4B49-961E-9E35EB251B8F}" type="presParOf" srcId="{031EBA0D-F51B-491D-BEB7-1EA0D0683D97}" destId="{7945C9E9-7D74-409D-A045-82ADED45C5A7}" srcOrd="0" destOrd="0" presId="urn:microsoft.com/office/officeart/2005/8/layout/vList6"/>
    <dgm:cxn modelId="{7CE0021C-CCBA-4B95-9635-3F178591D1F5}" type="presParOf" srcId="{031EBA0D-F51B-491D-BEB7-1EA0D0683D97}" destId="{23A90BA3-9B3F-4E87-B53A-A73763079C73}" srcOrd="1" destOrd="0" presId="urn:microsoft.com/office/officeart/2005/8/layout/vList6"/>
    <dgm:cxn modelId="{A51AE81C-89DE-4B62-8A80-1E084D00E667}" type="presParOf" srcId="{3774F0A0-2C11-45D4-BC1E-2B110EB4F7CB}" destId="{259CA5F0-489A-4DF8-9B95-463A861DE967}" srcOrd="1" destOrd="0" presId="urn:microsoft.com/office/officeart/2005/8/layout/vList6"/>
    <dgm:cxn modelId="{A8D83CAF-F7C2-4C9B-B808-5286208755AA}" type="presParOf" srcId="{3774F0A0-2C11-45D4-BC1E-2B110EB4F7CB}" destId="{46283375-D85E-44FA-92B9-94E97D67801C}" srcOrd="2" destOrd="0" presId="urn:microsoft.com/office/officeart/2005/8/layout/vList6"/>
    <dgm:cxn modelId="{5A3772AF-0822-4B87-919C-2A3DCBB899B4}" type="presParOf" srcId="{46283375-D85E-44FA-92B9-94E97D67801C}" destId="{9D4FFCD8-C88C-44B3-A967-27B6F17E1683}" srcOrd="0" destOrd="0" presId="urn:microsoft.com/office/officeart/2005/8/layout/vList6"/>
    <dgm:cxn modelId="{E2E8CD8B-5C83-4A0E-B448-9FC711B9C544}" type="presParOf" srcId="{46283375-D85E-44FA-92B9-94E97D67801C}" destId="{FAC22E07-7623-4BB1-A751-94724F031CC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90BA3-9B3F-4E87-B53A-A73763079C73}">
      <dsp:nvSpPr>
        <dsp:cNvPr id="0" name=""/>
        <dsp:cNvSpPr/>
      </dsp:nvSpPr>
      <dsp:spPr>
        <a:xfrm>
          <a:off x="1988064" y="390"/>
          <a:ext cx="2982096" cy="15222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/>
            <a:t>Receptor de de-correlación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/>
            <a:t>Receptor MMSE</a:t>
          </a:r>
        </a:p>
      </dsp:txBody>
      <dsp:txXfrm>
        <a:off x="1988064" y="190666"/>
        <a:ext cx="2411267" cy="1141659"/>
      </dsp:txXfrm>
    </dsp:sp>
    <dsp:sp modelId="{7945C9E9-7D74-409D-A045-82ADED45C5A7}">
      <dsp:nvSpPr>
        <dsp:cNvPr id="0" name=""/>
        <dsp:cNvSpPr/>
      </dsp:nvSpPr>
      <dsp:spPr>
        <a:xfrm>
          <a:off x="0" y="390"/>
          <a:ext cx="1988064" cy="1522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/>
            <a:t>LINEALES</a:t>
          </a:r>
        </a:p>
      </dsp:txBody>
      <dsp:txXfrm>
        <a:off x="74308" y="74698"/>
        <a:ext cx="1839448" cy="1373595"/>
      </dsp:txXfrm>
    </dsp:sp>
    <dsp:sp modelId="{FAC22E07-7623-4BB1-A751-94724F031CC3}">
      <dsp:nvSpPr>
        <dsp:cNvPr id="0" name=""/>
        <dsp:cNvSpPr/>
      </dsp:nvSpPr>
      <dsp:spPr>
        <a:xfrm>
          <a:off x="1988064" y="1674823"/>
          <a:ext cx="2982096" cy="15222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/>
            <a:t>Máxima verosimilitud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/>
            <a:t>Cancelamiento sucesivo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/>
            <a:t>Cancelamiento paralelo</a:t>
          </a:r>
        </a:p>
      </dsp:txBody>
      <dsp:txXfrm>
        <a:off x="1988064" y="1865099"/>
        <a:ext cx="2411267" cy="1141659"/>
      </dsp:txXfrm>
    </dsp:sp>
    <dsp:sp modelId="{9D4FFCD8-C88C-44B3-A967-27B6F17E1683}">
      <dsp:nvSpPr>
        <dsp:cNvPr id="0" name=""/>
        <dsp:cNvSpPr/>
      </dsp:nvSpPr>
      <dsp:spPr>
        <a:xfrm>
          <a:off x="0" y="1674823"/>
          <a:ext cx="1988064" cy="15222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/>
            <a:t>NOLINEALES</a:t>
          </a:r>
        </a:p>
      </dsp:txBody>
      <dsp:txXfrm>
        <a:off x="74308" y="1749131"/>
        <a:ext cx="1839448" cy="1373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4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153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51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42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4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5608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844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04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022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804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566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47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29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87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7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7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9C26-0CE8-43FB-8B76-9EC2F6CD7F9C}" type="datetimeFigureOut">
              <a:rPr lang="es-AR" smtClean="0"/>
              <a:t>2/8/2022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B0691E-B538-4EBF-88BC-BE4F3F5096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1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Sistemas de espectro  expandido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AR" dirty="0"/>
              <a:t>Sistemas de comunicaciones inalámbricas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097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DS-SS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" y="1374333"/>
            <a:ext cx="3470175" cy="4109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49" y="580384"/>
            <a:ext cx="5876925" cy="11620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88536" y="2972669"/>
            <a:ext cx="356672" cy="566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937" y="294647"/>
            <a:ext cx="109537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543" y="245332"/>
            <a:ext cx="1419225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288" y="2184415"/>
            <a:ext cx="2419350" cy="1905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10551768" y="1523994"/>
            <a:ext cx="305702" cy="6737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37124" y="1210956"/>
            <a:ext cx="593125" cy="973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399" y="2679742"/>
            <a:ext cx="822825" cy="2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811" y="2633467"/>
            <a:ext cx="715500" cy="232267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7341359" y="2701449"/>
            <a:ext cx="197452" cy="147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943" y="2682167"/>
            <a:ext cx="1247775" cy="20955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8451763" y="2677151"/>
            <a:ext cx="395675" cy="22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842155" y="2374916"/>
            <a:ext cx="1015315" cy="3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7800" y="4089237"/>
            <a:ext cx="5943600" cy="113347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231027" y="228685"/>
            <a:ext cx="6285470" cy="286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extBox 36"/>
          <p:cNvSpPr txBox="1"/>
          <p:nvPr/>
        </p:nvSpPr>
        <p:spPr>
          <a:xfrm>
            <a:off x="2965547" y="210292"/>
            <a:ext cx="2250853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200" dirty="0"/>
              <a:t>Rechazo de Interferencia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7068" y="3858600"/>
            <a:ext cx="1895475" cy="2190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5162" y="5388475"/>
            <a:ext cx="858600" cy="2233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0868" y="5398874"/>
            <a:ext cx="572400" cy="2144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950868" y="5388475"/>
            <a:ext cx="1500895" cy="22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TextBox 41"/>
          <p:cNvSpPr txBox="1"/>
          <p:nvPr/>
        </p:nvSpPr>
        <p:spPr>
          <a:xfrm>
            <a:off x="6825000" y="511001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rgbClr val="FF0000"/>
                </a:solidFill>
              </a:rPr>
              <a:t>Respuesta del canal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9411" y="5962253"/>
            <a:ext cx="1252125" cy="22333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74810" y="5685254"/>
            <a:ext cx="106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rgbClr val="FF0000"/>
                </a:solidFill>
              </a:rPr>
              <a:t>Señal recibida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8056" y="5497508"/>
            <a:ext cx="2524125" cy="22860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V="1">
            <a:off x="9300519" y="5110010"/>
            <a:ext cx="541636" cy="38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52394" y="3242889"/>
            <a:ext cx="249702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400" dirty="0"/>
              <a:t>La señal de de-</a:t>
            </a:r>
            <a:r>
              <a:rPr lang="es-AR" sz="1400" dirty="0" err="1"/>
              <a:t>spreading</a:t>
            </a:r>
            <a:r>
              <a:rPr lang="es-AR" sz="1400" dirty="0"/>
              <a:t> esta sincronizada  con el primer </a:t>
            </a:r>
            <a:r>
              <a:rPr lang="es-AR" sz="1400" dirty="0" err="1"/>
              <a:t>path</a:t>
            </a:r>
            <a:endParaRPr lang="es-AR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138718" y="4011827"/>
            <a:ext cx="565901" cy="129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10492382" y="5002884"/>
            <a:ext cx="354807" cy="158479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TextBox 54"/>
          <p:cNvSpPr txBox="1"/>
          <p:nvPr/>
        </p:nvSpPr>
        <p:spPr>
          <a:xfrm>
            <a:off x="8253004" y="5919857"/>
            <a:ext cx="3885142" cy="76688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400" dirty="0"/>
              <a:t>Es el producto de los códigos fuera de sincronismo</a:t>
            </a:r>
            <a:r>
              <a:rPr lang="es-AR" sz="1400" dirty="0">
                <a:sym typeface="Wingdings" panose="05000000000000000000" pitchFamily="2" charset="2"/>
              </a:rPr>
              <a:t> la señal se mantiene expandida sobre toda la banda</a:t>
            </a:r>
            <a:endParaRPr lang="es-AR" sz="1400" dirty="0"/>
          </a:p>
        </p:txBody>
      </p:sp>
      <p:sp>
        <p:nvSpPr>
          <p:cNvPr id="56" name="Right Arrow 55"/>
          <p:cNvSpPr/>
          <p:nvPr/>
        </p:nvSpPr>
        <p:spPr>
          <a:xfrm>
            <a:off x="3139553" y="6082200"/>
            <a:ext cx="436051" cy="487764"/>
          </a:xfrm>
          <a:prstGeom prst="right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TextBox 56"/>
          <p:cNvSpPr txBox="1"/>
          <p:nvPr/>
        </p:nvSpPr>
        <p:spPr>
          <a:xfrm>
            <a:off x="3697493" y="6054862"/>
            <a:ext cx="282648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ISI es eliminado/minimizado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34888" y="3270436"/>
            <a:ext cx="1824049" cy="276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200" dirty="0" err="1"/>
              <a:t>Reduccion</a:t>
            </a:r>
            <a:r>
              <a:rPr lang="es-AR" sz="1200" dirty="0"/>
              <a:t> de ISI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8255" y="3176927"/>
            <a:ext cx="6652954" cy="359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9098" y="6185586"/>
            <a:ext cx="500850" cy="232267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855950" y="6149670"/>
            <a:ext cx="1200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solidFill>
                  <a:srgbClr val="FF0000"/>
                </a:solidFill>
              </a:rPr>
              <a:t>Si se verifica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3810" y="6049418"/>
            <a:ext cx="2161722" cy="52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750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DS-SS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Eliminación de ISI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40" y="3194698"/>
            <a:ext cx="10609656" cy="2945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1821" y="2575034"/>
            <a:ext cx="365721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Ejemplo de Andrea </a:t>
            </a:r>
            <a:r>
              <a:rPr lang="es-AR" dirty="0" err="1"/>
              <a:t>Goldsmith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87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DS-SS: Proceso de de-</a:t>
            </a:r>
            <a:r>
              <a:rPr lang="es-AR" dirty="0" err="1"/>
              <a:t>spreading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63" y="1817607"/>
            <a:ext cx="10178322" cy="3593591"/>
          </a:xfrm>
        </p:spPr>
        <p:txBody>
          <a:bodyPr/>
          <a:lstStyle/>
          <a:p>
            <a:r>
              <a:rPr lang="es-AR" dirty="0"/>
              <a:t>Para revertir perfectamente el proceso de spreading por medio de un proceso de </a:t>
            </a:r>
            <a:r>
              <a:rPr lang="es-AR" dirty="0" err="1"/>
              <a:t>autocorrelacion</a:t>
            </a:r>
            <a:r>
              <a:rPr lang="es-AR" dirty="0"/>
              <a:t>, la función de </a:t>
            </a:r>
            <a:r>
              <a:rPr lang="es-AR" dirty="0" err="1"/>
              <a:t>autocorrelacion</a:t>
            </a:r>
            <a:r>
              <a:rPr lang="es-AR" dirty="0"/>
              <a:t>  (ACF) deberá verifica: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En la practica, este requerimiento solo puede ser aproximado. Un grupo de códigos, PN </a:t>
            </a:r>
            <a:r>
              <a:rPr lang="es-AR" dirty="0" err="1"/>
              <a:t>codes</a:t>
            </a:r>
            <a:r>
              <a:rPr lang="es-AR" dirty="0"/>
              <a:t> (códigos </a:t>
            </a:r>
            <a:r>
              <a:rPr lang="es-AR" dirty="0" err="1"/>
              <a:t>pseudo</a:t>
            </a:r>
            <a:r>
              <a:rPr lang="es-AR" dirty="0"/>
              <a:t>-aleatorios) verifican: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08" y="2885457"/>
            <a:ext cx="2368390" cy="72894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43" y="4909752"/>
            <a:ext cx="2186755" cy="63008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295" y="4256316"/>
            <a:ext cx="5105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Spreading: Acceso multiusuario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516" y="1564962"/>
            <a:ext cx="10178322" cy="3593591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CDMA (</a:t>
            </a:r>
            <a:r>
              <a:rPr lang="es-AR" b="1" dirty="0" err="1">
                <a:solidFill>
                  <a:srgbClr val="FF0000"/>
                </a:solidFill>
              </a:rPr>
              <a:t>code</a:t>
            </a:r>
            <a:r>
              <a:rPr lang="es-AR" b="1" dirty="0">
                <a:solidFill>
                  <a:srgbClr val="FF0000"/>
                </a:solidFill>
              </a:rPr>
              <a:t>-división </a:t>
            </a:r>
            <a:r>
              <a:rPr lang="es-AR" b="1" dirty="0" err="1">
                <a:solidFill>
                  <a:srgbClr val="FF0000"/>
                </a:solidFill>
              </a:rPr>
              <a:t>multiple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>
                <a:solidFill>
                  <a:srgbClr val="FF0000"/>
                </a:solidFill>
              </a:rPr>
              <a:t>access</a:t>
            </a:r>
            <a:r>
              <a:rPr lang="es-AR" b="1" dirty="0">
                <a:solidFill>
                  <a:srgbClr val="FF0000"/>
                </a:solidFill>
              </a:rPr>
              <a:t>) </a:t>
            </a:r>
            <a:r>
              <a:rPr lang="es-AR" dirty="0"/>
              <a:t>explota las características del proceso de spreading para obtener capacidad multiusuario.</a:t>
            </a:r>
          </a:p>
          <a:p>
            <a:r>
              <a:rPr lang="es-AR" dirty="0"/>
              <a:t>A cada usuario se le asigna un código de spreading y pueden transmitir en forma simultanea sobre un único ancho de banda.</a:t>
            </a:r>
          </a:p>
          <a:p>
            <a:r>
              <a:rPr lang="es-AR" dirty="0"/>
              <a:t>En el receptor, la señal deseada es recuperada correlacionando la señal recibida  con el código del usuario de interés.</a:t>
            </a:r>
          </a:p>
          <a:p>
            <a:r>
              <a:rPr lang="es-AR" dirty="0"/>
              <a:t>El nivel de interferencia residual de los otros usuarios es determinada por la función de </a:t>
            </a:r>
            <a:r>
              <a:rPr lang="es-AR" dirty="0" err="1"/>
              <a:t>correlacion</a:t>
            </a:r>
            <a:r>
              <a:rPr lang="es-AR" dirty="0"/>
              <a:t> cruzada (CCF)</a:t>
            </a:r>
          </a:p>
          <a:p>
            <a:r>
              <a:rPr lang="es-AR" dirty="0"/>
              <a:t>Idealmente debe verificarse: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65" y="5275398"/>
            <a:ext cx="2259160" cy="60419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4436130"/>
            <a:ext cx="3657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8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Spreading: Acceso multiusuario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70" y="1593084"/>
            <a:ext cx="10178322" cy="3593591"/>
          </a:xfrm>
        </p:spPr>
        <p:txBody>
          <a:bodyPr/>
          <a:lstStyle/>
          <a:p>
            <a:r>
              <a:rPr lang="es-AR" dirty="0"/>
              <a:t>Las secuencias de spreading  deben ser ortogonales para verificar:</a:t>
            </a:r>
          </a:p>
          <a:p>
            <a:r>
              <a:rPr lang="es-AR" dirty="0"/>
              <a:t>Si las secuencias NO son ortogonales, el nivel de reducción de interferencias es finito. </a:t>
            </a:r>
          </a:p>
          <a:p>
            <a:r>
              <a:rPr lang="es-AR" dirty="0"/>
              <a:t>El rechazo a la interferencia esta dado por la relación </a:t>
            </a:r>
            <a:r>
              <a:rPr lang="es-AR" i="1" dirty="0">
                <a:solidFill>
                  <a:srgbClr val="FF0000"/>
                </a:solidFill>
              </a:rPr>
              <a:t>ACF/CCF.</a:t>
            </a:r>
            <a:r>
              <a:rPr lang="es-AR" dirty="0"/>
              <a:t> </a:t>
            </a:r>
          </a:p>
          <a:p>
            <a:r>
              <a:rPr lang="es-AR" dirty="0"/>
              <a:t>La elección de los códigos de spreading definen el desempeño de CDMA</a:t>
            </a:r>
          </a:p>
          <a:p>
            <a:r>
              <a:rPr lang="es-AR" dirty="0"/>
              <a:t>CDMA requiere un adecuado control de potencia para que los niveles de interferencia residual no afecten el desempeño del sistema.</a:t>
            </a:r>
          </a:p>
          <a:p>
            <a:r>
              <a:rPr lang="es-AR" dirty="0"/>
              <a:t>La elección de los códigos de spreading es clave para alcanzar un adecuado desempeño del sistema</a:t>
            </a:r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28" y="1369228"/>
            <a:ext cx="2259160" cy="60419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688" y="4560280"/>
            <a:ext cx="3657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8593"/>
            <a:ext cx="8911687" cy="1280890"/>
          </a:xfrm>
        </p:spPr>
        <p:txBody>
          <a:bodyPr/>
          <a:lstStyle/>
          <a:p>
            <a:r>
              <a:rPr lang="es-AR" dirty="0"/>
              <a:t>DS-SS: modelado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1" y="911009"/>
            <a:ext cx="6935124" cy="2985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7" y="4155549"/>
            <a:ext cx="2216246" cy="389522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2157846" y="4187328"/>
            <a:ext cx="479378" cy="107595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018965" y="4930484"/>
            <a:ext cx="183053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400" dirty="0"/>
              <a:t>Pulso de forma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54193" y="1898112"/>
            <a:ext cx="716692" cy="214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988" y="3800738"/>
            <a:ext cx="3290846" cy="30777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064231" y="2020664"/>
            <a:ext cx="651179" cy="165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33934" y="107281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</a:rPr>
              <a:t>Banda-base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47540" y="1319758"/>
            <a:ext cx="129530" cy="4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8" y="5365373"/>
            <a:ext cx="19431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08058" y="6028266"/>
            <a:ext cx="143622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400" dirty="0"/>
              <a:t>Pulso rectangular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507524" y="5617365"/>
            <a:ext cx="395552" cy="2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13745" y="1228186"/>
                <a:ext cx="4867654" cy="206210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1600" dirty="0"/>
                  <a:t>La componente </a:t>
                </a:r>
                <a:r>
                  <a:rPr lang="es-AR" sz="1600" dirty="0" err="1"/>
                  <a:t>multicamino</a:t>
                </a:r>
                <a:r>
                  <a:rPr lang="es-AR" sz="1600" dirty="0"/>
                  <a:t> con un </a:t>
                </a:r>
                <a:r>
                  <a:rPr lang="es-AR" sz="1600" dirty="0" err="1"/>
                  <a:t>delay</a:t>
                </a:r>
                <a:r>
                  <a:rPr lang="es-AR" sz="1600" dirty="0"/>
                  <a:t> </a:t>
                </a:r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</m:t>
                    </m:r>
                  </m:oMath>
                </a14:m>
                <a:endParaRPr lang="es-AR" sz="1600" b="0" dirty="0">
                  <a:ea typeface="Cambria Math" panose="02040503050406030204" pitchFamily="18" charset="0"/>
                </a:endParaRPr>
              </a:p>
              <a:p>
                <a:r>
                  <a:rPr lang="es-AR" sz="1600" dirty="0"/>
                  <a:t>comprimida con el código de spreading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AR" sz="1600" b="0" dirty="0">
                  <a:ea typeface="Cambria Math" panose="02040503050406030204" pitchFamily="18" charset="0"/>
                </a:endParaRPr>
              </a:p>
              <a:p>
                <a:r>
                  <a:rPr lang="es-AR" sz="1600" dirty="0"/>
                  <a:t>Las otras componentes NO son comprimidas, y su energía es removida.</a:t>
                </a:r>
              </a:p>
              <a:p>
                <a:r>
                  <a:rPr lang="es-AR" sz="1600" dirty="0"/>
                  <a:t>Luego de la compresión, la señal banda base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600" dirty="0"/>
                  <a:t> pasa por el filtro acoplado, y finalmente por el decisor.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745" y="1228186"/>
                <a:ext cx="4867654" cy="2062103"/>
              </a:xfrm>
              <a:prstGeom prst="rect">
                <a:avLst/>
              </a:prstGeom>
              <a:blipFill>
                <a:blip r:embed="rId6"/>
                <a:stretch>
                  <a:fillRect l="-499" t="-585" r="-374" b="-20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231" y="4416585"/>
            <a:ext cx="9220438" cy="335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27" name="Straight Arrow Connector 26"/>
          <p:cNvCxnSpPr/>
          <p:nvPr/>
        </p:nvCxnSpPr>
        <p:spPr>
          <a:xfrm flipH="1" flipV="1">
            <a:off x="5128526" y="1820976"/>
            <a:ext cx="2676088" cy="260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81605" y="4870535"/>
                <a:ext cx="6446394" cy="30777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1400" dirty="0"/>
                  <a:t>Si no existe </a:t>
                </a:r>
                <a:r>
                  <a:rPr lang="es-AR" sz="1400" dirty="0" err="1"/>
                  <a:t>multicamino</a:t>
                </a:r>
                <a:r>
                  <a:rPr lang="es-AR" sz="1400" dirty="0"/>
                  <a:t> y no hay interferencia, y </a:t>
                </a:r>
                <a14:m>
                  <m:oMath xmlns:m="http://schemas.openxmlformats.org/officeDocument/2006/math">
                    <m:r>
                      <a:rPr lang="es-A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A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(</m:t>
                    </m:r>
                    <m:r>
                      <a:rPr lang="es-A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A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𝑠𝑖𝑛𝑐𝑟𝑜𝑛𝑖𝑠𝑚𝑜</m:t>
                    </m:r>
                    <m:r>
                      <a:rPr lang="es-A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05" y="4870535"/>
                <a:ext cx="6446394" cy="307777"/>
              </a:xfrm>
              <a:prstGeom prst="rect">
                <a:avLst/>
              </a:prstGeom>
              <a:blipFill>
                <a:blip r:embed="rId8"/>
                <a:stretch>
                  <a:fillRect l="-189" t="-1887" b="-150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6599" y="5412044"/>
            <a:ext cx="1685925" cy="2571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1303" y="6144419"/>
            <a:ext cx="7295994" cy="510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6599" y="5706772"/>
            <a:ext cx="704850" cy="23812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766758" y="5365373"/>
            <a:ext cx="2149274" cy="7008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ight Arrow 2"/>
          <p:cNvSpPr/>
          <p:nvPr/>
        </p:nvSpPr>
        <p:spPr>
          <a:xfrm>
            <a:off x="8457860" y="5604203"/>
            <a:ext cx="296562" cy="20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67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DSS: modelado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286" y="3654401"/>
            <a:ext cx="1669619" cy="393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14" y="1769882"/>
            <a:ext cx="5114925" cy="176212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17739" y="1339499"/>
            <a:ext cx="322139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La salida del filtro acoplado será: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3413" y="1635961"/>
            <a:ext cx="311231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Interferencia=0</a:t>
            </a:r>
          </a:p>
          <a:p>
            <a:r>
              <a:rPr lang="es-AR" dirty="0"/>
              <a:t>Canal AWGN</a:t>
            </a:r>
          </a:p>
          <a:p>
            <a:r>
              <a:rPr lang="es-AR" dirty="0"/>
              <a:t>Sincronismo ideal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981350" y="2097626"/>
            <a:ext cx="562063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7739" y="3640821"/>
            <a:ext cx="3805902" cy="382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Considerando interferencia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688" y="4432949"/>
            <a:ext cx="6492891" cy="4152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939" y="5317108"/>
            <a:ext cx="10505414" cy="111233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89233" y="5769572"/>
            <a:ext cx="336681" cy="207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5527726" y="3713773"/>
            <a:ext cx="1626226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470" y="1010407"/>
            <a:ext cx="1943100" cy="3048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Straight Arrow Connector 5"/>
          <p:cNvCxnSpPr>
            <a:stCxn id="17" idx="1"/>
          </p:cNvCxnSpPr>
          <p:nvPr/>
        </p:nvCxnSpPr>
        <p:spPr>
          <a:xfrm flipH="1">
            <a:off x="2907957" y="1162807"/>
            <a:ext cx="3248513" cy="774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280" y="1563641"/>
            <a:ext cx="3912686" cy="21873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732108" y="4605901"/>
            <a:ext cx="2364260" cy="61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DSS: modelado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1677" y="1246887"/>
            <a:ext cx="554851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Considerando canal </a:t>
            </a:r>
            <a:r>
              <a:rPr lang="es-AR" dirty="0" err="1"/>
              <a:t>multi</a:t>
            </a:r>
            <a:r>
              <a:rPr lang="es-AR" dirty="0"/>
              <a:t>-camino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8666" y="2422903"/>
            <a:ext cx="1626226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92" y="1831654"/>
            <a:ext cx="8197464" cy="385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700" y="2466409"/>
            <a:ext cx="676275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778" y="3117615"/>
            <a:ext cx="7096125" cy="1266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629" y="4820363"/>
            <a:ext cx="5895975" cy="1628775"/>
          </a:xfrm>
          <a:prstGeom prst="rect">
            <a:avLst/>
          </a:prstGeom>
        </p:spPr>
      </p:pic>
      <p:sp>
        <p:nvSpPr>
          <p:cNvPr id="18" name="Left Brace 17"/>
          <p:cNvSpPr/>
          <p:nvPr/>
        </p:nvSpPr>
        <p:spPr>
          <a:xfrm rot="16200000">
            <a:off x="2839994" y="3959367"/>
            <a:ext cx="568411" cy="1132703"/>
          </a:xfrm>
          <a:prstGeom prst="leftBrace">
            <a:avLst>
              <a:gd name="adj1" fmla="val 8333"/>
              <a:gd name="adj2" fmla="val 4709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728" y="4442708"/>
            <a:ext cx="819150" cy="285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8828" y="4809807"/>
            <a:ext cx="787050" cy="285867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524368" y="4442650"/>
            <a:ext cx="1175307" cy="7554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ounded Rectangle 21"/>
          <p:cNvSpPr/>
          <p:nvPr/>
        </p:nvSpPr>
        <p:spPr>
          <a:xfrm>
            <a:off x="3328087" y="6187014"/>
            <a:ext cx="502508" cy="2965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439" y="6149693"/>
            <a:ext cx="2253825" cy="48240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3954162" y="6335296"/>
            <a:ext cx="1062679" cy="2714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24"/>
          <p:cNvSpPr/>
          <p:nvPr/>
        </p:nvSpPr>
        <p:spPr>
          <a:xfrm>
            <a:off x="7449065" y="6255168"/>
            <a:ext cx="501219" cy="2714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986126" y="5839669"/>
                <a:ext cx="4126839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1600" dirty="0"/>
                  <a:t>Es la función auto-correlación del código de spreading con un máximo en </a:t>
                </a:r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AR" sz="1600" dirty="0"/>
                  <a:t>=0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126" y="5839669"/>
                <a:ext cx="4126839" cy="830997"/>
              </a:xfrm>
              <a:prstGeom prst="rect">
                <a:avLst/>
              </a:prstGeom>
              <a:blipFill>
                <a:blip r:embed="rId10"/>
                <a:stretch>
                  <a:fillRect l="-588" t="-1439" b="-7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9795" y="4800781"/>
            <a:ext cx="914400" cy="228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278366" y="47071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ISI=0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9852454" y="4800781"/>
            <a:ext cx="280087" cy="27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Up Arrow 30"/>
          <p:cNvSpPr/>
          <p:nvPr/>
        </p:nvSpPr>
        <p:spPr>
          <a:xfrm>
            <a:off x="9757903" y="5314359"/>
            <a:ext cx="504171" cy="2049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316995" y="3672427"/>
            <a:ext cx="881448" cy="122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058881" y="3134311"/>
            <a:ext cx="1013256" cy="538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47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Códigos de spreading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586" y="1445742"/>
            <a:ext cx="10178322" cy="3593591"/>
          </a:xfrm>
        </p:spPr>
        <p:txBody>
          <a:bodyPr/>
          <a:lstStyle/>
          <a:p>
            <a:r>
              <a:rPr lang="es-AR" dirty="0"/>
              <a:t>Los códigos son diseñados para minimizar la ISI</a:t>
            </a:r>
          </a:p>
          <a:p>
            <a:pPr lvl="1"/>
            <a:r>
              <a:rPr lang="es-AR" dirty="0"/>
              <a:t>Códigos random</a:t>
            </a:r>
          </a:p>
          <a:p>
            <a:pPr lvl="1"/>
            <a:r>
              <a:rPr lang="es-AR" dirty="0"/>
              <a:t>Códigos </a:t>
            </a:r>
            <a:r>
              <a:rPr lang="es-AR" dirty="0" err="1"/>
              <a:t>pseudo-random</a:t>
            </a:r>
            <a:endParaRPr lang="es-AR" dirty="0"/>
          </a:p>
          <a:p>
            <a:pPr lvl="1"/>
            <a:r>
              <a:rPr lang="es-AR" dirty="0"/>
              <a:t>Códigos secuencias-m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5" y="4461046"/>
            <a:ext cx="7391400" cy="2038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2177" y="3106829"/>
            <a:ext cx="9643139" cy="1354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Los códigos son generados en forma determinística. Generalmente se utiliza un registro de desplazamiento con realimentación para generar la secuencia b de 1 y 0s. </a:t>
            </a:r>
          </a:p>
          <a:p>
            <a:r>
              <a:rPr lang="es-AR" sz="1600" dirty="0"/>
              <a:t>La secuencia binaria es denominada: secuencia de chip y es utilizada para modular un tren de pulsos cuadrados de duración </a:t>
            </a:r>
            <a:r>
              <a:rPr lang="es-AR" sz="1600" i="1" dirty="0">
                <a:solidFill>
                  <a:srgbClr val="FF0000"/>
                </a:solidFill>
              </a:rPr>
              <a:t>Tc</a:t>
            </a:r>
            <a:r>
              <a:rPr lang="es-AR" sz="1600" dirty="0"/>
              <a:t> con amplitud 1 para el bit 1, y amplitud -1 para el bit 0.</a:t>
            </a:r>
          </a:p>
          <a:p>
            <a:r>
              <a:rPr lang="es-AR" sz="1600" dirty="0"/>
              <a:t>En dominio frecuencia, el código de spreading resultante </a:t>
            </a:r>
            <a:r>
              <a:rPr lang="es-AR" sz="1600" i="1" dirty="0">
                <a:solidFill>
                  <a:srgbClr val="FF0000"/>
                </a:solidFill>
              </a:rPr>
              <a:t>Sc(t)</a:t>
            </a:r>
            <a:r>
              <a:rPr lang="es-AR" sz="1600" dirty="0"/>
              <a:t> es una función del tipo </a:t>
            </a:r>
            <a:r>
              <a:rPr lang="es-AR" sz="1600" i="1" dirty="0" err="1">
                <a:solidFill>
                  <a:srgbClr val="FF0000"/>
                </a:solidFill>
              </a:rPr>
              <a:t>Sinc</a:t>
            </a:r>
            <a:r>
              <a:rPr lang="es-AR" sz="1600" i="1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1" y="5693358"/>
            <a:ext cx="5557709" cy="11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6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Códigos de spreading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586" y="1445742"/>
            <a:ext cx="10178322" cy="3593591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1144586" y="1358030"/>
            <a:ext cx="10448324" cy="1323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La secuencia de bits es una secuencia aleatoria que debe cumplir ciertos requisitos para obtener un adecuado código de spreading.</a:t>
            </a:r>
          </a:p>
          <a:p>
            <a:r>
              <a:rPr lang="es-AR" sz="1600" dirty="0"/>
              <a:t>Una secuencia aleatoria consiste de valores de bit </a:t>
            </a:r>
            <a:r>
              <a:rPr lang="es-AR" sz="1600" dirty="0" err="1"/>
              <a:t>i.i.d</a:t>
            </a:r>
            <a:r>
              <a:rPr lang="es-AR" sz="1600" dirty="0"/>
              <a:t> con </a:t>
            </a:r>
            <a:r>
              <a:rPr lang="es-AR" sz="1600" dirty="0" err="1"/>
              <a:t>probalidad</a:t>
            </a:r>
            <a:r>
              <a:rPr lang="es-AR" sz="1600" dirty="0"/>
              <a:t> de ½.  </a:t>
            </a:r>
          </a:p>
          <a:p>
            <a:r>
              <a:rPr lang="es-AR" sz="1600" dirty="0"/>
              <a:t>Cualquier secuencia aleatoria de longitud N ( de gran tamaño) cumple con las propiedades requeridas para un código de spreading.</a:t>
            </a:r>
            <a:endParaRPr lang="es-AR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4586" y="2769181"/>
                <a:ext cx="10448324" cy="1846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1600" dirty="0"/>
                  <a:t>Los códigos de spreading deben verificar: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 sz="1600" dirty="0"/>
                  <a:t>Auto correlación:  ACF(0) idealmente debe ser igual al numero de chips por símbolo, y 0 para cualquier otro valor. Las secuencias-m verifican: ACF(0)=Mc y ACF(n)=-1,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 sz="1600" dirty="0"/>
                  <a:t>Correlación cruzada CCF: Idealmente todos los códigos deben ser ortogonales entre si.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 sz="1600" dirty="0"/>
                  <a:t>Número de códigos: para permitir el uso simultaneo del ancho de banda disponible por múltiples usuarios, un gran número de códigos debe estar disponible. Este número esta limitado a Mc.</a:t>
                </a:r>
              </a:p>
              <a:p>
                <a:r>
                  <a:rPr lang="es-AR" sz="1600" dirty="0"/>
                  <a:t>     Si mas códigos son requeridos, las propiedades de correlación cruzada se degradan.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86" y="2769181"/>
                <a:ext cx="10448324" cy="1846659"/>
              </a:xfrm>
              <a:prstGeom prst="rect">
                <a:avLst/>
              </a:prstGeom>
              <a:blipFill>
                <a:blip r:embed="rId2"/>
                <a:stretch>
                  <a:fillRect l="-291" t="-654" b="-9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84" y="4681986"/>
            <a:ext cx="7879685" cy="2125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17179" y="5459469"/>
            <a:ext cx="1961028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Códigos de spreading</a:t>
            </a:r>
          </a:p>
        </p:txBody>
      </p:sp>
    </p:spTree>
    <p:extLst>
      <p:ext uri="{BB962C8B-B14F-4D97-AF65-F5344CB8AC3E}">
        <p14:creationId xmlns:p14="http://schemas.microsoft.com/office/powerpoint/2010/main" val="40238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Spread </a:t>
            </a:r>
            <a:r>
              <a:rPr lang="es-AR" dirty="0" err="1"/>
              <a:t>spectrum</a:t>
            </a:r>
            <a:r>
              <a:rPr lang="es-AR" dirty="0"/>
              <a:t> (SS)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400" dirty="0"/>
              <a:t>Las técnicas SS extienden la información sobre un gran ancho de banda ( mucho mayor al requerido por la inversa de la tasa de bit).</a:t>
            </a:r>
          </a:p>
          <a:p>
            <a:r>
              <a:rPr lang="es-AR" sz="2400" dirty="0"/>
              <a:t>Obtienen un buen desempeño.</a:t>
            </a:r>
          </a:p>
          <a:p>
            <a:r>
              <a:rPr lang="es-AR" sz="2400" dirty="0"/>
              <a:t>La información es difícil de distinguir (nivel de señal similar al ruido)</a:t>
            </a:r>
          </a:p>
          <a:p>
            <a:r>
              <a:rPr lang="es-AR" sz="2400" dirty="0"/>
              <a:t>Mejora el desempeño frente a la interferencia inter-</a:t>
            </a:r>
            <a:r>
              <a:rPr lang="es-AR" sz="2400" dirty="0" err="1"/>
              <a:t>sìmbolo</a:t>
            </a:r>
            <a:r>
              <a:rPr lang="es-AR" sz="2400" dirty="0"/>
              <a:t> (ISI)</a:t>
            </a:r>
          </a:p>
          <a:p>
            <a:r>
              <a:rPr lang="es-AR" sz="2400" dirty="0"/>
              <a:t>Robusto frente a interferencia de banda angosta.</a:t>
            </a:r>
          </a:p>
          <a:p>
            <a:r>
              <a:rPr lang="es-AR" sz="2400" dirty="0"/>
              <a:t>Permite que múltiples usuarios compartan el mismo espectro.</a:t>
            </a:r>
          </a:p>
          <a:p>
            <a:r>
              <a:rPr lang="es-AR" sz="2400" dirty="0"/>
              <a:t>Inicialmente fue muy utilizado en aplicaciones militares (difícil de detectar)</a:t>
            </a:r>
          </a:p>
          <a:p>
            <a:r>
              <a:rPr lang="es-AR" sz="2400" dirty="0"/>
              <a:t>2da y 3ra generación celular utilizan técnicas SS.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1251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Sincronismo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488602"/>
            <a:ext cx="3790950" cy="3419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60379" y="1955166"/>
                <a:ext cx="4151870" cy="20621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1600" dirty="0"/>
                  <a:t>El sincronizador debe alinear el temporizado del código de spreading del RX con el código de spreading asociado con uno de los componentes </a:t>
                </a:r>
                <a:r>
                  <a:rPr lang="es-AR" sz="1600" dirty="0" err="1"/>
                  <a:t>multicamino</a:t>
                </a:r>
                <a:r>
                  <a:rPr lang="es-AR" sz="1600" dirty="0"/>
                  <a:t> que llegan al receptor.</a:t>
                </a:r>
              </a:p>
              <a:p>
                <a:r>
                  <a:rPr lang="es-AR" sz="1600" dirty="0"/>
                  <a:t>El objetivo es ajustar </a:t>
                </a:r>
                <a14:m>
                  <m:oMath xmlns:m="http://schemas.openxmlformats.org/officeDocument/2006/math">
                    <m:r>
                      <a:rPr lang="es-A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AR" sz="1600" dirty="0"/>
                  <a:t> del generado de spreading hasta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s-A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A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600" dirty="0"/>
                  <a:t> alcanza su valor pico</a:t>
                </a:r>
                <a:r>
                  <a:rPr lang="es-AR" sz="1600" dirty="0">
                    <a:sym typeface="Wingdings" panose="05000000000000000000" pitchFamily="2" charset="2"/>
                  </a:rPr>
                  <a:t> sistema sincronizado</a:t>
                </a:r>
                <a:endParaRPr lang="es-AR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379" y="1955166"/>
                <a:ext cx="4151870" cy="2062103"/>
              </a:xfrm>
              <a:prstGeom prst="rect">
                <a:avLst/>
              </a:prstGeom>
              <a:blipFill rotWithShape="0">
                <a:blip r:embed="rId3"/>
                <a:stretch>
                  <a:fillRect l="-732" t="-588" b="-2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CODIGOS DE SPREADING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20687"/>
            <a:ext cx="10178322" cy="3593591"/>
          </a:xfrm>
        </p:spPr>
        <p:txBody>
          <a:bodyPr/>
          <a:lstStyle/>
          <a:p>
            <a:r>
              <a:rPr lang="es-AR" dirty="0">
                <a:solidFill>
                  <a:srgbClr val="00B050"/>
                </a:solidFill>
              </a:rPr>
              <a:t>CODIGOS ORTOGONALES:  Verifican</a:t>
            </a:r>
          </a:p>
          <a:p>
            <a:pPr marL="0" indent="0">
              <a:buNone/>
            </a:pPr>
            <a:r>
              <a:rPr lang="es-AR" dirty="0">
                <a:solidFill>
                  <a:srgbClr val="00B050"/>
                </a:solidFill>
              </a:rPr>
              <a:t>	WALSH-HADAMARD (requiere sincronismo)</a:t>
            </a:r>
          </a:p>
          <a:p>
            <a:endParaRPr lang="es-AR" dirty="0">
              <a:solidFill>
                <a:srgbClr val="00B050"/>
              </a:solidFill>
            </a:endParaRPr>
          </a:p>
          <a:p>
            <a:r>
              <a:rPr lang="es-AR" dirty="0">
                <a:solidFill>
                  <a:srgbClr val="0070C0"/>
                </a:solidFill>
              </a:rPr>
              <a:t>CODIGOS NO-ORTOGONALES: No verifican</a:t>
            </a:r>
          </a:p>
          <a:p>
            <a:pPr marL="0" indent="0">
              <a:buNone/>
            </a:pPr>
            <a:r>
              <a:rPr lang="es-AR" dirty="0">
                <a:solidFill>
                  <a:srgbClr val="0070C0"/>
                </a:solidFill>
              </a:rPr>
              <a:t>No existen códigos ortogonales para sistemas asincrónicos!!</a:t>
            </a:r>
          </a:p>
          <a:p>
            <a:pPr marL="0" indent="0">
              <a:buNone/>
            </a:pPr>
            <a:r>
              <a:rPr lang="es-AR" dirty="0" err="1">
                <a:solidFill>
                  <a:srgbClr val="0070C0"/>
                </a:solidFill>
              </a:rPr>
              <a:t>Codigos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gold</a:t>
            </a:r>
            <a:endParaRPr lang="es-A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AR" dirty="0" err="1">
                <a:solidFill>
                  <a:srgbClr val="0070C0"/>
                </a:solidFill>
              </a:rPr>
              <a:t>Codigos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Kasami</a:t>
            </a:r>
            <a:endParaRPr lang="es-A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460" y="2968127"/>
            <a:ext cx="3472666" cy="5403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649892">
            <a:off x="6878595" y="3335230"/>
            <a:ext cx="271848" cy="4201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ight Arrow 5"/>
          <p:cNvSpPr/>
          <p:nvPr/>
        </p:nvSpPr>
        <p:spPr>
          <a:xfrm rot="2190849">
            <a:off x="7064430" y="2408430"/>
            <a:ext cx="525628" cy="6178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6516130" y="3443416"/>
            <a:ext cx="1095632" cy="1977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4519" y="3121796"/>
            <a:ext cx="86497" cy="91075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42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Receptor RAKE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13" y="1208803"/>
            <a:ext cx="4686525" cy="3600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54" y="1499058"/>
            <a:ext cx="2003400" cy="4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402" y="2267463"/>
            <a:ext cx="2600325" cy="361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35554" y="1594144"/>
            <a:ext cx="1936695" cy="280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3822830" y="1615817"/>
            <a:ext cx="30509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Canal efectivo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91265" y="2555934"/>
            <a:ext cx="189470" cy="2861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03284" y="2764888"/>
            <a:ext cx="171263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Código </a:t>
            </a:r>
            <a:r>
              <a:rPr lang="es-AR" dirty="0" err="1"/>
              <a:t>Tx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3146526" y="2791011"/>
            <a:ext cx="204179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Código </a:t>
            </a:r>
            <a:r>
              <a:rPr lang="es-AR" dirty="0" err="1"/>
              <a:t>Rx</a:t>
            </a:r>
            <a:endParaRPr lang="es-AR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66751" y="2504891"/>
            <a:ext cx="189470" cy="2861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90703" y="1540787"/>
            <a:ext cx="354227" cy="851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8410832" y="1408671"/>
            <a:ext cx="619919" cy="134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838456" y="3414909"/>
            <a:ext cx="6235007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La salida del de-</a:t>
            </a:r>
            <a:r>
              <a:rPr lang="es-AR" sz="1600" dirty="0" err="1"/>
              <a:t>spreader</a:t>
            </a:r>
            <a:r>
              <a:rPr lang="es-AR" sz="1600" dirty="0"/>
              <a:t> tendrá múltiples picos.</a:t>
            </a:r>
          </a:p>
          <a:p>
            <a:r>
              <a:rPr lang="es-AR" sz="1600" dirty="0"/>
              <a:t>Cada pico estará asociada a cada componente </a:t>
            </a:r>
            <a:r>
              <a:rPr lang="es-AR" sz="1600" dirty="0" err="1"/>
              <a:t>multi</a:t>
            </a:r>
            <a:r>
              <a:rPr lang="es-AR" sz="1600" dirty="0"/>
              <a:t>-camino (espaciadas en tiempo &gt;Tc) que el receptor pueda resolver.</a:t>
            </a:r>
          </a:p>
          <a:p>
            <a:r>
              <a:rPr lang="es-AR" sz="1600" dirty="0"/>
              <a:t>Cada uno de estos picos contiene información de la señal original</a:t>
            </a:r>
            <a:r>
              <a:rPr lang="es-AR" sz="1600" dirty="0">
                <a:sym typeface="Wingdings" panose="05000000000000000000" pitchFamily="2" charset="2"/>
              </a:rPr>
              <a:t> combinados adecuadamente mejoran la señal recuperada.</a:t>
            </a:r>
            <a:endParaRPr lang="es-A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7641" y="5505674"/>
            <a:ext cx="9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receptor RAKE “colecta” la energía de los diferentes caminos, los pesa en forma adecuada y los combina.</a:t>
            </a:r>
          </a:p>
          <a:p>
            <a:r>
              <a:rPr lang="es-AR" dirty="0">
                <a:solidFill>
                  <a:srgbClr val="FF0000"/>
                </a:solidFill>
              </a:rPr>
              <a:t>RAKE brinda DIVERSIDAD!!</a:t>
            </a:r>
          </a:p>
        </p:txBody>
      </p:sp>
    </p:spTree>
    <p:extLst>
      <p:ext uri="{BB962C8B-B14F-4D97-AF65-F5344CB8AC3E}">
        <p14:creationId xmlns:p14="http://schemas.microsoft.com/office/powerpoint/2010/main" val="144989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3155565" cy="1492132"/>
          </a:xfrm>
        </p:spPr>
        <p:txBody>
          <a:bodyPr>
            <a:normAutofit fontScale="90000"/>
          </a:bodyPr>
          <a:lstStyle/>
          <a:p>
            <a:r>
              <a:rPr lang="es-AR" sz="3600" dirty="0"/>
              <a:t>Receptor RAKE-Ejemplo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043" y="2625946"/>
            <a:ext cx="5404043" cy="377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68" y="-99883"/>
            <a:ext cx="6367951" cy="245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5946"/>
            <a:ext cx="6412704" cy="3383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5081" y="3994558"/>
            <a:ext cx="150596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BPSK</a:t>
            </a:r>
          </a:p>
          <a:p>
            <a:r>
              <a:rPr lang="es-AR" dirty="0"/>
              <a:t>Canal plano</a:t>
            </a:r>
          </a:p>
        </p:txBody>
      </p:sp>
    </p:spTree>
    <p:extLst>
      <p:ext uri="{BB962C8B-B14F-4D97-AF65-F5344CB8AC3E}">
        <p14:creationId xmlns:p14="http://schemas.microsoft.com/office/powerpoint/2010/main" val="302514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multiusuario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45" y="1463117"/>
            <a:ext cx="6810375" cy="2943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8140" y="4563744"/>
            <a:ext cx="26525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Todas las señales transmitidas son </a:t>
            </a:r>
            <a:r>
              <a:rPr lang="es-AR" dirty="0">
                <a:solidFill>
                  <a:srgbClr val="FF0000"/>
                </a:solidFill>
              </a:rPr>
              <a:t>sincrónicas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3888259" y="4817826"/>
            <a:ext cx="1202725" cy="3637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5090984" y="4533003"/>
            <a:ext cx="26525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Todas las señales transmitidas son </a:t>
            </a:r>
            <a:r>
              <a:rPr lang="es-AR" dirty="0">
                <a:solidFill>
                  <a:srgbClr val="FF0000"/>
                </a:solidFill>
              </a:rPr>
              <a:t>asincrónicas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0172" y="2128599"/>
            <a:ext cx="3249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 cada usuario se le asigna una secuencia de spreading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Las señales se superponen en tiempo y frecuencia</a:t>
            </a:r>
          </a:p>
        </p:txBody>
      </p:sp>
    </p:spTree>
    <p:extLst>
      <p:ext uri="{BB962C8B-B14F-4D97-AF65-F5344CB8AC3E}">
        <p14:creationId xmlns:p14="http://schemas.microsoft.com/office/powerpoint/2010/main" val="366527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multiusuario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56" y="1985963"/>
            <a:ext cx="47434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3041547"/>
            <a:ext cx="4048125" cy="56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4156" y="1499234"/>
            <a:ext cx="471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Correlación cruzada de los códigos de spreading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3178" y="2101334"/>
            <a:ext cx="29656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Usuarios sin sincronismo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3177" y="3011281"/>
            <a:ext cx="29656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Usuarios en sincronismo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099" y="2101334"/>
            <a:ext cx="1466775" cy="205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11" y="3011281"/>
            <a:ext cx="1216350" cy="22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3235" y="1044261"/>
            <a:ext cx="27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eliminar interferencia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0198443" y="1868566"/>
            <a:ext cx="255373" cy="23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Down Arrow Callout 14"/>
          <p:cNvSpPr/>
          <p:nvPr/>
        </p:nvSpPr>
        <p:spPr>
          <a:xfrm>
            <a:off x="3937686" y="3692319"/>
            <a:ext cx="3261900" cy="96205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3188043" y="4827373"/>
            <a:ext cx="539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Gold </a:t>
            </a:r>
            <a:r>
              <a:rPr lang="es-AR" dirty="0" err="1"/>
              <a:t>Codes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Kasami</a:t>
            </a:r>
            <a:r>
              <a:rPr lang="es-AR" dirty="0"/>
              <a:t> </a:t>
            </a:r>
            <a:r>
              <a:rPr lang="es-AR" dirty="0" err="1"/>
              <a:t>Codes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Walsh-</a:t>
            </a:r>
            <a:r>
              <a:rPr lang="es-AR" dirty="0" err="1"/>
              <a:t>Hadamard</a:t>
            </a:r>
            <a:r>
              <a:rPr lang="es-AR" dirty="0"/>
              <a:t> </a:t>
            </a:r>
            <a:r>
              <a:rPr lang="es-AR" dirty="0" err="1"/>
              <a:t>codes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624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6844" y="253038"/>
            <a:ext cx="8911687" cy="1280890"/>
          </a:xfrm>
        </p:spPr>
        <p:txBody>
          <a:bodyPr/>
          <a:lstStyle/>
          <a:p>
            <a:r>
              <a:rPr lang="es-AR" dirty="0"/>
              <a:t>Canal </a:t>
            </a:r>
            <a:r>
              <a:rPr lang="es-AR" dirty="0" err="1"/>
              <a:t>downlink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34" y="971514"/>
            <a:ext cx="4533582" cy="2375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28" y="375586"/>
            <a:ext cx="4436644" cy="3074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0087" y="961271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Transmisor (estación base)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07696" y="2055438"/>
            <a:ext cx="2331308" cy="1522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7163430" y="3718496"/>
            <a:ext cx="1150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70C0"/>
                </a:solidFill>
              </a:rPr>
              <a:t>De-</a:t>
            </a:r>
            <a:r>
              <a:rPr lang="es-AR" sz="1400" dirty="0" err="1">
                <a:solidFill>
                  <a:srgbClr val="0070C0"/>
                </a:solidFill>
              </a:rPr>
              <a:t>spreading</a:t>
            </a:r>
            <a:endParaRPr lang="es-AR" sz="1400" dirty="0">
              <a:solidFill>
                <a:srgbClr val="0070C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ED880C-D1CE-49D5-99B1-B5453C4A587C}"/>
              </a:ext>
            </a:extLst>
          </p:cNvPr>
          <p:cNvSpPr txBox="1"/>
          <p:nvPr/>
        </p:nvSpPr>
        <p:spPr>
          <a:xfrm>
            <a:off x="895537" y="3769691"/>
            <a:ext cx="79031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La señal banda base es la combinación de la señal de cada usuario</a:t>
            </a:r>
            <a:endParaRPr lang="es-AR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3B0A56D-0BFE-432B-A012-27AAC012B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37" y="4346944"/>
            <a:ext cx="3695700" cy="762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E28E13E-DAD2-4C83-801D-1FF07E42B068}"/>
              </a:ext>
            </a:extLst>
          </p:cNvPr>
          <p:cNvSpPr txBox="1"/>
          <p:nvPr/>
        </p:nvSpPr>
        <p:spPr>
          <a:xfrm>
            <a:off x="895537" y="5712063"/>
            <a:ext cx="1018580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La señal banda base es multiplicada por la portadora para obtener la señal </a:t>
            </a:r>
            <a:r>
              <a:rPr lang="es-MX" dirty="0" err="1"/>
              <a:t>pasabanda</a:t>
            </a:r>
            <a:r>
              <a:rPr lang="es-MX" dirty="0"/>
              <a:t>.</a:t>
            </a:r>
          </a:p>
          <a:p>
            <a:r>
              <a:rPr lang="es-MX" dirty="0"/>
              <a:t>Esta señal pasa por el canal </a:t>
            </a:r>
            <a:r>
              <a:rPr lang="es-MX" i="1" dirty="0" err="1">
                <a:solidFill>
                  <a:srgbClr val="FF0000"/>
                </a:solidFill>
              </a:rPr>
              <a:t>hk</a:t>
            </a:r>
            <a:r>
              <a:rPr lang="es-MX" dirty="0"/>
              <a:t>  y se le adiciona ruido AWGN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2501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6844" y="253038"/>
            <a:ext cx="8911687" cy="1280890"/>
          </a:xfrm>
        </p:spPr>
        <p:txBody>
          <a:bodyPr/>
          <a:lstStyle/>
          <a:p>
            <a:r>
              <a:rPr lang="es-AR" dirty="0"/>
              <a:t>Canal </a:t>
            </a:r>
            <a:r>
              <a:rPr lang="es-AR" dirty="0" err="1"/>
              <a:t>downlink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34" y="971514"/>
            <a:ext cx="4533582" cy="2375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28" y="375586"/>
            <a:ext cx="4436644" cy="3074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0087" y="961271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Transmisor (estación base)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07696" y="2055438"/>
            <a:ext cx="2331308" cy="1522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424" y="4133302"/>
            <a:ext cx="6689926" cy="2599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973350" y="3405198"/>
            <a:ext cx="1165654" cy="2015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87051" y="4654375"/>
            <a:ext cx="2142549" cy="486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70425" y="4315185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</a:rPr>
              <a:t>ruido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11366" y="5583207"/>
            <a:ext cx="3112625" cy="466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3820260" y="5518446"/>
            <a:ext cx="1501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</a:rPr>
              <a:t>Señal deseada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05632" y="4267214"/>
            <a:ext cx="420130" cy="37070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Straight Arrow Connector 9"/>
          <p:cNvCxnSpPr>
            <a:cxnSpLocks/>
            <a:endCxn id="2" idx="0"/>
          </p:cNvCxnSpPr>
          <p:nvPr/>
        </p:nvCxnSpPr>
        <p:spPr>
          <a:xfrm flipH="1">
            <a:off x="5115697" y="3801169"/>
            <a:ext cx="2032971" cy="4660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3430" y="3718496"/>
            <a:ext cx="1150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70C0"/>
                </a:solidFill>
              </a:rPr>
              <a:t>De-</a:t>
            </a:r>
            <a:r>
              <a:rPr lang="es-AR" sz="1400" dirty="0" err="1">
                <a:solidFill>
                  <a:srgbClr val="0070C0"/>
                </a:solidFill>
              </a:rPr>
              <a:t>spreading</a:t>
            </a:r>
            <a:endParaRPr lang="es-AR" sz="1400" dirty="0">
              <a:solidFill>
                <a:srgbClr val="0070C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ED880C-D1CE-49D5-99B1-B5453C4A587C}"/>
              </a:ext>
            </a:extLst>
          </p:cNvPr>
          <p:cNvSpPr txBox="1"/>
          <p:nvPr/>
        </p:nvSpPr>
        <p:spPr>
          <a:xfrm>
            <a:off x="895537" y="3592471"/>
            <a:ext cx="52004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La salida del demodulador del usuario k será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4050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Canal </a:t>
            </a:r>
            <a:r>
              <a:rPr lang="es-AR" dirty="0" err="1"/>
              <a:t>downlink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45" y="1767274"/>
            <a:ext cx="6362700" cy="142875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 rot="5400000">
            <a:off x="3113902" y="2682629"/>
            <a:ext cx="667265" cy="1153554"/>
          </a:xfrm>
          <a:prstGeom prst="rightBrace">
            <a:avLst>
              <a:gd name="adj1" fmla="val 8333"/>
              <a:gd name="adj2" fmla="val 4785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9059" y="3657600"/>
            <a:ext cx="25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Interferencia multiusuario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9503" y="2578443"/>
            <a:ext cx="469556" cy="461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209533" y="3196024"/>
            <a:ext cx="16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Señal de interés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9936" y="2925774"/>
            <a:ext cx="1655600" cy="454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5536" y="3397862"/>
            <a:ext cx="566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Correlación cruzada con offset de tiempo =0 (sincrónicos</a:t>
            </a:r>
            <a:r>
              <a:rPr lang="es-AR" dirty="0"/>
              <a:t>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12" y="4111686"/>
            <a:ext cx="2355195" cy="9077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670853" y="4350037"/>
            <a:ext cx="56687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El nivel de MUI dependerá del código utilizado !!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709" y="5704702"/>
            <a:ext cx="2641220" cy="6435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63645" y="5090984"/>
            <a:ext cx="543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 relación señal a interferencia puede expresarse como: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9178" y="6071286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0070C0"/>
                </a:solidFill>
              </a:rPr>
              <a:t>Chequear!</a:t>
            </a:r>
          </a:p>
        </p:txBody>
      </p:sp>
      <p:cxnSp>
        <p:nvCxnSpPr>
          <p:cNvPr id="18" name="Straight Arrow Connector 17"/>
          <p:cNvCxnSpPr>
            <a:cxnSpLocks/>
            <a:stCxn id="16" idx="1"/>
            <a:endCxn id="14" idx="3"/>
          </p:cNvCxnSpPr>
          <p:nvPr/>
        </p:nvCxnSpPr>
        <p:spPr>
          <a:xfrm flipH="1" flipV="1">
            <a:off x="4075929" y="6026475"/>
            <a:ext cx="883249" cy="229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7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Canal </a:t>
            </a:r>
            <a:r>
              <a:rPr lang="es-AR" dirty="0" err="1"/>
              <a:t>uplink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7" y="1227908"/>
            <a:ext cx="5637309" cy="2971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718778"/>
            <a:ext cx="4069655" cy="3481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837" y="4668377"/>
            <a:ext cx="4825104" cy="742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068389" y="2416629"/>
            <a:ext cx="1776548" cy="178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0110651" y="3526971"/>
            <a:ext cx="431075" cy="67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55727" y="5794836"/>
                <a:ext cx="4225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El canal del usuario k introduce un </a:t>
                </a:r>
                <a:r>
                  <a:rPr lang="es-AR" dirty="0" err="1"/>
                  <a:t>delay</a:t>
                </a:r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727" y="5794836"/>
                <a:ext cx="4225324" cy="369332"/>
              </a:xfrm>
              <a:prstGeom prst="rect">
                <a:avLst/>
              </a:prstGeom>
              <a:blipFill>
                <a:blip r:embed="rId5"/>
                <a:stretch>
                  <a:fillRect l="-1299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145" y="636842"/>
            <a:ext cx="2900855" cy="2233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Principios de 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48" y="2105468"/>
            <a:ext cx="9552956" cy="4454822"/>
          </a:xfrm>
        </p:spPr>
        <p:txBody>
          <a:bodyPr>
            <a:normAutofit fontScale="92500" lnSpcReduction="10000"/>
          </a:bodyPr>
          <a:lstStyle/>
          <a:p>
            <a:r>
              <a:rPr lang="es-AR" sz="2600" dirty="0"/>
              <a:t>SS es una técnica de modulación aplicadas a señales digitales que aumenta  el ancho de banda de transmisión a un valor mucho mayor al mínimo ancho de banda requerido.</a:t>
            </a:r>
          </a:p>
          <a:p>
            <a:r>
              <a:rPr lang="es-AR" sz="2600" dirty="0"/>
              <a:t>Las principales características de las señales SS son:</a:t>
            </a:r>
          </a:p>
          <a:p>
            <a:pPr lvl="1"/>
            <a:r>
              <a:rPr lang="es-AR" sz="2300" dirty="0"/>
              <a:t>La señal ocupa  un ancho de banda mucho mayor al requerido por la señal de información</a:t>
            </a:r>
          </a:p>
          <a:p>
            <a:pPr lvl="1"/>
            <a:r>
              <a:rPr lang="es-AR" sz="2300" dirty="0"/>
              <a:t>La modulación SS es implementada usando un código de spreading (independiente a la información de la señal)</a:t>
            </a:r>
          </a:p>
          <a:p>
            <a:pPr lvl="1"/>
            <a:r>
              <a:rPr lang="es-AR" sz="2300" dirty="0"/>
              <a:t>El proceso de demodulación (</a:t>
            </a:r>
            <a:r>
              <a:rPr lang="es-AR" sz="2300" dirty="0" err="1"/>
              <a:t>despreading</a:t>
            </a:r>
            <a:r>
              <a:rPr lang="es-AR" sz="2300" dirty="0"/>
              <a:t>) se realiza en el receptor  correlacionando la señal recibida  con una copia del código de spreading.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4553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Canal </a:t>
            </a:r>
            <a:r>
              <a:rPr lang="es-AR" dirty="0" err="1"/>
              <a:t>uplink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984860"/>
            <a:ext cx="7842048" cy="2279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028" y="1740761"/>
            <a:ext cx="860842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La señal recibida es llevada a banda base, sincronizada y multiplicada por el código de spreading del usuario correspondiente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5333377"/>
            <a:ext cx="6525441" cy="3087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4297" y="3773291"/>
            <a:ext cx="5029200" cy="600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1706878" y="4465623"/>
            <a:ext cx="6679476" cy="8055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6753497" y="3704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SOI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7267" y="4124675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interferencia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649" y="5862259"/>
            <a:ext cx="2771736" cy="7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Canal </a:t>
            </a:r>
            <a:r>
              <a:rPr lang="es-AR" dirty="0" err="1"/>
              <a:t>uplink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6" y="2031015"/>
            <a:ext cx="8609577" cy="3453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937" y="1583435"/>
            <a:ext cx="4334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La señal interferencia será: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3861001" y="5143418"/>
            <a:ext cx="483326" cy="99463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1972492" y="5882396"/>
            <a:ext cx="497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Correlación cruzada de usuarios NO sincronizados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7451" y="4682067"/>
            <a:ext cx="4624851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Para obtener una reducción de la interferencia, la correlación cruzada entre los códigos debe ser pequeña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>
            <a:off x="4599981" y="5143732"/>
            <a:ext cx="2767470" cy="4187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7556" y="6251728"/>
            <a:ext cx="1113015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Los códigos ortogonales como Walsh-</a:t>
            </a:r>
            <a:r>
              <a:rPr lang="es-AR" dirty="0" err="1"/>
              <a:t>Hadamard</a:t>
            </a:r>
            <a:r>
              <a:rPr lang="es-AR" dirty="0"/>
              <a:t> requieren </a:t>
            </a:r>
            <a:r>
              <a:rPr lang="es-AR" dirty="0" err="1"/>
              <a:t>sincronismo</a:t>
            </a:r>
            <a:r>
              <a:rPr lang="es-AR" dirty="0" err="1">
                <a:sym typeface="Wingdings" panose="05000000000000000000" pitchFamily="2" charset="2"/>
              </a:rPr>
              <a:t>NO</a:t>
            </a:r>
            <a:r>
              <a:rPr lang="es-AR" dirty="0">
                <a:sym typeface="Wingdings" panose="05000000000000000000" pitchFamily="2" charset="2"/>
              </a:rPr>
              <a:t> APTOS PARA UPLINK 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960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Canales 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38" y="1301578"/>
            <a:ext cx="7683926" cy="5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5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Canales DSS- asignación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05" y="1196958"/>
            <a:ext cx="8585060" cy="5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06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/>
              <a:t>Canales DSS no-solapados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38" y="1453436"/>
            <a:ext cx="8360900" cy="54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02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015" y="571558"/>
            <a:ext cx="9493972" cy="1280890"/>
          </a:xfrm>
        </p:spPr>
        <p:txBody>
          <a:bodyPr>
            <a:noAutofit/>
          </a:bodyPr>
          <a:lstStyle/>
          <a:p>
            <a:r>
              <a:rPr lang="es-AR" sz="4400" dirty="0"/>
              <a:t>Canales DSS- mascara espectral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563" y="1686686"/>
            <a:ext cx="7279106" cy="50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89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Detección multiusuario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299" y="1703910"/>
            <a:ext cx="10178322" cy="3593591"/>
          </a:xfrm>
        </p:spPr>
        <p:txBody>
          <a:bodyPr/>
          <a:lstStyle/>
          <a:p>
            <a:r>
              <a:rPr lang="es-AR" dirty="0"/>
              <a:t>Las señales interferente en sistemas CDMA no deben ser tratadas como ruido.</a:t>
            </a:r>
          </a:p>
          <a:p>
            <a:r>
              <a:rPr lang="es-AR" dirty="0"/>
              <a:t>Si los códigos de spreading son conocidos, las señales interferentes pueden ser obtenidas y mitigar el efecto de la interferencia multiusuario (MUI).</a:t>
            </a:r>
          </a:p>
          <a:p>
            <a:r>
              <a:rPr lang="es-AR" dirty="0"/>
              <a:t>Existen diversas técnicas para recuperar las señales en sistemas multiusuario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3254735"/>
              </p:ext>
            </p:extLst>
          </p:nvPr>
        </p:nvGraphicFramePr>
        <p:xfrm>
          <a:off x="2932670" y="3501081"/>
          <a:ext cx="4970161" cy="319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875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Detectores Lineales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83957"/>
            <a:ext cx="10178322" cy="4495635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8" y="1080379"/>
            <a:ext cx="5652451" cy="2769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656" y="1383957"/>
                <a:ext cx="5652450" cy="20313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dirty="0"/>
                  <a:t>El receptor aplica el código de de-spreading de cada usuario a la señal recibida.</a:t>
                </a:r>
              </a:p>
              <a:p>
                <a:r>
                  <a:rPr lang="es-AR" dirty="0"/>
                  <a:t>La salidas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AR" dirty="0"/>
                  <a:t>	   son combinadas linealmente (matriz T).</a:t>
                </a:r>
              </a:p>
              <a:p>
                <a:r>
                  <a:rPr lang="es-AR" dirty="0"/>
                  <a:t>Este proceso de combinación es equivalente a un filtrado realizado para eliminar la interferencia (similar a ecualización linear para eliminar ISI)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6" y="1383957"/>
                <a:ext cx="5652450" cy="2031325"/>
              </a:xfrm>
              <a:prstGeom prst="rect">
                <a:avLst/>
              </a:prstGeom>
              <a:blipFill>
                <a:blip r:embed="rId3"/>
                <a:stretch>
                  <a:fillRect l="-753" t="-1190" r="-1505" b="-32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983661" y="2031305"/>
            <a:ext cx="370703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325821" y="3665838"/>
            <a:ext cx="601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RECEPTOR DE DECORRELACION:</a:t>
            </a:r>
          </a:p>
          <a:p>
            <a:r>
              <a:rPr lang="es-AR" dirty="0"/>
              <a:t>Es equivalente al ecualizador </a:t>
            </a:r>
            <a:r>
              <a:rPr lang="es-AR" dirty="0" err="1"/>
              <a:t>zero-forcing</a:t>
            </a:r>
            <a:r>
              <a:rPr lang="es-AR" dirty="0"/>
              <a:t>.</a:t>
            </a:r>
          </a:p>
          <a:p>
            <a:r>
              <a:rPr lang="es-AR" dirty="0"/>
              <a:t>La señal es recuperada filtrando la señal recibida: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225" y="3665838"/>
            <a:ext cx="1668040" cy="64633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545859" y="3415282"/>
            <a:ext cx="923815" cy="57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7458" y="4414401"/>
            <a:ext cx="275812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R: matriz de correlación que incluye antenas y/o diversidad por retardos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560" y="4773336"/>
            <a:ext cx="2597741" cy="5475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1678" y="5478011"/>
            <a:ext cx="3907551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Simple de implementar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matriz R debe ser conocida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Efectos de incremento de ruido (similar a ZF)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3852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Detectores Lineales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072" y="1501629"/>
            <a:ext cx="5872004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Receptor MMSE</a:t>
            </a:r>
          </a:p>
          <a:p>
            <a:r>
              <a:rPr lang="es-AR" dirty="0"/>
              <a:t>En forma similar al ecualizador MMSE, el detector multiusuario MMSE hace un balance entre la eliminación de la MUI y el incremento del ruido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06" y="3209925"/>
            <a:ext cx="1993295" cy="61127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7" y="3152260"/>
            <a:ext cx="5652451" cy="27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73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Detectores No-Lineales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441623"/>
                <a:ext cx="10178322" cy="4437970"/>
              </a:xfrm>
            </p:spPr>
            <p:txBody>
              <a:bodyPr/>
              <a:lstStyle/>
              <a:p>
                <a:r>
                  <a:rPr lang="es-AR" dirty="0">
                    <a:solidFill>
                      <a:srgbClr val="FF0000"/>
                    </a:solidFill>
                  </a:rPr>
                  <a:t>Detector de Máxima verosimilitud</a:t>
                </a:r>
              </a:p>
              <a:p>
                <a:pPr lvl="1"/>
                <a:r>
                  <a:rPr lang="es-AR" dirty="0">
                    <a:solidFill>
                      <a:srgbClr val="FF0000"/>
                    </a:solidFill>
                  </a:rPr>
                  <a:t>El </a:t>
                </a:r>
                <a:r>
                  <a:rPr lang="en-US" altLang="es-AR" dirty="0">
                    <a:solidFill>
                      <a:srgbClr val="FF0000"/>
                    </a:solidFill>
                  </a:rPr>
                  <a:t>Maximum-likelihood sequence estimation (MLSE) </a:t>
                </a:r>
                <a:r>
                  <a:rPr lang="en-US" altLang="es-AR" dirty="0" err="1">
                    <a:solidFill>
                      <a:srgbClr val="FF0000"/>
                    </a:solidFill>
                  </a:rPr>
                  <a:t>es</a:t>
                </a:r>
                <a:r>
                  <a:rPr lang="en-US" altLang="es-AR" dirty="0">
                    <a:solidFill>
                      <a:srgbClr val="FF0000"/>
                    </a:solidFill>
                  </a:rPr>
                  <a:t> el detector </a:t>
                </a:r>
                <a:r>
                  <a:rPr lang="en-US" altLang="es-AR" dirty="0" err="1">
                    <a:solidFill>
                      <a:srgbClr val="FF0000"/>
                    </a:solidFill>
                  </a:rPr>
                  <a:t>óptimo</a:t>
                </a:r>
                <a:r>
                  <a:rPr lang="en-US" altLang="es-AR" dirty="0">
                    <a:solidFill>
                      <a:srgbClr val="FF0000"/>
                    </a:solidFill>
                  </a:rPr>
                  <a:t> (</a:t>
                </a:r>
                <a:r>
                  <a:rPr lang="en-US" altLang="es-AR" dirty="0" err="1">
                    <a:solidFill>
                      <a:srgbClr val="FF0000"/>
                    </a:solidFill>
                  </a:rPr>
                  <a:t>Verdú</a:t>
                </a:r>
                <a:r>
                  <a:rPr lang="en-US" altLang="es-AR" dirty="0">
                    <a:solidFill>
                      <a:srgbClr val="FF0000"/>
                    </a:solidFill>
                  </a:rPr>
                  <a:t>, 1984)</a:t>
                </a:r>
              </a:p>
              <a:p>
                <a:pPr lvl="1"/>
                <a:r>
                  <a:rPr lang="es-AR" dirty="0">
                    <a:solidFill>
                      <a:srgbClr val="FF0000"/>
                    </a:solidFill>
                  </a:rPr>
                  <a:t> Para usuarios CDMA sincronizados,  se debe realizar una búsqueda sobre</a:t>
                </a:r>
                <a14:m>
                  <m:oMath xmlns:m="http://schemas.openxmlformats.org/officeDocument/2006/math">
                    <m:r>
                      <a:rPr lang="es-A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s-A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AR" dirty="0">
                    <a:solidFill>
                      <a:srgbClr val="FF0000"/>
                    </a:solidFill>
                  </a:rPr>
                  <a:t>combinaciones de símbolos transmitidos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441623"/>
                <a:ext cx="10178322" cy="4437970"/>
              </a:xfrm>
              <a:blipFill rotWithShape="0">
                <a:blip r:embed="rId3"/>
                <a:stretch>
                  <a:fillRect l="-539" t="-5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08670" y="4324864"/>
            <a:ext cx="4885038" cy="107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s-AR" sz="1400" b="1" i="1" dirty="0"/>
          </a:p>
          <a:p>
            <a:pPr marL="0" indent="0">
              <a:buNone/>
            </a:pPr>
            <a:r>
              <a:rPr lang="es-AR" altLang="es-AR" sz="1400" b="1" dirty="0"/>
              <a:t>MUY COMPLEJO PARA IMPLEMENTACIONES PRÁCTICAS!!</a:t>
            </a:r>
            <a:endParaRPr lang="en-US" altLang="es-AR" sz="1400" b="1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72229"/>
              </p:ext>
            </p:extLst>
          </p:nvPr>
        </p:nvGraphicFramePr>
        <p:xfrm>
          <a:off x="2397211" y="3089189"/>
          <a:ext cx="4191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2247840" imgH="457200" progId="Equation.3">
                  <p:embed/>
                </p:oleObj>
              </mc:Choice>
              <mc:Fallback>
                <p:oleObj name="Equation" r:id="rId4" imgW="2247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211" y="3089189"/>
                        <a:ext cx="4191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8670" y="5626776"/>
            <a:ext cx="513217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Se usa como referencia para testear el desempeño de otras técnicas.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0443" y="3660608"/>
            <a:ext cx="4526550" cy="1815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AR" sz="1600" dirty="0"/>
              <a:t>Los components de </a:t>
            </a:r>
            <a:r>
              <a:rPr lang="en-US" altLang="es-AR" sz="1600" i="1" dirty="0"/>
              <a:t>R</a:t>
            </a:r>
            <a:r>
              <a:rPr lang="en-US" altLang="es-AR" sz="1600" dirty="0"/>
              <a:t> son las </a:t>
            </a:r>
            <a:r>
              <a:rPr lang="en-US" altLang="es-AR" sz="1600" dirty="0" err="1"/>
              <a:t>correlaciones</a:t>
            </a:r>
            <a:r>
              <a:rPr lang="en-US" altLang="es-AR" sz="1600" dirty="0"/>
              <a:t> </a:t>
            </a:r>
            <a:r>
              <a:rPr lang="en-US" altLang="es-AR" sz="1600" dirty="0" err="1"/>
              <a:t>cruzadas</a:t>
            </a:r>
            <a:r>
              <a:rPr lang="en-US" altLang="es-AR" sz="1600" dirty="0"/>
              <a:t> entre </a:t>
            </a:r>
            <a:r>
              <a:rPr lang="en-US" altLang="es-AR" sz="1600" dirty="0" err="1"/>
              <a:t>los</a:t>
            </a:r>
            <a:r>
              <a:rPr lang="en-US" altLang="es-AR" sz="1600" dirty="0"/>
              <a:t> </a:t>
            </a:r>
            <a:r>
              <a:rPr lang="en-US" altLang="es-AR" sz="1600" dirty="0" err="1"/>
              <a:t>diferentes</a:t>
            </a:r>
            <a:r>
              <a:rPr lang="en-US" altLang="es-AR" sz="1600" dirty="0"/>
              <a:t> </a:t>
            </a:r>
            <a:r>
              <a:rPr lang="en-US" altLang="es-AR" sz="1600" dirty="0" err="1"/>
              <a:t>codigos</a:t>
            </a:r>
            <a:r>
              <a:rPr lang="en-US" altLang="es-AR" sz="1600" dirty="0"/>
              <a:t> </a:t>
            </a:r>
            <a:r>
              <a:rPr lang="en-US" altLang="es-AR" sz="1600" i="1" dirty="0" err="1"/>
              <a:t>s</a:t>
            </a:r>
            <a:r>
              <a:rPr lang="en-US" altLang="es-AR" sz="1600" i="1" baseline="-25000" dirty="0" err="1"/>
              <a:t>k</a:t>
            </a:r>
            <a:r>
              <a:rPr lang="en-US" altLang="es-AR" sz="1600" i="1" dirty="0"/>
              <a:t>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s-AR" sz="1600" i="1" dirty="0"/>
              <a:t>W</a:t>
            </a:r>
            <a:r>
              <a:rPr lang="en-US" altLang="es-AR" sz="1600" dirty="0"/>
              <a:t> </a:t>
            </a:r>
            <a:r>
              <a:rPr lang="en-US" altLang="es-AR" sz="1600" dirty="0" err="1"/>
              <a:t>es</a:t>
            </a:r>
            <a:r>
              <a:rPr lang="en-US" altLang="es-AR" sz="1600" dirty="0"/>
              <a:t> </a:t>
            </a:r>
            <a:r>
              <a:rPr lang="en-US" altLang="es-AR" sz="1600" dirty="0" err="1"/>
              <a:t>una</a:t>
            </a:r>
            <a:r>
              <a:rPr lang="en-US" altLang="es-AR" sz="1600" dirty="0"/>
              <a:t> </a:t>
            </a:r>
            <a:r>
              <a:rPr lang="en-US" altLang="es-AR" sz="1600" dirty="0" err="1"/>
              <a:t>matriz</a:t>
            </a:r>
            <a:r>
              <a:rPr lang="en-US" altLang="es-AR" sz="1600" dirty="0"/>
              <a:t> diagonal </a:t>
            </a:r>
            <a:r>
              <a:rPr lang="en-US" altLang="es-AR" sz="1600" dirty="0" err="1"/>
              <a:t>donde</a:t>
            </a:r>
            <a:r>
              <a:rPr lang="en-US" altLang="es-AR" sz="1600" dirty="0"/>
              <a:t> </a:t>
            </a:r>
            <a:r>
              <a:rPr lang="en-US" altLang="es-AR" sz="1600" dirty="0" err="1"/>
              <a:t>cada</a:t>
            </a:r>
            <a:r>
              <a:rPr lang="en-US" altLang="es-AR" sz="1600" dirty="0"/>
              <a:t> </a:t>
            </a:r>
            <a:r>
              <a:rPr lang="en-US" altLang="es-AR" sz="1600" dirty="0" err="1"/>
              <a:t>componente</a:t>
            </a:r>
            <a:r>
              <a:rPr lang="en-US" altLang="es-AR" sz="1600" dirty="0"/>
              <a:t>  </a:t>
            </a:r>
            <a:r>
              <a:rPr lang="en-US" altLang="es-AR" sz="1600" i="1" dirty="0" err="1"/>
              <a:t>W</a:t>
            </a:r>
            <a:r>
              <a:rPr lang="en-US" altLang="es-AR" sz="1600" i="1" baseline="-25000" dirty="0" err="1"/>
              <a:t>k,k</a:t>
            </a:r>
            <a:r>
              <a:rPr lang="en-US" altLang="es-AR" sz="1600" dirty="0"/>
              <a:t> </a:t>
            </a:r>
            <a:r>
              <a:rPr lang="en-US" altLang="es-AR" sz="1600" dirty="0" err="1"/>
              <a:t>expresa</a:t>
            </a:r>
            <a:r>
              <a:rPr lang="en-US" altLang="es-AR" sz="1600" dirty="0"/>
              <a:t> la </a:t>
            </a:r>
            <a:r>
              <a:rPr lang="en-US" altLang="es-AR" sz="1600" dirty="0" err="1"/>
              <a:t>ganancia</a:t>
            </a:r>
            <a:r>
              <a:rPr lang="en-US" altLang="es-AR" sz="1600" dirty="0"/>
              <a:t> del canal </a:t>
            </a:r>
            <a:r>
              <a:rPr lang="en-US" altLang="es-AR" sz="1600" i="1" dirty="0" err="1"/>
              <a:t>c</a:t>
            </a:r>
            <a:r>
              <a:rPr lang="en-US" altLang="es-AR" sz="1600" i="1" baseline="-25000" dirty="0" err="1"/>
              <a:t>k</a:t>
            </a:r>
            <a:r>
              <a:rPr lang="en-US" altLang="es-AR" sz="1600" dirty="0"/>
              <a:t> para el </a:t>
            </a:r>
            <a:r>
              <a:rPr lang="en-US" altLang="es-AR" sz="1600" dirty="0" err="1"/>
              <a:t>usuario</a:t>
            </a:r>
            <a:r>
              <a:rPr lang="en-US" altLang="es-AR" sz="1600" dirty="0"/>
              <a:t> </a:t>
            </a:r>
            <a:r>
              <a:rPr lang="en-US" altLang="es-AR" sz="1600" i="1" dirty="0"/>
              <a:t>k</a:t>
            </a:r>
            <a:r>
              <a:rPr lang="en-US" altLang="es-AR" sz="1600" baseline="30000" dirty="0"/>
              <a:t>th</a:t>
            </a:r>
            <a:r>
              <a:rPr lang="en-US" altLang="es-AR" sz="1600" dirty="0"/>
              <a:t> .</a:t>
            </a:r>
            <a:endParaRPr lang="es-AR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12728"/>
              </p:ext>
            </p:extLst>
          </p:nvPr>
        </p:nvGraphicFramePr>
        <p:xfrm>
          <a:off x="8452021" y="2925003"/>
          <a:ext cx="1676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6" imgW="825480" imgH="241200" progId="Equation.3">
                  <p:embed/>
                </p:oleObj>
              </mc:Choice>
              <mc:Fallback>
                <p:oleObj name="Equation" r:id="rId6" imgW="825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2021" y="2925003"/>
                        <a:ext cx="1676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46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Spread </a:t>
            </a:r>
            <a:r>
              <a:rPr lang="es-AR" dirty="0" err="1"/>
              <a:t>spectrum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343" y="1355125"/>
            <a:ext cx="10178322" cy="3593591"/>
          </a:xfrm>
        </p:spPr>
        <p:txBody>
          <a:bodyPr/>
          <a:lstStyle/>
          <a:p>
            <a:r>
              <a:rPr lang="es-AR" dirty="0"/>
              <a:t>Entre las técnicas SS mas utilizadas se pueden mencionar:</a:t>
            </a:r>
          </a:p>
        </p:txBody>
      </p:sp>
      <p:sp>
        <p:nvSpPr>
          <p:cNvPr id="4" name="Down Arrow 3"/>
          <p:cNvSpPr/>
          <p:nvPr/>
        </p:nvSpPr>
        <p:spPr>
          <a:xfrm>
            <a:off x="3517556" y="1976887"/>
            <a:ext cx="930876" cy="864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1725333" y="2944230"/>
            <a:ext cx="3444404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2800" dirty="0" err="1"/>
              <a:t>Frequency</a:t>
            </a:r>
            <a:r>
              <a:rPr lang="es-AR" sz="2800" dirty="0"/>
              <a:t> </a:t>
            </a:r>
            <a:r>
              <a:rPr lang="es-AR" sz="2800" dirty="0" err="1"/>
              <a:t>Hopping</a:t>
            </a:r>
            <a:r>
              <a:rPr lang="es-AR" sz="2800" dirty="0"/>
              <a:t> SS</a:t>
            </a:r>
          </a:p>
        </p:txBody>
      </p:sp>
      <p:sp>
        <p:nvSpPr>
          <p:cNvPr id="6" name="Down Arrow 5"/>
          <p:cNvSpPr/>
          <p:nvPr/>
        </p:nvSpPr>
        <p:spPr>
          <a:xfrm>
            <a:off x="8230653" y="1874517"/>
            <a:ext cx="930876" cy="8649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7125228" y="2944230"/>
            <a:ext cx="2979534" cy="5232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2800" dirty="0" err="1"/>
              <a:t>Direct</a:t>
            </a:r>
            <a:r>
              <a:rPr lang="es-AR" sz="2800" dirty="0"/>
              <a:t> </a:t>
            </a:r>
            <a:r>
              <a:rPr lang="es-AR" sz="2800" dirty="0" err="1"/>
              <a:t>sequency</a:t>
            </a:r>
            <a:r>
              <a:rPr lang="es-AR" sz="2800" dirty="0"/>
              <a:t> 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5" y="3569820"/>
            <a:ext cx="4444807" cy="33336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8" y="3569820"/>
            <a:ext cx="4430788" cy="33230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61380" y="163792"/>
            <a:ext cx="2726231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Cada bit es representado por </a:t>
            </a:r>
            <a:r>
              <a:rPr lang="es-AR" sz="2000" dirty="0" err="1"/>
              <a:t>multiples</a:t>
            </a:r>
            <a:r>
              <a:rPr lang="es-AR" sz="2000" dirty="0"/>
              <a:t> bits usando un código de </a:t>
            </a:r>
            <a:r>
              <a:rPr lang="es-AR" sz="2000" dirty="0" err="1"/>
              <a:t>spreading</a:t>
            </a:r>
            <a:r>
              <a:rPr lang="es-A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La señal se expande en frecuencia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525" y="1809208"/>
            <a:ext cx="2446638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La información es transmitida en diferentes frecuencias (</a:t>
            </a:r>
            <a:r>
              <a:rPr lang="es-AR" sz="1600" dirty="0" err="1"/>
              <a:t>alternadadamente</a:t>
            </a:r>
            <a:r>
              <a:rPr lang="es-A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8535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Detectores NO-Lineales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449" y="1874517"/>
            <a:ext cx="6133070" cy="3593591"/>
          </a:xfrm>
        </p:spPr>
        <p:txBody>
          <a:bodyPr/>
          <a:lstStyle/>
          <a:p>
            <a:pPr marL="0" indent="0">
              <a:buNone/>
            </a:pPr>
            <a:r>
              <a:rPr lang="es-AR" dirty="0">
                <a:solidFill>
                  <a:srgbClr val="FF0000"/>
                </a:solidFill>
              </a:rPr>
              <a:t>Cancelador Serie</a:t>
            </a:r>
          </a:p>
          <a:p>
            <a:r>
              <a:rPr lang="es-AR" dirty="0"/>
              <a:t>Detecta los usuarios con niveles de potencia decrecientes.</a:t>
            </a:r>
          </a:p>
          <a:p>
            <a:r>
              <a:rPr lang="es-AR" dirty="0"/>
              <a:t>Detecta el usuario con mayor potencia, y lo resta de la señal incidente.</a:t>
            </a:r>
          </a:p>
          <a:p>
            <a:r>
              <a:rPr lang="es-AR" dirty="0"/>
              <a:t>Luego detecta el 2do usuario con mayor potencia de la señal resultante, y lo resta….</a:t>
            </a:r>
          </a:p>
          <a:p>
            <a:r>
              <a:rPr lang="es-AR" dirty="0">
                <a:solidFill>
                  <a:srgbClr val="FF0000"/>
                </a:solidFill>
              </a:rPr>
              <a:t>El proceso se repite hasta que el ultimo usuario es recuperado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70" y="1490122"/>
            <a:ext cx="4471875" cy="3198134"/>
          </a:xfrm>
          <a:prstGeom prst="rect">
            <a:avLst/>
          </a:prstGeom>
        </p:spPr>
      </p:pic>
      <p:sp>
        <p:nvSpPr>
          <p:cNvPr id="5" name="Curved Right Arrow 4"/>
          <p:cNvSpPr/>
          <p:nvPr/>
        </p:nvSpPr>
        <p:spPr>
          <a:xfrm rot="10800000">
            <a:off x="6922989" y="3089189"/>
            <a:ext cx="414270" cy="143338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0174" y="5057328"/>
            <a:ext cx="3202226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Detecta el usuario mas potente-</a:t>
            </a:r>
            <a:r>
              <a:rPr lang="es-AR" dirty="0">
                <a:sym typeface="Wingdings" panose="05000000000000000000" pitchFamily="2" charset="2"/>
              </a:rPr>
              <a:t>aplica el spreading correspondiente lo resta a la señal incidente</a:t>
            </a:r>
            <a:endParaRPr lang="es-AR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33254" y="4176584"/>
            <a:ext cx="930876" cy="7908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2389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1923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Detectores NO-Lineales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13" y="1426200"/>
            <a:ext cx="10178322" cy="3593591"/>
          </a:xfrm>
        </p:spPr>
        <p:txBody>
          <a:bodyPr/>
          <a:lstStyle/>
          <a:p>
            <a:r>
              <a:rPr lang="es-AR" dirty="0"/>
              <a:t>Cancelador paralelo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678" y="1874517"/>
            <a:ext cx="6554353" cy="4801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En lugar de sustraer la interferencia en forma serie,</a:t>
            </a:r>
          </a:p>
          <a:p>
            <a:r>
              <a:rPr lang="es-AR" dirty="0"/>
              <a:t>se realiza el </a:t>
            </a:r>
            <a:r>
              <a:rPr lang="es-AR" dirty="0" err="1"/>
              <a:t>cancelamiento</a:t>
            </a:r>
            <a:r>
              <a:rPr lang="es-AR" dirty="0"/>
              <a:t> de todos los usuarios en forma simultanea.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PASO 1</a:t>
            </a:r>
          </a:p>
          <a:p>
            <a:r>
              <a:rPr lang="es-AR" dirty="0"/>
              <a:t>Se realiza una decisión para todos los usuarios basado en la señal recibida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PASO 2</a:t>
            </a:r>
          </a:p>
          <a:p>
            <a:r>
              <a:rPr lang="es-AR" dirty="0"/>
              <a:t>Todas las señales son re-spread y las contribuciones de todos los  interferentes son restadas a la original.</a:t>
            </a:r>
          </a:p>
          <a:p>
            <a:r>
              <a:rPr lang="es-AR" dirty="0"/>
              <a:t>En el caso del usuario 1, los interferentes son usuarios 2…k</a:t>
            </a:r>
          </a:p>
          <a:p>
            <a:r>
              <a:rPr lang="es-AR" dirty="0"/>
              <a:t>Para el usuario 2, los interferentes son 1,3,4,…,</a:t>
            </a:r>
          </a:p>
          <a:p>
            <a:r>
              <a:rPr lang="es-AR" dirty="0"/>
              <a:t>Para el usuario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PASO 3</a:t>
            </a:r>
          </a:p>
          <a:p>
            <a:r>
              <a:rPr lang="es-AR" dirty="0"/>
              <a:t>Se realiza una nueva “decisión” a partir de la nueva señal “limpiada” (</a:t>
            </a:r>
            <a:r>
              <a:rPr lang="es-AR" dirty="0" err="1"/>
              <a:t>cleaned</a:t>
            </a:r>
            <a:r>
              <a:rPr lang="es-AR" dirty="0"/>
              <a:t> up).</a:t>
            </a:r>
          </a:p>
          <a:p>
            <a:r>
              <a:rPr lang="es-AR" dirty="0"/>
              <a:t>Se repite Paso 2 hasta que no aparezcan mas cambios en las decisiones.</a:t>
            </a:r>
          </a:p>
        </p:txBody>
      </p:sp>
      <p:sp>
        <p:nvSpPr>
          <p:cNvPr id="7" name="Curved Right Arrow 6"/>
          <p:cNvSpPr/>
          <p:nvPr/>
        </p:nvSpPr>
        <p:spPr>
          <a:xfrm rot="10800000" flipH="1">
            <a:off x="616891" y="3649920"/>
            <a:ext cx="634787" cy="24136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80" y="1309815"/>
            <a:ext cx="4535220" cy="25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3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AR" sz="4000" dirty="0" err="1"/>
              <a:t>Desempeño</a:t>
            </a:r>
            <a:r>
              <a:rPr lang="en-US" altLang="es-AR" sz="4000" dirty="0"/>
              <a:t> de detectors MUD</a:t>
            </a:r>
          </a:p>
        </p:txBody>
      </p:sp>
      <p:pic>
        <p:nvPicPr>
          <p:cNvPr id="102403" name="Picture 3" descr="D:\Peter\ee360\ipowerctrl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20" y="1264555"/>
            <a:ext cx="718978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844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1" y="526139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s-AR" dirty="0"/>
              <a:t>DESEMPEÑO DE DETECTORES MUD</a:t>
            </a:r>
          </a:p>
        </p:txBody>
      </p:sp>
      <p:pic>
        <p:nvPicPr>
          <p:cNvPr id="107523" name="Picture 3" descr="D:\Peter\ee360\rayfad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096964"/>
            <a:ext cx="7212013" cy="5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63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Técnicas de acceso MU  – 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950" y="1701114"/>
            <a:ext cx="7360508" cy="3593591"/>
          </a:xfrm>
        </p:spPr>
        <p:txBody>
          <a:bodyPr>
            <a:normAutofit/>
          </a:bodyPr>
          <a:lstStyle/>
          <a:p>
            <a:r>
              <a:rPr lang="en-US" altLang="es-AR" dirty="0" err="1"/>
              <a:t>Tecnicas</a:t>
            </a:r>
            <a:r>
              <a:rPr lang="en-US" altLang="es-AR" dirty="0"/>
              <a:t> de </a:t>
            </a:r>
            <a:r>
              <a:rPr lang="en-US" altLang="es-AR" dirty="0" err="1"/>
              <a:t>acceso</a:t>
            </a:r>
            <a:r>
              <a:rPr lang="en-US" altLang="es-AR" dirty="0"/>
              <a:t> multiples en 5G</a:t>
            </a:r>
          </a:p>
          <a:p>
            <a:pPr lvl="1"/>
            <a:r>
              <a:rPr lang="en-US" altLang="es-AR" dirty="0"/>
              <a:t>OMA: </a:t>
            </a:r>
            <a:r>
              <a:rPr lang="en-US" altLang="es-AR" dirty="0" err="1"/>
              <a:t>técnicas</a:t>
            </a:r>
            <a:r>
              <a:rPr lang="en-US" altLang="es-AR" dirty="0"/>
              <a:t> de </a:t>
            </a:r>
            <a:r>
              <a:rPr lang="en-US" altLang="es-AR" dirty="0" err="1"/>
              <a:t>acceso</a:t>
            </a:r>
            <a:r>
              <a:rPr lang="en-US" altLang="es-AR" dirty="0"/>
              <a:t> ortogonales</a:t>
            </a:r>
          </a:p>
          <a:p>
            <a:pPr lvl="2"/>
            <a:r>
              <a:rPr lang="en-US" altLang="es-AR" dirty="0"/>
              <a:t>TDMA, FDMA, OFDMA, CDMA</a:t>
            </a:r>
          </a:p>
          <a:p>
            <a:pPr lvl="1"/>
            <a:r>
              <a:rPr lang="en-US" altLang="es-AR" dirty="0"/>
              <a:t>NOMA: no ortogonales</a:t>
            </a:r>
          </a:p>
          <a:p>
            <a:pPr lvl="2"/>
            <a:r>
              <a:rPr lang="en-US" altLang="es-AR" dirty="0"/>
              <a:t>Power domain MA, IDMA, PDMA,…</a:t>
            </a:r>
          </a:p>
          <a:p>
            <a:pPr lvl="1"/>
            <a:endParaRPr lang="en-US" altLang="es-AR" dirty="0"/>
          </a:p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49" y="1210964"/>
            <a:ext cx="6066302" cy="2111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43" y="3605203"/>
            <a:ext cx="9873901" cy="27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Frequency</a:t>
            </a:r>
            <a:r>
              <a:rPr lang="es-AR" dirty="0"/>
              <a:t> </a:t>
            </a:r>
            <a:r>
              <a:rPr lang="es-AR" dirty="0" err="1"/>
              <a:t>Hopping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36574"/>
                <a:ext cx="10178322" cy="3593591"/>
              </a:xfrm>
            </p:spPr>
            <p:txBody>
              <a:bodyPr/>
              <a:lstStyle/>
              <a:p>
                <a:r>
                  <a:rPr lang="es-AR" sz="2000" dirty="0"/>
                  <a:t>FH se basa en </a:t>
                </a:r>
                <a:r>
                  <a:rPr lang="es-AR" sz="2000" u="sng" dirty="0">
                    <a:solidFill>
                      <a:srgbClr val="FF0000"/>
                    </a:solidFill>
                  </a:rPr>
                  <a:t>modificar la portadora </a:t>
                </a:r>
                <a:r>
                  <a:rPr lang="es-AR" sz="2000" dirty="0"/>
                  <a:t>de un sistema de transmisión de banda angosta.</a:t>
                </a:r>
              </a:p>
              <a:p>
                <a:r>
                  <a:rPr lang="es-AR" sz="2000" dirty="0"/>
                  <a:t>La transmisión se realiza en la banda de portadora en instantes cortos de tiempo.</a:t>
                </a:r>
              </a:p>
              <a:p>
                <a:r>
                  <a:rPr lang="es-AR" sz="2000" dirty="0"/>
                  <a:t>Factor de spreading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𝐴𝑛𝑐h𝑜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𝑏𝑎𝑛𝑑𝑎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𝑐𝑢𝑎𝑙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𝑓𝑟𝑒𝑐𝑢𝑒𝑛𝑐𝑖𝑎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𝑒𝑠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h𝑜𝑝𝑝𝑒𝑑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𝑎𝑛𝑐h𝑜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𝑏𝑎𝑛𝑑𝑎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𝑖𝑛𝑓𝑜𝑟𝑚𝑎𝑐𝑖𝑜𝑛</m:t>
                          </m:r>
                        </m:den>
                      </m:f>
                    </m:oMath>
                  </m:oMathPara>
                </a14:m>
                <a:endParaRPr lang="es-AR" sz="2000" dirty="0"/>
              </a:p>
              <a:p>
                <a:r>
                  <a:rPr lang="es-AR" sz="2000" dirty="0"/>
                  <a:t>Ideal para aplicaciones militares. </a:t>
                </a:r>
                <a:r>
                  <a:rPr lang="es-AR" sz="2000" dirty="0">
                    <a:solidFill>
                      <a:srgbClr val="FF0000"/>
                    </a:solidFill>
                  </a:rPr>
                  <a:t>El patrón de FH es conocido por el receptor deseado, e impredecible para el enemigo.</a:t>
                </a:r>
              </a:p>
              <a:p>
                <a:endParaRPr lang="es-A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36574"/>
                <a:ext cx="10178322" cy="3593591"/>
              </a:xfrm>
              <a:blipFill>
                <a:blip r:embed="rId2"/>
                <a:stretch>
                  <a:fillRect l="-539" t="-1019" r="-1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09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Frequency</a:t>
            </a:r>
            <a:r>
              <a:rPr lang="es-AR" dirty="0"/>
              <a:t> </a:t>
            </a:r>
            <a:r>
              <a:rPr lang="es-AR" dirty="0" err="1"/>
              <a:t>hopping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63927"/>
            <a:ext cx="61341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0134" y="435999"/>
            <a:ext cx="288195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DOWNLINK.</a:t>
            </a:r>
          </a:p>
          <a:p>
            <a:r>
              <a:rPr lang="es-AR" dirty="0" err="1"/>
              <a:t>Estacion</a:t>
            </a:r>
            <a:r>
              <a:rPr lang="es-AR" dirty="0"/>
              <a:t> Base (BS) transmite  a todos los usuarios (MS) al mismo tiempo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3372" y="2223083"/>
            <a:ext cx="171135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dirty="0"/>
              <a:t>En este ejemplo, la BS puede operar en 3 bandas y atiende a 2 usuarios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9141" y="4677461"/>
            <a:ext cx="26055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Diversidad en frecuencia!!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1020" y="5104849"/>
            <a:ext cx="4810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Existe sincronismo entre usuarios y estación base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2701255" y="1610687"/>
            <a:ext cx="2650921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7574" y="156779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vuelve a repetir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4541" y="5544065"/>
            <a:ext cx="3163329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UTILIZA LA MISMA SECUENCIA DE HOPPING PARA LOS DOS USUARIOS</a:t>
            </a:r>
          </a:p>
        </p:txBody>
      </p:sp>
    </p:spTree>
    <p:extLst>
      <p:ext uri="{BB962C8B-B14F-4D97-AF65-F5344CB8AC3E}">
        <p14:creationId xmlns:p14="http://schemas.microsoft.com/office/powerpoint/2010/main" val="746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Frequency</a:t>
            </a:r>
            <a:r>
              <a:rPr lang="es-AR" dirty="0"/>
              <a:t> </a:t>
            </a:r>
            <a:r>
              <a:rPr lang="es-AR" dirty="0" err="1"/>
              <a:t>hopping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52" y="2189244"/>
            <a:ext cx="5867101" cy="2644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298" y="1651404"/>
            <a:ext cx="30083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SI NO HAY SINCRONISMO!!</a:t>
            </a:r>
          </a:p>
        </p:txBody>
      </p:sp>
      <p:sp>
        <p:nvSpPr>
          <p:cNvPr id="6" name="Up Arrow 5"/>
          <p:cNvSpPr/>
          <p:nvPr/>
        </p:nvSpPr>
        <p:spPr>
          <a:xfrm>
            <a:off x="3682314" y="4530811"/>
            <a:ext cx="387178" cy="714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4333102" y="5420403"/>
            <a:ext cx="394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COLISIONES </a:t>
            </a:r>
            <a:r>
              <a:rPr lang="es-AR" dirty="0">
                <a:sym typeface="Wingdings" panose="05000000000000000000" pitchFamily="2" charset="2"/>
              </a:rPr>
              <a:t> perdida de desempeño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7941276" y="3352800"/>
            <a:ext cx="3163329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UTILIZA LA MISMA SECUENCIA DE HOPPING PARA LOS DOS USUARIOS</a:t>
            </a:r>
          </a:p>
        </p:txBody>
      </p:sp>
      <p:sp>
        <p:nvSpPr>
          <p:cNvPr id="9" name="Down Arrow 8"/>
          <p:cNvSpPr/>
          <p:nvPr/>
        </p:nvSpPr>
        <p:spPr>
          <a:xfrm>
            <a:off x="6978338" y="4409657"/>
            <a:ext cx="1374830" cy="1010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60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Direct</a:t>
            </a:r>
            <a:r>
              <a:rPr lang="es-AR" sz="4800" dirty="0"/>
              <a:t> </a:t>
            </a:r>
            <a:r>
              <a:rPr lang="es-AR" sz="4800" dirty="0" err="1"/>
              <a:t>sequence</a:t>
            </a:r>
            <a:r>
              <a:rPr lang="es-AR" sz="4800" dirty="0"/>
              <a:t>-SS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sz="2400" dirty="0"/>
                  <a:t>DS-SS expande la señal multiplicando la señal mensaje  por una segunda señal de mucho mayor ancho de banda.</a:t>
                </a:r>
              </a:p>
              <a:p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𝑆𝐹</m:t>
                    </m:r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𝐴𝑛𝑐h𝑜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𝑏𝑎𝑛𝑑𝑎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ñ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𝑟𝑒𝑠𝑢𝑙𝑡𝑎𝑛𝑡𝑒</m:t>
                        </m:r>
                      </m:num>
                      <m:den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𝑎𝑛𝑐h𝑜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𝑏𝑎𝑛𝑑𝑎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𝑖𝑛𝑓𝑜𝑟𝑚𝑎𝑐𝑖𝑜𝑛</m:t>
                        </m:r>
                      </m:den>
                    </m:f>
                  </m:oMath>
                </a14:m>
                <a:endParaRPr lang="es-AR" sz="2400" dirty="0"/>
              </a:p>
              <a:p>
                <a:r>
                  <a:rPr lang="es-AR" sz="2400" dirty="0"/>
                  <a:t>Si el AB es muy  grande </a:t>
                </a:r>
                <a:r>
                  <a:rPr lang="es-AR" sz="2400" dirty="0">
                    <a:sym typeface="Wingdings" panose="05000000000000000000" pitchFamily="2" charset="2"/>
                  </a:rPr>
                  <a:t>l</a:t>
                </a:r>
                <a:r>
                  <a:rPr lang="es-AR" sz="2400" dirty="0"/>
                  <a:t>a PSD de la resultante es muy pequeño (expandida en un gran ancho de banda)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1290" r="-1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84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30" y="176643"/>
            <a:ext cx="10178322" cy="1492132"/>
          </a:xfrm>
        </p:spPr>
        <p:txBody>
          <a:bodyPr/>
          <a:lstStyle/>
          <a:p>
            <a:r>
              <a:rPr lang="es-AR" dirty="0"/>
              <a:t>DS-SS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5978696" cy="3209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4968" y="500060"/>
            <a:ext cx="4774034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La secuencia de información es multiplicada por una señal de banda ancha generada modulando una portadora </a:t>
            </a:r>
            <a:r>
              <a:rPr lang="es-AR" sz="1600" dirty="0" err="1"/>
              <a:t>senoidal</a:t>
            </a:r>
            <a:r>
              <a:rPr lang="es-AR" sz="1600" dirty="0"/>
              <a:t> con una secuencia de spreading</a:t>
            </a:r>
          </a:p>
        </p:txBody>
      </p:sp>
      <p:cxnSp>
        <p:nvCxnSpPr>
          <p:cNvPr id="7" name="Straight Arrow Connector 6"/>
          <p:cNvCxnSpPr>
            <a:cxnSpLocks/>
            <a:stCxn id="5" idx="1"/>
          </p:cNvCxnSpPr>
          <p:nvPr/>
        </p:nvCxnSpPr>
        <p:spPr>
          <a:xfrm flipH="1">
            <a:off x="5083728" y="1038669"/>
            <a:ext cx="1791240" cy="13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2037" y="1992192"/>
                <a:ext cx="3738835" cy="17763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1600" dirty="0"/>
                  <a:t>Ts – duración del símbolo de información</a:t>
                </a:r>
              </a:p>
              <a:p>
                <a:r>
                  <a:rPr lang="es-AR" sz="1600" dirty="0"/>
                  <a:t>Tc – duración de la secuencia spreading</a:t>
                </a:r>
              </a:p>
              <a:p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𝑀𝑐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𝑇𝑐</m:t>
                        </m:r>
                      </m:num>
                      <m:den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</m:den>
                    </m:f>
                  </m:oMath>
                </a14:m>
                <a:r>
                  <a:rPr lang="es-AR" sz="1600" dirty="0"/>
                  <a:t>	</a:t>
                </a:r>
              </a:p>
              <a:p>
                <a:r>
                  <a:rPr lang="es-AR" sz="1600" dirty="0"/>
                  <a:t>Ancho de banda 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𝑇𝑐</m:t>
                        </m:r>
                      </m:den>
                    </m:f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𝑀𝑐</m:t>
                        </m:r>
                      </m:num>
                      <m:den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</m:den>
                    </m:f>
                  </m:oMath>
                </a14:m>
                <a:r>
                  <a:rPr lang="es-AR" sz="1600" dirty="0"/>
                  <a:t> el ancho de banda aumenta Mc veces.</a:t>
                </a:r>
              </a:p>
              <a:p>
                <a:r>
                  <a:rPr lang="es-AR" sz="1600" dirty="0"/>
                  <a:t>La PSD decrece Mc veces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7" y="1992192"/>
                <a:ext cx="3738835" cy="1776384"/>
              </a:xfrm>
              <a:prstGeom prst="rect">
                <a:avLst/>
              </a:prstGeom>
              <a:blipFill rotWithShape="0">
                <a:blip r:embed="rId3"/>
                <a:stretch>
                  <a:fillRect l="-161" r="-482" b="-23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17965" y="3883341"/>
            <a:ext cx="4774035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En el receptor, se invierte la operación de spreading. La señal recibida es correlacionada con la secuencia de spreading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008228" y="4278385"/>
            <a:ext cx="2409737" cy="494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0763" y="5625397"/>
            <a:ext cx="6383347" cy="10772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600" dirty="0"/>
              <a:t>La señal recuperada tiene un ancho de banda 1/</a:t>
            </a:r>
            <a:r>
              <a:rPr lang="es-AR" sz="1600" dirty="0" err="1"/>
              <a:t>Ts</a:t>
            </a:r>
            <a:r>
              <a:rPr lang="es-AR" sz="1600" dirty="0"/>
              <a:t>.</a:t>
            </a:r>
          </a:p>
          <a:p>
            <a:r>
              <a:rPr lang="es-AR" sz="1600" dirty="0"/>
              <a:t>El ruido y la interferencia NO es afectado por la operación de </a:t>
            </a:r>
            <a:r>
              <a:rPr lang="es-AR" sz="1600" dirty="0" err="1"/>
              <a:t>de-spreading</a:t>
            </a:r>
            <a:r>
              <a:rPr lang="es-AR" sz="1600" dirty="0"/>
              <a:t>. Su PSD se distribuye sobre el total del ancho de banda original.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41026" y="4231078"/>
            <a:ext cx="104471" cy="1369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233" y="5033517"/>
            <a:ext cx="197993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Ruido e interferencia son filtrados </a:t>
            </a:r>
            <a:r>
              <a:rPr lang="es-AR" dirty="0">
                <a:sym typeface="Wingdings" panose="05000000000000000000" pitchFamily="2" charset="2"/>
              </a:rPr>
              <a:t>su energía se reduce Mc veces</a:t>
            </a:r>
            <a:endParaRPr lang="es-AR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92198" y="4278385"/>
            <a:ext cx="765886" cy="67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00649" y="1874517"/>
            <a:ext cx="3945924" cy="1412380"/>
          </a:xfrm>
          <a:prstGeom prst="roundRect">
            <a:avLst/>
          </a:prstGeom>
          <a:solidFill>
            <a:srgbClr val="F8B323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ounded Rectangle 17"/>
          <p:cNvSpPr/>
          <p:nvPr/>
        </p:nvSpPr>
        <p:spPr>
          <a:xfrm>
            <a:off x="2033424" y="3621137"/>
            <a:ext cx="3945924" cy="1412380"/>
          </a:xfrm>
          <a:prstGeom prst="roundRect">
            <a:avLst/>
          </a:prstGeom>
          <a:solidFill>
            <a:schemeClr val="accent5">
              <a:lumMod val="75000"/>
              <a:alpha val="2392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00279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4182</TotalTime>
  <Words>2065</Words>
  <Application>Microsoft Office PowerPoint</Application>
  <PresentationFormat>Widescreen</PresentationFormat>
  <Paragraphs>258</Paragraphs>
  <Slides>44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Cambria Math</vt:lpstr>
      <vt:lpstr>Century Gothic</vt:lpstr>
      <vt:lpstr>Wingdings</vt:lpstr>
      <vt:lpstr>Wingdings 3</vt:lpstr>
      <vt:lpstr>Espiral</vt:lpstr>
      <vt:lpstr>Equation</vt:lpstr>
      <vt:lpstr>Sistemas de espectro  expandido</vt:lpstr>
      <vt:lpstr>Spread spectrum (SS)</vt:lpstr>
      <vt:lpstr>Principios de SS</vt:lpstr>
      <vt:lpstr>Spread spectrum</vt:lpstr>
      <vt:lpstr>Frequency Hopping</vt:lpstr>
      <vt:lpstr>Frequency hopping</vt:lpstr>
      <vt:lpstr>Frequency hopping</vt:lpstr>
      <vt:lpstr>Direct sequence-SS</vt:lpstr>
      <vt:lpstr>DS-SS</vt:lpstr>
      <vt:lpstr>DS-SS</vt:lpstr>
      <vt:lpstr>DS-SS</vt:lpstr>
      <vt:lpstr>DS-SS: Proceso de de-spreading</vt:lpstr>
      <vt:lpstr>Spreading: Acceso multiusuario</vt:lpstr>
      <vt:lpstr>Spreading: Acceso multiusuario</vt:lpstr>
      <vt:lpstr>DS-SS: modelado</vt:lpstr>
      <vt:lpstr>DSS: modelado</vt:lpstr>
      <vt:lpstr>DSS: modelado</vt:lpstr>
      <vt:lpstr>Códigos de spreading</vt:lpstr>
      <vt:lpstr>Códigos de spreading</vt:lpstr>
      <vt:lpstr>Sincronismo</vt:lpstr>
      <vt:lpstr>CODIGOS DE SPREADING</vt:lpstr>
      <vt:lpstr>Receptor RAKE</vt:lpstr>
      <vt:lpstr>Receptor RAKE-Ejemplo</vt:lpstr>
      <vt:lpstr>Sistemas multiusuario </vt:lpstr>
      <vt:lpstr>Sistemas multiusuario</vt:lpstr>
      <vt:lpstr>Canal downlink</vt:lpstr>
      <vt:lpstr>Canal downlink</vt:lpstr>
      <vt:lpstr>Canal downlink</vt:lpstr>
      <vt:lpstr>Canal uplink</vt:lpstr>
      <vt:lpstr>Canal uplink</vt:lpstr>
      <vt:lpstr>Canal uplink</vt:lpstr>
      <vt:lpstr>Canales DSS</vt:lpstr>
      <vt:lpstr>Canales DSS- asignación</vt:lpstr>
      <vt:lpstr>Canales DSS no-solapados</vt:lpstr>
      <vt:lpstr>Canales DSS- mascara espectral</vt:lpstr>
      <vt:lpstr>Detección multiusuario</vt:lpstr>
      <vt:lpstr>Detectores Lineales</vt:lpstr>
      <vt:lpstr>Detectores Lineales</vt:lpstr>
      <vt:lpstr>Detectores No-Lineales</vt:lpstr>
      <vt:lpstr>Detectores NO-Lineales</vt:lpstr>
      <vt:lpstr>Detectores NO-Lineales</vt:lpstr>
      <vt:lpstr>Desempeño de detectors MUD</vt:lpstr>
      <vt:lpstr>DESEMPEÑO DE DETECTORES MUD</vt:lpstr>
      <vt:lpstr>Técnicas de acceso MU  – 5G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Spread spectrum</dc:title>
  <dc:creator>Windows User</dc:creator>
  <cp:lastModifiedBy>Fernando</cp:lastModifiedBy>
  <cp:revision>86</cp:revision>
  <dcterms:created xsi:type="dcterms:W3CDTF">2018-11-05T15:27:57Z</dcterms:created>
  <dcterms:modified xsi:type="dcterms:W3CDTF">2022-08-02T19:35:58Z</dcterms:modified>
</cp:coreProperties>
</file>