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68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83" r:id="rId21"/>
    <p:sldId id="291" r:id="rId22"/>
    <p:sldId id="292" r:id="rId23"/>
    <p:sldId id="289" r:id="rId24"/>
    <p:sldId id="290" r:id="rId25"/>
    <p:sldId id="284" r:id="rId26"/>
    <p:sldId id="285" r:id="rId27"/>
    <p:sldId id="286" r:id="rId28"/>
    <p:sldId id="287" r:id="rId29"/>
    <p:sldId id="288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4" r:id="rId40"/>
    <p:sldId id="333" r:id="rId41"/>
    <p:sldId id="305" r:id="rId42"/>
    <p:sldId id="316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9" autoAdjust="0"/>
    <p:restoredTop sz="94660"/>
  </p:normalViewPr>
  <p:slideViewPr>
    <p:cSldViewPr>
      <p:cViewPr varScale="1">
        <p:scale>
          <a:sx n="110" d="100"/>
          <a:sy n="110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EBF5C-7D08-45C3-88B9-690704865D12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9B95D-F69F-473E-BCDF-CCE7984AD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43A7B-A427-4212-8488-691C8246695F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886B2-1BD0-4050-905B-A70D9C68D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5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43A7B-A427-4212-8488-691C8246695F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886B2-1BD0-4050-905B-A70D9C68D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16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43A7B-A427-4212-8488-691C8246695F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886B2-1BD0-4050-905B-A70D9C68D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43A7B-A427-4212-8488-691C8246695F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886B2-1BD0-4050-905B-A70D9C68D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606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43A7B-A427-4212-8488-691C8246695F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886B2-1BD0-4050-905B-A70D9C68D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7BF24-286E-426C-9920-713ABB584594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BB106-DB30-4EE0-9802-6B7344EA84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0002F-862D-464C-9777-F3D9204BB27F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5D4ED-06D8-4559-8100-5AD7D9492C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0E47A-EF10-4D33-848A-A1653F09BECA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7DACF-C7F4-4888-80DF-9816A53240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8F3D6C-ED05-48FE-AA99-4C3C408C31F3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4CFB0-09E6-4AF0-B3C4-93202647FA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AB15F-61E8-442C-9557-1EC339B39364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8B915-68B4-4074-8B81-12F98998FC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0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4073E4-6383-4A12-8B75-A64DD5BF58D5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79C38-0577-475F-B25A-CFC52EDC52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3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D294AD-E2D2-4D40-B007-BFF674962FC3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C154B-BBCB-44A8-83FA-417F3F486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1D2DC-1EBE-45A7-9CF4-915DF205CC18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88626-7864-4ED6-8B45-74FA172093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9B936B-BCFF-4FD7-A641-1EF06BEC0054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EBBBE-AFFD-4569-9B94-A85BF6194E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7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64DCFD-FBAB-4423-AC1A-A7E1DEC619E1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463AA-A8FD-4B25-9FB4-272025190C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B43A7B-A427-4212-8488-691C8246695F}" type="datetimeFigureOut">
              <a:rPr lang="en-US" smtClean="0"/>
              <a:pPr>
                <a:defRPr/>
              </a:pPr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B3886B2-1BD0-4050-905B-A70D9C68D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4400" dirty="0" smtClean="0"/>
              <a:t>Técnicas de acceso multiusuario basadas en OFDM (OF</a:t>
            </a:r>
            <a:r>
              <a:rPr lang="en-US" sz="4400" dirty="0" smtClean="0"/>
              <a:t>DMA)</a:t>
            </a:r>
            <a:endParaRPr lang="en-US" sz="4400" dirty="0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dirty="0" smtClean="0"/>
              <a:t>Fernando Gregorio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 – </a:t>
            </a:r>
            <a:r>
              <a:rPr lang="en-US" dirty="0" err="1"/>
              <a:t>Portadoras</a:t>
            </a:r>
            <a:r>
              <a:rPr lang="en-US" dirty="0"/>
              <a:t> </a:t>
            </a:r>
            <a:r>
              <a:rPr lang="en-US" dirty="0" err="1"/>
              <a:t>espaciadas</a:t>
            </a:r>
            <a:r>
              <a:rPr lang="en-US" dirty="0"/>
              <a:t> </a:t>
            </a:r>
            <a:r>
              <a:rPr lang="en-US" dirty="0" err="1"/>
              <a:t>regularmente</a:t>
            </a:r>
            <a:r>
              <a:rPr lang="en-US" dirty="0"/>
              <a:t> </a:t>
            </a:r>
          </a:p>
        </p:txBody>
      </p:sp>
      <p:sp>
        <p:nvSpPr>
          <p:cNvPr id="2252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Alto </a:t>
            </a:r>
            <a:r>
              <a:rPr lang="en-US" sz="2400" dirty="0" err="1" smtClean="0"/>
              <a:t>nivel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diversidad</a:t>
            </a:r>
            <a:r>
              <a:rPr lang="en-US" sz="2400" dirty="0" smtClean="0"/>
              <a:t> en frecuencia (similar a OFDM).</a:t>
            </a:r>
          </a:p>
          <a:p>
            <a:r>
              <a:rPr lang="en-US" sz="2400" dirty="0" smtClean="0"/>
              <a:t>El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del PAPR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reducido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 se require </a:t>
            </a:r>
            <a:r>
              <a:rPr lang="en-US" sz="2400" dirty="0" err="1" smtClean="0"/>
              <a:t>conocimiento</a:t>
            </a:r>
            <a:r>
              <a:rPr lang="en-US" sz="2400" dirty="0" smtClean="0"/>
              <a:t> del canal en la </a:t>
            </a:r>
            <a:r>
              <a:rPr lang="en-US" sz="2400" dirty="0" err="1" smtClean="0"/>
              <a:t>estación</a:t>
            </a:r>
            <a:r>
              <a:rPr lang="en-US" sz="2400" dirty="0" smtClean="0"/>
              <a:t> base. </a:t>
            </a:r>
            <a:r>
              <a:rPr lang="en-US" sz="2400" u="sng" dirty="0" err="1" smtClean="0">
                <a:solidFill>
                  <a:srgbClr val="FF0000"/>
                </a:solidFill>
              </a:rPr>
              <a:t>Cada</a:t>
            </a:r>
            <a:r>
              <a:rPr lang="en-US" sz="2400" u="sng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usuario</a:t>
            </a:r>
            <a:r>
              <a:rPr lang="en-US" sz="2400" u="sng" dirty="0" smtClean="0">
                <a:solidFill>
                  <a:srgbClr val="FF0000"/>
                </a:solidFill>
              </a:rPr>
              <a:t>  </a:t>
            </a:r>
            <a:r>
              <a:rPr lang="en-US" sz="2400" u="sng" dirty="0" err="1" smtClean="0">
                <a:solidFill>
                  <a:srgbClr val="FF0000"/>
                </a:solidFill>
              </a:rPr>
              <a:t>es</a:t>
            </a:r>
            <a:r>
              <a:rPr lang="en-US" sz="2400" u="sng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siempre</a:t>
            </a:r>
            <a:r>
              <a:rPr lang="en-US" sz="2400" u="sng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asignado</a:t>
            </a:r>
            <a:r>
              <a:rPr lang="en-US" sz="2400" u="sng" dirty="0" smtClean="0">
                <a:solidFill>
                  <a:srgbClr val="FF0000"/>
                </a:solidFill>
              </a:rPr>
              <a:t> al </a:t>
            </a:r>
            <a:r>
              <a:rPr lang="en-US" sz="2400" u="sng" dirty="0" err="1" smtClean="0">
                <a:solidFill>
                  <a:srgbClr val="FF0000"/>
                </a:solidFill>
              </a:rPr>
              <a:t>mismo</a:t>
            </a:r>
            <a:r>
              <a:rPr lang="en-US" sz="2400" u="sng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err="1" smtClean="0">
                <a:solidFill>
                  <a:srgbClr val="FF0000"/>
                </a:solidFill>
              </a:rPr>
              <a:t>grupo</a:t>
            </a:r>
            <a:r>
              <a:rPr lang="en-US" sz="2400" u="sng" dirty="0" smtClean="0">
                <a:solidFill>
                  <a:srgbClr val="FF0000"/>
                </a:solidFill>
              </a:rPr>
              <a:t> de </a:t>
            </a:r>
            <a:r>
              <a:rPr lang="en-US" sz="2400" u="sng" dirty="0" err="1" smtClean="0">
                <a:solidFill>
                  <a:srgbClr val="FF0000"/>
                </a:solidFill>
              </a:rPr>
              <a:t>subportadoras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NO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presenta</a:t>
            </a:r>
            <a:r>
              <a:rPr lang="en-US" sz="2400" dirty="0" smtClean="0"/>
              <a:t> </a:t>
            </a:r>
            <a:r>
              <a:rPr lang="en-US" sz="2400" dirty="0" err="1" smtClean="0"/>
              <a:t>diversidad</a:t>
            </a:r>
            <a:r>
              <a:rPr lang="en-US" sz="2400" dirty="0" smtClean="0"/>
              <a:t> </a:t>
            </a:r>
            <a:r>
              <a:rPr lang="en-US" sz="2400" dirty="0" err="1" smtClean="0"/>
              <a:t>multiusuario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portadora</a:t>
            </a:r>
            <a:r>
              <a:rPr lang="en-US" sz="2400" dirty="0" smtClean="0"/>
              <a:t> </a:t>
            </a:r>
            <a:r>
              <a:rPr lang="en-US" sz="2400" dirty="0" err="1" smtClean="0"/>
              <a:t>asignada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tener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atenuación</a:t>
            </a:r>
            <a:r>
              <a:rPr lang="en-US" sz="2400" dirty="0" smtClean="0"/>
              <a:t> </a:t>
            </a:r>
            <a:r>
              <a:rPr lang="en-US" sz="2400" dirty="0" err="1" smtClean="0"/>
              <a:t>severa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Portadoras-Asignación</a:t>
            </a:r>
            <a:r>
              <a:rPr lang="en-US" dirty="0"/>
              <a:t> pseudo </a:t>
            </a:r>
            <a:r>
              <a:rPr lang="en-US" dirty="0" err="1"/>
              <a:t>aleatoria</a:t>
            </a:r>
            <a:endParaRPr lang="en-US" dirty="0"/>
          </a:p>
        </p:txBody>
      </p:sp>
      <p:sp>
        <p:nvSpPr>
          <p:cNvPr id="23553" name="Content Placeholder 1"/>
          <p:cNvSpPr>
            <a:spLocks noGrp="1"/>
          </p:cNvSpPr>
          <p:nvPr>
            <p:ph idx="1"/>
          </p:nvPr>
        </p:nvSpPr>
        <p:spPr>
          <a:xfrm>
            <a:off x="914400" y="2132856"/>
            <a:ext cx="8229600" cy="201612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Similares</a:t>
            </a:r>
            <a:r>
              <a:rPr lang="en-US" sz="2400" dirty="0" smtClean="0"/>
              <a:t> pros and cons que el </a:t>
            </a:r>
            <a:r>
              <a:rPr lang="en-US" sz="2400" dirty="0" err="1" smtClean="0"/>
              <a:t>metodo</a:t>
            </a:r>
            <a:r>
              <a:rPr lang="en-US" sz="2400" dirty="0" smtClean="0"/>
              <a:t> anterior.</a:t>
            </a:r>
          </a:p>
          <a:p>
            <a:r>
              <a:rPr lang="en-US" sz="2400" dirty="0" smtClean="0"/>
              <a:t>Los </a:t>
            </a:r>
            <a:r>
              <a:rPr lang="en-US" sz="2400" dirty="0" err="1" smtClean="0"/>
              <a:t>efectos</a:t>
            </a:r>
            <a:r>
              <a:rPr lang="en-US" sz="2400" dirty="0" smtClean="0"/>
              <a:t> de </a:t>
            </a:r>
            <a:r>
              <a:rPr lang="en-US" sz="2400" dirty="0" err="1" smtClean="0"/>
              <a:t>interferencia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celdas</a:t>
            </a:r>
            <a:r>
              <a:rPr lang="en-US" sz="2400" dirty="0" smtClean="0"/>
              <a:t> </a:t>
            </a:r>
            <a:r>
              <a:rPr lang="en-US" sz="2400" dirty="0" err="1" smtClean="0"/>
              <a:t>vecinas</a:t>
            </a:r>
            <a:r>
              <a:rPr lang="en-US" sz="2400" dirty="0" smtClean="0"/>
              <a:t> son </a:t>
            </a:r>
            <a:r>
              <a:rPr lang="en-US" sz="2400" dirty="0" err="1" smtClean="0"/>
              <a:t>reducidos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Adoptado</a:t>
            </a:r>
            <a:r>
              <a:rPr lang="en-US" sz="2400" dirty="0" smtClean="0">
                <a:solidFill>
                  <a:srgbClr val="FF0000"/>
                </a:solidFill>
              </a:rPr>
              <a:t> en WiMAX.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 en LTE</a:t>
            </a:r>
          </a:p>
        </p:txBody>
      </p:sp>
      <p:sp>
        <p:nvSpPr>
          <p:cNvPr id="2457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Asignación de portadoras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5038"/>
            <a:ext cx="9437688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OFDMA-UPLINK</a:t>
            </a:r>
          </a:p>
        </p:txBody>
      </p:sp>
      <p:sp>
        <p:nvSpPr>
          <p:cNvPr id="2662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700808"/>
            <a:ext cx="8487536" cy="470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 Downlink Transmitter</a:t>
            </a:r>
          </a:p>
        </p:txBody>
      </p:sp>
      <p:sp>
        <p:nvSpPr>
          <p:cNvPr id="2867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251722"/>
            <a:ext cx="8612578" cy="299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 DOWNLINK Receiver</a:t>
            </a:r>
          </a:p>
        </p:txBody>
      </p:sp>
      <p:sp>
        <p:nvSpPr>
          <p:cNvPr id="2969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20" y="1751646"/>
            <a:ext cx="898842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125420" y="5065121"/>
            <a:ext cx="8569325" cy="13239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Lucida Sans Unicode" pitchFamily="34" charset="0"/>
              </a:rPr>
              <a:t>Generalmente</a:t>
            </a:r>
            <a:r>
              <a:rPr lang="en-US" sz="2000" dirty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cada</a:t>
            </a:r>
            <a:r>
              <a:rPr lang="en-US" sz="2000" dirty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usuario</a:t>
            </a:r>
            <a:r>
              <a:rPr lang="en-US" sz="2000" dirty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esta</a:t>
            </a:r>
            <a:r>
              <a:rPr lang="en-US" sz="2000" dirty="0">
                <a:latin typeface="Lucida Sans Unicode" pitchFamily="34" charset="0"/>
              </a:rPr>
              <a:t> </a:t>
            </a:r>
            <a:r>
              <a:rPr lang="en-US" sz="2000" dirty="0" err="1" smtClean="0">
                <a:latin typeface="Lucida Sans Unicode" pitchFamily="34" charset="0"/>
              </a:rPr>
              <a:t>solamente</a:t>
            </a:r>
            <a:r>
              <a:rPr lang="en-US" sz="2000" dirty="0" smtClean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interesado</a:t>
            </a:r>
            <a:r>
              <a:rPr lang="en-US" sz="2000" dirty="0">
                <a:latin typeface="Lucida Sans Unicode" pitchFamily="34" charset="0"/>
              </a:rPr>
              <a:t>  </a:t>
            </a:r>
            <a:r>
              <a:rPr lang="en-US" sz="2000" dirty="0" smtClean="0">
                <a:latin typeface="Lucida Sans Unicode" pitchFamily="34" charset="0"/>
              </a:rPr>
              <a:t>en </a:t>
            </a:r>
            <a:r>
              <a:rPr lang="en-US" sz="2000" dirty="0" err="1" smtClean="0">
                <a:latin typeface="Lucida Sans Unicode" pitchFamily="34" charset="0"/>
              </a:rPr>
              <a:t>los</a:t>
            </a:r>
            <a:r>
              <a:rPr lang="en-US" sz="2000" dirty="0" smtClean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datos</a:t>
            </a:r>
            <a:r>
              <a:rPr lang="en-US" sz="2000" dirty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transmitidos</a:t>
            </a:r>
            <a:r>
              <a:rPr lang="en-US" sz="2000" dirty="0">
                <a:latin typeface="Lucida Sans Unicode" pitchFamily="34" charset="0"/>
              </a:rPr>
              <a:t> en las </a:t>
            </a:r>
            <a:r>
              <a:rPr lang="en-US" sz="2000" dirty="0" err="1">
                <a:latin typeface="Lucida Sans Unicode" pitchFamily="34" charset="0"/>
              </a:rPr>
              <a:t>suportadoras</a:t>
            </a:r>
            <a:r>
              <a:rPr lang="en-US" sz="2000" dirty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asignadas</a:t>
            </a:r>
            <a:r>
              <a:rPr lang="en-US" sz="2000" dirty="0">
                <a:latin typeface="Lucida Sans Unicode" pitchFamily="34" charset="0"/>
              </a:rPr>
              <a:t>.</a:t>
            </a:r>
          </a:p>
          <a:p>
            <a:r>
              <a:rPr lang="en-US" sz="2000" dirty="0" err="1">
                <a:latin typeface="Lucida Sans Unicode" pitchFamily="34" charset="0"/>
              </a:rPr>
              <a:t>Unicamente</a:t>
            </a:r>
            <a:r>
              <a:rPr lang="en-US" sz="2000" dirty="0">
                <a:latin typeface="Lucida Sans Unicode" pitchFamily="34" charset="0"/>
              </a:rPr>
              <a:t>, las </a:t>
            </a:r>
            <a:r>
              <a:rPr lang="en-US" sz="2000" dirty="0" err="1">
                <a:latin typeface="Lucida Sans Unicode" pitchFamily="34" charset="0"/>
              </a:rPr>
              <a:t>salidas</a:t>
            </a:r>
            <a:r>
              <a:rPr lang="en-US" sz="2000" dirty="0">
                <a:latin typeface="Lucida Sans Unicode" pitchFamily="34" charset="0"/>
              </a:rPr>
              <a:t> de la DFT </a:t>
            </a:r>
            <a:r>
              <a:rPr lang="en-US" sz="2000" dirty="0" err="1">
                <a:latin typeface="Lucida Sans Unicode" pitchFamily="34" charset="0"/>
              </a:rPr>
              <a:t>correspondientes</a:t>
            </a:r>
            <a:r>
              <a:rPr lang="en-US" sz="2000" dirty="0">
                <a:latin typeface="Lucida Sans Unicode" pitchFamily="34" charset="0"/>
              </a:rPr>
              <a:t>  con </a:t>
            </a:r>
            <a:r>
              <a:rPr lang="en-US" sz="2000" dirty="0" err="1">
                <a:latin typeface="Lucida Sans Unicode" pitchFamily="34" charset="0"/>
              </a:rPr>
              <a:t>los</a:t>
            </a:r>
            <a:r>
              <a:rPr lang="en-US" sz="2000" dirty="0">
                <a:latin typeface="Lucida Sans Unicode" pitchFamily="34" charset="0"/>
              </a:rPr>
              <a:t> indices </a:t>
            </a:r>
            <a:r>
              <a:rPr lang="en-US" sz="2000" dirty="0" err="1">
                <a:latin typeface="Lucida Sans Unicode" pitchFamily="34" charset="0"/>
              </a:rPr>
              <a:t>asignados</a:t>
            </a:r>
            <a:r>
              <a:rPr lang="en-US" sz="2000" dirty="0">
                <a:latin typeface="Lucida Sans Unicode" pitchFamily="34" charset="0"/>
              </a:rPr>
              <a:t> son </a:t>
            </a:r>
            <a:r>
              <a:rPr lang="en-US" sz="2000" dirty="0" err="1">
                <a:latin typeface="Lucida Sans Unicode" pitchFamily="34" charset="0"/>
              </a:rPr>
              <a:t>utilizadas</a:t>
            </a:r>
            <a:r>
              <a:rPr lang="en-US" sz="2000" dirty="0">
                <a:latin typeface="Lucida Sans Unicode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Ofdma</a:t>
            </a:r>
            <a:r>
              <a:rPr lang="en-US" dirty="0"/>
              <a:t> UPLINK </a:t>
            </a:r>
            <a:r>
              <a:rPr lang="en-US" dirty="0" err="1"/>
              <a:t>tx</a:t>
            </a:r>
            <a:endParaRPr lang="en-US" dirty="0"/>
          </a:p>
        </p:txBody>
      </p:sp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596" y="1484784"/>
            <a:ext cx="96964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539552" y="4782344"/>
            <a:ext cx="8424936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Lucida Sans Unicode" pitchFamily="34" charset="0"/>
              </a:rPr>
              <a:t>The main difference is that, while the downlink</a:t>
            </a:r>
          </a:p>
          <a:p>
            <a:r>
              <a:rPr lang="en-US" dirty="0">
                <a:latin typeface="Lucida Sans Unicode" pitchFamily="34" charset="0"/>
              </a:rPr>
              <a:t>signal conveys information for all active users, in the</a:t>
            </a:r>
          </a:p>
          <a:p>
            <a:r>
              <a:rPr lang="en-US" dirty="0">
                <a:latin typeface="Lucida Sans Unicode" pitchFamily="34" charset="0"/>
              </a:rPr>
              <a:t>uplink each terminal only transmits its own data.</a:t>
            </a:r>
          </a:p>
          <a:p>
            <a:r>
              <a:rPr lang="en-US" dirty="0">
                <a:latin typeface="Lucida Sans Unicode" pitchFamily="34" charset="0"/>
              </a:rPr>
              <a:t>Transmission occurs in a block-wise fashion, where each</a:t>
            </a:r>
          </a:p>
          <a:p>
            <a:r>
              <a:rPr lang="en-US" dirty="0">
                <a:latin typeface="Lucida Sans Unicode" pitchFamily="34" charset="0"/>
              </a:rPr>
              <a:t>block </a:t>
            </a:r>
            <a:r>
              <a:rPr lang="en-US" dirty="0" err="1">
                <a:latin typeface="Lucida Sans Unicode" pitchFamily="34" charset="0"/>
              </a:rPr>
              <a:t>bm;i</a:t>
            </a:r>
            <a:r>
              <a:rPr lang="en-US" dirty="0">
                <a:latin typeface="Lucida Sans Unicode" pitchFamily="34" charset="0"/>
              </a:rPr>
              <a:t> of P information symbols is fed to the CAS unit</a:t>
            </a:r>
          </a:p>
          <a:p>
            <a:r>
              <a:rPr lang="en-US" dirty="0">
                <a:latin typeface="Lucida Sans Unicode" pitchFamily="34" charset="0"/>
              </a:rPr>
              <a:t>and mapped over the P subcarriers assigned to the</a:t>
            </a:r>
          </a:p>
          <a:p>
            <a:r>
              <a:rPr lang="en-US" dirty="0">
                <a:latin typeface="Lucida Sans Unicode" pitchFamily="34" charset="0"/>
              </a:rPr>
              <a:t>considered user.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Un </a:t>
            </a:r>
            <a:r>
              <a:rPr lang="en-US" dirty="0" err="1"/>
              <a:t>símbolo</a:t>
            </a:r>
            <a:r>
              <a:rPr lang="en-US" dirty="0"/>
              <a:t> OFDMA</a:t>
            </a:r>
          </a:p>
        </p:txBody>
      </p:sp>
      <p:sp>
        <p:nvSpPr>
          <p:cNvPr id="31745" name="Content Placeholder 1"/>
          <p:cNvSpPr>
            <a:spLocks noGrp="1"/>
          </p:cNvSpPr>
          <p:nvPr>
            <p:ph idx="1"/>
          </p:nvPr>
        </p:nvSpPr>
        <p:spPr>
          <a:xfrm>
            <a:off x="916013" y="1484784"/>
            <a:ext cx="7633742" cy="3593591"/>
          </a:xfrm>
        </p:spPr>
        <p:txBody>
          <a:bodyPr/>
          <a:lstStyle/>
          <a:p>
            <a:r>
              <a:rPr lang="es-ES" sz="2400" dirty="0" smtClean="0"/>
              <a:t>Durante en tiempo de duración de símbolo las </a:t>
            </a:r>
            <a:r>
              <a:rPr lang="es-ES" sz="2400" dirty="0" err="1" smtClean="0"/>
              <a:t>subportadoras</a:t>
            </a:r>
            <a:r>
              <a:rPr lang="es-ES" sz="2400" dirty="0" smtClean="0"/>
              <a:t> se asignan a usuarios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.</a:t>
            </a:r>
          </a:p>
          <a:p>
            <a:r>
              <a:rPr lang="es-ES" sz="2400" dirty="0" smtClean="0"/>
              <a:t>Se requiere una representación tiempo-frecuencia para ubicar los recursos que se asignan a cada usuario.</a:t>
            </a:r>
          </a:p>
          <a:p>
            <a:r>
              <a:rPr lang="es-ES" sz="2400" dirty="0" smtClean="0"/>
              <a:t> Las </a:t>
            </a:r>
            <a:r>
              <a:rPr lang="es-ES" sz="2400" dirty="0" err="1" smtClean="0"/>
              <a:t>subportadoras</a:t>
            </a:r>
            <a:r>
              <a:rPr lang="es-ES" sz="2400" dirty="0" smtClean="0"/>
              <a:t> se agrupan para formar lo que se denomina un </a:t>
            </a:r>
            <a:r>
              <a:rPr lang="en-US" sz="2400" dirty="0" err="1" smtClean="0"/>
              <a:t>subcanal</a:t>
            </a:r>
            <a:r>
              <a:rPr lang="en-US" sz="2400" dirty="0" smtClean="0"/>
              <a:t> (</a:t>
            </a:r>
            <a:r>
              <a:rPr lang="en-US" sz="2400" dirty="0" err="1" smtClean="0"/>
              <a:t>tamaño</a:t>
            </a:r>
            <a:r>
              <a:rPr lang="en-US" sz="2400" dirty="0" smtClean="0"/>
              <a:t> variable).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4133850"/>
            <a:ext cx="50196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Un </a:t>
            </a:r>
            <a:r>
              <a:rPr lang="en-US" dirty="0" err="1"/>
              <a:t>símbolo</a:t>
            </a:r>
            <a:r>
              <a:rPr lang="en-US" dirty="0"/>
              <a:t> OFDMA - </a:t>
            </a:r>
            <a:r>
              <a:rPr lang="en-US" dirty="0" err="1"/>
              <a:t>subcanales</a:t>
            </a:r>
            <a:endParaRPr lang="en-US" dirty="0"/>
          </a:p>
        </p:txBody>
      </p:sp>
      <p:sp>
        <p:nvSpPr>
          <p:cNvPr id="3276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El ancho de banda se divide en </a:t>
            </a:r>
            <a:r>
              <a:rPr lang="es-ES" sz="2400" dirty="0" err="1" smtClean="0"/>
              <a:t>subcanales</a:t>
            </a:r>
            <a:r>
              <a:rPr lang="es-ES" sz="2400" dirty="0"/>
              <a:t> </a:t>
            </a:r>
            <a:r>
              <a:rPr lang="es-ES" sz="2400" dirty="0" smtClean="0"/>
              <a:t>lógicos con el fin de soportar escalabilidad y acceso </a:t>
            </a:r>
            <a:r>
              <a:rPr lang="en-US" sz="2400" dirty="0" err="1" smtClean="0"/>
              <a:t>múltiple</a:t>
            </a:r>
            <a:endParaRPr lang="en-US" sz="2400" dirty="0" smtClean="0"/>
          </a:p>
          <a:p>
            <a:r>
              <a:rPr lang="es-ES" sz="2400" dirty="0" smtClean="0"/>
              <a:t>Un </a:t>
            </a:r>
            <a:r>
              <a:rPr lang="es-ES" sz="2400" dirty="0" err="1" smtClean="0"/>
              <a:t>subcanal</a:t>
            </a:r>
            <a:r>
              <a:rPr lang="es-ES" sz="2400" dirty="0" smtClean="0"/>
              <a:t> es un conjunto de sub-portadoras físicas activas que pueden o no ser adyacentes. Es la menor estructura lógica que puede asignarse en el dominio de </a:t>
            </a:r>
            <a:r>
              <a:rPr lang="en-US" sz="2400" dirty="0" smtClean="0"/>
              <a:t>la frecuencia</a:t>
            </a:r>
            <a:r>
              <a:rPr lang="en-US" dirty="0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 – Slot</a:t>
            </a:r>
          </a:p>
        </p:txBody>
      </p:sp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Para su completa definición se requiere su ubicación en el tiempo (Símbolo OFDMA) y en la frecuencia (dimensión </a:t>
            </a:r>
            <a:r>
              <a:rPr lang="en-US" sz="2400" dirty="0" err="1" smtClean="0"/>
              <a:t>subcanal</a:t>
            </a:r>
            <a:r>
              <a:rPr lang="en-US" sz="2400" dirty="0" smtClean="0"/>
              <a:t>)</a:t>
            </a:r>
          </a:p>
          <a:p>
            <a:r>
              <a:rPr lang="es-ES" sz="2400" dirty="0" smtClean="0"/>
              <a:t> Es la unidad de datos más pequeña que se puede asignar</a:t>
            </a:r>
          </a:p>
          <a:p>
            <a:r>
              <a:rPr lang="es-ES" sz="2400" dirty="0" smtClean="0"/>
              <a:t> Sus dimensiones dependen de la estructura del símbolo ODFMA ( función de UL y del DL)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</a:t>
            </a:r>
          </a:p>
        </p:txBody>
      </p:sp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938190" y="1340768"/>
            <a:ext cx="7633742" cy="3593591"/>
          </a:xfrm>
        </p:spPr>
        <p:txBody>
          <a:bodyPr>
            <a:normAutofit/>
          </a:bodyPr>
          <a:lstStyle/>
          <a:p>
            <a:r>
              <a:rPr lang="es-ES" sz="2400" dirty="0" smtClean="0"/>
              <a:t>El sistema de un único usuario,  OFDM,  puede extenderse directamente al caso multiusuario. </a:t>
            </a:r>
          </a:p>
          <a:p>
            <a:r>
              <a:rPr lang="es-ES" sz="2400" dirty="0" smtClean="0"/>
              <a:t>Para el caso multiusuario </a:t>
            </a:r>
            <a:r>
              <a:rPr lang="es-ES" sz="2400" u="sng" dirty="0" smtClean="0">
                <a:solidFill>
                  <a:srgbClr val="FF0000"/>
                </a:solidFill>
              </a:rPr>
              <a:t>las portadoras útiles se dividen en </a:t>
            </a:r>
            <a:r>
              <a:rPr lang="es-ES" sz="2400" i="1" u="sng" dirty="0" smtClean="0">
                <a:solidFill>
                  <a:srgbClr val="FF0000"/>
                </a:solidFill>
              </a:rPr>
              <a:t>K </a:t>
            </a:r>
            <a:r>
              <a:rPr lang="es-ES" sz="2400" i="1" u="sng" dirty="0" err="1" smtClean="0">
                <a:solidFill>
                  <a:srgbClr val="FF0000"/>
                </a:solidFill>
              </a:rPr>
              <a:t>subcanales</a:t>
            </a:r>
            <a:r>
              <a:rPr lang="es-ES" sz="2400" i="1" u="sng" dirty="0" smtClean="0">
                <a:solidFill>
                  <a:srgbClr val="FF0000"/>
                </a:solidFill>
              </a:rPr>
              <a:t> de N = N/K  </a:t>
            </a:r>
            <a:r>
              <a:rPr lang="es-ES" sz="2400" i="1" u="sng" dirty="0" err="1" smtClean="0">
                <a:solidFill>
                  <a:srgbClr val="FF0000"/>
                </a:solidFill>
              </a:rPr>
              <a:t>subportadoras</a:t>
            </a:r>
            <a:r>
              <a:rPr lang="es-ES" sz="2400" i="1" u="sng" dirty="0" smtClean="0">
                <a:solidFill>
                  <a:srgbClr val="FF0000"/>
                </a:solidFill>
              </a:rPr>
              <a:t>, cada uno correspondiente a un usuario  </a:t>
            </a:r>
            <a:r>
              <a:rPr lang="es-ES" sz="2400" u="sng" dirty="0" smtClean="0">
                <a:solidFill>
                  <a:srgbClr val="FF0000"/>
                </a:solidFill>
              </a:rPr>
              <a:t>diferente</a:t>
            </a:r>
            <a:r>
              <a:rPr lang="es-ES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213" y="4077072"/>
            <a:ext cx="7344941" cy="220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 en LTE</a:t>
            </a:r>
          </a:p>
        </p:txBody>
      </p:sp>
      <p:sp>
        <p:nvSpPr>
          <p:cNvPr id="40961" name="Content Placeholder 1"/>
          <p:cNvSpPr>
            <a:spLocks noGrp="1"/>
          </p:cNvSpPr>
          <p:nvPr>
            <p:ph idx="1"/>
          </p:nvPr>
        </p:nvSpPr>
        <p:spPr>
          <a:xfrm>
            <a:off x="938758" y="1772816"/>
            <a:ext cx="7633742" cy="3593591"/>
          </a:xfrm>
        </p:spPr>
        <p:txBody>
          <a:bodyPr/>
          <a:lstStyle/>
          <a:p>
            <a:r>
              <a:rPr lang="en-US" sz="2400" dirty="0" smtClean="0"/>
              <a:t>En el downlink, la  </a:t>
            </a:r>
            <a:r>
              <a:rPr lang="en-US" sz="2400" dirty="0" err="1" smtClean="0"/>
              <a:t>menor</a:t>
            </a:r>
            <a:r>
              <a:rPr lang="en-US" sz="2400" dirty="0" smtClean="0"/>
              <a:t> </a:t>
            </a:r>
            <a:r>
              <a:rPr lang="en-US" sz="2400" dirty="0" err="1" smtClean="0"/>
              <a:t>unidad</a:t>
            </a:r>
            <a:r>
              <a:rPr lang="en-US" sz="2400" dirty="0" smtClean="0"/>
              <a:t> </a:t>
            </a:r>
            <a:r>
              <a:rPr lang="en-US" sz="2400" dirty="0" err="1" smtClean="0"/>
              <a:t>tiempo</a:t>
            </a:r>
            <a:r>
              <a:rPr lang="en-US" sz="2400" dirty="0" smtClean="0"/>
              <a:t>/frecuencia para </a:t>
            </a:r>
            <a:r>
              <a:rPr lang="en-US" sz="2400" dirty="0" err="1" smtClean="0"/>
              <a:t>transmisión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definida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FF0000"/>
                </a:solidFill>
              </a:rPr>
              <a:t>resource element 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Cada</a:t>
            </a:r>
            <a:r>
              <a:rPr lang="en-US" sz="2400" dirty="0" smtClean="0"/>
              <a:t> resource element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frecuencia y un </a:t>
            </a:r>
            <a:r>
              <a:rPr lang="en-US" sz="2400" dirty="0" err="1" smtClean="0"/>
              <a:t>símbolo</a:t>
            </a:r>
            <a:r>
              <a:rPr lang="en-US" sz="2400" dirty="0" smtClean="0"/>
              <a:t> OFDM en un slot.</a:t>
            </a:r>
          </a:p>
          <a:p>
            <a:r>
              <a:rPr lang="en-US" sz="2400" dirty="0" smtClean="0"/>
              <a:t>Resource blocks son </a:t>
            </a:r>
            <a:r>
              <a:rPr lang="en-US" sz="2400" dirty="0" err="1" smtClean="0"/>
              <a:t>definidos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sc</a:t>
            </a:r>
            <a:r>
              <a:rPr lang="en-US" sz="2400" i="1" baseline="30000" dirty="0" err="1" smtClean="0"/>
              <a:t>RB</a:t>
            </a:r>
            <a:r>
              <a:rPr lang="en-US" sz="2400" i="1" dirty="0" smtClean="0"/>
              <a:t> </a:t>
            </a:r>
            <a:r>
              <a:rPr lang="en-US" sz="2400" dirty="0" smtClean="0"/>
              <a:t>subcarriers </a:t>
            </a:r>
            <a:r>
              <a:rPr lang="en-US" sz="2400" dirty="0" err="1" smtClean="0"/>
              <a:t>consecutivas</a:t>
            </a:r>
            <a:r>
              <a:rPr lang="en-US" sz="2400" dirty="0" smtClean="0"/>
              <a:t> en </a:t>
            </a:r>
            <a:r>
              <a:rPr lang="en-US" sz="2400" dirty="0" err="1" smtClean="0"/>
              <a:t>dominio</a:t>
            </a:r>
            <a:r>
              <a:rPr lang="en-US" sz="2400" dirty="0" smtClean="0"/>
              <a:t> frecuencia </a:t>
            </a:r>
            <a:r>
              <a:rPr lang="en-US" sz="2400" i="1" dirty="0" smtClean="0"/>
              <a:t>y </a:t>
            </a:r>
            <a:r>
              <a:rPr lang="en-US" sz="2400" i="1" dirty="0" err="1" smtClean="0"/>
              <a:t>N</a:t>
            </a:r>
            <a:r>
              <a:rPr lang="en-US" sz="2400" baseline="-25000" dirty="0" err="1" smtClean="0"/>
              <a:t>symb</a:t>
            </a:r>
            <a:r>
              <a:rPr lang="en-US" sz="2400" i="1" baseline="30000" dirty="0" err="1" smtClean="0"/>
              <a:t>DL</a:t>
            </a:r>
            <a:r>
              <a:rPr lang="en-US" sz="2400" i="1" baseline="30000" dirty="0" smtClean="0"/>
              <a:t>  </a:t>
            </a:r>
            <a:r>
              <a:rPr lang="en-US" sz="2400" dirty="0" err="1" smtClean="0"/>
              <a:t>simbolos</a:t>
            </a:r>
            <a:r>
              <a:rPr lang="en-US" sz="2400" dirty="0" smtClean="0"/>
              <a:t> OFDM </a:t>
            </a:r>
            <a:r>
              <a:rPr lang="en-US" sz="2400" dirty="0" err="1" smtClean="0"/>
              <a:t>consecutivos</a:t>
            </a:r>
            <a:r>
              <a:rPr lang="en-US" sz="2400" dirty="0" smtClean="0"/>
              <a:t>.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792" y="5013176"/>
            <a:ext cx="3957637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smtClean="0">
                <a:effectLst/>
              </a:rPr>
              <a:t>OFDMA-LTE</a:t>
            </a:r>
            <a:endParaRPr lang="es-ES_tradnl" smtClean="0">
              <a:effectLst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dirty="0" smtClean="0"/>
              <a:t>LA interface entre la MAC y la capa </a:t>
            </a:r>
            <a:r>
              <a:rPr lang="es-AR" dirty="0" err="1" smtClean="0"/>
              <a:t>fisica</a:t>
            </a:r>
            <a:r>
              <a:rPr lang="es-AR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s-AR" dirty="0" smtClean="0"/>
              <a:t>LTE contiene  un único canal de transporte ( no existen canales dedicados).</a:t>
            </a:r>
          </a:p>
          <a:p>
            <a:pPr lvl="1">
              <a:lnSpc>
                <a:spcPct val="90000"/>
              </a:lnSpc>
            </a:pPr>
            <a:r>
              <a:rPr lang="es-AR" dirty="0" smtClean="0"/>
              <a:t>Los canales de transporte hacen de interface entre la MAC y la capa </a:t>
            </a:r>
            <a:r>
              <a:rPr lang="es-AR" dirty="0" err="1" smtClean="0"/>
              <a:t>fisica</a:t>
            </a:r>
            <a:r>
              <a:rPr lang="es-AR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s-AR" dirty="0" smtClean="0"/>
              <a:t>Los siguientes canales de transporte son definidos en LTE:</a:t>
            </a:r>
          </a:p>
          <a:p>
            <a:pPr lvl="2">
              <a:lnSpc>
                <a:spcPct val="90000"/>
              </a:lnSpc>
            </a:pPr>
            <a:r>
              <a:rPr lang="es-AR" dirty="0" smtClean="0"/>
              <a:t>BCH – </a:t>
            </a:r>
            <a:r>
              <a:rPr lang="es-AR" dirty="0" err="1" smtClean="0"/>
              <a:t>broadcast</a:t>
            </a:r>
            <a:r>
              <a:rPr lang="es-AR" dirty="0" smtClean="0"/>
              <a:t> </a:t>
            </a:r>
            <a:r>
              <a:rPr lang="es-AR" dirty="0" err="1" smtClean="0"/>
              <a:t>channel</a:t>
            </a:r>
            <a:r>
              <a:rPr lang="es-AR" dirty="0" smtClean="0"/>
              <a:t> (BCH)</a:t>
            </a:r>
          </a:p>
          <a:p>
            <a:pPr lvl="2">
              <a:lnSpc>
                <a:spcPct val="90000"/>
              </a:lnSpc>
            </a:pPr>
            <a:r>
              <a:rPr lang="es-AR" dirty="0" err="1" smtClean="0"/>
              <a:t>Downlink</a:t>
            </a:r>
            <a:r>
              <a:rPr lang="es-AR" dirty="0" smtClean="0"/>
              <a:t> </a:t>
            </a:r>
            <a:r>
              <a:rPr lang="es-AR" dirty="0" err="1" smtClean="0"/>
              <a:t>Shared</a:t>
            </a:r>
            <a:r>
              <a:rPr lang="es-AR" dirty="0" smtClean="0"/>
              <a:t> </a:t>
            </a:r>
            <a:r>
              <a:rPr lang="es-AR" dirty="0" err="1" smtClean="0"/>
              <a:t>channel</a:t>
            </a:r>
            <a:r>
              <a:rPr lang="es-AR" dirty="0" smtClean="0"/>
              <a:t> (DL-SCH)</a:t>
            </a:r>
          </a:p>
          <a:p>
            <a:pPr lvl="2">
              <a:lnSpc>
                <a:spcPct val="90000"/>
              </a:lnSpc>
            </a:pPr>
            <a:r>
              <a:rPr lang="es-AR" dirty="0" err="1" smtClean="0"/>
              <a:t>Paging</a:t>
            </a:r>
            <a:r>
              <a:rPr lang="es-AR" dirty="0" smtClean="0"/>
              <a:t> </a:t>
            </a:r>
            <a:r>
              <a:rPr lang="es-AR" dirty="0" err="1" smtClean="0"/>
              <a:t>channel</a:t>
            </a:r>
            <a:r>
              <a:rPr lang="es-AR" dirty="0" smtClean="0"/>
              <a:t> (PCH)</a:t>
            </a:r>
          </a:p>
          <a:p>
            <a:pPr lvl="2">
              <a:lnSpc>
                <a:spcPct val="90000"/>
              </a:lnSpc>
            </a:pPr>
            <a:r>
              <a:rPr lang="es-AR" dirty="0" err="1" smtClean="0"/>
              <a:t>Multicast</a:t>
            </a:r>
            <a:r>
              <a:rPr lang="es-AR" dirty="0" smtClean="0"/>
              <a:t> </a:t>
            </a:r>
            <a:r>
              <a:rPr lang="es-AR" dirty="0" err="1" smtClean="0"/>
              <a:t>channel</a:t>
            </a:r>
            <a:r>
              <a:rPr lang="es-AR" dirty="0" smtClean="0"/>
              <a:t> (MCH)</a:t>
            </a:r>
          </a:p>
          <a:p>
            <a:pPr lvl="2">
              <a:lnSpc>
                <a:spcPct val="90000"/>
              </a:lnSpc>
            </a:pPr>
            <a:r>
              <a:rPr lang="es-AR" dirty="0" err="1" smtClean="0"/>
              <a:t>Uplink</a:t>
            </a:r>
            <a:r>
              <a:rPr lang="es-AR" dirty="0" smtClean="0"/>
              <a:t> </a:t>
            </a:r>
            <a:r>
              <a:rPr lang="es-AR" dirty="0" err="1" smtClean="0"/>
              <a:t>shared</a:t>
            </a:r>
            <a:r>
              <a:rPr lang="es-AR" dirty="0" smtClean="0"/>
              <a:t> </a:t>
            </a:r>
            <a:r>
              <a:rPr lang="es-AR" dirty="0" err="1" smtClean="0"/>
              <a:t>channel</a:t>
            </a:r>
            <a:r>
              <a:rPr lang="es-AR" dirty="0" smtClean="0"/>
              <a:t> ( UL-SCH)</a:t>
            </a:r>
          </a:p>
          <a:p>
            <a:pPr lvl="2">
              <a:lnSpc>
                <a:spcPct val="90000"/>
              </a:lnSpc>
            </a:pP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access</a:t>
            </a:r>
            <a:r>
              <a:rPr lang="es-AR" dirty="0" smtClean="0"/>
              <a:t> </a:t>
            </a:r>
            <a:r>
              <a:rPr lang="es-AR" dirty="0" err="1" smtClean="0"/>
              <a:t>channel</a:t>
            </a:r>
            <a:r>
              <a:rPr lang="es-AR" dirty="0" smtClean="0"/>
              <a:t> (RACH)</a:t>
            </a:r>
            <a:endParaRPr lang="es-ES_tradnl" dirty="0" smtClean="0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5867400" y="5373688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092950" y="4868863"/>
            <a:ext cx="1511300" cy="9159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Mapeado por el PUSCH</a:t>
            </a:r>
            <a:endParaRPr lang="es-ES_tradnl" b="1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6083300" y="4365625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308850" y="3860800"/>
            <a:ext cx="1511300" cy="9159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Mapeado por el PDSCH</a:t>
            </a:r>
            <a:endParaRPr lang="es-ES_tradnl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smtClean="0">
                <a:effectLst/>
              </a:rPr>
              <a:t>OFDMA-LTE</a:t>
            </a:r>
            <a:endParaRPr lang="es-ES_tradnl" smtClean="0">
              <a:effectLst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Canales físicos</a:t>
            </a:r>
            <a:endParaRPr lang="es-ES_tradnl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16113"/>
            <a:ext cx="7578725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4868863"/>
            <a:ext cx="70739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6165850"/>
            <a:ext cx="515461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smtClean="0">
                <a:effectLst/>
              </a:rPr>
              <a:t>OFDMA en LTE</a:t>
            </a:r>
            <a:endParaRPr lang="es-ES_tradnl" smtClean="0">
              <a:effectLst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En OFDMA, los usuarios son </a:t>
            </a:r>
            <a:r>
              <a:rPr lang="es-ES_tradnl" dirty="0" err="1" smtClean="0"/>
              <a:t>allocados</a:t>
            </a:r>
            <a:r>
              <a:rPr lang="es-ES_tradnl" dirty="0" smtClean="0"/>
              <a:t> en </a:t>
            </a:r>
            <a:r>
              <a:rPr lang="es-ES_tradnl" dirty="0" err="1" smtClean="0"/>
              <a:t>subportadoras</a:t>
            </a:r>
            <a:r>
              <a:rPr lang="es-ES_tradnl" dirty="0" smtClean="0"/>
              <a:t> especificas durante una </a:t>
            </a:r>
            <a:r>
              <a:rPr lang="es-ES_tradnl" dirty="0" err="1" smtClean="0"/>
              <a:t>determindas</a:t>
            </a:r>
            <a:r>
              <a:rPr lang="es-ES_tradnl" dirty="0" smtClean="0"/>
              <a:t> cantidad de tiempo (</a:t>
            </a:r>
            <a:r>
              <a:rPr lang="es-ES_tradnl" dirty="0" err="1" smtClean="0"/>
              <a:t>physical</a:t>
            </a:r>
            <a:r>
              <a:rPr lang="es-ES_tradnl" dirty="0" smtClean="0"/>
              <a:t> </a:t>
            </a:r>
            <a:r>
              <a:rPr lang="es-ES_tradnl" dirty="0" err="1" smtClean="0"/>
              <a:t>resource</a:t>
            </a:r>
            <a:r>
              <a:rPr lang="es-ES_tradnl" dirty="0" smtClean="0"/>
              <a:t> blocks (</a:t>
            </a:r>
            <a:r>
              <a:rPr lang="es-ES_tradnl" dirty="0" err="1" smtClean="0"/>
              <a:t>PRBs</a:t>
            </a:r>
            <a:r>
              <a:rPr lang="es-ES_tradnl" dirty="0" smtClean="0"/>
              <a:t>) ).</a:t>
            </a:r>
          </a:p>
          <a:p>
            <a:r>
              <a:rPr lang="es-AR" dirty="0" smtClean="0"/>
              <a:t>La asignación de los </a:t>
            </a:r>
            <a:r>
              <a:rPr lang="es-AR" dirty="0" err="1" smtClean="0"/>
              <a:t>PRBs</a:t>
            </a:r>
            <a:r>
              <a:rPr lang="es-AR" dirty="0" smtClean="0"/>
              <a:t> es controlada por una función de </a:t>
            </a:r>
            <a:r>
              <a:rPr lang="es-AR" dirty="0" err="1" smtClean="0"/>
              <a:t>scheduling</a:t>
            </a:r>
            <a:r>
              <a:rPr lang="es-AR" dirty="0" smtClean="0"/>
              <a:t> de la </a:t>
            </a:r>
            <a:r>
              <a:rPr lang="es-AR" dirty="0" smtClean="0">
                <a:solidFill>
                  <a:srgbClr val="FF0000"/>
                </a:solidFill>
              </a:rPr>
              <a:t>estación base 3gpp</a:t>
            </a:r>
            <a:endParaRPr lang="es-ES_tradnl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smtClean="0">
                <a:effectLst/>
              </a:rPr>
              <a:t>OFDMA en LTE</a:t>
            </a:r>
            <a:endParaRPr lang="es-ES_tradnl" smtClean="0">
              <a:effectLst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Estructura de un frame generico de LTE</a:t>
            </a:r>
            <a:endParaRPr lang="es-ES_tradnl" smtClean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281238"/>
            <a:ext cx="88201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008063" y="5853113"/>
            <a:ext cx="8135937" cy="1004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LTE no incluye un preamble especifico.</a:t>
            </a:r>
          </a:p>
          <a:p>
            <a:pPr>
              <a:spcBef>
                <a:spcPct val="50000"/>
              </a:spcBef>
            </a:pPr>
            <a:r>
              <a:rPr lang="es-AR" sz="2400"/>
              <a:t>La información esta embebida en los PRBs</a:t>
            </a:r>
            <a:endParaRPr lang="es-ES_tradnl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 en LTE - Downlink</a:t>
            </a:r>
          </a:p>
        </p:txBody>
      </p:sp>
      <p:sp>
        <p:nvSpPr>
          <p:cNvPr id="41985" name="Content Placeholder 1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r>
              <a:rPr lang="en-US" smtClean="0"/>
              <a:t>Dowlink grillla de recursos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176338"/>
            <a:ext cx="7769225" cy="568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smtClean="0">
                <a:effectLst/>
              </a:rPr>
              <a:t>OFDMA - LTE</a:t>
            </a:r>
            <a:endParaRPr lang="es-ES_tradnl" smtClean="0">
              <a:effectLst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16113"/>
            <a:ext cx="7921625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3850" y="5445125"/>
            <a:ext cx="882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Los simbolos OFDM son agrupados en resources blocks (RB)</a:t>
            </a:r>
            <a:endParaRPr lang="es-ES_tradnl" sz="240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68313" y="6156325"/>
            <a:ext cx="7416800" cy="701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/>
              <a:t>EL RB ocupa un total de 180KHz con 12 subportadoras y 0.5ms que equivalen a 7 simbolos OFDM.</a:t>
            </a:r>
            <a:endParaRPr lang="es-ES_tradnl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smtClean="0">
                <a:effectLst/>
              </a:rPr>
              <a:t>OFDMA-LTE</a:t>
            </a:r>
            <a:endParaRPr lang="es-ES_tradnl" smtClean="0">
              <a:effectLst/>
            </a:endParaRP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2205038"/>
            <a:ext cx="6692900" cy="1408112"/>
          </a:xfrm>
          <a:noFill/>
          <a:ln/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5832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/>
              <a:t>Nro de RB en función del ancho de banda</a:t>
            </a:r>
            <a:endParaRPr lang="es-ES_tradnl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912729" y="4221088"/>
            <a:ext cx="7343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400"/>
              <a:t>A cada usuario se le asigna un grupo de RB en la grilla tiempo-frecuencia</a:t>
            </a:r>
            <a:endParaRPr lang="es-ES_tradnl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smtClean="0">
                <a:effectLst/>
              </a:rPr>
              <a:t>LTE uplink</a:t>
            </a:r>
            <a:endParaRPr lang="es-ES_tradnl" smtClean="0">
              <a:effectLst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946297" y="1268760"/>
            <a:ext cx="7633742" cy="3593591"/>
          </a:xfrm>
        </p:spPr>
        <p:txBody>
          <a:bodyPr/>
          <a:lstStyle/>
          <a:p>
            <a:r>
              <a:rPr lang="es-AR" dirty="0" smtClean="0"/>
              <a:t>Similar al </a:t>
            </a:r>
            <a:r>
              <a:rPr lang="es-AR" dirty="0" err="1" smtClean="0"/>
              <a:t>downlink</a:t>
            </a:r>
            <a:r>
              <a:rPr lang="es-AR" dirty="0" smtClean="0"/>
              <a:t> (</a:t>
            </a:r>
            <a:r>
              <a:rPr lang="es-AR" dirty="0" err="1" smtClean="0"/>
              <a:t>RBs</a:t>
            </a:r>
            <a:r>
              <a:rPr lang="es-AR" dirty="0" smtClean="0"/>
              <a:t>)</a:t>
            </a:r>
            <a:endParaRPr lang="es-ES_tradnl" dirty="0" smtClean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928" y="1268760"/>
            <a:ext cx="5024437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smtClean="0">
                <a:effectLst/>
              </a:rPr>
              <a:t>LTE Uplink-downlink</a:t>
            </a:r>
            <a:endParaRPr lang="es-ES_tradnl" smtClean="0">
              <a:effectLst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En el uplink siempre se asignan recursos contiguos.</a:t>
            </a:r>
            <a:endParaRPr lang="es-ES_tradnl" smtClean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80975" y="2349500"/>
            <a:ext cx="9705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</a:t>
            </a:r>
          </a:p>
        </p:txBody>
      </p:sp>
      <p:sp>
        <p:nvSpPr>
          <p:cNvPr id="153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74517"/>
            <a:ext cx="6096000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SC-FDMA</a:t>
            </a:r>
            <a:br>
              <a:rPr lang="en-US" dirty="0"/>
            </a:br>
            <a:r>
              <a:rPr lang="en-US" dirty="0"/>
              <a:t>Single carrier frequency division multiple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UPLINK de LTE (</a:t>
            </a:r>
            <a:r>
              <a:rPr lang="en-US" dirty="0" err="1"/>
              <a:t>cuarta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8702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Ecualización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Sistemas</a:t>
            </a:r>
            <a:r>
              <a:rPr lang="en-US" dirty="0"/>
              <a:t> de multiples </a:t>
            </a:r>
            <a:r>
              <a:rPr lang="en-US" dirty="0" err="1"/>
              <a:t>portadoras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desplazado</a:t>
            </a:r>
            <a:r>
              <a:rPr lang="en-US" dirty="0"/>
              <a:t> a los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portadora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.</a:t>
            </a:r>
          </a:p>
          <a:p>
            <a:r>
              <a:rPr lang="en-US" dirty="0" err="1"/>
              <a:t>Ecualizacion</a:t>
            </a:r>
            <a:r>
              <a:rPr lang="en-US" dirty="0"/>
              <a:t> de </a:t>
            </a:r>
            <a:r>
              <a:rPr lang="en-US" dirty="0" err="1"/>
              <a:t>reducida</a:t>
            </a:r>
            <a:r>
              <a:rPr lang="en-US" dirty="0"/>
              <a:t>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ventajas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 de OFDM.</a:t>
            </a:r>
          </a:p>
          <a:p>
            <a:r>
              <a:rPr lang="en-US" dirty="0"/>
              <a:t>En </a:t>
            </a:r>
            <a:r>
              <a:rPr lang="en-US" dirty="0" err="1"/>
              <a:t>sistemas</a:t>
            </a:r>
            <a:r>
              <a:rPr lang="en-US" dirty="0"/>
              <a:t> single-carrier, a mayor </a:t>
            </a:r>
            <a:r>
              <a:rPr lang="en-US" dirty="0" err="1"/>
              <a:t>ancho</a:t>
            </a:r>
            <a:r>
              <a:rPr lang="en-US" dirty="0"/>
              <a:t> de </a:t>
            </a:r>
            <a:r>
              <a:rPr lang="en-US" dirty="0" err="1"/>
              <a:t>banda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mayor </a:t>
            </a:r>
            <a:r>
              <a:rPr lang="en-US" dirty="0" err="1">
                <a:sym typeface="Wingdings" pitchFamily="2" charset="2"/>
              </a:rPr>
              <a:t>selectividad</a:t>
            </a:r>
            <a:r>
              <a:rPr lang="en-US" dirty="0">
                <a:sym typeface="Wingdings" pitchFamily="2" charset="2"/>
              </a:rPr>
              <a:t> en </a:t>
            </a:r>
            <a:r>
              <a:rPr lang="en-US" dirty="0" err="1">
                <a:sym typeface="Wingdings" pitchFamily="2" charset="2"/>
              </a:rPr>
              <a:t>frecuenciaelevada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dispersión</a:t>
            </a:r>
            <a:r>
              <a:rPr lang="en-US" dirty="0">
                <a:sym typeface="Wingdings" pitchFamily="2" charset="2"/>
              </a:rPr>
              <a:t> en </a:t>
            </a:r>
            <a:r>
              <a:rPr lang="en-US" dirty="0" err="1">
                <a:sym typeface="Wingdings" pitchFamily="2" charset="2"/>
              </a:rPr>
              <a:t>tiempo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ecualizadores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dominio</a:t>
            </a:r>
            <a:r>
              <a:rPr lang="en-US" dirty="0">
                <a:sym typeface="Wingdings" pitchFamily="2" charset="2"/>
              </a:rPr>
              <a:t> temporal con </a:t>
            </a:r>
            <a:r>
              <a:rPr lang="en-US" dirty="0" err="1">
                <a:sym typeface="Wingdings" pitchFamily="2" charset="2"/>
              </a:rPr>
              <a:t>elevado</a:t>
            </a:r>
            <a:r>
              <a:rPr lang="en-US" dirty="0">
                <a:sym typeface="Wingdings" pitchFamily="2" charset="2"/>
              </a:rPr>
              <a:t> span (</a:t>
            </a:r>
            <a:r>
              <a:rPr lang="en-US" dirty="0" err="1">
                <a:sym typeface="Wingdings" pitchFamily="2" charset="2"/>
              </a:rPr>
              <a:t>filtros</a:t>
            </a:r>
            <a:r>
              <a:rPr lang="en-US" dirty="0">
                <a:sym typeface="Wingdings" pitchFamily="2" charset="2"/>
              </a:rPr>
              <a:t> FIR con </a:t>
            </a:r>
            <a:r>
              <a:rPr lang="en-US" dirty="0" err="1">
                <a:sym typeface="Wingdings" pitchFamily="2" charset="2"/>
              </a:rPr>
              <a:t>gran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número</a:t>
            </a:r>
            <a:r>
              <a:rPr lang="en-US" dirty="0">
                <a:sym typeface="Wingdings" pitchFamily="2" charset="2"/>
              </a:rPr>
              <a:t> de </a:t>
            </a:r>
            <a:r>
              <a:rPr lang="en-US" dirty="0" err="1">
                <a:sym typeface="Wingdings" pitchFamily="2" charset="2"/>
              </a:rPr>
              <a:t>coeficientes</a:t>
            </a:r>
            <a:r>
              <a:rPr lang="en-US" dirty="0">
                <a:sym typeface="Wingdings" pitchFamily="2" charset="2"/>
              </a:rPr>
              <a:t>)</a:t>
            </a:r>
            <a:r>
              <a:rPr lang="en-US" dirty="0" err="1">
                <a:sym typeface="Wingdings" pitchFamily="2" charset="2"/>
              </a:rPr>
              <a:t>elevada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complejidad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dirty="0" err="1">
                <a:sym typeface="Wingdings" pitchFamily="2" charset="2"/>
              </a:rPr>
              <a:t>Por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otro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lado</a:t>
            </a:r>
            <a:r>
              <a:rPr lang="en-US" dirty="0">
                <a:sym typeface="Wingdings" pitchFamily="2" charset="2"/>
              </a:rPr>
              <a:t> OFDM </a:t>
            </a:r>
            <a:r>
              <a:rPr lang="en-US" dirty="0" err="1">
                <a:sym typeface="Wingdings" pitchFamily="2" charset="2"/>
              </a:rPr>
              <a:t>elevado</a:t>
            </a:r>
            <a:r>
              <a:rPr lang="en-US" dirty="0">
                <a:sym typeface="Wingdings" pitchFamily="2" charset="2"/>
              </a:rPr>
              <a:t> PAPR  </a:t>
            </a:r>
            <a:r>
              <a:rPr lang="en-US" dirty="0" err="1">
                <a:sym typeface="Wingdings" pitchFamily="2" charset="2"/>
              </a:rPr>
              <a:t>pobre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eficiencia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¿Solución?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75" y="1484784"/>
            <a:ext cx="7633742" cy="359359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Sistemas</a:t>
            </a:r>
            <a:r>
              <a:rPr lang="en-US" sz="2400" dirty="0">
                <a:solidFill>
                  <a:srgbClr val="FF0000"/>
                </a:solidFill>
              </a:rPr>
              <a:t> single-carrier con </a:t>
            </a:r>
            <a:r>
              <a:rPr lang="en-US" sz="2400" dirty="0" err="1">
                <a:solidFill>
                  <a:srgbClr val="FF0000"/>
                </a:solidFill>
              </a:rPr>
              <a:t>ecualización</a:t>
            </a:r>
            <a:r>
              <a:rPr lang="en-US" sz="2400" dirty="0">
                <a:solidFill>
                  <a:srgbClr val="FF0000"/>
                </a:solidFill>
              </a:rPr>
              <a:t> en </a:t>
            </a:r>
            <a:r>
              <a:rPr lang="en-US" sz="2400" dirty="0" err="1">
                <a:solidFill>
                  <a:srgbClr val="FF0000"/>
                </a:solidFill>
              </a:rPr>
              <a:t>dominio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frecuencia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bloques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SC-FDE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992" y="2492896"/>
            <a:ext cx="59626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4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32" y="365112"/>
            <a:ext cx="8282881" cy="1320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FDE: frequency domain equalizer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202" y="1179802"/>
            <a:ext cx="7633742" cy="3593591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convolución</a:t>
            </a:r>
            <a:r>
              <a:rPr lang="en-US" dirty="0"/>
              <a:t> con el canal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convolucional</a:t>
            </a:r>
            <a:r>
              <a:rPr lang="en-US" dirty="0"/>
              <a:t> lineal</a:t>
            </a:r>
            <a:r>
              <a:rPr lang="en-US" dirty="0" smtClean="0">
                <a:sym typeface="Wingdings" pitchFamily="2" charset="2"/>
              </a:rPr>
              <a:t> el </a:t>
            </a:r>
            <a:r>
              <a:rPr lang="en-US" dirty="0">
                <a:sym typeface="Wingdings" pitchFamily="2" charset="2"/>
              </a:rPr>
              <a:t>FDE </a:t>
            </a:r>
            <a:r>
              <a:rPr lang="en-US" dirty="0" err="1">
                <a:sym typeface="Wingdings" pitchFamily="2" charset="2"/>
              </a:rPr>
              <a:t>corresponde</a:t>
            </a:r>
            <a:r>
              <a:rPr lang="en-US" dirty="0">
                <a:sym typeface="Wingdings" pitchFamily="2" charset="2"/>
              </a:rPr>
              <a:t> a </a:t>
            </a:r>
            <a:r>
              <a:rPr lang="en-US" dirty="0" err="1">
                <a:sym typeface="Wingdings" pitchFamily="2" charset="2"/>
              </a:rPr>
              <a:t>una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convolución</a:t>
            </a:r>
            <a:r>
              <a:rPr lang="en-US" dirty="0">
                <a:sym typeface="Wingdings" pitchFamily="2" charset="2"/>
              </a:rPr>
              <a:t> circular.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Solución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prefijo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cíclico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!!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048900"/>
            <a:ext cx="397404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029" y="4927683"/>
            <a:ext cx="8077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0594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06" y="4364370"/>
            <a:ext cx="2943300" cy="2207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carrier-FDE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664" y="1874517"/>
            <a:ext cx="7633742" cy="3593591"/>
          </a:xfrm>
        </p:spPr>
        <p:txBody>
          <a:bodyPr/>
          <a:lstStyle/>
          <a:p>
            <a:r>
              <a:rPr lang="en-US" dirty="0"/>
              <a:t>SC-FDE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de OFDM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desplaza</a:t>
            </a:r>
            <a:r>
              <a:rPr lang="en-US" dirty="0"/>
              <a:t> el </a:t>
            </a:r>
            <a:r>
              <a:rPr lang="en-US" dirty="0" err="1"/>
              <a:t>bloque</a:t>
            </a:r>
            <a:r>
              <a:rPr lang="en-US" dirty="0"/>
              <a:t> IFFT al receptor.</a:t>
            </a:r>
          </a:p>
          <a:p>
            <a:r>
              <a:rPr lang="en-US" dirty="0"/>
              <a:t>Se </a:t>
            </a:r>
            <a:r>
              <a:rPr lang="en-US" dirty="0" err="1"/>
              <a:t>diferencia</a:t>
            </a:r>
            <a:r>
              <a:rPr lang="en-US" dirty="0"/>
              <a:t> de OFDM en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mapeo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constelaciones</a:t>
            </a:r>
            <a:r>
              <a:rPr lang="en-US" dirty="0"/>
              <a:t> se </a:t>
            </a:r>
            <a:r>
              <a:rPr lang="en-US" dirty="0" err="1"/>
              <a:t>realiza</a:t>
            </a:r>
            <a:r>
              <a:rPr lang="en-US" dirty="0"/>
              <a:t> en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.</a:t>
            </a:r>
          </a:p>
          <a:p>
            <a:r>
              <a:rPr lang="en-US" u="sng" dirty="0">
                <a:solidFill>
                  <a:srgbClr val="FF0000"/>
                </a:solidFill>
              </a:rPr>
              <a:t>El </a:t>
            </a:r>
            <a:r>
              <a:rPr lang="en-US" u="sng" dirty="0" err="1">
                <a:solidFill>
                  <a:srgbClr val="FF0000"/>
                </a:solidFill>
              </a:rPr>
              <a:t>bloque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transmisor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es</a:t>
            </a:r>
            <a:r>
              <a:rPr lang="en-US" u="sng" dirty="0">
                <a:solidFill>
                  <a:srgbClr val="FF0000"/>
                </a:solidFill>
              </a:rPr>
              <a:t> de </a:t>
            </a:r>
            <a:r>
              <a:rPr lang="en-US" u="sng" dirty="0" err="1">
                <a:solidFill>
                  <a:srgbClr val="FF0000"/>
                </a:solidFill>
              </a:rPr>
              <a:t>muy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baja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complejidad</a:t>
            </a:r>
            <a:r>
              <a:rPr lang="en-US" dirty="0"/>
              <a:t>.</a:t>
            </a:r>
          </a:p>
          <a:p>
            <a:r>
              <a:rPr lang="en-US" dirty="0"/>
              <a:t>En el receptor,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ecualización</a:t>
            </a:r>
            <a:r>
              <a:rPr lang="en-US" dirty="0"/>
              <a:t> se </a:t>
            </a:r>
            <a:r>
              <a:rPr lang="en-US" dirty="0" err="1"/>
              <a:t>realiza</a:t>
            </a:r>
            <a:r>
              <a:rPr lang="en-US" dirty="0"/>
              <a:t> en forma similar a OFDM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068960"/>
            <a:ext cx="938407" cy="9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2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SC-FDE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698" y="2564904"/>
            <a:ext cx="8864302" cy="244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43808" y="3933056"/>
            <a:ext cx="1008112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Diagrama en bloques</a:t>
            </a:r>
            <a:endParaRPr lang="es-AR" dirty="0"/>
          </a:p>
        </p:txBody>
      </p:sp>
      <p:sp>
        <p:nvSpPr>
          <p:cNvPr id="4" name="Rounded Rectangle 3"/>
          <p:cNvSpPr/>
          <p:nvPr/>
        </p:nvSpPr>
        <p:spPr>
          <a:xfrm>
            <a:off x="2305701" y="2599648"/>
            <a:ext cx="4608512" cy="1172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5436096" y="2299158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Transmisor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7584" y="3806921"/>
            <a:ext cx="6912768" cy="11377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6672836" y="49035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0070C0"/>
                </a:solidFill>
              </a:rPr>
              <a:t>Receptor</a:t>
            </a:r>
            <a:endParaRPr lang="es-A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SC-FDE y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8029897" cy="383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284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SC-FDMA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modulacion de LTE UPLINK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5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SC-FDMA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620" y="1772816"/>
            <a:ext cx="7633742" cy="3593591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Utiliza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single-carrier modulation, DFT spreading y </a:t>
            </a:r>
            <a:r>
              <a:rPr lang="en-US" dirty="0" err="1">
                <a:solidFill>
                  <a:srgbClr val="0070C0"/>
                </a:solidFill>
              </a:rPr>
              <a:t>ecualización</a:t>
            </a:r>
            <a:r>
              <a:rPr lang="en-US" dirty="0">
                <a:solidFill>
                  <a:srgbClr val="0070C0"/>
                </a:solidFill>
              </a:rPr>
              <a:t> en </a:t>
            </a:r>
            <a:r>
              <a:rPr lang="en-US" dirty="0" err="1">
                <a:solidFill>
                  <a:srgbClr val="0070C0"/>
                </a:solidFill>
              </a:rPr>
              <a:t>dominio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frecuencia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Es </a:t>
            </a:r>
            <a:r>
              <a:rPr lang="en-US" dirty="0" err="1">
                <a:solidFill>
                  <a:srgbClr val="0070C0"/>
                </a:solidFill>
              </a:rPr>
              <a:t>adoptado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LTE (uplink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s-ES" dirty="0"/>
              <a:t>En SC-FDMA se transmiten “M” símbolos secuencialmente cada uno ocupando todo el ancho de banda disponible y con una duración igual a una parte del tiempo de símbolo.</a:t>
            </a:r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20" y="4175512"/>
            <a:ext cx="7144131" cy="25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82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797"/>
            <a:ext cx="8088163" cy="1320800"/>
          </a:xfrm>
        </p:spPr>
        <p:txBody>
          <a:bodyPr>
            <a:normAutofit/>
          </a:bodyPr>
          <a:lstStyle/>
          <a:p>
            <a:r>
              <a:rPr lang="en-US" sz="4000" dirty="0"/>
              <a:t>SC-FDMA – </a:t>
            </a:r>
            <a:r>
              <a:rPr lang="en-US" sz="4000" dirty="0" err="1"/>
              <a:t>diagrama</a:t>
            </a:r>
            <a:r>
              <a:rPr lang="en-US" sz="4000" dirty="0"/>
              <a:t> en </a:t>
            </a:r>
            <a:r>
              <a:rPr lang="en-US" sz="4000" dirty="0" err="1"/>
              <a:t>bloques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8697763" cy="483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38758" y="5594051"/>
            <a:ext cx="8562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“</a:t>
            </a:r>
            <a:r>
              <a:rPr lang="es-AR" dirty="0" err="1" smtClean="0"/>
              <a:t>One</a:t>
            </a:r>
            <a:r>
              <a:rPr lang="es-AR" dirty="0" smtClean="0"/>
              <a:t> </a:t>
            </a:r>
            <a:r>
              <a:rPr lang="es-AR" dirty="0" err="1"/>
              <a:t>way</a:t>
            </a:r>
            <a:r>
              <a:rPr lang="es-AR" dirty="0"/>
              <a:t> to </a:t>
            </a:r>
            <a:r>
              <a:rPr lang="es-AR" dirty="0" err="1"/>
              <a:t>interpret</a:t>
            </a:r>
            <a:endParaRPr lang="es-AR" dirty="0"/>
          </a:p>
          <a:p>
            <a:r>
              <a:rPr lang="en-US" dirty="0"/>
              <a:t>DFTS-OFDM is as normal OFDM with a </a:t>
            </a:r>
            <a:r>
              <a:rPr lang="en-US" i="1" dirty="0"/>
              <a:t>DFT-based </a:t>
            </a:r>
            <a:r>
              <a:rPr lang="en-US" i="1" dirty="0" smtClean="0"/>
              <a:t>precoding” </a:t>
            </a:r>
          </a:p>
          <a:p>
            <a:r>
              <a:rPr lang="en-US" i="1" dirty="0" err="1" smtClean="0"/>
              <a:t>Libro</a:t>
            </a:r>
            <a:r>
              <a:rPr lang="en-US" i="1" dirty="0" smtClean="0"/>
              <a:t> </a:t>
            </a:r>
            <a:r>
              <a:rPr lang="en-US" i="1" dirty="0" err="1" smtClean="0"/>
              <a:t>Dahlman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839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OFDMA vs TDMA</a:t>
            </a:r>
            <a:endParaRPr lang="en-US" dirty="0"/>
          </a:p>
        </p:txBody>
      </p:sp>
      <p:sp>
        <p:nvSpPr>
          <p:cNvPr id="16385" name="Content Placeholder 1"/>
          <p:cNvSpPr>
            <a:spLocks noGrp="1"/>
          </p:cNvSpPr>
          <p:nvPr>
            <p:ph idx="1"/>
          </p:nvPr>
        </p:nvSpPr>
        <p:spPr>
          <a:xfrm>
            <a:off x="938758" y="1484784"/>
            <a:ext cx="7633742" cy="3593591"/>
          </a:xfrm>
        </p:spPr>
        <p:txBody>
          <a:bodyPr/>
          <a:lstStyle/>
          <a:p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multiusuario</a:t>
            </a:r>
            <a:endParaRPr lang="en-US" dirty="0" smtClean="0"/>
          </a:p>
          <a:p>
            <a:pPr lvl="1"/>
            <a:r>
              <a:rPr lang="en-US" dirty="0" smtClean="0"/>
              <a:t>OFDM-TDMA</a:t>
            </a:r>
          </a:p>
          <a:p>
            <a:pPr lvl="1"/>
            <a:r>
              <a:rPr lang="en-US" dirty="0" smtClean="0"/>
              <a:t>MC-CDMA</a:t>
            </a:r>
          </a:p>
          <a:p>
            <a:pPr lvl="1"/>
            <a:r>
              <a:rPr lang="en-US" dirty="0" smtClean="0"/>
              <a:t>OFDMA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" y="3513893"/>
            <a:ext cx="9093200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 single </a:t>
            </a:r>
            <a:r>
              <a:rPr lang="es-AR" dirty="0" err="1" smtClean="0"/>
              <a:t>carrier</a:t>
            </a:r>
            <a:r>
              <a:rPr lang="es-AR" dirty="0" smtClean="0"/>
              <a:t>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58" y="1874517"/>
            <a:ext cx="8306542" cy="2088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20" y="4175512"/>
            <a:ext cx="7144131" cy="25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Single-carrier?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383" y="2188059"/>
            <a:ext cx="75152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67944" y="5766355"/>
            <a:ext cx="547260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Mapeo</a:t>
            </a:r>
            <a:r>
              <a:rPr lang="en-US" dirty="0" smtClean="0"/>
              <a:t> de </a:t>
            </a:r>
            <a:r>
              <a:rPr lang="en-US" dirty="0" err="1"/>
              <a:t>usuarios</a:t>
            </a:r>
            <a:r>
              <a:rPr lang="en-US" dirty="0"/>
              <a:t> en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frecuencia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1700808"/>
            <a:ext cx="40324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Los </a:t>
            </a:r>
            <a:r>
              <a:rPr lang="en-US" sz="2400" dirty="0" err="1"/>
              <a:t>simbolos</a:t>
            </a:r>
            <a:r>
              <a:rPr lang="en-US" sz="2400" dirty="0"/>
              <a:t> se </a:t>
            </a:r>
            <a:r>
              <a:rPr lang="en-US" sz="2400" dirty="0" err="1"/>
              <a:t>transmiten</a:t>
            </a:r>
            <a:r>
              <a:rPr lang="en-US" sz="2400" dirty="0"/>
              <a:t> </a:t>
            </a:r>
            <a:r>
              <a:rPr lang="en-US" sz="2400" dirty="0" err="1"/>
              <a:t>secuencialmente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única</a:t>
            </a:r>
            <a:r>
              <a:rPr lang="en-US" sz="2400" dirty="0"/>
              <a:t> </a:t>
            </a:r>
            <a:r>
              <a:rPr lang="en-US" sz="2400" dirty="0" err="1"/>
              <a:t>portadora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6597352"/>
            <a:ext cx="86433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err="1" smtClean="0"/>
              <a:t>Papr</a:t>
            </a:r>
            <a:r>
              <a:rPr lang="es-AR" dirty="0" smtClean="0"/>
              <a:t> ?</a:t>
            </a:r>
            <a:endParaRPr lang="es-AR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55776" y="4797152"/>
            <a:ext cx="3960440" cy="206084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54941" y="5581689"/>
            <a:ext cx="67839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N&lt;M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55776" y="5013176"/>
            <a:ext cx="242416" cy="43204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3358" y="4365104"/>
            <a:ext cx="99372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400" dirty="0" err="1" smtClean="0">
                <a:solidFill>
                  <a:srgbClr val="0070C0"/>
                </a:solidFill>
              </a:rPr>
              <a:t>Simbolos</a:t>
            </a:r>
            <a:r>
              <a:rPr lang="es-AR" sz="1400" dirty="0" smtClean="0">
                <a:solidFill>
                  <a:srgbClr val="0070C0"/>
                </a:solidFill>
              </a:rPr>
              <a:t> QAM</a:t>
            </a:r>
            <a:endParaRPr lang="es-A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84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SC-FDMA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387656"/>
            <a:ext cx="9144000" cy="54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10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SC-FDMA </a:t>
            </a:r>
            <a:r>
              <a:rPr lang="en-US" dirty="0" err="1"/>
              <a:t>vs</a:t>
            </a:r>
            <a:r>
              <a:rPr lang="en-US" dirty="0"/>
              <a:t> OFDMA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962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036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SC-FDMA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700808"/>
            <a:ext cx="7633742" cy="3593591"/>
          </a:xfrm>
        </p:spPr>
        <p:txBody>
          <a:bodyPr>
            <a:normAutofit/>
          </a:bodyPr>
          <a:lstStyle/>
          <a:p>
            <a:r>
              <a:rPr lang="es-ES" dirty="0"/>
              <a:t>En SC-FDMA </a:t>
            </a:r>
            <a:r>
              <a:rPr lang="es-ES" dirty="0">
                <a:solidFill>
                  <a:srgbClr val="FF0000"/>
                </a:solidFill>
              </a:rPr>
              <a:t>una combinación lineal, vía DFT, de varios símbolos de datos se usa para modular varias </a:t>
            </a:r>
            <a:r>
              <a:rPr lang="es-ES" dirty="0" smtClean="0">
                <a:solidFill>
                  <a:srgbClr val="FF0000"/>
                </a:solidFill>
              </a:rPr>
              <a:t>sub-portadoras </a:t>
            </a:r>
            <a:r>
              <a:rPr lang="es-ES" dirty="0">
                <a:solidFill>
                  <a:srgbClr val="FF0000"/>
                </a:solidFill>
              </a:rPr>
              <a:t>ortogonales 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los símbolos de datos ocupan todo el ancho de banda, pero la duración de cada símbolo de datos representa sólo una porción del tiempo total del símbolo SC-FDMA.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800331"/>
            <a:ext cx="6120680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SC-FDMA también es mencionada en varias referencias como  DFTS-OFDM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4110665" y="4258213"/>
            <a:ext cx="2146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Times-Roman"/>
              </a:rPr>
              <a:t>DFT-spread OFDM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7006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Mapeo</a:t>
            </a:r>
            <a:r>
              <a:rPr lang="en-US" dirty="0"/>
              <a:t> de </a:t>
            </a:r>
            <a:r>
              <a:rPr lang="en-US" dirty="0" err="1"/>
              <a:t>subportadoras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020829" cy="342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920265"/>
            <a:ext cx="5710833" cy="193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2437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Mapeo</a:t>
            </a:r>
            <a:r>
              <a:rPr lang="en-US" dirty="0"/>
              <a:t> de </a:t>
            </a:r>
            <a:r>
              <a:rPr lang="en-US" dirty="0" err="1"/>
              <a:t>subportadoras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6972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7757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Multiplexado</a:t>
            </a:r>
            <a:r>
              <a:rPr lang="en-US" dirty="0"/>
              <a:t> de </a:t>
            </a:r>
            <a:r>
              <a:rPr lang="en-US" dirty="0" err="1"/>
              <a:t>usuarios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22" y="1700808"/>
            <a:ext cx="8808578" cy="373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4211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Asignación</a:t>
            </a:r>
            <a:r>
              <a:rPr lang="en-US" dirty="0"/>
              <a:t> </a:t>
            </a:r>
            <a:r>
              <a:rPr lang="en-US" dirty="0" err="1"/>
              <a:t>localizada</a:t>
            </a:r>
            <a:r>
              <a:rPr lang="en-US" dirty="0"/>
              <a:t> o </a:t>
            </a:r>
            <a:r>
              <a:rPr lang="en-US" dirty="0" err="1"/>
              <a:t>distribuida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7438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9064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0867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296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</a:t>
            </a:r>
          </a:p>
        </p:txBody>
      </p:sp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938758" y="1268760"/>
            <a:ext cx="7633742" cy="3593591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dinamica</a:t>
            </a:r>
            <a:r>
              <a:rPr lang="en-US" dirty="0" smtClean="0"/>
              <a:t> de las </a:t>
            </a:r>
            <a:r>
              <a:rPr lang="en-US" dirty="0" err="1" smtClean="0"/>
              <a:t>subportadoras</a:t>
            </a:r>
            <a:r>
              <a:rPr lang="en-US" dirty="0" smtClean="0"/>
              <a:t> </a:t>
            </a:r>
            <a:r>
              <a:rPr lang="en-US" dirty="0" err="1" smtClean="0"/>
              <a:t>asignadas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Subportadoras</a:t>
            </a:r>
            <a:r>
              <a:rPr lang="en-US" dirty="0" smtClean="0"/>
              <a:t> que </a:t>
            </a:r>
            <a:r>
              <a:rPr lang="en-US" dirty="0" err="1" smtClean="0"/>
              <a:t>presentan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elevada</a:t>
            </a:r>
            <a:r>
              <a:rPr lang="en-US" dirty="0" smtClean="0"/>
              <a:t> </a:t>
            </a:r>
            <a:r>
              <a:rPr lang="en-US" dirty="0" err="1" smtClean="0"/>
              <a:t>atenuación</a:t>
            </a:r>
            <a:r>
              <a:rPr lang="en-US" dirty="0" smtClean="0"/>
              <a:t> para un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 err="1" smtClean="0"/>
              <a:t>exhibe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bajos</a:t>
            </a:r>
            <a:r>
              <a:rPr lang="en-US" dirty="0" smtClean="0"/>
              <a:t> de </a:t>
            </a:r>
            <a:r>
              <a:rPr lang="en-US" dirty="0" err="1" smtClean="0"/>
              <a:t>atenuación</a:t>
            </a:r>
            <a:r>
              <a:rPr lang="en-US" dirty="0" smtClean="0"/>
              <a:t>  para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capacidad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maximizada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01008"/>
            <a:ext cx="5805566" cy="301833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Ecualización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7874124" cy="413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3620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" y="1874517"/>
            <a:ext cx="9086851" cy="36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70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Uplink LTE </a:t>
            </a:r>
            <a:r>
              <a:rPr lang="en-US" dirty="0" err="1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8105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4718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Tecnicas</a:t>
            </a:r>
            <a:r>
              <a:rPr lang="es-AR" dirty="0" smtClean="0"/>
              <a:t> de acceso no-ortogonales - NOMA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3234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08"/>
            <a:ext cx="9144000" cy="62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4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639"/>
            <a:ext cx="9144000" cy="62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4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987"/>
            <a:ext cx="9144000" cy="61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45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404"/>
            <a:ext cx="9144000" cy="59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64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640"/>
            <a:ext cx="9144000" cy="57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65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093"/>
            <a:ext cx="9144000" cy="58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0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</a:t>
            </a:r>
          </a:p>
        </p:txBody>
      </p:sp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938758" y="1772816"/>
            <a:ext cx="7633742" cy="359359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 smtClean="0"/>
              <a:t>Métodos</a:t>
            </a:r>
            <a:r>
              <a:rPr lang="en-US" sz="3200" dirty="0" smtClean="0"/>
              <a:t> de </a:t>
            </a:r>
            <a:r>
              <a:rPr lang="en-US" sz="3200" dirty="0" err="1" smtClean="0"/>
              <a:t>asignación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subportadoras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La </a:t>
            </a:r>
            <a:r>
              <a:rPr lang="en-US" sz="2800" dirty="0" err="1" smtClean="0"/>
              <a:t>asignación</a:t>
            </a:r>
            <a:r>
              <a:rPr lang="en-US" sz="2800" dirty="0" smtClean="0"/>
              <a:t> NO se </a:t>
            </a:r>
            <a:r>
              <a:rPr lang="en-US" sz="2800" dirty="0" err="1" smtClean="0"/>
              <a:t>realiza</a:t>
            </a:r>
            <a:r>
              <a:rPr lang="en-US" sz="2800" dirty="0" smtClean="0"/>
              <a:t> a </a:t>
            </a:r>
            <a:r>
              <a:rPr lang="en-US" sz="2800" dirty="0" err="1" smtClean="0"/>
              <a:t>nivel</a:t>
            </a:r>
            <a:r>
              <a:rPr lang="en-US" sz="2800" dirty="0" smtClean="0"/>
              <a:t> de </a:t>
            </a:r>
            <a:r>
              <a:rPr lang="en-US" sz="2800" dirty="0" err="1" smtClean="0"/>
              <a:t>subportadoras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La </a:t>
            </a:r>
            <a:r>
              <a:rPr lang="en-US" sz="2800" dirty="0" err="1" smtClean="0"/>
              <a:t>unidad</a:t>
            </a:r>
            <a:r>
              <a:rPr lang="en-US" sz="2800" dirty="0" smtClean="0"/>
              <a:t> </a:t>
            </a:r>
            <a:r>
              <a:rPr lang="en-US" sz="2800" dirty="0" err="1" smtClean="0"/>
              <a:t>mínima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subcanal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donde</a:t>
            </a:r>
            <a:r>
              <a:rPr lang="en-US" sz="2800" dirty="0" smtClean="0">
                <a:sym typeface="Wingdings" pitchFamily="2" charset="2"/>
              </a:rPr>
              <a:t> un set de </a:t>
            </a:r>
            <a:r>
              <a:rPr lang="en-US" sz="2800" dirty="0" err="1" smtClean="0">
                <a:sym typeface="Wingdings" pitchFamily="2" charset="2"/>
              </a:rPr>
              <a:t>subportadoras</a:t>
            </a:r>
            <a:r>
              <a:rPr lang="en-US" sz="2800" dirty="0" smtClean="0">
                <a:sym typeface="Wingdings" pitchFamily="2" charset="2"/>
              </a:rPr>
              <a:t> son </a:t>
            </a:r>
            <a:r>
              <a:rPr lang="en-US" sz="2800" dirty="0" err="1" smtClean="0">
                <a:sym typeface="Wingdings" pitchFamily="2" charset="2"/>
              </a:rPr>
              <a:t>agrupadas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canelizacion</a:t>
            </a:r>
            <a:r>
              <a:rPr lang="en-US" sz="2800" dirty="0" smtClean="0">
                <a:sym typeface="Wingdings" pitchFamily="2" charset="2"/>
              </a:rPr>
              <a:t> (</a:t>
            </a:r>
            <a:r>
              <a:rPr lang="en-US" sz="2800" dirty="0" err="1" smtClean="0">
                <a:sym typeface="Wingdings" pitchFamily="2" charset="2"/>
              </a:rPr>
              <a:t>bloques</a:t>
            </a:r>
            <a:r>
              <a:rPr lang="en-US" sz="2800" dirty="0" smtClean="0">
                <a:sym typeface="Wingdings" pitchFamily="2" charset="2"/>
              </a:rPr>
              <a:t> de </a:t>
            </a:r>
            <a:r>
              <a:rPr lang="en-US" sz="2800" dirty="0" err="1" smtClean="0">
                <a:sym typeface="Wingdings" pitchFamily="2" charset="2"/>
              </a:rPr>
              <a:t>recursos</a:t>
            </a:r>
            <a:r>
              <a:rPr lang="en-US" sz="2800" dirty="0" smtClean="0">
                <a:sym typeface="Wingdings" pitchFamily="2" charset="2"/>
              </a:rPr>
              <a:t> en LTE)</a:t>
            </a:r>
          </a:p>
          <a:p>
            <a:pPr lvl="1"/>
            <a:r>
              <a:rPr lang="en-US" sz="2800" dirty="0" err="1" smtClean="0">
                <a:sym typeface="Wingdings" pitchFamily="2" charset="2"/>
              </a:rPr>
              <a:t>Existen</a:t>
            </a:r>
            <a:r>
              <a:rPr lang="en-US" sz="2800" dirty="0" smtClean="0">
                <a:sym typeface="Wingdings" pitchFamily="2" charset="2"/>
              </a:rPr>
              <a:t> dos </a:t>
            </a:r>
            <a:r>
              <a:rPr lang="en-US" sz="2800" dirty="0" err="1" smtClean="0">
                <a:sym typeface="Wingdings" pitchFamily="2" charset="2"/>
              </a:rPr>
              <a:t>métodos</a:t>
            </a:r>
            <a:r>
              <a:rPr lang="en-US" sz="2800" dirty="0" smtClean="0">
                <a:sym typeface="Wingdings" pitchFamily="2" charset="2"/>
              </a:rPr>
              <a:t> de </a:t>
            </a:r>
            <a:r>
              <a:rPr lang="en-US" sz="2800" dirty="0" err="1" smtClean="0">
                <a:sym typeface="Wingdings" pitchFamily="2" charset="2"/>
              </a:rPr>
              <a:t>canelización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lvl="2"/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ASM: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2" charset="2"/>
              </a:rPr>
              <a:t>portadoras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2" charset="2"/>
              </a:rPr>
              <a:t>adyacentes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 son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2" charset="2"/>
              </a:rPr>
              <a:t>agrupadas</a:t>
            </a:r>
            <a:endParaRPr lang="en-US" sz="24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2"/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DCM: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2" charset="2"/>
              </a:rPr>
              <a:t>portadoras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2" charset="2"/>
              </a:rPr>
              <a:t>disjuntas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 son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2" charset="2"/>
              </a:rPr>
              <a:t>agrupadas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185"/>
            <a:ext cx="9144000" cy="59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696"/>
            <a:ext cx="9144000" cy="51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8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541"/>
            <a:ext cx="9144000" cy="60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9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590"/>
            <a:ext cx="9144000" cy="60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87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664"/>
            <a:ext cx="9144000" cy="60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66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712"/>
            <a:ext cx="9144000" cy="60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71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925"/>
            <a:ext cx="9144000" cy="60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411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226"/>
            <a:ext cx="9144000" cy="61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3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Técnicas no-ortogonales</a:t>
            </a:r>
            <a:endParaRPr lang="es-A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633742" cy="3593591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Pueden ofrecer mejoras en términos de eficiencia espectral</a:t>
            </a:r>
          </a:p>
          <a:p>
            <a:r>
              <a:rPr lang="es-AR" dirty="0" smtClean="0"/>
              <a:t>Técnicas hibridas son consideradas en la futura 5G ( OMA + NOMA)</a:t>
            </a:r>
          </a:p>
          <a:p>
            <a:r>
              <a:rPr lang="es-AR" dirty="0" smtClean="0"/>
              <a:t>Estimación de canal requerido en los receptores SIC es fundamental para obtener un desempeño adecuado.</a:t>
            </a:r>
          </a:p>
          <a:p>
            <a:r>
              <a:rPr lang="es-AR" dirty="0" smtClean="0"/>
              <a:t>Una buena herramienta para nodos </a:t>
            </a:r>
            <a:r>
              <a:rPr lang="es-AR" dirty="0" err="1" smtClean="0"/>
              <a:t>IoT</a:t>
            </a:r>
            <a:r>
              <a:rPr lang="es-AR" dirty="0" smtClean="0"/>
              <a:t> donde un gran número de usuarios requieren acceso al medio.</a:t>
            </a:r>
          </a:p>
          <a:p>
            <a:r>
              <a:rPr lang="es-AR" dirty="0" smtClean="0"/>
              <a:t>NOMA en dominio potencia no es la  única opción. Existe una gran variante de técnicas NOMA.</a:t>
            </a:r>
          </a:p>
          <a:p>
            <a:r>
              <a:rPr lang="es-AR" dirty="0" smtClean="0"/>
              <a:t>NOMA esta incluido en 3GPP reléase 13 y en 5G novel ratio (NR) reléase 14/15 principalmente para el </a:t>
            </a:r>
            <a:r>
              <a:rPr lang="es-AR" dirty="0" err="1" smtClean="0"/>
              <a:t>uplink</a:t>
            </a:r>
            <a:r>
              <a:rPr lang="es-AR" dirty="0" smtClean="0"/>
              <a:t> en escenarios M2M, D2D.</a:t>
            </a:r>
          </a:p>
          <a:p>
            <a:r>
              <a:rPr lang="es-AR" dirty="0" err="1" smtClean="0"/>
              <a:t>Huawei</a:t>
            </a:r>
            <a:r>
              <a:rPr lang="es-AR" dirty="0" smtClean="0"/>
              <a:t>, </a:t>
            </a:r>
            <a:r>
              <a:rPr lang="es-AR" dirty="0" err="1" smtClean="0"/>
              <a:t>DoCoMO</a:t>
            </a:r>
            <a:r>
              <a:rPr lang="es-AR" dirty="0" smtClean="0"/>
              <a:t>, </a:t>
            </a:r>
            <a:r>
              <a:rPr lang="es-AR" dirty="0" err="1" smtClean="0"/>
              <a:t>Qualcom</a:t>
            </a:r>
            <a:r>
              <a:rPr lang="es-AR" dirty="0" smtClean="0"/>
              <a:t>, Intel. Samsung están involucrados en el estudio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479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</a:t>
            </a:r>
          </a:p>
        </p:txBody>
      </p:sp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Canalización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340768"/>
            <a:ext cx="8707438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 - </a:t>
            </a:r>
            <a:r>
              <a:rPr lang="en-US" dirty="0" err="1"/>
              <a:t>asignación</a:t>
            </a:r>
            <a:endParaRPr lang="en-US" dirty="0"/>
          </a:p>
        </p:txBody>
      </p:sp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700213"/>
            <a:ext cx="75342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938758" y="5722466"/>
            <a:ext cx="3959225" cy="646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>
                <a:latin typeface="Lucida Sans Unicode" pitchFamily="34" charset="0"/>
              </a:rPr>
              <a:t>Ventajas</a:t>
            </a:r>
            <a:r>
              <a:rPr lang="en-US" dirty="0">
                <a:latin typeface="Lucida Sans Unicode" pitchFamily="34" charset="0"/>
              </a:rPr>
              <a:t> y </a:t>
            </a:r>
            <a:r>
              <a:rPr lang="en-US" dirty="0" err="1">
                <a:latin typeface="Lucida Sans Unicode" pitchFamily="34" charset="0"/>
              </a:rPr>
              <a:t>desventajas</a:t>
            </a:r>
            <a:r>
              <a:rPr lang="en-US" dirty="0">
                <a:latin typeface="Lucida Sans Unicode" pitchFamily="34" charset="0"/>
              </a:rPr>
              <a:t> de </a:t>
            </a:r>
            <a:r>
              <a:rPr lang="en-US" dirty="0" err="1">
                <a:latin typeface="Lucida Sans Unicode" pitchFamily="34" charset="0"/>
              </a:rPr>
              <a:t>cada</a:t>
            </a:r>
            <a:r>
              <a:rPr lang="en-US" dirty="0">
                <a:latin typeface="Lucida Sans Unicode" pitchFamily="34" charset="0"/>
              </a:rPr>
              <a:t> </a:t>
            </a:r>
            <a:r>
              <a:rPr lang="en-US" dirty="0" err="1">
                <a:latin typeface="Lucida Sans Unicode" pitchFamily="34" charset="0"/>
              </a:rPr>
              <a:t>método</a:t>
            </a:r>
            <a:r>
              <a:rPr lang="en-US" dirty="0">
                <a:latin typeface="Lucida Sans Unicode" pitchFamily="34" charset="0"/>
              </a:rPr>
              <a:t>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4168" y="5661248"/>
            <a:ext cx="213432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Cual es la mejor opción ?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OFDMA – </a:t>
            </a:r>
            <a:r>
              <a:rPr lang="en-US" dirty="0" err="1"/>
              <a:t>portadoras</a:t>
            </a:r>
            <a:r>
              <a:rPr lang="en-US" dirty="0"/>
              <a:t> </a:t>
            </a:r>
            <a:r>
              <a:rPr lang="en-US" dirty="0" err="1"/>
              <a:t>contiguas</a:t>
            </a:r>
            <a:endParaRPr lang="en-US" dirty="0"/>
          </a:p>
        </p:txBody>
      </p:sp>
      <p:sp>
        <p:nvSpPr>
          <p:cNvPr id="2150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2400" dirty="0" smtClean="0"/>
              <a:t>La </a:t>
            </a:r>
            <a:r>
              <a:rPr lang="en-US" sz="2400" dirty="0" err="1" smtClean="0"/>
              <a:t>estimación</a:t>
            </a:r>
            <a:r>
              <a:rPr lang="en-US" sz="2400" dirty="0" smtClean="0"/>
              <a:t> de canal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simplificada</a:t>
            </a:r>
            <a:r>
              <a:rPr lang="en-US" sz="2400" dirty="0" smtClean="0"/>
              <a:t> dado que las </a:t>
            </a:r>
            <a:r>
              <a:rPr lang="en-US" sz="2400" dirty="0" err="1" smtClean="0"/>
              <a:t>portadoras</a:t>
            </a:r>
            <a:r>
              <a:rPr lang="en-US" sz="2400" dirty="0" smtClean="0"/>
              <a:t> </a:t>
            </a:r>
            <a:r>
              <a:rPr lang="en-US" sz="2400" dirty="0" err="1" smtClean="0"/>
              <a:t>contiguas</a:t>
            </a:r>
            <a:r>
              <a:rPr lang="en-US" sz="2400" dirty="0" smtClean="0"/>
              <a:t> </a:t>
            </a:r>
            <a:r>
              <a:rPr lang="en-US" sz="2400" dirty="0" err="1" smtClean="0"/>
              <a:t>estan</a:t>
            </a:r>
            <a:r>
              <a:rPr lang="en-US" sz="2400" dirty="0" smtClean="0"/>
              <a:t> </a:t>
            </a:r>
            <a:r>
              <a:rPr lang="en-US" sz="2400" dirty="0" err="1" smtClean="0"/>
              <a:t>correlacionadas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un “intelligent scheduling”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usuario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asignado</a:t>
            </a:r>
            <a:r>
              <a:rPr lang="en-US" sz="2400" dirty="0" smtClean="0"/>
              <a:t> a las </a:t>
            </a:r>
            <a:r>
              <a:rPr lang="en-US" sz="2400" dirty="0" err="1" smtClean="0"/>
              <a:t>portadoras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</a:t>
            </a:r>
            <a:r>
              <a:rPr lang="en-US" sz="2400" dirty="0" smtClean="0"/>
              <a:t> </a:t>
            </a:r>
            <a:r>
              <a:rPr lang="en-US" sz="2400" dirty="0" err="1" smtClean="0"/>
              <a:t>calidad</a:t>
            </a:r>
            <a:r>
              <a:rPr lang="en-US" sz="2400" dirty="0" smtClean="0"/>
              <a:t> de canal.</a:t>
            </a:r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requiere</a:t>
            </a:r>
            <a:r>
              <a:rPr lang="en-US" sz="2400" dirty="0" smtClean="0"/>
              <a:t> que la </a:t>
            </a:r>
            <a:r>
              <a:rPr lang="en-US" sz="2400" dirty="0" err="1" smtClean="0"/>
              <a:t>estación</a:t>
            </a:r>
            <a:r>
              <a:rPr lang="en-US" sz="2400" dirty="0" smtClean="0"/>
              <a:t> base </a:t>
            </a:r>
            <a:r>
              <a:rPr lang="en-US" sz="2400" dirty="0" err="1" smtClean="0"/>
              <a:t>conozca</a:t>
            </a:r>
            <a:r>
              <a:rPr lang="en-US" sz="2400" dirty="0" smtClean="0"/>
              <a:t> la </a:t>
            </a:r>
            <a:r>
              <a:rPr lang="en-US" sz="2400" dirty="0" err="1" smtClean="0"/>
              <a:t>respuesta</a:t>
            </a:r>
            <a:r>
              <a:rPr lang="en-US" sz="2400" dirty="0" smtClean="0"/>
              <a:t> del canal en el ancho de </a:t>
            </a:r>
            <a:r>
              <a:rPr lang="en-US" sz="2400" dirty="0" err="1" smtClean="0"/>
              <a:t>banda</a:t>
            </a:r>
            <a:r>
              <a:rPr lang="en-US" sz="2400" dirty="0" smtClean="0"/>
              <a:t> de </a:t>
            </a:r>
            <a:r>
              <a:rPr lang="en-US" sz="2400" dirty="0" err="1" smtClean="0"/>
              <a:t>transmisión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completo</a:t>
            </a:r>
            <a:r>
              <a:rPr lang="en-US" sz="2400" dirty="0" smtClean="0"/>
              <a:t>.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estimación</a:t>
            </a:r>
            <a:r>
              <a:rPr lang="en-US" sz="2400" dirty="0" smtClean="0"/>
              <a:t> de canal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ademas</a:t>
            </a:r>
            <a:r>
              <a:rPr lang="en-US" sz="2400" dirty="0" smtClean="0"/>
              <a:t> </a:t>
            </a:r>
            <a:r>
              <a:rPr lang="en-US" sz="2400" dirty="0" err="1" smtClean="0"/>
              <a:t>actualizada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adoptada</a:t>
            </a:r>
            <a:r>
              <a:rPr lang="en-US" sz="2400" dirty="0" smtClean="0">
                <a:solidFill>
                  <a:srgbClr val="FF0000"/>
                </a:solidFill>
              </a:rPr>
              <a:t> en LTE</a:t>
            </a:r>
          </a:p>
          <a:p>
            <a:pPr lvl="1"/>
            <a:r>
              <a:rPr lang="en-US" sz="2400" dirty="0" err="1" smtClean="0"/>
              <a:t>Wimax</a:t>
            </a:r>
            <a:r>
              <a:rPr lang="en-US" sz="2400" dirty="0" smtClean="0"/>
              <a:t> lo </a:t>
            </a:r>
            <a:r>
              <a:rPr lang="en-US" sz="2400" dirty="0" err="1" smtClean="0"/>
              <a:t>incluye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opcional</a:t>
            </a: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4361</TotalTime>
  <Words>1420</Words>
  <Application>Microsoft Office PowerPoint</Application>
  <PresentationFormat>On-screen Show (4:3)</PresentationFormat>
  <Paragraphs>168</Paragraphs>
  <Slides>68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Lucida Sans Unicode</vt:lpstr>
      <vt:lpstr>Times-Roman</vt:lpstr>
      <vt:lpstr>Trebuchet MS</vt:lpstr>
      <vt:lpstr>Wingdings</vt:lpstr>
      <vt:lpstr>Wingdings 3</vt:lpstr>
      <vt:lpstr>Facet</vt:lpstr>
      <vt:lpstr>Técnicas de acceso multiusuario basadas en OFDM (OFDMA)</vt:lpstr>
      <vt:lpstr>OFDMA</vt:lpstr>
      <vt:lpstr>OFDMA</vt:lpstr>
      <vt:lpstr>OFDMA vs TDMA</vt:lpstr>
      <vt:lpstr>OFDMA</vt:lpstr>
      <vt:lpstr>OFDMA</vt:lpstr>
      <vt:lpstr>OFDMA</vt:lpstr>
      <vt:lpstr>OFDMA - asignación</vt:lpstr>
      <vt:lpstr>OFDMA – portadoras contiguas</vt:lpstr>
      <vt:lpstr>OFDMA – Portadoras espaciadas regularmente </vt:lpstr>
      <vt:lpstr>Portadoras-Asignación pseudo aleatoria</vt:lpstr>
      <vt:lpstr>OFDMA en LTE</vt:lpstr>
      <vt:lpstr>OFDMA-UPLINK</vt:lpstr>
      <vt:lpstr>OFDMA Downlink Transmitter</vt:lpstr>
      <vt:lpstr>OFDMA DOWNLINK Receiver</vt:lpstr>
      <vt:lpstr>Ofdma UPLINK tx</vt:lpstr>
      <vt:lpstr>Un símbolo OFDMA</vt:lpstr>
      <vt:lpstr>Un símbolo OFDMA - subcanales</vt:lpstr>
      <vt:lpstr>OFDMA – Slot</vt:lpstr>
      <vt:lpstr>OFDMA en LTE</vt:lpstr>
      <vt:lpstr>OFDMA-LTE</vt:lpstr>
      <vt:lpstr>OFDMA-LTE</vt:lpstr>
      <vt:lpstr>OFDMA en LTE</vt:lpstr>
      <vt:lpstr>OFDMA en LTE</vt:lpstr>
      <vt:lpstr>OFDMA en LTE - Downlink</vt:lpstr>
      <vt:lpstr>OFDMA - LTE</vt:lpstr>
      <vt:lpstr>OFDMA-LTE</vt:lpstr>
      <vt:lpstr>LTE uplink</vt:lpstr>
      <vt:lpstr>LTE Uplink-downlink</vt:lpstr>
      <vt:lpstr>SC-FDMA Single carrier frequency division multiple access</vt:lpstr>
      <vt:lpstr>Ecualización</vt:lpstr>
      <vt:lpstr>¿Solución?</vt:lpstr>
      <vt:lpstr>FDE: frequency domain equalizer</vt:lpstr>
      <vt:lpstr>Single carrier-FDE</vt:lpstr>
      <vt:lpstr>SC-FDE</vt:lpstr>
      <vt:lpstr>SC-FDE y OFDM</vt:lpstr>
      <vt:lpstr>SC-FDMA</vt:lpstr>
      <vt:lpstr>SC-FDMA</vt:lpstr>
      <vt:lpstr>SC-FDMA – diagrama en bloques</vt:lpstr>
      <vt:lpstr>Es single carrier?</vt:lpstr>
      <vt:lpstr>Es Single-carrier?</vt:lpstr>
      <vt:lpstr>SC-FDMA</vt:lpstr>
      <vt:lpstr>SC-FDMA vs OFDMA</vt:lpstr>
      <vt:lpstr>SC-FDMA</vt:lpstr>
      <vt:lpstr>Mapeo de subportadoras</vt:lpstr>
      <vt:lpstr>Mapeo de subportadoras</vt:lpstr>
      <vt:lpstr>Multiplexado de usuarios</vt:lpstr>
      <vt:lpstr>Asignación localizada o distribuida</vt:lpstr>
      <vt:lpstr>PowerPoint Presentation</vt:lpstr>
      <vt:lpstr>Ecualización </vt:lpstr>
      <vt:lpstr>PAPR</vt:lpstr>
      <vt:lpstr>Uplink LTE blocK</vt:lpstr>
      <vt:lpstr>Tecnicas de acceso no-ortogonales - NOMA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Técnicas no-ortogonales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Modulación de acceso múltiple por división en frecuencias ortogonales OFDMA</dc:title>
  <dc:creator>Fernando</dc:creator>
  <cp:lastModifiedBy>Fernando</cp:lastModifiedBy>
  <cp:revision>44</cp:revision>
  <dcterms:created xsi:type="dcterms:W3CDTF">2012-11-19T22:06:16Z</dcterms:created>
  <dcterms:modified xsi:type="dcterms:W3CDTF">2022-08-02T19:33:48Z</dcterms:modified>
</cp:coreProperties>
</file>