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F7E25-C502-47FF-9324-E819460D1A67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AB0B-41BD-4983-A018-E326ADC9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B265-FBA7-4B44-A71D-0E470E470C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B265-FBA7-4B44-A71D-0E470E470C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B265-FBA7-4B44-A71D-0E470E470C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Implement the PageRank algorithm to calculate the PageRank values for the following web graph</a:t>
            </a:r>
            <a:endParaRPr lang="en-US" sz="2800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962400" y="2836373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Yahoo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334000" y="5198573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M’soft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514600" y="5198573"/>
            <a:ext cx="1219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Amazon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V="1">
            <a:off x="2971800" y="3445973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3581400" y="3598373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733800" y="542717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733800" y="573197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AutoShape 15"/>
          <p:cNvCxnSpPr>
            <a:cxnSpLocks noChangeShapeType="1"/>
            <a:stCxn id="6" idx="6"/>
            <a:endCxn id="6" idx="2"/>
          </p:cNvCxnSpPr>
          <p:nvPr/>
        </p:nvCxnSpPr>
        <p:spPr bwMode="auto">
          <a:xfrm flipH="1">
            <a:off x="3962400" y="3217373"/>
            <a:ext cx="1219200" cy="1588"/>
          </a:xfrm>
          <a:prstGeom prst="curvedConnector5">
            <a:avLst>
              <a:gd name="adj1" fmla="val -18750"/>
              <a:gd name="adj2" fmla="val -38400000"/>
              <a:gd name="adj3" fmla="val 11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352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PageRank Equations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smtClean="0"/>
              <a:t>the following equations</a:t>
            </a:r>
            <a:r>
              <a:rPr lang="en-US" dirty="0"/>
              <a:t> </a:t>
            </a:r>
            <a:r>
              <a:rPr lang="en-US" dirty="0" smtClean="0"/>
              <a:t>iteratively: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PR(y)  </a:t>
            </a:r>
            <a:r>
              <a:rPr lang="en-US" dirty="0"/>
              <a:t>= </a:t>
            </a:r>
            <a:r>
              <a:rPr lang="en-US" dirty="0" smtClean="0"/>
              <a:t>PR(y)* 1/2 </a:t>
            </a:r>
            <a:r>
              <a:rPr lang="en-US" dirty="0"/>
              <a:t>+ </a:t>
            </a:r>
            <a:r>
              <a:rPr lang="en-US" dirty="0" smtClean="0"/>
              <a:t>PR(a)*1/2+PR(m)*0</a:t>
            </a:r>
            <a:endParaRPr lang="en-US" dirty="0"/>
          </a:p>
          <a:p>
            <a:pPr lvl="1">
              <a:buFont typeface="Monotype Sorts" pitchFamily="2" charset="2"/>
              <a:buNone/>
            </a:pPr>
            <a:r>
              <a:rPr lang="en-US" sz="3200" dirty="0" smtClean="0"/>
              <a:t>PR(a)  </a:t>
            </a:r>
            <a:r>
              <a:rPr lang="en-US" sz="3200" dirty="0"/>
              <a:t>= </a:t>
            </a:r>
            <a:r>
              <a:rPr lang="en-US" sz="3200" dirty="0" smtClean="0"/>
              <a:t>PR(y) *1/2 </a:t>
            </a:r>
            <a:r>
              <a:rPr lang="en-US" sz="3200" dirty="0"/>
              <a:t>+ </a:t>
            </a:r>
            <a:r>
              <a:rPr lang="en-US" sz="3200" dirty="0" smtClean="0"/>
              <a:t>PR(a)*0+PR(m)*1</a:t>
            </a:r>
            <a:endParaRPr lang="en-US" sz="3200" dirty="0"/>
          </a:p>
          <a:p>
            <a:pPr lvl="1">
              <a:buFont typeface="Monotype Sorts" pitchFamily="2" charset="2"/>
              <a:buNone/>
            </a:pPr>
            <a:r>
              <a:rPr lang="en-US" sz="3200" dirty="0" smtClean="0"/>
              <a:t>PR(m) </a:t>
            </a:r>
            <a:r>
              <a:rPr lang="en-US" sz="3200" dirty="0"/>
              <a:t>= </a:t>
            </a:r>
            <a:r>
              <a:rPr lang="en-US" sz="3200" dirty="0" smtClean="0"/>
              <a:t>PR(y)*0+PR(a)*1/2+PR(m)*0</a:t>
            </a: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Step 0: Start with initial PageRank values, e.g., PR(y)=PR(a)=PR(m)=1/3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1: Plug the initial values into the right-hand side of the equations and then obtain the new PageRank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Step 2: Plug the new PageRank values into the right-hand side of the equations again and then obtain the updated PageRank values; Repeat Step 2 many times until convergence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FA4727-C868-498F-8A16-F058E1C297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2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convergence of algorithm means the PageRank values do not change from the previous step</a:t>
            </a:r>
          </a:p>
          <a:p>
            <a:endParaRPr lang="en-US" dirty="0"/>
          </a:p>
          <a:p>
            <a:r>
              <a:rPr lang="en-US" dirty="0" smtClean="0"/>
              <a:t>The PageRank values when reach the convergence are the final PageRank values of the webpages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FA4727-C868-498F-8A16-F058E1C2971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Solving equations: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PR(y)  </a:t>
            </a:r>
            <a:r>
              <a:rPr lang="en-US" dirty="0"/>
              <a:t>= </a:t>
            </a:r>
            <a:r>
              <a:rPr lang="en-US" dirty="0" smtClean="0"/>
              <a:t>PR(y)* 1/2 </a:t>
            </a:r>
            <a:r>
              <a:rPr lang="en-US" dirty="0"/>
              <a:t>+ </a:t>
            </a:r>
            <a:r>
              <a:rPr lang="en-US" dirty="0" smtClean="0"/>
              <a:t>PR(a)*1/2+PR(m)*0</a:t>
            </a:r>
            <a:endParaRPr lang="en-US" dirty="0"/>
          </a:p>
          <a:p>
            <a:pPr lvl="1">
              <a:buFont typeface="Monotype Sorts" pitchFamily="2" charset="2"/>
              <a:buNone/>
            </a:pPr>
            <a:r>
              <a:rPr lang="en-US" sz="3200" dirty="0" smtClean="0"/>
              <a:t>PR(a)  </a:t>
            </a:r>
            <a:r>
              <a:rPr lang="en-US" sz="3200" dirty="0"/>
              <a:t>= </a:t>
            </a:r>
            <a:r>
              <a:rPr lang="en-US" sz="3200" dirty="0" smtClean="0"/>
              <a:t>PR(y) *1/2 </a:t>
            </a:r>
            <a:r>
              <a:rPr lang="en-US" sz="3200" dirty="0"/>
              <a:t>+ </a:t>
            </a:r>
            <a:r>
              <a:rPr lang="en-US" sz="3200" dirty="0" smtClean="0"/>
              <a:t>PR(a)*0+PR(m)*1</a:t>
            </a:r>
            <a:endParaRPr lang="en-US" sz="3200" dirty="0"/>
          </a:p>
          <a:p>
            <a:pPr lvl="1">
              <a:buFont typeface="Monotype Sorts" pitchFamily="2" charset="2"/>
              <a:buNone/>
            </a:pPr>
            <a:r>
              <a:rPr lang="en-US" sz="3200" dirty="0" smtClean="0"/>
              <a:t>PR(m) </a:t>
            </a:r>
            <a:r>
              <a:rPr lang="en-US" sz="3200" dirty="0"/>
              <a:t>= </a:t>
            </a:r>
            <a:r>
              <a:rPr lang="en-US" sz="3200" dirty="0" smtClean="0"/>
              <a:t>PR(y)*0+PR(a)*1/2+PR(m)*0</a:t>
            </a:r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55725" y="4537075"/>
            <a:ext cx="10070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PR(y)</a:t>
            </a:r>
            <a:endParaRPr lang="en-US" dirty="0"/>
          </a:p>
          <a:p>
            <a:r>
              <a:rPr lang="en-US" dirty="0" smtClean="0"/>
              <a:t>PR(a)    </a:t>
            </a:r>
            <a:r>
              <a:rPr lang="en-US" dirty="0"/>
              <a:t>=</a:t>
            </a:r>
          </a:p>
          <a:p>
            <a:r>
              <a:rPr lang="en-US" dirty="0" smtClean="0"/>
              <a:t>PR(m)</a:t>
            </a:r>
            <a:endParaRPr 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743200" y="4572000"/>
            <a:ext cx="5084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  <a:p>
            <a:r>
              <a:rPr lang="en-US" dirty="0" smtClean="0"/>
              <a:t>1/3</a:t>
            </a:r>
            <a:endParaRPr lang="en-US" dirty="0"/>
          </a:p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505200" y="4572000"/>
            <a:ext cx="5084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/2</a:t>
            </a:r>
            <a:endParaRPr lang="en-US" dirty="0"/>
          </a:p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343400" y="4572000"/>
            <a:ext cx="6254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5/12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1/3</a:t>
            </a:r>
            <a:endParaRPr lang="en-US" dirty="0"/>
          </a:p>
          <a:p>
            <a:r>
              <a:rPr lang="en-US" dirty="0"/>
              <a:t>1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257800" y="4572000"/>
            <a:ext cx="7425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/8</a:t>
            </a:r>
            <a:endParaRPr lang="en-US" dirty="0"/>
          </a:p>
          <a:p>
            <a:r>
              <a:rPr lang="en-US" dirty="0" smtClean="0"/>
              <a:t>11/24</a:t>
            </a:r>
            <a:endParaRPr lang="en-US" dirty="0"/>
          </a:p>
          <a:p>
            <a:r>
              <a:rPr lang="en-US" dirty="0" smtClean="0"/>
              <a:t>1/6</a:t>
            </a:r>
            <a:endParaRPr lang="en-US" dirty="0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162800" y="4572000"/>
            <a:ext cx="5180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/5</a:t>
            </a:r>
            <a:endParaRPr lang="en-US" b="1" dirty="0"/>
          </a:p>
          <a:p>
            <a:r>
              <a:rPr lang="en-US" b="1" dirty="0"/>
              <a:t>2</a:t>
            </a:r>
            <a:r>
              <a:rPr lang="en-US" b="1" dirty="0" smtClean="0"/>
              <a:t>/5</a:t>
            </a:r>
            <a:endParaRPr lang="en-US" b="1" dirty="0"/>
          </a:p>
          <a:p>
            <a:r>
              <a:rPr lang="en-US" b="1" dirty="0"/>
              <a:t>1</a:t>
            </a:r>
            <a:r>
              <a:rPr lang="en-US" b="1" dirty="0" smtClean="0"/>
              <a:t>/5</a:t>
            </a:r>
            <a:endParaRPr lang="en-US" b="1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232525" y="49180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21845" y="5638800"/>
            <a:ext cx="12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17416" grpId="0" autoUpdateAnimBg="0"/>
      <p:bldP spid="17417" grpId="0" autoUpdateAnimBg="0"/>
      <p:bldP spid="17418" grpId="0" autoUpdateAnimBg="0"/>
      <p:bldP spid="174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a </a:t>
            </a:r>
            <a:r>
              <a:rPr lang="en-US" dirty="0" err="1" smtClean="0"/>
              <a:t>forloop</a:t>
            </a:r>
            <a:r>
              <a:rPr lang="en-US" dirty="0" smtClean="0"/>
              <a:t> to repeat Step 2 of the algorithm </a:t>
            </a:r>
          </a:p>
          <a:p>
            <a:r>
              <a:rPr lang="en-US" dirty="0" smtClean="0"/>
              <a:t>Use PR(y</a:t>
            </a:r>
            <a:r>
              <a:rPr lang="en-US" dirty="0"/>
              <a:t>)=PR(a)=PR(m)=</a:t>
            </a:r>
            <a:r>
              <a:rPr lang="en-US" dirty="0" smtClean="0"/>
              <a:t>1/3 as initial values and observe </a:t>
            </a:r>
            <a:r>
              <a:rPr lang="en-US" dirty="0"/>
              <a:t>whether the algorithm converges after 20 iterations and 100 </a:t>
            </a:r>
            <a:r>
              <a:rPr lang="en-US" dirty="0" smtClean="0"/>
              <a:t>iterations respectively</a:t>
            </a:r>
          </a:p>
          <a:p>
            <a:r>
              <a:rPr lang="en-US" dirty="0" smtClean="0"/>
              <a:t>Use </a:t>
            </a:r>
            <a:r>
              <a:rPr lang="en-US" dirty="0"/>
              <a:t>PR(y</a:t>
            </a:r>
            <a:r>
              <a:rPr lang="en-US" dirty="0" smtClean="0"/>
              <a:t>)=0.5, PR(a)=0.25, PR(m)=0.25 as initial values and </a:t>
            </a:r>
            <a:r>
              <a:rPr lang="en-US" dirty="0"/>
              <a:t>observe whether the algorithm converges after 20 iterations and 100 </a:t>
            </a:r>
            <a:r>
              <a:rPr lang="en-US" dirty="0" smtClean="0"/>
              <a:t>iterations respectively</a:t>
            </a:r>
          </a:p>
          <a:p>
            <a:r>
              <a:rPr lang="en-US" dirty="0"/>
              <a:t>Use </a:t>
            </a:r>
            <a:r>
              <a:rPr lang="en-US" dirty="0" smtClean="0"/>
              <a:t>other initial </a:t>
            </a:r>
            <a:r>
              <a:rPr lang="en-US" dirty="0"/>
              <a:t>values </a:t>
            </a:r>
            <a:r>
              <a:rPr lang="en-US" dirty="0" smtClean="0"/>
              <a:t>of your own choice and </a:t>
            </a:r>
            <a:r>
              <a:rPr lang="en-US" dirty="0"/>
              <a:t>observe whether the algorithm converges after 20 iterations and 100 iterations respectively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328</Words>
  <Application>Microsoft Office PowerPoint</Application>
  <PresentationFormat>On-screen Show (4:3)</PresentationFormat>
  <Paragraphs>56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Lab 9</vt:lpstr>
      <vt:lpstr>Lab 9</vt:lpstr>
      <vt:lpstr>Solving PageRank Equations</vt:lpstr>
      <vt:lpstr>PageRank Algorithm</vt:lpstr>
      <vt:lpstr>Convergence of Algorithm</vt:lpstr>
      <vt:lpstr>Example</vt:lpstr>
      <vt:lpstr>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Yi</cp:lastModifiedBy>
  <cp:revision>603</cp:revision>
  <dcterms:created xsi:type="dcterms:W3CDTF">2006-08-16T00:00:00Z</dcterms:created>
  <dcterms:modified xsi:type="dcterms:W3CDTF">2014-12-01T19:13:32Z</dcterms:modified>
</cp:coreProperties>
</file>