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65" r:id="rId2"/>
    <p:sldId id="295" r:id="rId3"/>
    <p:sldId id="309" r:id="rId4"/>
    <p:sldId id="310" r:id="rId5"/>
    <p:sldId id="294" r:id="rId6"/>
    <p:sldId id="311" r:id="rId7"/>
    <p:sldId id="312" r:id="rId8"/>
    <p:sldId id="266" r:id="rId9"/>
    <p:sldId id="267" r:id="rId10"/>
    <p:sldId id="308" r:id="rId11"/>
    <p:sldId id="313" r:id="rId12"/>
    <p:sldId id="321" r:id="rId13"/>
    <p:sldId id="319" r:id="rId14"/>
    <p:sldId id="303" r:id="rId15"/>
    <p:sldId id="307" r:id="rId16"/>
    <p:sldId id="320" r:id="rId17"/>
    <p:sldId id="322" r:id="rId18"/>
    <p:sldId id="323" r:id="rId19"/>
    <p:sldId id="324" r:id="rId20"/>
    <p:sldId id="269" r:id="rId21"/>
    <p:sldId id="270" r:id="rId22"/>
    <p:sldId id="281" r:id="rId23"/>
    <p:sldId id="282" r:id="rId24"/>
    <p:sldId id="301" r:id="rId25"/>
    <p:sldId id="271" r:id="rId26"/>
    <p:sldId id="299" r:id="rId27"/>
    <p:sldId id="283" r:id="rId28"/>
    <p:sldId id="272" r:id="rId29"/>
    <p:sldId id="284" r:id="rId30"/>
    <p:sldId id="298" r:id="rId31"/>
    <p:sldId id="279" r:id="rId32"/>
    <p:sldId id="276" r:id="rId33"/>
    <p:sldId id="259" r:id="rId34"/>
    <p:sldId id="260" r:id="rId35"/>
    <p:sldId id="263" r:id="rId36"/>
    <p:sldId id="264" r:id="rId37"/>
    <p:sldId id="285" r:id="rId38"/>
    <p:sldId id="315" r:id="rId39"/>
    <p:sldId id="286" r:id="rId40"/>
    <p:sldId id="314" r:id="rId41"/>
    <p:sldId id="277" r:id="rId42"/>
    <p:sldId id="28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7" autoAdjust="0"/>
    <p:restoredTop sz="73270" autoAdjust="0"/>
  </p:normalViewPr>
  <p:slideViewPr>
    <p:cSldViewPr snapToGrid="0">
      <p:cViewPr varScale="1">
        <p:scale>
          <a:sx n="77" d="100"/>
          <a:sy n="77" d="100"/>
        </p:scale>
        <p:origin x="3200" y="104"/>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3" custScaleY="171128">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3" custScaleY="171128">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3" custScaleY="164249">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custT="1"/>
      <dgm:spPr/>
      <dgm:t>
        <a:bodyPr/>
        <a:lstStyle/>
        <a:p>
          <a:r>
            <a:rPr lang="en-CA" sz="3200" dirty="0"/>
            <a:t>A tool for simplifying instruction.</a:t>
          </a:r>
          <a:endParaRPr lang="en-US" sz="3200"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custT="1"/>
      <dgm:spPr/>
      <dgm:t>
        <a:bodyPr/>
        <a:lstStyle/>
        <a:p>
          <a:r>
            <a:rPr lang="en-CA" sz="3200" dirty="0"/>
            <a:t>Execution as you enter code and press return.</a:t>
          </a:r>
          <a:endParaRPr lang="en-US" sz="3200"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custT="1"/>
      <dgm:spPr/>
      <dgm:t>
        <a:bodyPr/>
        <a:lstStyle/>
        <a:p>
          <a:r>
            <a:rPr lang="en-CA" sz="3200" dirty="0"/>
            <a:t>Immediate response line by line</a:t>
          </a:r>
          <a:r>
            <a:rPr lang="en-CA" sz="2800" dirty="0"/>
            <a:t>.</a:t>
          </a:r>
          <a:endParaRPr lang="en-US" sz="2800"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custT="1"/>
      <dgm:spPr/>
      <dgm:t>
        <a:bodyPr/>
        <a:lstStyle/>
        <a:p>
          <a:r>
            <a:rPr lang="en-CA" sz="3200" dirty="0"/>
            <a:t>You can also write entire methods first and then execute them.</a:t>
          </a:r>
          <a:endParaRPr lang="en-US" sz="3200"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custT="1"/>
      <dgm:spPr/>
      <dgm:t>
        <a:bodyPr/>
        <a:lstStyle/>
        <a:p>
          <a:r>
            <a:rPr lang="en-CA" sz="3200" dirty="0"/>
            <a:t>Ideal in teaching Java one line at a time.</a:t>
          </a:r>
          <a:endParaRPr lang="en-US" sz="3200"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custScaleY="53397"/>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custScaleY="78426"/>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custScaleY="52198"/>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5587EAE-7778-402C-A348-CA55C91BC731}">
      <dgm:prSet custT="1"/>
      <dgm:spPr>
        <a:solidFill>
          <a:srgbClr val="F49201">
            <a:alpha val="79000"/>
          </a:srgbClr>
        </a:solidFill>
      </dgm:spPr>
      <dgm:t>
        <a:bodyPr/>
        <a:lstStyle/>
        <a:p>
          <a:r>
            <a:rPr lang="en-CA" sz="2800" dirty="0"/>
            <a:t>Especially useful for Strings that contain HTML, XML and JSON</a:t>
          </a:r>
          <a:endParaRPr lang="en-US" sz="28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800" dirty="0"/>
            <a:t>Who doesn’t like writing three quotation marks in a row? </a:t>
          </a:r>
          <a:endParaRPr lang="en-US" sz="28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542D6E61-F999-43D1-B55A-CEDDF4FEF58C}">
      <dgm:prSet custT="1"/>
      <dgm:spPr>
        <a:solidFill>
          <a:srgbClr val="F49201"/>
        </a:solidFill>
      </dgm:spPr>
      <dgm:t>
        <a:bodyPr/>
        <a:lstStyle/>
        <a:p>
          <a:r>
            <a:rPr lang="en-CA" sz="2800" dirty="0"/>
            <a:t>Finally, what you enter into your source code is what you get</a:t>
          </a:r>
          <a:endParaRPr lang="en-US" sz="2800" dirty="0"/>
        </a:p>
      </dgm:t>
    </dgm:pt>
    <dgm:pt modelId="{27A1B0DA-2845-48A0-8D1C-997E280861EE}" type="sibTrans" cxnId="{6DA9F98E-C289-4881-9557-E9DEF5497C4E}">
      <dgm:prSet/>
      <dgm:spPr/>
      <dgm:t>
        <a:bodyPr/>
        <a:lstStyle/>
        <a:p>
          <a:endParaRPr lang="en-US"/>
        </a:p>
      </dgm:t>
    </dgm:pt>
    <dgm:pt modelId="{1A7BEFC2-E169-4D2D-91E4-8D8391D3F185}" type="parTrans" cxnId="{6DA9F98E-C289-4881-9557-E9DEF5497C4E}">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ScaleY="140119"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custLinFactNeighborX="3463" custLinFactNeighborY="4797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44731" custLinFactNeighborY="12472"/>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600" dirty="0"/>
            <a:t>Initializing constructors, setters, getters, equals, </a:t>
          </a:r>
          <a:r>
            <a:rPr lang="en-CA" sz="2600" dirty="0" err="1"/>
            <a:t>hashCode</a:t>
          </a:r>
          <a:r>
            <a:rPr lang="en-CA" sz="2600" dirty="0"/>
            <a:t>, and </a:t>
          </a:r>
          <a:r>
            <a:rPr lang="en-CA" sz="2600" dirty="0" err="1"/>
            <a:t>toString</a:t>
          </a:r>
          <a:endParaRPr lang="en-US" sz="26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600" dirty="0"/>
            <a:t>Validating initial values without a separate constructor</a:t>
          </a:r>
          <a:endParaRPr lang="en-US" sz="26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ScaleY="45183"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X="252" custLinFactNeighborY="-1517">
        <dgm:presLayoutVars>
          <dgm:bulletEnabled val="1"/>
        </dgm:presLayoutVars>
      </dgm:prSet>
      <dgm:spPr/>
    </dgm:pt>
    <dgm:pt modelId="{86BD0C2D-08A5-424B-86E3-9A4832479032}" type="pres">
      <dgm:prSet presAssocID="{CAB706EF-11B9-46B1-A8CF-FA90A886FAF8}" presName="parentText" presStyleLbl="node1" presStyleIdx="1" presStyleCnt="5" custScaleY="61309" custLinFactNeighborX="881" custLinFactNeighborY="-11647">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custScaleY="49457">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ScaleY="73704" custLinFactNeighborY="17731">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ScaleY="69935" custLinFactNeighborX="252" custLinFactNeighborY="374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custT="1"/>
      <dgm:spPr>
        <a:solidFill>
          <a:srgbClr val="007590">
            <a:alpha val="26000"/>
          </a:srgbClr>
        </a:solidFill>
      </dgm:spPr>
      <dgm:t>
        <a:bodyPr/>
        <a:lstStyle/>
        <a:p>
          <a:r>
            <a:rPr lang="en-CA" sz="2800" dirty="0"/>
            <a:t>Little to download</a:t>
          </a:r>
          <a:endParaRPr lang="en-US" sz="2800"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custT="1"/>
      <dgm:spPr>
        <a:solidFill>
          <a:srgbClr val="007590">
            <a:alpha val="26000"/>
          </a:srgbClr>
        </a:solidFill>
      </dgm:spPr>
      <dgm:t>
        <a:bodyPr/>
        <a:lstStyle/>
        <a:p>
          <a:r>
            <a:rPr lang="en-CA" sz="2800" dirty="0"/>
            <a:t>Available in the browsers on every school PC</a:t>
          </a:r>
          <a:endParaRPr lang="en-US" sz="2800"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custT="1"/>
      <dgm:spPr>
        <a:solidFill>
          <a:srgbClr val="F49201">
            <a:alpha val="20000"/>
          </a:srgbClr>
        </a:solidFill>
      </dgm:spPr>
      <dgm:t>
        <a:bodyPr/>
        <a:lstStyle/>
        <a:p>
          <a:r>
            <a:rPr lang="en-CA" sz="2800" dirty="0"/>
            <a:t>Associated with the two big trends:</a:t>
          </a:r>
          <a:endParaRPr lang="en-US" sz="2800"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custT="1"/>
      <dgm:spPr>
        <a:solidFill>
          <a:srgbClr val="F49201">
            <a:alpha val="20000"/>
          </a:srgbClr>
        </a:solidFill>
      </dgm:spPr>
      <dgm:t>
        <a:bodyPr/>
        <a:lstStyle/>
        <a:p>
          <a:r>
            <a:rPr lang="en-CA" sz="2800"/>
            <a:t>Big Data</a:t>
          </a:r>
          <a:endParaRPr lang="en-US" sz="2800"/>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custT="1"/>
      <dgm:spPr>
        <a:solidFill>
          <a:srgbClr val="F49201">
            <a:alpha val="20000"/>
          </a:srgbClr>
        </a:solidFill>
      </dgm:spPr>
      <dgm:t>
        <a:bodyPr/>
        <a:lstStyle/>
        <a:p>
          <a:r>
            <a:rPr lang="en-CA" sz="2800" dirty="0"/>
            <a:t>AI/ML</a:t>
          </a:r>
          <a:endParaRPr lang="en-US" sz="2800" dirty="0"/>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custT="1"/>
      <dgm:spPr>
        <a:solidFill>
          <a:srgbClr val="F49201">
            <a:alpha val="20000"/>
          </a:srgbClr>
        </a:solidFill>
      </dgm:spPr>
      <dgm:t>
        <a:bodyPr/>
        <a:lstStyle/>
        <a:p>
          <a:r>
            <a:rPr lang="en-CA" sz="2800" dirty="0"/>
            <a:t>Online </a:t>
          </a:r>
          <a:r>
            <a:rPr lang="en-CA" sz="2800" dirty="0" err="1"/>
            <a:t>Jupyter</a:t>
          </a:r>
          <a:r>
            <a:rPr lang="en-CA" sz="2800" dirty="0"/>
            <a:t> notepad is popular</a:t>
          </a:r>
          <a:endParaRPr lang="en-US" sz="2800" dirty="0"/>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custScaleY="123967">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custScaleY="187468">
        <dgm:presLayoutVars>
          <dgm:bulletEnabled val="1"/>
        </dgm:presLayoutVars>
      </dgm:prSet>
      <dgm:spPr/>
    </dgm:pt>
  </dgm:ptLst>
  <dgm:cxnLst>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0B51AF-49D1-49CA-A7B1-9D7AD1EE57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DD0EAA-9885-4B56-B8F8-549751A308F4}">
      <dgm:prSet custT="1"/>
      <dgm:spPr/>
      <dgm:t>
        <a:bodyPr/>
        <a:lstStyle/>
        <a:p>
          <a:r>
            <a:rPr lang="en-CA" sz="2400" dirty="0"/>
            <a:t>Many financial institutions depend on Java to run their backend</a:t>
          </a:r>
          <a:endParaRPr lang="en-US" sz="2400" dirty="0"/>
        </a:p>
      </dgm:t>
    </dgm:pt>
    <dgm:pt modelId="{53772EDB-BA1D-4183-8E17-5DF62D3082EF}" type="parTrans" cxnId="{A06A1C2C-A430-4713-AD60-0810ADCB7DAD}">
      <dgm:prSet/>
      <dgm:spPr/>
      <dgm:t>
        <a:bodyPr/>
        <a:lstStyle/>
        <a:p>
          <a:endParaRPr lang="en-US"/>
        </a:p>
      </dgm:t>
    </dgm:pt>
    <dgm:pt modelId="{8F3B9581-36C0-46B4-9F14-E15FBC434143}" type="sibTrans" cxnId="{A06A1C2C-A430-4713-AD60-0810ADCB7DAD}">
      <dgm:prSet/>
      <dgm:spPr/>
      <dgm:t>
        <a:bodyPr/>
        <a:lstStyle/>
        <a:p>
          <a:endParaRPr lang="en-US"/>
        </a:p>
      </dgm:t>
    </dgm:pt>
    <dgm:pt modelId="{57A41813-1BB5-4A79-854B-95EE579CC694}">
      <dgm:prSet custT="1"/>
      <dgm:spPr/>
      <dgm:t>
        <a:bodyPr/>
        <a:lstStyle/>
        <a:p>
          <a:r>
            <a:rPr lang="en-CA" sz="2400" dirty="0"/>
            <a:t>Twitter, LinkedIn, Amazon and others use Java</a:t>
          </a:r>
          <a:endParaRPr lang="en-US" sz="2400" dirty="0"/>
        </a:p>
      </dgm:t>
    </dgm:pt>
    <dgm:pt modelId="{9B8797A3-9D5B-4692-8665-854DC800D651}" type="parTrans" cxnId="{8AC8C76D-D426-410E-BAD4-4DAE3CC4D7DB}">
      <dgm:prSet/>
      <dgm:spPr/>
      <dgm:t>
        <a:bodyPr/>
        <a:lstStyle/>
        <a:p>
          <a:endParaRPr lang="en-US"/>
        </a:p>
      </dgm:t>
    </dgm:pt>
    <dgm:pt modelId="{9D027A5E-F85D-435A-9C41-F6309B24C2C8}" type="sibTrans" cxnId="{8AC8C76D-D426-410E-BAD4-4DAE3CC4D7DB}">
      <dgm:prSet/>
      <dgm:spPr/>
      <dgm:t>
        <a:bodyPr/>
        <a:lstStyle/>
        <a:p>
          <a:endParaRPr lang="en-US"/>
        </a:p>
      </dgm:t>
    </dgm:pt>
    <dgm:pt modelId="{3D87BA62-020C-40B6-AEE4-C1A3008C4D23}">
      <dgm:prSet custT="1"/>
      <dgm:spPr/>
      <dgm:t>
        <a:bodyPr/>
        <a:lstStyle/>
        <a:p>
          <a:r>
            <a:rPr lang="en-CA" sz="2400" dirty="0"/>
            <a:t>Your prospects are a function of how well you code</a:t>
          </a:r>
          <a:endParaRPr lang="en-US" sz="2400" dirty="0"/>
        </a:p>
      </dgm:t>
    </dgm:pt>
    <dgm:pt modelId="{7BBB10B2-202B-493E-8CB3-0CC378940696}" type="parTrans" cxnId="{739EAB52-7630-49DE-9703-33517A5B2798}">
      <dgm:prSet/>
      <dgm:spPr/>
      <dgm:t>
        <a:bodyPr/>
        <a:lstStyle/>
        <a:p>
          <a:endParaRPr lang="en-US"/>
        </a:p>
      </dgm:t>
    </dgm:pt>
    <dgm:pt modelId="{6438A429-7F32-40A8-9839-FF78403464C9}" type="sibTrans" cxnId="{739EAB52-7630-49DE-9703-33517A5B2798}">
      <dgm:prSet/>
      <dgm:spPr/>
      <dgm:t>
        <a:bodyPr/>
        <a:lstStyle/>
        <a:p>
          <a:endParaRPr lang="en-US"/>
        </a:p>
      </dgm:t>
    </dgm:pt>
    <dgm:pt modelId="{3463E0F7-458F-426B-A25F-ED0710DDAB83}">
      <dgm:prSet custT="1"/>
      <dgm:spPr/>
      <dgm:t>
        <a:bodyPr/>
        <a:lstStyle/>
        <a:p>
          <a:r>
            <a:rPr lang="en-CA" sz="2400" dirty="0"/>
            <a:t>The best language to learn to prepare you to work with any language during your career.</a:t>
          </a:r>
          <a:endParaRPr lang="en-US" sz="2400" dirty="0"/>
        </a:p>
      </dgm:t>
    </dgm:pt>
    <dgm:pt modelId="{B6F32F9C-E822-4F4B-A755-40201454220C}" type="parTrans" cxnId="{6201A5CA-3CF4-454E-BDA5-6E7A175DB2EE}">
      <dgm:prSet/>
      <dgm:spPr/>
      <dgm:t>
        <a:bodyPr/>
        <a:lstStyle/>
        <a:p>
          <a:endParaRPr lang="en-US"/>
        </a:p>
      </dgm:t>
    </dgm:pt>
    <dgm:pt modelId="{6BFBCDA5-E8A5-4486-894E-2BCFEC83D6A1}" type="sibTrans" cxnId="{6201A5CA-3CF4-454E-BDA5-6E7A175DB2EE}">
      <dgm:prSet/>
      <dgm:spPr/>
      <dgm:t>
        <a:bodyPr/>
        <a:lstStyle/>
        <a:p>
          <a:endParaRPr lang="en-US"/>
        </a:p>
      </dgm:t>
    </dgm:pt>
    <dgm:pt modelId="{63CEABA3-D74A-4854-99EC-E62FAFE88ADF}">
      <dgm:prSet custT="1"/>
      <dgm:spPr/>
      <dgm:t>
        <a:bodyPr/>
        <a:lstStyle/>
        <a:p>
          <a:r>
            <a:rPr lang="en-CA" sz="2400" dirty="0"/>
            <a:t>The best language for giving students a clear understanding of what it means to program.</a:t>
          </a:r>
          <a:endParaRPr lang="en-US" sz="2400" dirty="0"/>
        </a:p>
      </dgm:t>
    </dgm:pt>
    <dgm:pt modelId="{AC52266E-7F6D-4C7C-AC9B-18B144F45202}" type="parTrans" cxnId="{AA327277-4D04-489C-AE3E-2514BB16CA6B}">
      <dgm:prSet/>
      <dgm:spPr/>
      <dgm:t>
        <a:bodyPr/>
        <a:lstStyle/>
        <a:p>
          <a:endParaRPr lang="en-US"/>
        </a:p>
      </dgm:t>
    </dgm:pt>
    <dgm:pt modelId="{778A584D-22D6-4E21-B30C-D165A0621CA0}" type="sibTrans" cxnId="{AA327277-4D04-489C-AE3E-2514BB16CA6B}">
      <dgm:prSet/>
      <dgm:spPr/>
      <dgm:t>
        <a:bodyPr/>
        <a:lstStyle/>
        <a:p>
          <a:endParaRPr lang="en-US"/>
        </a:p>
      </dgm:t>
    </dgm:pt>
    <dgm:pt modelId="{DED99785-61B3-4767-8B7F-B89C5FEAC982}" type="pres">
      <dgm:prSet presAssocID="{350B51AF-49D1-49CA-A7B1-9D7AD1EE57F1}" presName="root" presStyleCnt="0">
        <dgm:presLayoutVars>
          <dgm:dir/>
          <dgm:resizeHandles val="exact"/>
        </dgm:presLayoutVars>
      </dgm:prSet>
      <dgm:spPr/>
    </dgm:pt>
    <dgm:pt modelId="{6F671C86-9E2A-4E67-92CE-8DC0E26E56D1}" type="pres">
      <dgm:prSet presAssocID="{9CDD0EAA-9885-4B56-B8F8-549751A308F4}" presName="compNode" presStyleCnt="0"/>
      <dgm:spPr/>
    </dgm:pt>
    <dgm:pt modelId="{5475BE4E-C09C-4DE8-80F3-6D83264158D1}" type="pres">
      <dgm:prSet presAssocID="{9CDD0EAA-9885-4B56-B8F8-549751A308F4}" presName="bgRect" presStyleLbl="bgShp" presStyleIdx="0" presStyleCnt="5"/>
      <dgm:spPr/>
    </dgm:pt>
    <dgm:pt modelId="{496EEFB8-666E-433A-B2B0-E9F2FD532B1A}" type="pres">
      <dgm:prSet presAssocID="{9CDD0EAA-9885-4B56-B8F8-549751A308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7AD5A3A-A9D2-40EB-A123-78FAAF137A59}" type="pres">
      <dgm:prSet presAssocID="{9CDD0EAA-9885-4B56-B8F8-549751A308F4}" presName="spaceRect" presStyleCnt="0"/>
      <dgm:spPr/>
    </dgm:pt>
    <dgm:pt modelId="{69FB090B-9DF5-4709-BFCE-7674395FAC0A}" type="pres">
      <dgm:prSet presAssocID="{9CDD0EAA-9885-4B56-B8F8-549751A308F4}" presName="parTx" presStyleLbl="revTx" presStyleIdx="0" presStyleCnt="5">
        <dgm:presLayoutVars>
          <dgm:chMax val="0"/>
          <dgm:chPref val="0"/>
        </dgm:presLayoutVars>
      </dgm:prSet>
      <dgm:spPr/>
    </dgm:pt>
    <dgm:pt modelId="{7BD67BFD-029B-4DB7-A765-BCC63EABA32A}" type="pres">
      <dgm:prSet presAssocID="{8F3B9581-36C0-46B4-9F14-E15FBC434143}" presName="sibTrans" presStyleCnt="0"/>
      <dgm:spPr/>
    </dgm:pt>
    <dgm:pt modelId="{1AE5C4C3-C3B3-4AFB-840C-C766DE33448C}" type="pres">
      <dgm:prSet presAssocID="{57A41813-1BB5-4A79-854B-95EE579CC694}" presName="compNode" presStyleCnt="0"/>
      <dgm:spPr/>
    </dgm:pt>
    <dgm:pt modelId="{4B0F2DE8-1E66-4522-9AC1-6525221E0CE5}" type="pres">
      <dgm:prSet presAssocID="{57A41813-1BB5-4A79-854B-95EE579CC694}" presName="bgRect" presStyleLbl="bgShp" presStyleIdx="1" presStyleCnt="5"/>
      <dgm:spPr/>
    </dgm:pt>
    <dgm:pt modelId="{D5076888-0AD7-4ECD-9992-9792AB50FDC7}" type="pres">
      <dgm:prSet presAssocID="{57A41813-1BB5-4A79-854B-95EE579CC6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B0663348-720F-4B41-BE26-4C0B06B54F1C}" type="pres">
      <dgm:prSet presAssocID="{57A41813-1BB5-4A79-854B-95EE579CC694}" presName="spaceRect" presStyleCnt="0"/>
      <dgm:spPr/>
    </dgm:pt>
    <dgm:pt modelId="{A0D83735-B946-4AFD-AA03-F0A32706C02B}" type="pres">
      <dgm:prSet presAssocID="{57A41813-1BB5-4A79-854B-95EE579CC694}" presName="parTx" presStyleLbl="revTx" presStyleIdx="1" presStyleCnt="5">
        <dgm:presLayoutVars>
          <dgm:chMax val="0"/>
          <dgm:chPref val="0"/>
        </dgm:presLayoutVars>
      </dgm:prSet>
      <dgm:spPr/>
    </dgm:pt>
    <dgm:pt modelId="{B0E4C569-6A6F-4869-94C9-7868F35B1A71}" type="pres">
      <dgm:prSet presAssocID="{9D027A5E-F85D-435A-9C41-F6309B24C2C8}" presName="sibTrans" presStyleCnt="0"/>
      <dgm:spPr/>
    </dgm:pt>
    <dgm:pt modelId="{407D2A99-7038-4ACE-8F8B-B9B2785DF0FF}" type="pres">
      <dgm:prSet presAssocID="{3D87BA62-020C-40B6-AEE4-C1A3008C4D23}" presName="compNode" presStyleCnt="0"/>
      <dgm:spPr/>
    </dgm:pt>
    <dgm:pt modelId="{9D58C1F0-6488-486F-A26A-BF9C285AA347}" type="pres">
      <dgm:prSet presAssocID="{3D87BA62-020C-40B6-AEE4-C1A3008C4D23}" presName="bgRect" presStyleLbl="bgShp" presStyleIdx="2" presStyleCnt="5"/>
      <dgm:spPr/>
    </dgm:pt>
    <dgm:pt modelId="{C4D83E87-D1F2-4F1B-8749-3FE60F8FBD30}" type="pres">
      <dgm:prSet presAssocID="{3D87BA62-020C-40B6-AEE4-C1A3008C4D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E1A68846-65E6-4234-B2C6-BE93D007C09C}" type="pres">
      <dgm:prSet presAssocID="{3D87BA62-020C-40B6-AEE4-C1A3008C4D23}" presName="spaceRect" presStyleCnt="0"/>
      <dgm:spPr/>
    </dgm:pt>
    <dgm:pt modelId="{13CF4646-65CD-47AC-8AD9-752D2E8CFC99}" type="pres">
      <dgm:prSet presAssocID="{3D87BA62-020C-40B6-AEE4-C1A3008C4D23}" presName="parTx" presStyleLbl="revTx" presStyleIdx="2" presStyleCnt="5">
        <dgm:presLayoutVars>
          <dgm:chMax val="0"/>
          <dgm:chPref val="0"/>
        </dgm:presLayoutVars>
      </dgm:prSet>
      <dgm:spPr/>
    </dgm:pt>
    <dgm:pt modelId="{2C402CF3-FDEC-4C40-B66D-52E86C025DEE}" type="pres">
      <dgm:prSet presAssocID="{6438A429-7F32-40A8-9839-FF78403464C9}" presName="sibTrans" presStyleCnt="0"/>
      <dgm:spPr/>
    </dgm:pt>
    <dgm:pt modelId="{50EE6444-AE6D-4D48-BCDD-6FB6B9E941C6}" type="pres">
      <dgm:prSet presAssocID="{3463E0F7-458F-426B-A25F-ED0710DDAB83}" presName="compNode" presStyleCnt="0"/>
      <dgm:spPr/>
    </dgm:pt>
    <dgm:pt modelId="{AB84FC65-A3E1-4B6F-85F2-B8DF49EEDF05}" type="pres">
      <dgm:prSet presAssocID="{3463E0F7-458F-426B-A25F-ED0710DDAB83}" presName="bgRect" presStyleLbl="bgShp" presStyleIdx="3" presStyleCnt="5"/>
      <dgm:spPr/>
    </dgm:pt>
    <dgm:pt modelId="{2E842EC2-7635-4CF4-8B03-0B85188A5A9E}" type="pres">
      <dgm:prSet presAssocID="{3463E0F7-458F-426B-A25F-ED0710DDAB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8A1FBC7-4E6A-457F-A231-53815DE47C9F}" type="pres">
      <dgm:prSet presAssocID="{3463E0F7-458F-426B-A25F-ED0710DDAB83}" presName="spaceRect" presStyleCnt="0"/>
      <dgm:spPr/>
    </dgm:pt>
    <dgm:pt modelId="{D92B821E-17F5-46FF-9974-1E80905DA11C}" type="pres">
      <dgm:prSet presAssocID="{3463E0F7-458F-426B-A25F-ED0710DDAB83}" presName="parTx" presStyleLbl="revTx" presStyleIdx="3" presStyleCnt="5">
        <dgm:presLayoutVars>
          <dgm:chMax val="0"/>
          <dgm:chPref val="0"/>
        </dgm:presLayoutVars>
      </dgm:prSet>
      <dgm:spPr/>
    </dgm:pt>
    <dgm:pt modelId="{2003153A-DCAF-410E-8FFB-A32661318875}" type="pres">
      <dgm:prSet presAssocID="{6BFBCDA5-E8A5-4486-894E-2BCFEC83D6A1}" presName="sibTrans" presStyleCnt="0"/>
      <dgm:spPr/>
    </dgm:pt>
    <dgm:pt modelId="{1FFC427B-9980-4E74-8058-803390D14515}" type="pres">
      <dgm:prSet presAssocID="{63CEABA3-D74A-4854-99EC-E62FAFE88ADF}" presName="compNode" presStyleCnt="0"/>
      <dgm:spPr/>
    </dgm:pt>
    <dgm:pt modelId="{E9DD7ED8-7E7E-4717-95C6-C3AB043C86F5}" type="pres">
      <dgm:prSet presAssocID="{63CEABA3-D74A-4854-99EC-E62FAFE88ADF}" presName="bgRect" presStyleLbl="bgShp" presStyleIdx="4" presStyleCnt="5"/>
      <dgm:spPr/>
    </dgm:pt>
    <dgm:pt modelId="{4ED924FA-7BC2-4D62-AA07-8769FE339509}" type="pres">
      <dgm:prSet presAssocID="{63CEABA3-D74A-4854-99EC-E62FAFE88A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8C3FEE1F-E87D-4FC1-8902-EC1DD473C143}" type="pres">
      <dgm:prSet presAssocID="{63CEABA3-D74A-4854-99EC-E62FAFE88ADF}" presName="spaceRect" presStyleCnt="0"/>
      <dgm:spPr/>
    </dgm:pt>
    <dgm:pt modelId="{AED68DCF-EEDD-41CC-BCF9-B2BAD7C0EB67}" type="pres">
      <dgm:prSet presAssocID="{63CEABA3-D74A-4854-99EC-E62FAFE88ADF}" presName="parTx" presStyleLbl="revTx" presStyleIdx="4" presStyleCnt="5">
        <dgm:presLayoutVars>
          <dgm:chMax val="0"/>
          <dgm:chPref val="0"/>
        </dgm:presLayoutVars>
      </dgm:prSet>
      <dgm:spPr/>
    </dgm:pt>
  </dgm:ptLst>
  <dgm:cxnLst>
    <dgm:cxn modelId="{A06A1C2C-A430-4713-AD60-0810ADCB7DAD}" srcId="{350B51AF-49D1-49CA-A7B1-9D7AD1EE57F1}" destId="{9CDD0EAA-9885-4B56-B8F8-549751A308F4}" srcOrd="0" destOrd="0" parTransId="{53772EDB-BA1D-4183-8E17-5DF62D3082EF}" sibTransId="{8F3B9581-36C0-46B4-9F14-E15FBC434143}"/>
    <dgm:cxn modelId="{47036C6B-6436-42FA-ABC7-ED070C395363}" type="presOf" srcId="{9CDD0EAA-9885-4B56-B8F8-549751A308F4}" destId="{69FB090B-9DF5-4709-BFCE-7674395FAC0A}" srcOrd="0" destOrd="0" presId="urn:microsoft.com/office/officeart/2018/2/layout/IconVerticalSolidList"/>
    <dgm:cxn modelId="{8AC8C76D-D426-410E-BAD4-4DAE3CC4D7DB}" srcId="{350B51AF-49D1-49CA-A7B1-9D7AD1EE57F1}" destId="{57A41813-1BB5-4A79-854B-95EE579CC694}" srcOrd="1" destOrd="0" parTransId="{9B8797A3-9D5B-4692-8665-854DC800D651}" sibTransId="{9D027A5E-F85D-435A-9C41-F6309B24C2C8}"/>
    <dgm:cxn modelId="{739EAB52-7630-49DE-9703-33517A5B2798}" srcId="{350B51AF-49D1-49CA-A7B1-9D7AD1EE57F1}" destId="{3D87BA62-020C-40B6-AEE4-C1A3008C4D23}" srcOrd="2" destOrd="0" parTransId="{7BBB10B2-202B-493E-8CB3-0CC378940696}" sibTransId="{6438A429-7F32-40A8-9839-FF78403464C9}"/>
    <dgm:cxn modelId="{039D6357-2797-4647-AD71-2C6FD93C7E2E}" type="presOf" srcId="{57A41813-1BB5-4A79-854B-95EE579CC694}" destId="{A0D83735-B946-4AFD-AA03-F0A32706C02B}" srcOrd="0" destOrd="0" presId="urn:microsoft.com/office/officeart/2018/2/layout/IconVerticalSolidList"/>
    <dgm:cxn modelId="{AA327277-4D04-489C-AE3E-2514BB16CA6B}" srcId="{350B51AF-49D1-49CA-A7B1-9D7AD1EE57F1}" destId="{63CEABA3-D74A-4854-99EC-E62FAFE88ADF}" srcOrd="4" destOrd="0" parTransId="{AC52266E-7F6D-4C7C-AC9B-18B144F45202}" sibTransId="{778A584D-22D6-4E21-B30C-D165A0621CA0}"/>
    <dgm:cxn modelId="{632F8297-C2D8-4F33-9B3C-ADD7C33CC5F7}" type="presOf" srcId="{350B51AF-49D1-49CA-A7B1-9D7AD1EE57F1}" destId="{DED99785-61B3-4767-8B7F-B89C5FEAC982}" srcOrd="0" destOrd="0" presId="urn:microsoft.com/office/officeart/2018/2/layout/IconVerticalSolidList"/>
    <dgm:cxn modelId="{D7AC5C99-0073-40C0-B19A-5988C2900338}" type="presOf" srcId="{63CEABA3-D74A-4854-99EC-E62FAFE88ADF}" destId="{AED68DCF-EEDD-41CC-BCF9-B2BAD7C0EB67}" srcOrd="0" destOrd="0" presId="urn:microsoft.com/office/officeart/2018/2/layout/IconVerticalSolidList"/>
    <dgm:cxn modelId="{E14460B0-C243-4643-87FB-8BF47B9890A9}" type="presOf" srcId="{3463E0F7-458F-426B-A25F-ED0710DDAB83}" destId="{D92B821E-17F5-46FF-9974-1E80905DA11C}" srcOrd="0" destOrd="0" presId="urn:microsoft.com/office/officeart/2018/2/layout/IconVerticalSolidList"/>
    <dgm:cxn modelId="{6201A5CA-3CF4-454E-BDA5-6E7A175DB2EE}" srcId="{350B51AF-49D1-49CA-A7B1-9D7AD1EE57F1}" destId="{3463E0F7-458F-426B-A25F-ED0710DDAB83}" srcOrd="3" destOrd="0" parTransId="{B6F32F9C-E822-4F4B-A755-40201454220C}" sibTransId="{6BFBCDA5-E8A5-4486-894E-2BCFEC83D6A1}"/>
    <dgm:cxn modelId="{0CCB39CF-61C8-4DA5-A66B-8245E471D2C3}" type="presOf" srcId="{3D87BA62-020C-40B6-AEE4-C1A3008C4D23}" destId="{13CF4646-65CD-47AC-8AD9-752D2E8CFC99}" srcOrd="0" destOrd="0" presId="urn:microsoft.com/office/officeart/2018/2/layout/IconVerticalSolidList"/>
    <dgm:cxn modelId="{6722EA9A-1452-47ED-96CF-13C30348648B}" type="presParOf" srcId="{DED99785-61B3-4767-8B7F-B89C5FEAC982}" destId="{6F671C86-9E2A-4E67-92CE-8DC0E26E56D1}" srcOrd="0" destOrd="0" presId="urn:microsoft.com/office/officeart/2018/2/layout/IconVerticalSolidList"/>
    <dgm:cxn modelId="{FE538986-F1E7-4EB4-A31A-55F19B226A09}" type="presParOf" srcId="{6F671C86-9E2A-4E67-92CE-8DC0E26E56D1}" destId="{5475BE4E-C09C-4DE8-80F3-6D83264158D1}" srcOrd="0" destOrd="0" presId="urn:microsoft.com/office/officeart/2018/2/layout/IconVerticalSolidList"/>
    <dgm:cxn modelId="{DC101AEE-C139-472E-9B37-6C33E5281B63}" type="presParOf" srcId="{6F671C86-9E2A-4E67-92CE-8DC0E26E56D1}" destId="{496EEFB8-666E-433A-B2B0-E9F2FD532B1A}" srcOrd="1" destOrd="0" presId="urn:microsoft.com/office/officeart/2018/2/layout/IconVerticalSolidList"/>
    <dgm:cxn modelId="{6E2AFFF3-8B8C-4DC3-BF0A-95F61B99402E}" type="presParOf" srcId="{6F671C86-9E2A-4E67-92CE-8DC0E26E56D1}" destId="{C7AD5A3A-A9D2-40EB-A123-78FAAF137A59}" srcOrd="2" destOrd="0" presId="urn:microsoft.com/office/officeart/2018/2/layout/IconVerticalSolidList"/>
    <dgm:cxn modelId="{3ACAD6D1-AE0D-46E2-9578-52AC2F2785FF}" type="presParOf" srcId="{6F671C86-9E2A-4E67-92CE-8DC0E26E56D1}" destId="{69FB090B-9DF5-4709-BFCE-7674395FAC0A}" srcOrd="3" destOrd="0" presId="urn:microsoft.com/office/officeart/2018/2/layout/IconVerticalSolidList"/>
    <dgm:cxn modelId="{59D3C949-B61A-4B8F-8A86-5926E04D786B}" type="presParOf" srcId="{DED99785-61B3-4767-8B7F-B89C5FEAC982}" destId="{7BD67BFD-029B-4DB7-A765-BCC63EABA32A}" srcOrd="1" destOrd="0" presId="urn:microsoft.com/office/officeart/2018/2/layout/IconVerticalSolidList"/>
    <dgm:cxn modelId="{E2A89D38-DF3E-4B38-B567-F49DB6EF8151}" type="presParOf" srcId="{DED99785-61B3-4767-8B7F-B89C5FEAC982}" destId="{1AE5C4C3-C3B3-4AFB-840C-C766DE33448C}" srcOrd="2" destOrd="0" presId="urn:microsoft.com/office/officeart/2018/2/layout/IconVerticalSolidList"/>
    <dgm:cxn modelId="{38D0795F-BFE6-49B3-AAF2-3E2479CE3659}" type="presParOf" srcId="{1AE5C4C3-C3B3-4AFB-840C-C766DE33448C}" destId="{4B0F2DE8-1E66-4522-9AC1-6525221E0CE5}" srcOrd="0" destOrd="0" presId="urn:microsoft.com/office/officeart/2018/2/layout/IconVerticalSolidList"/>
    <dgm:cxn modelId="{8581995D-E7F5-47B4-B267-7BFB0FB94765}" type="presParOf" srcId="{1AE5C4C3-C3B3-4AFB-840C-C766DE33448C}" destId="{D5076888-0AD7-4ECD-9992-9792AB50FDC7}" srcOrd="1" destOrd="0" presId="urn:microsoft.com/office/officeart/2018/2/layout/IconVerticalSolidList"/>
    <dgm:cxn modelId="{637CD296-F080-42C5-BB68-A55B1E0F53B4}" type="presParOf" srcId="{1AE5C4C3-C3B3-4AFB-840C-C766DE33448C}" destId="{B0663348-720F-4B41-BE26-4C0B06B54F1C}" srcOrd="2" destOrd="0" presId="urn:microsoft.com/office/officeart/2018/2/layout/IconVerticalSolidList"/>
    <dgm:cxn modelId="{6A40F8C8-C484-4164-9ED0-8557D08EF4A9}" type="presParOf" srcId="{1AE5C4C3-C3B3-4AFB-840C-C766DE33448C}" destId="{A0D83735-B946-4AFD-AA03-F0A32706C02B}" srcOrd="3" destOrd="0" presId="urn:microsoft.com/office/officeart/2018/2/layout/IconVerticalSolidList"/>
    <dgm:cxn modelId="{39DBA47A-4835-4128-A3AA-DAEA76F726B5}" type="presParOf" srcId="{DED99785-61B3-4767-8B7F-B89C5FEAC982}" destId="{B0E4C569-6A6F-4869-94C9-7868F35B1A71}" srcOrd="3" destOrd="0" presId="urn:microsoft.com/office/officeart/2018/2/layout/IconVerticalSolidList"/>
    <dgm:cxn modelId="{3FA6AA1B-1FB0-40BF-8D34-8E80262A2872}" type="presParOf" srcId="{DED99785-61B3-4767-8B7F-B89C5FEAC982}" destId="{407D2A99-7038-4ACE-8F8B-B9B2785DF0FF}" srcOrd="4" destOrd="0" presId="urn:microsoft.com/office/officeart/2018/2/layout/IconVerticalSolidList"/>
    <dgm:cxn modelId="{B4DCF6F4-059C-4E51-8D57-934C041E637E}" type="presParOf" srcId="{407D2A99-7038-4ACE-8F8B-B9B2785DF0FF}" destId="{9D58C1F0-6488-486F-A26A-BF9C285AA347}" srcOrd="0" destOrd="0" presId="urn:microsoft.com/office/officeart/2018/2/layout/IconVerticalSolidList"/>
    <dgm:cxn modelId="{2B04446C-45ED-4EEF-9707-85E708AC5CE9}" type="presParOf" srcId="{407D2A99-7038-4ACE-8F8B-B9B2785DF0FF}" destId="{C4D83E87-D1F2-4F1B-8749-3FE60F8FBD30}" srcOrd="1" destOrd="0" presId="urn:microsoft.com/office/officeart/2018/2/layout/IconVerticalSolidList"/>
    <dgm:cxn modelId="{B5FC7EBA-C5D9-4930-8CC6-3EAF5A9DC86E}" type="presParOf" srcId="{407D2A99-7038-4ACE-8F8B-B9B2785DF0FF}" destId="{E1A68846-65E6-4234-B2C6-BE93D007C09C}" srcOrd="2" destOrd="0" presId="urn:microsoft.com/office/officeart/2018/2/layout/IconVerticalSolidList"/>
    <dgm:cxn modelId="{5CCE5644-3E0B-4DCE-8EA7-7F9FF3F1C2C9}" type="presParOf" srcId="{407D2A99-7038-4ACE-8F8B-B9B2785DF0FF}" destId="{13CF4646-65CD-47AC-8AD9-752D2E8CFC99}" srcOrd="3" destOrd="0" presId="urn:microsoft.com/office/officeart/2018/2/layout/IconVerticalSolidList"/>
    <dgm:cxn modelId="{BF9E1315-F00D-4687-835B-8E8CE6E47370}" type="presParOf" srcId="{DED99785-61B3-4767-8B7F-B89C5FEAC982}" destId="{2C402CF3-FDEC-4C40-B66D-52E86C025DEE}" srcOrd="5" destOrd="0" presId="urn:microsoft.com/office/officeart/2018/2/layout/IconVerticalSolidList"/>
    <dgm:cxn modelId="{11103E7C-9B18-40C1-BB19-A27F398FBFC5}" type="presParOf" srcId="{DED99785-61B3-4767-8B7F-B89C5FEAC982}" destId="{50EE6444-AE6D-4D48-BCDD-6FB6B9E941C6}" srcOrd="6" destOrd="0" presId="urn:microsoft.com/office/officeart/2018/2/layout/IconVerticalSolidList"/>
    <dgm:cxn modelId="{49008204-E5B7-49F2-A2AA-AF2AA9FAD955}" type="presParOf" srcId="{50EE6444-AE6D-4D48-BCDD-6FB6B9E941C6}" destId="{AB84FC65-A3E1-4B6F-85F2-B8DF49EEDF05}" srcOrd="0" destOrd="0" presId="urn:microsoft.com/office/officeart/2018/2/layout/IconVerticalSolidList"/>
    <dgm:cxn modelId="{6809E48C-1650-48E3-9065-A08992D1569B}" type="presParOf" srcId="{50EE6444-AE6D-4D48-BCDD-6FB6B9E941C6}" destId="{2E842EC2-7635-4CF4-8B03-0B85188A5A9E}" srcOrd="1" destOrd="0" presId="urn:microsoft.com/office/officeart/2018/2/layout/IconVerticalSolidList"/>
    <dgm:cxn modelId="{BC9F1B7E-5EFC-47D8-BA9D-3F3457F827DC}" type="presParOf" srcId="{50EE6444-AE6D-4D48-BCDD-6FB6B9E941C6}" destId="{48A1FBC7-4E6A-457F-A231-53815DE47C9F}" srcOrd="2" destOrd="0" presId="urn:microsoft.com/office/officeart/2018/2/layout/IconVerticalSolidList"/>
    <dgm:cxn modelId="{05B0DA13-ABEF-4FBA-966A-9B64E0AF7810}" type="presParOf" srcId="{50EE6444-AE6D-4D48-BCDD-6FB6B9E941C6}" destId="{D92B821E-17F5-46FF-9974-1E80905DA11C}" srcOrd="3" destOrd="0" presId="urn:microsoft.com/office/officeart/2018/2/layout/IconVerticalSolidList"/>
    <dgm:cxn modelId="{E8467425-D274-4AE8-82A0-B9B25E9C1CFB}" type="presParOf" srcId="{DED99785-61B3-4767-8B7F-B89C5FEAC982}" destId="{2003153A-DCAF-410E-8FFB-A32661318875}" srcOrd="7" destOrd="0" presId="urn:microsoft.com/office/officeart/2018/2/layout/IconVerticalSolidList"/>
    <dgm:cxn modelId="{AD4830F0-7F84-4955-BD64-33BFC4F803A4}" type="presParOf" srcId="{DED99785-61B3-4767-8B7F-B89C5FEAC982}" destId="{1FFC427B-9980-4E74-8058-803390D14515}" srcOrd="8" destOrd="0" presId="urn:microsoft.com/office/officeart/2018/2/layout/IconVerticalSolidList"/>
    <dgm:cxn modelId="{72D5CD5A-78EC-4876-98BC-72305174BC6A}" type="presParOf" srcId="{1FFC427B-9980-4E74-8058-803390D14515}" destId="{E9DD7ED8-7E7E-4717-95C6-C3AB043C86F5}" srcOrd="0" destOrd="0" presId="urn:microsoft.com/office/officeart/2018/2/layout/IconVerticalSolidList"/>
    <dgm:cxn modelId="{591CFBF1-EA65-4F0C-9B74-422DC06C1E6D}" type="presParOf" srcId="{1FFC427B-9980-4E74-8058-803390D14515}" destId="{4ED924FA-7BC2-4D62-AA07-8769FE339509}" srcOrd="1" destOrd="0" presId="urn:microsoft.com/office/officeart/2018/2/layout/IconVerticalSolidList"/>
    <dgm:cxn modelId="{7663DBE7-8D4F-48A5-81CE-B0BF51845BCC}" type="presParOf" srcId="{1FFC427B-9980-4E74-8058-803390D14515}" destId="{8C3FEE1F-E87D-4FC1-8902-EC1DD473C143}" srcOrd="2" destOrd="0" presId="urn:microsoft.com/office/officeart/2018/2/layout/IconVerticalSolidList"/>
    <dgm:cxn modelId="{2066CE21-0087-40F2-A3EA-A8BBDB3C2292}" type="presParOf" srcId="{1FFC427B-9980-4E74-8058-803390D14515}" destId="{AED68DCF-EEDD-41CC-BCF9-B2BAD7C0EB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223925" y="1138"/>
          <a:ext cx="2790593" cy="2865292"/>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This presentation looks at enhancements to the Java language</a:t>
          </a:r>
          <a:endParaRPr lang="en-US" sz="2900" kern="1200" dirty="0"/>
        </a:p>
      </dsp:txBody>
      <dsp:txXfrm>
        <a:off x="223925" y="1138"/>
        <a:ext cx="2790593" cy="2865292"/>
      </dsp:txXfrm>
    </dsp:sp>
    <dsp:sp modelId="{FA9FC9BB-7426-438F-89E2-A9B4865F8F3A}">
      <dsp:nvSpPr>
        <dsp:cNvPr id="0" name=""/>
        <dsp:cNvSpPr/>
      </dsp:nvSpPr>
      <dsp:spPr>
        <a:xfrm>
          <a:off x="3293578" y="1138"/>
          <a:ext cx="2790593" cy="2865292"/>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These enhancements help dispel some of the myths surrounding Java.</a:t>
          </a:r>
          <a:endParaRPr lang="en-US" sz="2900" kern="1200" dirty="0"/>
        </a:p>
      </dsp:txBody>
      <dsp:txXfrm>
        <a:off x="3293578" y="1138"/>
        <a:ext cx="2790593" cy="2865292"/>
      </dsp:txXfrm>
    </dsp:sp>
    <dsp:sp modelId="{F9B12F6D-A1D8-46E9-A95C-C5D90C0E82C6}">
      <dsp:nvSpPr>
        <dsp:cNvPr id="0" name=""/>
        <dsp:cNvSpPr/>
      </dsp:nvSpPr>
      <dsp:spPr>
        <a:xfrm>
          <a:off x="1758751" y="3145490"/>
          <a:ext cx="2790593" cy="275011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It is about why Java should be the language taught at all levels in schools today.</a:t>
          </a:r>
          <a:endParaRPr lang="en-US" sz="2900" kern="1200" dirty="0"/>
        </a:p>
      </dsp:txBody>
      <dsp:txXfrm>
        <a:off x="1758751" y="3145490"/>
        <a:ext cx="2790593" cy="27501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170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1706"/>
          <a:ext cx="5750920" cy="83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A tool for simplifying instruction.</a:t>
          </a:r>
          <a:endParaRPr lang="en-US" sz="3200" kern="1200" dirty="0"/>
        </a:p>
      </dsp:txBody>
      <dsp:txXfrm>
        <a:off x="0" y="1706"/>
        <a:ext cx="5750920" cy="831446"/>
      </dsp:txXfrm>
    </dsp:sp>
    <dsp:sp modelId="{9216A449-A885-44B4-ADD4-F0BDF7E7BFA0}">
      <dsp:nvSpPr>
        <dsp:cNvPr id="0" name=""/>
        <dsp:cNvSpPr/>
      </dsp:nvSpPr>
      <dsp:spPr>
        <a:xfrm>
          <a:off x="0" y="83315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833152"/>
          <a:ext cx="5750920" cy="122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Execution as you enter code and press return.</a:t>
          </a:r>
          <a:endParaRPr lang="en-US" sz="3200" kern="1200" dirty="0"/>
        </a:p>
      </dsp:txBody>
      <dsp:txXfrm>
        <a:off x="0" y="833152"/>
        <a:ext cx="5750920" cy="1221173"/>
      </dsp:txXfrm>
    </dsp:sp>
    <dsp:sp modelId="{36D5C27A-0570-49F7-B839-331205C2A63D}">
      <dsp:nvSpPr>
        <dsp:cNvPr id="0" name=""/>
        <dsp:cNvSpPr/>
      </dsp:nvSpPr>
      <dsp:spPr>
        <a:xfrm>
          <a:off x="0" y="205432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54325"/>
          <a:ext cx="5750920" cy="812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Immediate response line by line</a:t>
          </a:r>
          <a:r>
            <a:rPr lang="en-CA" sz="2800" kern="1200" dirty="0"/>
            <a:t>.</a:t>
          </a:r>
          <a:endParaRPr lang="en-US" sz="2800" kern="1200" dirty="0"/>
        </a:p>
      </dsp:txBody>
      <dsp:txXfrm>
        <a:off x="0" y="2054325"/>
        <a:ext cx="5750920" cy="812776"/>
      </dsp:txXfrm>
    </dsp:sp>
    <dsp:sp modelId="{58996D5E-2D6E-459B-985B-3169FF2E7078}">
      <dsp:nvSpPr>
        <dsp:cNvPr id="0" name=""/>
        <dsp:cNvSpPr/>
      </dsp:nvSpPr>
      <dsp:spPr>
        <a:xfrm>
          <a:off x="0" y="286710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2867102"/>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You can also write entire methods first and then execute them.</a:t>
          </a:r>
          <a:endParaRPr lang="en-US" sz="3200" kern="1200" dirty="0"/>
        </a:p>
      </dsp:txBody>
      <dsp:txXfrm>
        <a:off x="0" y="2867102"/>
        <a:ext cx="5750920" cy="1557102"/>
      </dsp:txXfrm>
    </dsp:sp>
    <dsp:sp modelId="{B0835B5C-2AD9-41CA-AEAA-235B67E3C1D2}">
      <dsp:nvSpPr>
        <dsp:cNvPr id="0" name=""/>
        <dsp:cNvSpPr/>
      </dsp:nvSpPr>
      <dsp:spPr>
        <a:xfrm>
          <a:off x="0" y="442420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424205"/>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Ideal in teaching Java one line at a time.</a:t>
          </a:r>
          <a:endParaRPr lang="en-US" sz="3200" kern="1200" dirty="0"/>
        </a:p>
      </dsp:txBody>
      <dsp:txXfrm>
        <a:off x="0" y="4424205"/>
        <a:ext cx="5750920" cy="1557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038900"/>
          <a:ext cx="5659676" cy="1857842"/>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Who doesn’t like writing three quotation marks in a row? </a:t>
          </a:r>
          <a:endParaRPr lang="en-US" sz="2800" kern="1200" dirty="0"/>
        </a:p>
      </dsp:txBody>
      <dsp:txXfrm>
        <a:off x="0" y="4038900"/>
        <a:ext cx="5659676" cy="1003234"/>
      </dsp:txXfrm>
    </dsp:sp>
    <dsp:sp modelId="{31346748-F94C-486A-94BD-7921D3DB8999}">
      <dsp:nvSpPr>
        <dsp:cNvPr id="0" name=""/>
        <dsp:cNvSpPr/>
      </dsp:nvSpPr>
      <dsp:spPr>
        <a:xfrm>
          <a:off x="0" y="5286827"/>
          <a:ext cx="2829838" cy="609915"/>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0" y="5286827"/>
        <a:ext cx="2829838" cy="609915"/>
      </dsp:txXfrm>
    </dsp:sp>
    <dsp:sp modelId="{9F4DAD46-6F39-46C2-90A1-9D1DDB2B2C07}">
      <dsp:nvSpPr>
        <dsp:cNvPr id="0" name=""/>
        <dsp:cNvSpPr/>
      </dsp:nvSpPr>
      <dsp:spPr>
        <a:xfrm>
          <a:off x="2829837" y="5286827"/>
          <a:ext cx="2829838" cy="6099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2829837" y="5286827"/>
        <a:ext cx="2829838" cy="609915"/>
      </dsp:txXfrm>
    </dsp:sp>
    <dsp:sp modelId="{784AEC82-14C5-499A-AD4A-7FFD0D76D638}">
      <dsp:nvSpPr>
        <dsp:cNvPr id="0" name=""/>
        <dsp:cNvSpPr/>
      </dsp:nvSpPr>
      <dsp:spPr>
        <a:xfrm rot="10800000">
          <a:off x="0" y="2136237"/>
          <a:ext cx="5659676" cy="2039239"/>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Especially useful for Strings that contain HTML, XML and JSON</a:t>
          </a:r>
          <a:endParaRPr lang="en-US" sz="2800" kern="1200" dirty="0"/>
        </a:p>
      </dsp:txBody>
      <dsp:txXfrm rot="10800000">
        <a:off x="0" y="2136237"/>
        <a:ext cx="5659676" cy="1325036"/>
      </dsp:txXfrm>
    </dsp:sp>
    <dsp:sp modelId="{D851ACAB-2DF2-4910-9018-5DF2AE632E9A}">
      <dsp:nvSpPr>
        <dsp:cNvPr id="0" name=""/>
        <dsp:cNvSpPr/>
      </dsp:nvSpPr>
      <dsp:spPr>
        <a:xfrm rot="10800000">
          <a:off x="0" y="254433"/>
          <a:ext cx="5659676" cy="2039239"/>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Finally, what you enter into your source code is what you get</a:t>
          </a:r>
          <a:endParaRPr lang="en-US" sz="2800" kern="1200" dirty="0"/>
        </a:p>
      </dsp:txBody>
      <dsp:txXfrm rot="10800000">
        <a:off x="0" y="254433"/>
        <a:ext cx="5659676" cy="1325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0"/>
          <a:ext cx="6263640" cy="66503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Data objects are known for boilerplate code:</a:t>
          </a:r>
          <a:endParaRPr lang="en-US" sz="2500" kern="1200" dirty="0"/>
        </a:p>
      </dsp:txBody>
      <dsp:txXfrm>
        <a:off x="32464" y="32464"/>
        <a:ext cx="6198712" cy="600102"/>
      </dsp:txXfrm>
    </dsp:sp>
    <dsp:sp modelId="{7F976C01-1A8E-42B0-90A8-C9EF38168BFF}">
      <dsp:nvSpPr>
        <dsp:cNvPr id="0" name=""/>
        <dsp:cNvSpPr/>
      </dsp:nvSpPr>
      <dsp:spPr>
        <a:xfrm>
          <a:off x="0" y="718130"/>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Initializing constructors, setters, getters, equals, </a:t>
          </a:r>
          <a:r>
            <a:rPr lang="en-CA" sz="2600" kern="1200" dirty="0" err="1"/>
            <a:t>hashCode</a:t>
          </a:r>
          <a:r>
            <a:rPr lang="en-CA" sz="2600" kern="1200" dirty="0"/>
            <a:t>, and </a:t>
          </a:r>
          <a:r>
            <a:rPr lang="en-CA" sz="2600" kern="1200" dirty="0" err="1"/>
            <a:t>toString</a:t>
          </a:r>
          <a:endParaRPr lang="en-US" sz="2600" kern="1200" dirty="0"/>
        </a:p>
      </dsp:txBody>
      <dsp:txXfrm>
        <a:off x="0" y="718130"/>
        <a:ext cx="6263640" cy="879750"/>
      </dsp:txXfrm>
    </dsp:sp>
    <dsp:sp modelId="{86BD0C2D-08A5-424B-86E3-9A4832479032}">
      <dsp:nvSpPr>
        <dsp:cNvPr id="0" name=""/>
        <dsp:cNvSpPr/>
      </dsp:nvSpPr>
      <dsp:spPr>
        <a:xfrm>
          <a:off x="0" y="1608804"/>
          <a:ext cx="6263640" cy="902382"/>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To the rescue is the immutable record</a:t>
          </a:r>
          <a:endParaRPr lang="en-US" sz="2500" kern="1200" dirty="0"/>
        </a:p>
      </dsp:txBody>
      <dsp:txXfrm>
        <a:off x="44051" y="1652855"/>
        <a:ext cx="6175538" cy="814280"/>
      </dsp:txXfrm>
    </dsp:sp>
    <dsp:sp modelId="{D29E8B74-D65E-4649-BC29-719C89E340C0}">
      <dsp:nvSpPr>
        <dsp:cNvPr id="0" name=""/>
        <dsp:cNvSpPr/>
      </dsp:nvSpPr>
      <dsp:spPr>
        <a:xfrm>
          <a:off x="0" y="2620511"/>
          <a:ext cx="6263640" cy="727937"/>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a:t>More than just a simplification of a bean</a:t>
          </a:r>
          <a:endParaRPr lang="en-US" sz="2500" kern="1200"/>
        </a:p>
      </dsp:txBody>
      <dsp:txXfrm>
        <a:off x="35535" y="2656046"/>
        <a:ext cx="6192570" cy="656867"/>
      </dsp:txXfrm>
    </dsp:sp>
    <dsp:sp modelId="{B718AD6F-98C8-46E1-B57F-CFF634528F64}">
      <dsp:nvSpPr>
        <dsp:cNvPr id="0" name=""/>
        <dsp:cNvSpPr/>
      </dsp:nvSpPr>
      <dsp:spPr>
        <a:xfrm>
          <a:off x="0" y="3463731"/>
          <a:ext cx="6263640" cy="1084819"/>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It’s the path to objects defaulting to immutability</a:t>
          </a:r>
          <a:endParaRPr lang="en-US" sz="2500" kern="1200" dirty="0"/>
        </a:p>
      </dsp:txBody>
      <dsp:txXfrm>
        <a:off x="52956" y="3516687"/>
        <a:ext cx="6157728" cy="978907"/>
      </dsp:txXfrm>
    </dsp:sp>
    <dsp:sp modelId="{9DAF1D9D-7B5B-4D7E-8B0F-579CA9D3302B}">
      <dsp:nvSpPr>
        <dsp:cNvPr id="0" name=""/>
        <dsp:cNvSpPr/>
      </dsp:nvSpPr>
      <dsp:spPr>
        <a:xfrm>
          <a:off x="0" y="4662011"/>
          <a:ext cx="6263640" cy="1029345"/>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And then there is the compact constructor	</a:t>
          </a:r>
          <a:endParaRPr lang="en-US" sz="2500" kern="1200" dirty="0"/>
        </a:p>
      </dsp:txBody>
      <dsp:txXfrm>
        <a:off x="50248" y="4712259"/>
        <a:ext cx="6163144" cy="928849"/>
      </dsp:txXfrm>
    </dsp:sp>
    <dsp:sp modelId="{F1422EAC-B4C3-4523-A4E6-853A06F96262}">
      <dsp:nvSpPr>
        <dsp:cNvPr id="0" name=""/>
        <dsp:cNvSpPr/>
      </dsp:nvSpPr>
      <dsp:spPr>
        <a:xfrm>
          <a:off x="0" y="5733883"/>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Validating initial values without a separate constructor</a:t>
          </a:r>
          <a:endParaRPr lang="en-US" sz="2600" kern="1200" dirty="0"/>
        </a:p>
      </dsp:txBody>
      <dsp:txXfrm>
        <a:off x="0" y="5733883"/>
        <a:ext cx="6263640" cy="879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31703" y="-1034922"/>
          <a:ext cx="1804757"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Little to download</a:t>
          </a:r>
          <a:endParaRPr lang="en-US" sz="2800" kern="1200" dirty="0"/>
        </a:p>
        <a:p>
          <a:pPr marL="285750" lvl="1" indent="-285750" algn="l" defTabSz="1244600">
            <a:lnSpc>
              <a:spcPct val="90000"/>
            </a:lnSpc>
            <a:spcBef>
              <a:spcPct val="0"/>
            </a:spcBef>
            <a:spcAft>
              <a:spcPct val="15000"/>
            </a:spcAft>
            <a:buChar char="•"/>
          </a:pPr>
          <a:r>
            <a:rPr lang="en-CA" sz="2800" kern="1200" dirty="0"/>
            <a:t>Available in the browsers on every school PC</a:t>
          </a:r>
          <a:endParaRPr lang="en-US" sz="2800" kern="1200" dirty="0"/>
        </a:p>
      </dsp:txBody>
      <dsp:txXfrm rot="-5400000">
        <a:off x="2188632" y="96250"/>
        <a:ext cx="3802799" cy="1628555"/>
      </dsp:txXfrm>
    </dsp:sp>
    <dsp:sp modelId="{5540DFF0-C8BF-49C1-AA37-8643C006F6D4}">
      <dsp:nvSpPr>
        <dsp:cNvPr id="0" name=""/>
        <dsp:cNvSpPr/>
      </dsp:nvSpPr>
      <dsp:spPr>
        <a:xfrm>
          <a:off x="0" y="629"/>
          <a:ext cx="2188631" cy="1819796"/>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88835" y="89464"/>
        <a:ext cx="2010961" cy="1642126"/>
      </dsp:txXfrm>
    </dsp:sp>
    <dsp:sp modelId="{F8E31C8E-EBAD-4EBC-BAF8-4E3A8CFDE4DD}">
      <dsp:nvSpPr>
        <dsp:cNvPr id="0" name=""/>
        <dsp:cNvSpPr/>
      </dsp:nvSpPr>
      <dsp:spPr>
        <a:xfrm rot="5400000">
          <a:off x="2765430" y="1332479"/>
          <a:ext cx="2729228" cy="38871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Associated with the two big trends:</a:t>
          </a:r>
          <a:endParaRPr lang="en-US" sz="2800" kern="1200" dirty="0"/>
        </a:p>
        <a:p>
          <a:pPr marL="571500" lvl="2" indent="-285750" algn="l" defTabSz="1244600">
            <a:lnSpc>
              <a:spcPct val="90000"/>
            </a:lnSpc>
            <a:spcBef>
              <a:spcPct val="0"/>
            </a:spcBef>
            <a:spcAft>
              <a:spcPct val="15000"/>
            </a:spcAft>
            <a:buChar char="•"/>
          </a:pPr>
          <a:r>
            <a:rPr lang="en-CA" sz="2800" kern="1200"/>
            <a:t>Big Data</a:t>
          </a:r>
          <a:endParaRPr lang="en-US" sz="2800" kern="1200"/>
        </a:p>
        <a:p>
          <a:pPr marL="571500" lvl="2" indent="-285750" algn="l" defTabSz="1244600">
            <a:lnSpc>
              <a:spcPct val="90000"/>
            </a:lnSpc>
            <a:spcBef>
              <a:spcPct val="0"/>
            </a:spcBef>
            <a:spcAft>
              <a:spcPct val="15000"/>
            </a:spcAft>
            <a:buChar char="•"/>
          </a:pPr>
          <a:r>
            <a:rPr lang="en-CA" sz="2800" kern="1200" dirty="0"/>
            <a:t>AI/ML</a:t>
          </a:r>
          <a:endParaRPr lang="en-US" sz="2800" kern="1200" dirty="0"/>
        </a:p>
        <a:p>
          <a:pPr marL="285750" lvl="1" indent="-285750" algn="l" defTabSz="1244600">
            <a:lnSpc>
              <a:spcPct val="90000"/>
            </a:lnSpc>
            <a:spcBef>
              <a:spcPct val="0"/>
            </a:spcBef>
            <a:spcAft>
              <a:spcPct val="15000"/>
            </a:spcAft>
            <a:buChar char="•"/>
          </a:pPr>
          <a:r>
            <a:rPr lang="en-CA" sz="2800" kern="1200" dirty="0"/>
            <a:t>Online </a:t>
          </a:r>
          <a:r>
            <a:rPr lang="en-CA" sz="2800" kern="1200" dirty="0" err="1"/>
            <a:t>Jupyter</a:t>
          </a:r>
          <a:r>
            <a:rPr lang="en-CA" sz="2800" kern="1200" dirty="0"/>
            <a:t> notepad is popular</a:t>
          </a:r>
          <a:endParaRPr lang="en-US" sz="2800" kern="1200" dirty="0"/>
        </a:p>
      </dsp:txBody>
      <dsp:txXfrm rot="-5400000">
        <a:off x="2186494" y="2044645"/>
        <a:ext cx="3753870" cy="2462768"/>
      </dsp:txXfrm>
    </dsp:sp>
    <dsp:sp modelId="{D178018A-A702-4ABC-9858-0CADB5C7D4BB}">
      <dsp:nvSpPr>
        <dsp:cNvPr id="0" name=""/>
        <dsp:cNvSpPr/>
      </dsp:nvSpPr>
      <dsp:spPr>
        <a:xfrm>
          <a:off x="0" y="2366131"/>
          <a:ext cx="2186494" cy="181979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88835" y="2454966"/>
        <a:ext cx="2008824" cy="1642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5BE4E-C09C-4DE8-80F3-6D83264158D1}">
      <dsp:nvSpPr>
        <dsp:cNvPr id="0" name=""/>
        <dsp:cNvSpPr/>
      </dsp:nvSpPr>
      <dsp:spPr>
        <a:xfrm>
          <a:off x="0" y="4329"/>
          <a:ext cx="6807333" cy="9221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EEFB8-666E-433A-B2B0-E9F2FD532B1A}">
      <dsp:nvSpPr>
        <dsp:cNvPr id="0" name=""/>
        <dsp:cNvSpPr/>
      </dsp:nvSpPr>
      <dsp:spPr>
        <a:xfrm>
          <a:off x="278935" y="211801"/>
          <a:ext cx="507155" cy="5071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B090B-9DF5-4709-BFCE-7674395FAC0A}">
      <dsp:nvSpPr>
        <dsp:cNvPr id="0" name=""/>
        <dsp:cNvSpPr/>
      </dsp:nvSpPr>
      <dsp:spPr>
        <a:xfrm>
          <a:off x="1065026" y="4329"/>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Many financial institutions depend on Java to run their backend</a:t>
          </a:r>
          <a:endParaRPr lang="en-US" sz="2400" kern="1200" dirty="0"/>
        </a:p>
      </dsp:txBody>
      <dsp:txXfrm>
        <a:off x="1065026" y="4329"/>
        <a:ext cx="5742306" cy="922100"/>
      </dsp:txXfrm>
    </dsp:sp>
    <dsp:sp modelId="{4B0F2DE8-1E66-4522-9AC1-6525221E0CE5}">
      <dsp:nvSpPr>
        <dsp:cNvPr id="0" name=""/>
        <dsp:cNvSpPr/>
      </dsp:nvSpPr>
      <dsp:spPr>
        <a:xfrm>
          <a:off x="0" y="1156955"/>
          <a:ext cx="6807333" cy="9221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76888-0AD7-4ECD-9992-9792AB50FDC7}">
      <dsp:nvSpPr>
        <dsp:cNvPr id="0" name=""/>
        <dsp:cNvSpPr/>
      </dsp:nvSpPr>
      <dsp:spPr>
        <a:xfrm>
          <a:off x="278935" y="1364428"/>
          <a:ext cx="507155" cy="5071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83735-B946-4AFD-AA03-F0A32706C02B}">
      <dsp:nvSpPr>
        <dsp:cNvPr id="0" name=""/>
        <dsp:cNvSpPr/>
      </dsp:nvSpPr>
      <dsp:spPr>
        <a:xfrm>
          <a:off x="1065026" y="1156955"/>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Twitter, LinkedIn, Amazon and others use Java</a:t>
          </a:r>
          <a:endParaRPr lang="en-US" sz="2400" kern="1200" dirty="0"/>
        </a:p>
      </dsp:txBody>
      <dsp:txXfrm>
        <a:off x="1065026" y="1156955"/>
        <a:ext cx="5742306" cy="922100"/>
      </dsp:txXfrm>
    </dsp:sp>
    <dsp:sp modelId="{9D58C1F0-6488-486F-A26A-BF9C285AA347}">
      <dsp:nvSpPr>
        <dsp:cNvPr id="0" name=""/>
        <dsp:cNvSpPr/>
      </dsp:nvSpPr>
      <dsp:spPr>
        <a:xfrm>
          <a:off x="0" y="2309581"/>
          <a:ext cx="6807333" cy="9221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83E87-D1F2-4F1B-8749-3FE60F8FBD30}">
      <dsp:nvSpPr>
        <dsp:cNvPr id="0" name=""/>
        <dsp:cNvSpPr/>
      </dsp:nvSpPr>
      <dsp:spPr>
        <a:xfrm>
          <a:off x="278935" y="2517054"/>
          <a:ext cx="507155" cy="5071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F4646-65CD-47AC-8AD9-752D2E8CFC99}">
      <dsp:nvSpPr>
        <dsp:cNvPr id="0" name=""/>
        <dsp:cNvSpPr/>
      </dsp:nvSpPr>
      <dsp:spPr>
        <a:xfrm>
          <a:off x="1065026" y="2309581"/>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Your prospects are a function of how well you code</a:t>
          </a:r>
          <a:endParaRPr lang="en-US" sz="2400" kern="1200" dirty="0"/>
        </a:p>
      </dsp:txBody>
      <dsp:txXfrm>
        <a:off x="1065026" y="2309581"/>
        <a:ext cx="5742306" cy="922100"/>
      </dsp:txXfrm>
    </dsp:sp>
    <dsp:sp modelId="{AB84FC65-A3E1-4B6F-85F2-B8DF49EEDF05}">
      <dsp:nvSpPr>
        <dsp:cNvPr id="0" name=""/>
        <dsp:cNvSpPr/>
      </dsp:nvSpPr>
      <dsp:spPr>
        <a:xfrm>
          <a:off x="0" y="3462207"/>
          <a:ext cx="6807333" cy="92210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42EC2-7635-4CF4-8B03-0B85188A5A9E}">
      <dsp:nvSpPr>
        <dsp:cNvPr id="0" name=""/>
        <dsp:cNvSpPr/>
      </dsp:nvSpPr>
      <dsp:spPr>
        <a:xfrm>
          <a:off x="278935" y="3669680"/>
          <a:ext cx="507155" cy="5071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B821E-17F5-46FF-9974-1E80905DA11C}">
      <dsp:nvSpPr>
        <dsp:cNvPr id="0" name=""/>
        <dsp:cNvSpPr/>
      </dsp:nvSpPr>
      <dsp:spPr>
        <a:xfrm>
          <a:off x="1065026" y="3462207"/>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to learn to prepare you to work with any language during your career.</a:t>
          </a:r>
          <a:endParaRPr lang="en-US" sz="2400" kern="1200" dirty="0"/>
        </a:p>
      </dsp:txBody>
      <dsp:txXfrm>
        <a:off x="1065026" y="3462207"/>
        <a:ext cx="5742306" cy="922100"/>
      </dsp:txXfrm>
    </dsp:sp>
    <dsp:sp modelId="{E9DD7ED8-7E7E-4717-95C6-C3AB043C86F5}">
      <dsp:nvSpPr>
        <dsp:cNvPr id="0" name=""/>
        <dsp:cNvSpPr/>
      </dsp:nvSpPr>
      <dsp:spPr>
        <a:xfrm>
          <a:off x="0" y="4614833"/>
          <a:ext cx="6807333" cy="92210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924FA-7BC2-4D62-AA07-8769FE339509}">
      <dsp:nvSpPr>
        <dsp:cNvPr id="0" name=""/>
        <dsp:cNvSpPr/>
      </dsp:nvSpPr>
      <dsp:spPr>
        <a:xfrm>
          <a:off x="278935" y="4822306"/>
          <a:ext cx="507155" cy="5071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68DCF-EEDD-41CC-BCF9-B2BAD7C0EB67}">
      <dsp:nvSpPr>
        <dsp:cNvPr id="0" name=""/>
        <dsp:cNvSpPr/>
      </dsp:nvSpPr>
      <dsp:spPr>
        <a:xfrm>
          <a:off x="1065026" y="4614833"/>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for giving students a clear understanding of what it means to program.</a:t>
          </a:r>
          <a:endParaRPr lang="en-US" sz="2400" kern="1200" dirty="0"/>
        </a:p>
      </dsp:txBody>
      <dsp:txXfrm>
        <a:off x="1065026" y="4614833"/>
        <a:ext cx="5742306" cy="9221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2024-11-07</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2024-11-07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752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33304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new features added to the Java language are first made available as preview features. As such they are not available in your code unless you indicate that you will be using preview features. As such they are not ready for production but will likely be in a subsequent version of Java. Using the switches, text that begins with two dashes, permits the use of the feature in your code. There could be changes in these preview features before they become a standard part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3266388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original Java Hello World program. It is full of OOP decorations, the red text. In a class setting it is common to tell students to ignore these decoration as they will be explained in later lectures.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2318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141534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603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158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0567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classic myth. As with most languages Java may appear difficult to anyone who has not seen any programming language. For any language you need a confident instructor.</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used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Java has matured it is being used in more and more complex systems. This does not mean that Java has forgotten beginners. The new Paving the on-ramp initiative has made several significant enhancements to Java to simplify its learning curve.</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833807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732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72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51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1419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also 16 lines, blank lines and the closing brace not counted.</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167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37</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Foreign Function &amp; Memory API </a:t>
            </a:r>
            <a:r>
              <a:rPr lang="en-US" dirty="0"/>
              <a:t>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38</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39</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41</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versions of Java. There is the Oracle version and the OpenJDK version. Anyone and any company can distribute and provide support to the OpenJDK versions. But there is just one development path for Java and that is OpenJDK. All versions are derived from the OpenJDK, even Oracle’s.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842082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age that is the metric but rather whether the language is being actively maintained.</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255138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there is a huge market for developing mobile apps based on Java. There are even tools that will transform Java code to Apple IOS approved languages.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76773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334069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2024-11-07</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2024-11-07</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2024-11-07</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2024-11-07</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2024-11-07</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2024-11-07</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2024-11-07</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2024-11-07</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2024-11-07</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2024-11-07</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2024-11-07</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2024-11-07</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fontScale="92500" lnSpcReduction="20000"/>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CS Instructors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a:p>
            <a:pPr algn="r"/>
            <a:r>
              <a:rPr lang="en-CA" sz="1800" dirty="0">
                <a:solidFill>
                  <a:srgbClr val="FFFFFF"/>
                </a:solidFill>
              </a:rPr>
              <a:t>Version 2.4</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600" dirty="0"/>
              <a:t>Addresses the overhead of running code</a:t>
            </a:r>
          </a:p>
          <a:p>
            <a:pPr lvl="1"/>
            <a:r>
              <a:rPr lang="en-CA" sz="3600" b="1" dirty="0"/>
              <a:t>Traditional Style</a:t>
            </a:r>
          </a:p>
          <a:p>
            <a:pPr lvl="2"/>
            <a:r>
              <a:rPr lang="en-CA" sz="3600" dirty="0"/>
              <a:t>Two-step to execution</a:t>
            </a:r>
          </a:p>
          <a:p>
            <a:pPr lvl="3"/>
            <a:r>
              <a:rPr lang="en-CA" sz="3600" dirty="0" err="1">
                <a:latin typeface="Consolas" panose="020B0609020204030204" pitchFamily="49" charset="0"/>
              </a:rPr>
              <a:t>javac</a:t>
            </a:r>
            <a:endParaRPr lang="en-CA" sz="3600" dirty="0">
              <a:latin typeface="Consolas" panose="020B0609020204030204" pitchFamily="49" charset="0"/>
            </a:endParaRPr>
          </a:p>
          <a:p>
            <a:pPr lvl="3"/>
            <a:r>
              <a:rPr lang="en-CA" sz="3600" dirty="0">
                <a:latin typeface="Consolas" panose="020B0609020204030204" pitchFamily="49" charset="0"/>
              </a:rPr>
              <a:t>java -jar</a:t>
            </a:r>
          </a:p>
          <a:p>
            <a:pPr marL="0" indent="0">
              <a:buNone/>
            </a:pPr>
            <a:endParaRPr lang="en-CA" sz="800" dirty="0"/>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7849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200" b="1" dirty="0"/>
              <a:t>Multi-File Source-Code Style</a:t>
            </a:r>
          </a:p>
          <a:p>
            <a:pPr lvl="1"/>
            <a:r>
              <a:rPr lang="en-CA" sz="3200" dirty="0"/>
              <a:t>One-step to execution</a:t>
            </a:r>
          </a:p>
          <a:p>
            <a:pPr lvl="2"/>
            <a:r>
              <a:rPr lang="en-CA" sz="3200" dirty="0">
                <a:latin typeface="Consolas" panose="020B0609020204030204" pitchFamily="49" charset="0"/>
              </a:rPr>
              <a:t>java</a:t>
            </a:r>
          </a:p>
          <a:p>
            <a:pPr lvl="3"/>
            <a:r>
              <a:rPr lang="en-CA" sz="3200" dirty="0"/>
              <a:t>If the file has a public class with a main it compiles and executes</a:t>
            </a:r>
          </a:p>
          <a:p>
            <a:pPr lvl="3"/>
            <a:r>
              <a:rPr lang="en-CA" sz="3200" dirty="0"/>
              <a:t>Now you can have multiple class files in the same folder or in a subfolder</a:t>
            </a:r>
          </a:p>
          <a:p>
            <a:pPr lvl="3"/>
            <a:r>
              <a:rPr lang="en-CA" sz="3200" dirty="0"/>
              <a:t>You can even include jar files </a:t>
            </a:r>
          </a:p>
          <a:p>
            <a:r>
              <a:rPr lang="en-CA" sz="3200" dirty="0"/>
              <a:t>No need to master an IDE</a:t>
            </a:r>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862698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FA86C-D29C-15D3-64F7-5D395700AD36}"/>
              </a:ext>
            </a:extLst>
          </p:cNvPr>
          <p:cNvSpPr>
            <a:spLocks noGrp="1"/>
          </p:cNvSpPr>
          <p:nvPr>
            <p:ph type="title"/>
          </p:nvPr>
        </p:nvSpPr>
        <p:spPr>
          <a:xfrm>
            <a:off x="686834" y="1153572"/>
            <a:ext cx="3200400" cy="4461163"/>
          </a:xfrm>
        </p:spPr>
        <p:txBody>
          <a:bodyPr>
            <a:normAutofit/>
          </a:bodyPr>
          <a:lstStyle/>
          <a:p>
            <a:r>
              <a:rPr lang="en-US">
                <a:solidFill>
                  <a:srgbClr val="FFFFFF"/>
                </a:solidFill>
              </a:rPr>
              <a:t>Preview Features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8C8AE4-7F39-800F-43E1-B7F8AD6CCDC8}"/>
              </a:ext>
            </a:extLst>
          </p:cNvPr>
          <p:cNvSpPr>
            <a:spLocks noGrp="1"/>
          </p:cNvSpPr>
          <p:nvPr>
            <p:ph idx="1"/>
          </p:nvPr>
        </p:nvSpPr>
        <p:spPr>
          <a:xfrm>
            <a:off x="4233042" y="591344"/>
            <a:ext cx="7958958" cy="5585619"/>
          </a:xfrm>
        </p:spPr>
        <p:txBody>
          <a:bodyPr anchor="ctr">
            <a:normAutofit/>
          </a:bodyPr>
          <a:lstStyle/>
          <a:p>
            <a:r>
              <a:rPr lang="en-US" dirty="0"/>
              <a:t>New features in the Java language are not immediately available</a:t>
            </a:r>
          </a:p>
          <a:p>
            <a:r>
              <a:rPr lang="en-US" dirty="0"/>
              <a:t>They are designated Preview features and a switch on the command line or in your IDE must be set.</a:t>
            </a:r>
          </a:p>
          <a:p>
            <a:pPr marL="0" indent="0">
              <a:buNone/>
            </a:pPr>
            <a:r>
              <a:rPr lang="en-US" sz="2600" dirty="0" err="1">
                <a:latin typeface="Consolas" panose="020B0609020204030204" pitchFamily="49" charset="0"/>
              </a:rPr>
              <a:t>javac</a:t>
            </a:r>
            <a:r>
              <a:rPr lang="en-US" sz="800" dirty="0">
                <a:latin typeface="Consolas" panose="020B0609020204030204" pitchFamily="49" charset="0"/>
              </a:rPr>
              <a:t> </a:t>
            </a:r>
            <a:r>
              <a:rPr lang="en-US" sz="2600" dirty="0">
                <a:latin typeface="Consolas" panose="020B0609020204030204" pitchFamily="49" charset="0"/>
              </a:rPr>
              <a:t>--source</a:t>
            </a:r>
            <a:r>
              <a:rPr lang="en-US" sz="800" dirty="0">
                <a:latin typeface="Consolas" panose="020B0609020204030204" pitchFamily="49" charset="0"/>
              </a:rPr>
              <a:t> </a:t>
            </a:r>
            <a:r>
              <a:rPr lang="en-US" sz="2600" dirty="0">
                <a:latin typeface="Consolas" panose="020B0609020204030204" pitchFamily="49" charset="0"/>
              </a:rPr>
              <a:t>23</a:t>
            </a:r>
            <a:r>
              <a:rPr lang="en-US" sz="800" dirty="0">
                <a:latin typeface="Consolas" panose="020B0609020204030204" pitchFamily="49" charset="0"/>
              </a:rPr>
              <a:t> </a:t>
            </a:r>
            <a:r>
              <a:rPr lang="en-US" sz="2600" dirty="0">
                <a:latin typeface="Consolas" panose="020B0609020204030204" pitchFamily="49" charset="0"/>
              </a:rPr>
              <a:t>--enable-preview Main.java</a:t>
            </a:r>
          </a:p>
          <a:p>
            <a:pPr marL="0" indent="0">
              <a:buNone/>
            </a:pPr>
            <a:r>
              <a:rPr lang="en-US" sz="2600" dirty="0">
                <a:latin typeface="Consolas" panose="020B0609020204030204" pitchFamily="49" charset="0"/>
              </a:rPr>
              <a:t>java</a:t>
            </a:r>
            <a:r>
              <a:rPr lang="en-US" sz="800" dirty="0">
                <a:latin typeface="Consolas" panose="020B0609020204030204" pitchFamily="49" charset="0"/>
              </a:rPr>
              <a:t> </a:t>
            </a:r>
            <a:r>
              <a:rPr lang="en-US" sz="2600" dirty="0">
                <a:latin typeface="Consolas" panose="020B0609020204030204" pitchFamily="49" charset="0"/>
              </a:rPr>
              <a:t>--enable-preview Main</a:t>
            </a:r>
          </a:p>
          <a:p>
            <a:pPr marL="0" indent="0">
              <a:buNone/>
            </a:pPr>
            <a:endParaRPr lang="en-US" dirty="0">
              <a:latin typeface="Consolas" panose="020B0609020204030204" pitchFamily="49" charset="0"/>
            </a:endParaRPr>
          </a:p>
          <a:p>
            <a:r>
              <a:rPr lang="en-US" dirty="0"/>
              <a:t>Or using the source code launcher</a:t>
            </a:r>
          </a:p>
          <a:p>
            <a:pPr marL="0" indent="0">
              <a:buNone/>
            </a:pPr>
            <a:r>
              <a:rPr lang="en-US" sz="2600" dirty="0">
                <a:latin typeface="Consolas" panose="020B0609020204030204" pitchFamily="49" charset="0"/>
              </a:rPr>
              <a:t>java --enable-preview Main.java</a:t>
            </a:r>
          </a:p>
          <a:p>
            <a:pPr marL="0" indent="0">
              <a:buNone/>
            </a:pPr>
            <a:endParaRPr lang="en-CA" dirty="0"/>
          </a:p>
        </p:txBody>
      </p:sp>
    </p:spTree>
    <p:extLst>
      <p:ext uri="{BB962C8B-B14F-4D97-AF65-F5344CB8AC3E}">
        <p14:creationId xmlns:p14="http://schemas.microsoft.com/office/powerpoint/2010/main" val="76107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76AF-1739-BA75-AF1B-D2AB6C12273E}"/>
              </a:ext>
            </a:extLst>
          </p:cNvPr>
          <p:cNvSpPr>
            <a:spLocks noGrp="1"/>
          </p:cNvSpPr>
          <p:nvPr>
            <p:ph type="title"/>
          </p:nvPr>
        </p:nvSpPr>
        <p:spPr/>
        <p:txBody>
          <a:bodyPr/>
          <a:lstStyle/>
          <a:p>
            <a:pPr algn="ctr"/>
            <a:r>
              <a:rPr lang="en-US" b="1" dirty="0"/>
              <a:t>Too many decorations!</a:t>
            </a:r>
            <a:endParaRPr lang="en-CA" b="1" dirty="0"/>
          </a:p>
        </p:txBody>
      </p:sp>
      <p:sp>
        <p:nvSpPr>
          <p:cNvPr id="3" name="Content Placeholder 2">
            <a:extLst>
              <a:ext uri="{FF2B5EF4-FFF2-40B4-BE49-F238E27FC236}">
                <a16:creationId xmlns:a16="http://schemas.microsoft.com/office/drawing/2014/main" id="{3F7EC34D-900F-CBF2-1033-0EDDAA7839D3}"/>
              </a:ext>
            </a:extLst>
          </p:cNvPr>
          <p:cNvSpPr>
            <a:spLocks noGrp="1"/>
          </p:cNvSpPr>
          <p:nvPr>
            <p:ph idx="1"/>
          </p:nvPr>
        </p:nvSpPr>
        <p:spPr>
          <a:xfrm>
            <a:off x="838200" y="1825625"/>
            <a:ext cx="10515600" cy="4351338"/>
          </a:xfrm>
        </p:spPr>
        <p:txBody>
          <a:bodyPr>
            <a:normAutofit fontScale="92500"/>
          </a:bodyPr>
          <a:lstStyle/>
          <a:p>
            <a:pPr marL="0" indent="0" eaLnBrk="0" fontAlgn="base" hangingPunct="0">
              <a:lnSpc>
                <a:spcPct val="150000"/>
              </a:lnSpc>
              <a:spcBef>
                <a:spcPct val="0"/>
              </a:spcBef>
              <a:spcAft>
                <a:spcPct val="0"/>
              </a:spcAft>
              <a:buNone/>
            </a:pPr>
            <a:r>
              <a:rPr lang="en-US" altLang="en-US" sz="3600" b="1">
                <a:solidFill>
                  <a:srgbClr val="FF0000"/>
                </a:solidFill>
                <a:latin typeface="Consolas" panose="020B0609020204030204" pitchFamily="49" charset="0"/>
              </a:rPr>
              <a:t>public class HelloWorld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public static </a:t>
            </a:r>
            <a:r>
              <a:rPr lang="en-US" altLang="en-US" sz="3600" b="1">
                <a:latin typeface="Consolas" panose="020B0609020204030204" pitchFamily="49" charset="0"/>
              </a:rPr>
              <a:t>void main(</a:t>
            </a:r>
            <a:r>
              <a:rPr lang="en-US" altLang="en-US" sz="3600" b="1">
                <a:solidFill>
                  <a:srgbClr val="FF0000"/>
                </a:solidFill>
                <a:latin typeface="Consolas" panose="020B0609020204030204" pitchFamily="49" charset="0"/>
              </a:rPr>
              <a:t>String[] args</a:t>
            </a: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System.out.</a:t>
            </a:r>
            <a:r>
              <a:rPr lang="en-US" altLang="en-US" sz="3600" b="1">
                <a:latin typeface="Consolas" panose="020B0609020204030204" pitchFamily="49" charset="0"/>
              </a:rPr>
              <a:t>println("Hello, World!");</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a:t>
            </a:r>
          </a:p>
          <a:p>
            <a:endParaRPr lang="en-CA" dirty="0"/>
          </a:p>
        </p:txBody>
      </p:sp>
    </p:spTree>
    <p:extLst>
      <p:ext uri="{BB962C8B-B14F-4D97-AF65-F5344CB8AC3E}">
        <p14:creationId xmlns:p14="http://schemas.microsoft.com/office/powerpoint/2010/main" val="38082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sz="3200" dirty="0"/>
              <a:t>The most common complaint about Java is its unsuitability, as compared to other languages, for beginners</a:t>
            </a:r>
          </a:p>
          <a:p>
            <a:r>
              <a:rPr lang="en-US" sz="3200" dirty="0"/>
              <a:t>The ultimate simplification</a:t>
            </a:r>
          </a:p>
          <a:p>
            <a:pPr lvl="1"/>
            <a:r>
              <a:rPr lang="en-US" sz="3200" dirty="0"/>
              <a:t>no need for any class declaration</a:t>
            </a:r>
          </a:p>
          <a:p>
            <a:pPr lvl="1"/>
            <a:r>
              <a:rPr lang="en-US" sz="3200" dirty="0"/>
              <a:t>no need for access control declarations</a:t>
            </a:r>
          </a:p>
        </p:txBody>
      </p:sp>
    </p:spTree>
    <p:extLst>
      <p:ext uri="{BB962C8B-B14F-4D97-AF65-F5344CB8AC3E}">
        <p14:creationId xmlns:p14="http://schemas.microsoft.com/office/powerpoint/2010/main" val="329493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5020886" y="132862"/>
            <a:ext cx="7168065" cy="6725138"/>
          </a:xfrm>
        </p:spPr>
        <p:txBody>
          <a:bodyPr anchor="ctr">
            <a:normAutofit/>
          </a:bodyPr>
          <a:lstStyle/>
          <a:p>
            <a:pPr eaLnBrk="0" fontAlgn="base" hangingPunct="0">
              <a:lnSpc>
                <a:spcPct val="150000"/>
              </a:lnSpc>
              <a:spcBef>
                <a:spcPct val="0"/>
              </a:spcBef>
              <a:spcAft>
                <a:spcPct val="0"/>
              </a:spcAft>
            </a:pPr>
            <a:r>
              <a:rPr kumimoji="0" lang="en-US" altLang="en-US" sz="3600" b="1" i="0" u="none" strike="noStrike" cap="none" normalizeH="0" baseline="0" dirty="0">
                <a:ln>
                  <a:noFill/>
                </a:ln>
                <a:effectLst/>
                <a:latin typeface="Consolas" panose="020B0609020204030204" pitchFamily="49" charset="0"/>
              </a:rPr>
              <a:t>main</a:t>
            </a:r>
            <a:r>
              <a:rPr kumimoji="0" lang="en-US" altLang="en-US" sz="3600" b="0" i="0" u="none" strike="noStrike" cap="none" normalizeH="0" baseline="0" dirty="0">
                <a:ln>
                  <a:noFill/>
                </a:ln>
                <a:effectLst/>
              </a:rPr>
              <a:t> can be expressed as an instance method.</a:t>
            </a:r>
          </a:p>
          <a:p>
            <a:pPr eaLnBrk="0" fontAlgn="base" hangingPunct="0">
              <a:lnSpc>
                <a:spcPct val="150000"/>
              </a:lnSpc>
              <a:spcBef>
                <a:spcPct val="0"/>
              </a:spcBef>
              <a:spcAft>
                <a:spcPct val="0"/>
              </a:spcAft>
            </a:pPr>
            <a:r>
              <a:rPr lang="en-US" altLang="en-US" sz="3600" dirty="0"/>
              <a:t>Can be used in any Java program, not just implicit classes.</a:t>
            </a:r>
          </a:p>
          <a:p>
            <a:pPr marL="0" indent="0" eaLnBrk="0" fontAlgn="base" hangingPunct="0">
              <a:lnSpc>
                <a:spcPct val="150000"/>
              </a:lnSpc>
              <a:spcBef>
                <a:spcPct val="0"/>
              </a:spcBef>
              <a:spcAft>
                <a:spcPct val="0"/>
              </a:spcAft>
              <a:buNone/>
            </a:pPr>
            <a:endParaRPr lang="en-US" altLang="en-US" sz="3600" dirty="0">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00000"/>
              </a:lnSpc>
              <a:spcBef>
                <a:spcPct val="0"/>
              </a:spcBef>
              <a:spcAft>
                <a:spcPct val="0"/>
              </a:spcAft>
              <a:buNone/>
            </a:pPr>
            <a:r>
              <a:rPr lang="en-US" altLang="en-US" sz="4000" b="1" dirty="0"/>
              <a:t>Here are complete Java programs:</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4000" b="1" dirty="0"/>
              <a:t>How about some input:</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String name = </a:t>
            </a:r>
            <a:r>
              <a:rPr lang="en-US" altLang="en-US" b="1" dirty="0" err="1">
                <a:latin typeface="Consolas" panose="020B0609020204030204" pitchFamily="49" charset="0"/>
              </a:rPr>
              <a:t>readln</a:t>
            </a:r>
            <a:r>
              <a:rPr lang="en-US" altLang="en-US" b="1" dirty="0">
                <a:latin typeface="Consolas" panose="020B0609020204030204" pitchFamily="49" charset="0"/>
              </a:rPr>
              <a:t>("Name: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("Pleased to meet you, " +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name);</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327813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dirty="0"/>
              <a:t>Say goodbye to most “import” statements when starting out!</a:t>
            </a:r>
          </a:p>
          <a:p>
            <a:pPr marL="0" indent="0" eaLnBrk="0" fontAlgn="base" hangingPunct="0">
              <a:lnSpc>
                <a:spcPct val="150000"/>
              </a:lnSpc>
              <a:spcBef>
                <a:spcPct val="0"/>
              </a:spcBef>
              <a:spcAft>
                <a:spcPct val="0"/>
              </a:spcAft>
              <a:buNone/>
            </a:pPr>
            <a:r>
              <a:rPr lang="en-US" altLang="en-US" sz="3600" dirty="0"/>
              <a:t>There is now an implicit </a:t>
            </a:r>
          </a:p>
          <a:p>
            <a:pPr marL="0" indent="0" eaLnBrk="0" fontAlgn="base" hangingPunct="0">
              <a:lnSpc>
                <a:spcPct val="150000"/>
              </a:lnSpc>
              <a:spcBef>
                <a:spcPct val="0"/>
              </a:spcBef>
              <a:spcAft>
                <a:spcPct val="0"/>
              </a:spcAft>
              <a:buNone/>
            </a:pPr>
            <a:r>
              <a:rPr lang="en-US" altLang="en-US" sz="3600" dirty="0">
                <a:latin typeface="Consolas" panose="020B0609020204030204" pitchFamily="49" charset="0"/>
              </a:rPr>
              <a:t>	import module </a:t>
            </a:r>
            <a:r>
              <a:rPr lang="en-US" altLang="en-US" sz="3600" dirty="0" err="1">
                <a:latin typeface="Consolas" panose="020B0609020204030204" pitchFamily="49" charset="0"/>
              </a:rPr>
              <a:t>java.base</a:t>
            </a:r>
            <a:r>
              <a:rPr lang="en-US" altLang="en-US" sz="3600"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3600" dirty="0"/>
          </a:p>
        </p:txBody>
      </p:sp>
    </p:spTree>
    <p:extLst>
      <p:ext uri="{BB962C8B-B14F-4D97-AF65-F5344CB8AC3E}">
        <p14:creationId xmlns:p14="http://schemas.microsoft.com/office/powerpoint/2010/main" val="165970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b="1" dirty="0" err="1">
                <a:latin typeface="Consolas" panose="020B0609020204030204" pitchFamily="49" charset="0"/>
              </a:rPr>
              <a:t>java.base</a:t>
            </a:r>
            <a:r>
              <a:rPr lang="en-US" altLang="en-US" sz="3600" b="1" dirty="0"/>
              <a:t> includes:</a:t>
            </a:r>
          </a:p>
          <a:p>
            <a:pPr marL="0" indent="0" eaLnBrk="0" fontAlgn="base" hangingPunct="0">
              <a:lnSpc>
                <a:spcPct val="120000"/>
              </a:lnSpc>
              <a:spcBef>
                <a:spcPct val="0"/>
              </a:spcBef>
              <a:spcAft>
                <a:spcPct val="0"/>
              </a:spcAft>
              <a:buNone/>
            </a:pPr>
            <a:r>
              <a:rPr lang="en-US" altLang="en-US" sz="3600" dirty="0">
                <a:latin typeface="Consolas" panose="020B0609020204030204" pitchFamily="49" charset="0"/>
              </a:rPr>
              <a:t>java.io			</a:t>
            </a:r>
            <a:r>
              <a:rPr lang="en-US" altLang="en-US" sz="3600" dirty="0" err="1">
                <a:latin typeface="Consolas" panose="020B0609020204030204" pitchFamily="49" charset="0"/>
              </a:rPr>
              <a:t>java.lang</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java.math</a:t>
            </a:r>
            <a:r>
              <a:rPr lang="en-US" altLang="en-US" sz="3600" dirty="0">
                <a:latin typeface="Consolas" panose="020B0609020204030204" pitchFamily="49" charset="0"/>
              </a:rPr>
              <a:t>		java.net</a:t>
            </a: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java.nio</a:t>
            </a:r>
            <a:r>
              <a:rPr lang="en-US" altLang="en-US" sz="3600" dirty="0">
                <a:latin typeface="Consolas" panose="020B0609020204030204" pitchFamily="49" charset="0"/>
              </a:rPr>
              <a:t>		</a:t>
            </a:r>
            <a:r>
              <a:rPr lang="en-US" altLang="en-US" sz="3600" dirty="0" err="1">
                <a:latin typeface="Consolas" panose="020B0609020204030204" pitchFamily="49" charset="0"/>
              </a:rPr>
              <a:t>java.security</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java.text</a:t>
            </a:r>
            <a:r>
              <a:rPr lang="en-US" altLang="en-US" sz="3600" dirty="0">
                <a:latin typeface="Consolas" panose="020B0609020204030204" pitchFamily="49" charset="0"/>
              </a:rPr>
              <a:t>		</a:t>
            </a:r>
            <a:r>
              <a:rPr lang="en-US" altLang="en-US" sz="3600" dirty="0" err="1">
                <a:latin typeface="Consolas" panose="020B0609020204030204" pitchFamily="49" charset="0"/>
              </a:rPr>
              <a:t>java.time</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java.util</a:t>
            </a:r>
            <a:r>
              <a:rPr lang="en-US" altLang="en-US" sz="3600" dirty="0">
                <a:latin typeface="Consolas" panose="020B0609020204030204" pitchFamily="49" charset="0"/>
              </a:rPr>
              <a:t>		</a:t>
            </a:r>
            <a:r>
              <a:rPr lang="en-US" altLang="en-US" sz="3600" dirty="0" err="1">
                <a:latin typeface="Consolas" panose="020B0609020204030204" pitchFamily="49" charset="0"/>
              </a:rPr>
              <a:t>javax.crypto</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b="1" dirty="0"/>
              <a:t>For Example, you can use Collections, Files, and BigDecimal without an import statement.</a:t>
            </a:r>
          </a:p>
        </p:txBody>
      </p:sp>
    </p:spTree>
    <p:extLst>
      <p:ext uri="{BB962C8B-B14F-4D97-AF65-F5344CB8AC3E}">
        <p14:creationId xmlns:p14="http://schemas.microsoft.com/office/powerpoint/2010/main" val="2547871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fontScale="85000" lnSpcReduction="20000"/>
          </a:bodyPr>
          <a:lstStyle/>
          <a:p>
            <a:pPr marL="0" indent="0" eaLnBrk="0" fontAlgn="base" hangingPunct="0">
              <a:lnSpc>
                <a:spcPct val="150000"/>
              </a:lnSpc>
              <a:spcBef>
                <a:spcPct val="0"/>
              </a:spcBef>
              <a:spcAft>
                <a:spcPct val="0"/>
              </a:spcAft>
              <a:buNone/>
            </a:pPr>
            <a:r>
              <a:rPr lang="en-US" altLang="en-US" sz="3600" dirty="0"/>
              <a:t>Here is a complete program!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var authors = </a:t>
            </a:r>
            <a:r>
              <a:rPr lang="en-US" altLang="en-US" sz="3600" b="1" dirty="0" err="1">
                <a:latin typeface="Consolas" panose="020B0609020204030204" pitchFamily="49" charset="0"/>
              </a:rPr>
              <a:t>List.of</a:t>
            </a:r>
            <a:r>
              <a:rPr lang="en-US" altLang="en-US" sz="3600" b="1" dirty="0">
                <a:latin typeface="Consolas" panose="020B0609020204030204" pitchFamily="49" charset="0"/>
              </a:rPr>
              <a:t>("James",</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"Bill", "Guy", "Alex",</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"Dan", "Gavin");</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for (var name : authors)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a:t>
            </a:r>
            <a:r>
              <a:rPr lang="en-US" altLang="en-US" sz="3600" b="1" dirty="0" err="1">
                <a:latin typeface="Consolas" panose="020B0609020204030204" pitchFamily="49" charset="0"/>
              </a:rPr>
              <a:t>println</a:t>
            </a:r>
            <a:r>
              <a:rPr lang="en-US" altLang="en-US" sz="3600" b="1" dirty="0">
                <a:latin typeface="Consolas" panose="020B0609020204030204" pitchFamily="49" charset="0"/>
              </a:rPr>
              <a:t>(name + ": " +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a:t>
            </a:r>
            <a:r>
              <a:rPr lang="en-US" altLang="en-US" sz="3600" b="1" dirty="0" err="1">
                <a:latin typeface="Consolas" panose="020B0609020204030204" pitchFamily="49" charset="0"/>
              </a:rPr>
              <a:t>name.length</a:t>
            </a:r>
            <a:r>
              <a:rPr lang="en-US" altLang="en-US" sz="36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 From https://openjdk.org/jeps/477</a:t>
            </a:r>
          </a:p>
        </p:txBody>
      </p:sp>
    </p:spTree>
    <p:extLst>
      <p:ext uri="{BB962C8B-B14F-4D97-AF65-F5344CB8AC3E}">
        <p14:creationId xmlns:p14="http://schemas.microsoft.com/office/powerpoint/2010/main" val="282870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can be a steep learning curve for a beginner </a:t>
            </a:r>
          </a:p>
          <a:p>
            <a:pPr lvl="1"/>
            <a:r>
              <a:rPr lang="en-CA" sz="3600" b="0" i="1" dirty="0">
                <a:solidFill>
                  <a:srgbClr val="444444"/>
                </a:solidFill>
                <a:effectLst/>
              </a:rPr>
              <a:t>Only if the instructor themselves had a steep curve in learning the language</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3021871767"/>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(15)</a:t>
            </a:r>
          </a:p>
        </p:txBody>
      </p:sp>
    </p:spTree>
    <p:extLst>
      <p:ext uri="{BB962C8B-B14F-4D97-AF65-F5344CB8AC3E}">
        <p14:creationId xmlns:p14="http://schemas.microsoft.com/office/powerpoint/2010/main" val="2580646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939666"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65992" y="1628330"/>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416469025"/>
              </p:ext>
            </p:extLst>
          </p:nvPr>
        </p:nvGraphicFramePr>
        <p:xfrm>
          <a:off x="5468389" y="110359"/>
          <a:ext cx="6263640" cy="6613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not suitable for lightweight, quick tasks </a:t>
            </a:r>
          </a:p>
          <a:p>
            <a:pPr lvl="1"/>
            <a:r>
              <a:rPr lang="en-CA" sz="3600" dirty="0">
                <a:solidFill>
                  <a:srgbClr val="444444"/>
                </a:solidFill>
              </a:rPr>
              <a:t>Better suited for larger and more complex applications.</a:t>
            </a:r>
          </a:p>
          <a:p>
            <a:pPr lvl="1"/>
            <a:r>
              <a:rPr lang="en-CA" sz="3600" b="0" i="1" dirty="0">
                <a:solidFill>
                  <a:srgbClr val="444444"/>
                </a:solidFill>
                <a:effectLst/>
              </a:rPr>
              <a:t>Have you seen </a:t>
            </a:r>
            <a:r>
              <a:rPr lang="en-CA" sz="3600" i="1" dirty="0">
                <a:solidFill>
                  <a:srgbClr val="444444"/>
                </a:solidFill>
              </a:rPr>
              <a:t>Multi</a:t>
            </a:r>
            <a:r>
              <a:rPr lang="en-CA" sz="3600" b="0" i="1" dirty="0">
                <a:solidFill>
                  <a:srgbClr val="444444"/>
                </a:solidFill>
                <a:effectLst/>
              </a:rPr>
              <a:t>-File Source-Code and under Linux have you tried shebang execution?</a:t>
            </a:r>
          </a:p>
          <a:p>
            <a:pPr lvl="1"/>
            <a:r>
              <a:rPr lang="en-CA" sz="3600" i="1" dirty="0">
                <a:solidFill>
                  <a:srgbClr val="444444"/>
                </a:solidFill>
              </a:rPr>
              <a:t>This Just In! </a:t>
            </a:r>
            <a:r>
              <a:rPr lang="en-US" sz="3600" b="1" i="1" dirty="0">
                <a:solidFill>
                  <a:srgbClr val="444444"/>
                </a:solidFill>
              </a:rPr>
              <a:t>– Paving the on-ramp</a:t>
            </a:r>
            <a:endParaRPr lang="en-CA" sz="3600" b="1"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426159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1285240" y="748863"/>
            <a:ext cx="8074815" cy="1920222"/>
          </a:xfrm>
        </p:spPr>
        <p:txBody>
          <a:bodyPr anchor="ctr">
            <a:normAutofit fontScale="90000"/>
          </a:bodyPr>
          <a:lstStyle/>
          <a:p>
            <a:r>
              <a:rPr lang="en-US" sz="5000" b="1"/>
              <a:t>Virtuous Virtual Threads</a:t>
            </a:r>
            <a:br>
              <a:rPr lang="en-US" sz="5000" b="1"/>
            </a:br>
            <a:r>
              <a:rPr lang="en-US" sz="5000" b="1"/>
              <a:t>Java threads, not OS threads</a:t>
            </a:r>
            <a:br>
              <a:rPr lang="en-US" sz="5000" b="1"/>
            </a:br>
            <a:r>
              <a:rPr lang="en-US" sz="5000"/>
              <a:t>JDK 21.</a:t>
            </a:r>
            <a:endParaRPr lang="en-CA" sz="5000"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1285240" y="2969469"/>
            <a:ext cx="10261587" cy="2800395"/>
          </a:xfrm>
        </p:spPr>
        <p:txBody>
          <a:bodyPr anchor="t">
            <a:noAutofit/>
          </a:bodyPr>
          <a:lstStyle/>
          <a:p>
            <a:pPr marL="0" indent="0">
              <a:buNone/>
            </a:pPr>
            <a:r>
              <a:rPr lang="en-CA" sz="2600" b="1">
                <a:latin typeface="Consolas" panose="020B0609020204030204" pitchFamily="49" charset="0"/>
              </a:rPr>
              <a:t> </a:t>
            </a:r>
            <a:r>
              <a:rPr lang="en-US" sz="2600" b="1">
                <a:latin typeface="Consolas" panose="020B0609020204030204" pitchFamily="49" charset="0"/>
              </a:rPr>
              <a:t>public class VirtualThreadClass extends Thread { . . }</a:t>
            </a:r>
          </a:p>
          <a:p>
            <a:pPr marL="0" indent="0">
              <a:buNone/>
            </a:pPr>
            <a:endParaRPr lang="en-US" sz="2600" b="1">
              <a:latin typeface="Consolas" panose="020B0609020204030204" pitchFamily="49" charset="0"/>
            </a:endParaRPr>
          </a:p>
          <a:p>
            <a:pPr marL="0" indent="0">
              <a:buNone/>
            </a:pPr>
            <a:r>
              <a:rPr lang="en-CA" sz="2600" b="1">
                <a:latin typeface="Consolas" panose="020B0609020204030204" pitchFamily="49" charset="0"/>
              </a:rPr>
              <a:t> public void perform() {</a:t>
            </a:r>
          </a:p>
          <a:p>
            <a:pPr marL="0" indent="0">
              <a:buNone/>
            </a:pPr>
            <a:r>
              <a:rPr lang="en-CA" sz="2600" b="1">
                <a:latin typeface="Consolas" panose="020B0609020204030204" pitchFamily="49" charset="0"/>
              </a:rPr>
              <a:t>      for (int i = 0; i &lt; 5; ++i) {</a:t>
            </a:r>
          </a:p>
          <a:p>
            <a:pPr marL="0" indent="0">
              <a:buNone/>
            </a:pPr>
            <a:r>
              <a:rPr lang="en-CA" sz="2600" b="1">
                <a:latin typeface="Consolas" panose="020B0609020204030204" pitchFamily="49" charset="0"/>
              </a:rPr>
              <a:t>         Thread.ofVirtual().name("Thread # " + i).</a:t>
            </a:r>
          </a:p>
          <a:p>
            <a:pPr marL="0" indent="0">
              <a:buNone/>
            </a:pPr>
            <a:r>
              <a:rPr lang="en-CA" sz="2600" b="1">
                <a:latin typeface="Consolas" panose="020B0609020204030204" pitchFamily="49" charset="0"/>
              </a:rPr>
              <a:t>            start(new VirtualThreadClass());</a:t>
            </a:r>
          </a:p>
          <a:p>
            <a:pPr marL="0" indent="0">
              <a:buNone/>
            </a:pPr>
            <a:r>
              <a:rPr lang="en-CA" sz="2600" b="1">
                <a:latin typeface="Consolas" panose="020B0609020204030204" pitchFamily="49" charset="0"/>
              </a:rPr>
              <a:t>}</a:t>
            </a:r>
            <a:endParaRPr lang="en-CA" sz="2600" b="1" dirty="0">
              <a:latin typeface="Consolas" panose="020B0609020204030204" pitchFamily="49" charset="0"/>
            </a:endParaRPr>
          </a:p>
        </p:txBody>
      </p:sp>
    </p:spTree>
    <p:extLst>
      <p:ext uri="{BB962C8B-B14F-4D97-AF65-F5344CB8AC3E}">
        <p14:creationId xmlns:p14="http://schemas.microsoft.com/office/powerpoint/2010/main" val="2323154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292468948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endParaRPr lang="en-CA" dirty="0">
              <a:solidFill>
                <a:schemeClr val="bg1"/>
              </a:solidFill>
            </a:endParaRPr>
          </a:p>
        </p:txBody>
      </p:sp>
    </p:spTree>
    <p:extLst>
      <p:ext uri="{BB962C8B-B14F-4D97-AF65-F5344CB8AC3E}">
        <p14:creationId xmlns:p14="http://schemas.microsoft.com/office/powerpoint/2010/main" val="1775513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ED6C1-0F8A-4F69-AE1F-13A8285AA15C}"/>
              </a:ext>
            </a:extLst>
          </p:cNvPr>
          <p:cNvSpPr/>
          <p:nvPr/>
        </p:nvSpPr>
        <p:spPr>
          <a:xfrm>
            <a:off x="1299412" y="1805288"/>
            <a:ext cx="10664814" cy="207492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 input("           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 input("       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 input("           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 = float(loan)*(</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(1 - ((1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print("Monthly Payment: %.2f" % result)</a:t>
            </a:r>
          </a:p>
        </p:txBody>
      </p:sp>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Basic Python</a:t>
            </a:r>
          </a:p>
        </p:txBody>
      </p:sp>
    </p:spTree>
    <p:extLst>
      <p:ext uri="{BB962C8B-B14F-4D97-AF65-F5344CB8AC3E}">
        <p14:creationId xmlns:p14="http://schemas.microsoft.com/office/powerpoint/2010/main" val="3364357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299411" y="817076"/>
            <a:ext cx="10892589" cy="5514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Runs with java --enable-preview JavaCalculator02.java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using Java 23</a:t>
            </a:r>
          </a:p>
          <a:p>
            <a:pPr marL="0" marR="0" lvl="0" indent="0" algn="l" defTabSz="914400" rtl="0" eaLnBrk="1" fontAlgn="auto" latinLnBrk="0" hangingPunct="1">
              <a:lnSpc>
                <a:spcPct val="100000"/>
              </a:lnSpc>
              <a:spcBef>
                <a:spcPts val="0"/>
              </a:spcBef>
              <a:spcAft>
                <a:spcPts val="500"/>
              </a:spcAft>
              <a:buClrTx/>
              <a:buSzTx/>
              <a:buFontTx/>
              <a:buNone/>
              <a:tabLst/>
              <a:defRPr/>
            </a:pP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void main()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interest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interest / 12.0;</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result = loan *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Math.pow</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println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("Monthly Payment: "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String.format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("%.2f", result));</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500"/>
              </a:spcAft>
              <a:buClrTx/>
              <a:buSzTx/>
              <a:buFontTx/>
              <a:buNone/>
              <a:tabLst/>
              <a:defRPr/>
            </a:pPr>
            <a:endParaRPr lang="en-CA" sz="2200" b="1" dirty="0">
              <a:solidFill>
                <a:prstClr val="black"/>
              </a:solidFill>
              <a:latin typeface="Consolas" panose="020B0609020204030204" pitchFamily="49" charset="0"/>
              <a:ea typeface="M+ 1m" panose="020B0509020203020207" pitchFamily="49" charset="-128"/>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Only difference to Python is void main() { &amp; } – 2 lines</a:t>
            </a:r>
          </a:p>
          <a:p>
            <a:pPr marL="0" marR="0" lvl="0" indent="0" algn="l" defTabSz="914400" rtl="0" eaLnBrk="1" fontAlgn="auto" latinLnBrk="0" hangingPunct="1">
              <a:lnSpc>
                <a:spcPct val="100000"/>
              </a:lnSpc>
              <a:spcBef>
                <a:spcPts val="0"/>
              </a:spcBef>
              <a:spcAft>
                <a:spcPts val="500"/>
              </a:spcAft>
              <a:buClrTx/>
              <a:buSzTx/>
              <a:buFontTx/>
              <a:buNone/>
              <a:tabLst/>
              <a:defRPr/>
            </a:pPr>
            <a:r>
              <a:rPr lang="en-CA" sz="2200" b="1" dirty="0">
                <a:solidFill>
                  <a:prstClr val="black"/>
                </a:solidFill>
                <a:latin typeface="Consolas" panose="020B0609020204030204" pitchFamily="49" charset="0"/>
                <a:ea typeface="M+ 1m" panose="020B0509020203020207" pitchFamily="49" charset="-128"/>
              </a:rPr>
              <a:t>// and conversion of string to double using </a:t>
            </a:r>
            <a:r>
              <a:rPr kumimoji="0" lang="en-CA" sz="2200"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2575633" y="2825015"/>
            <a:ext cx="6700063" cy="1050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Basic Java using JEP477 Preview</a:t>
            </a:r>
          </a:p>
        </p:txBody>
      </p:sp>
    </p:spTree>
    <p:extLst>
      <p:ext uri="{BB962C8B-B14F-4D97-AF65-F5344CB8AC3E}">
        <p14:creationId xmlns:p14="http://schemas.microsoft.com/office/powerpoint/2010/main" val="1739267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1299411" y="0"/>
            <a:ext cx="10748357" cy="67403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class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 float(input("           loan: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interest = float(input("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 = float(input("           term: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interest,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interest,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result):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print('Monthly Payment: %.2f' %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result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worker =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worker.func_work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OOP Python</a:t>
            </a:r>
          </a:p>
        </p:txBody>
      </p:sp>
    </p:spTree>
    <p:extLst>
      <p:ext uri="{BB962C8B-B14F-4D97-AF65-F5344CB8AC3E}">
        <p14:creationId xmlns:p14="http://schemas.microsoft.com/office/powerpoint/2010/main" val="1298953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3079893" y="2160009"/>
            <a:ext cx="794090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OOP Java using JEP477 Preview</a:t>
            </a:r>
          </a:p>
        </p:txBody>
      </p:sp>
      <p:sp>
        <p:nvSpPr>
          <p:cNvPr id="6" name="TextBox 5">
            <a:extLst>
              <a:ext uri="{FF2B5EF4-FFF2-40B4-BE49-F238E27FC236}">
                <a16:creationId xmlns:a16="http://schemas.microsoft.com/office/drawing/2014/main" id="{43DE2B88-027C-94DB-33A5-9395899E414F}"/>
              </a:ext>
            </a:extLst>
          </p:cNvPr>
          <p:cNvSpPr txBox="1"/>
          <p:nvPr/>
        </p:nvSpPr>
        <p:spPr>
          <a:xfrm>
            <a:off x="1299412" y="64757"/>
            <a:ext cx="10754044" cy="66813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16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Runs with java --enable-preview JavaCalculator03.java </a:t>
            </a:r>
          </a:p>
          <a:p>
            <a:r>
              <a:rPr lang="en-CA" sz="1600" b="1">
                <a:latin typeface="Consolas" panose="020B0609020204030204" pitchFamily="49" charset="0"/>
              </a:rPr>
              <a:t>import </a:t>
            </a:r>
            <a:r>
              <a:rPr lang="en-CA" sz="1600" b="1" dirty="0">
                <a:latin typeface="Consolas" panose="020B0609020204030204" pitchFamily="49" charset="0"/>
              </a:rPr>
              <a:t>static java.io.IO.*;</a:t>
            </a:r>
          </a:p>
          <a:p>
            <a:endParaRPr lang="en-CA" sz="400" b="1" dirty="0">
              <a:latin typeface="Consolas" panose="020B0609020204030204" pitchFamily="49" charset="0"/>
            </a:endParaRPr>
          </a:p>
          <a:p>
            <a:r>
              <a:rPr lang="en-CA" sz="1600" b="1" dirty="0">
                <a:latin typeface="Consolas" panose="020B0609020204030204" pitchFamily="49" charset="0"/>
              </a:rPr>
              <a:t>public class JavaCalculator03 {</a:t>
            </a:r>
          </a:p>
          <a:p>
            <a:r>
              <a:rPr lang="en-CA" sz="400" b="1" dirty="0">
                <a:latin typeface="Consolas" panose="020B0609020204030204" pitchFamily="49" charset="0"/>
              </a:rPr>
              <a:t>    </a:t>
            </a:r>
          </a:p>
          <a:p>
            <a:r>
              <a:rPr lang="en-CA" sz="1600" b="1" dirty="0">
                <a:latin typeface="Consolas" panose="020B0609020204030204" pitchFamily="49" charset="0"/>
              </a:rPr>
              <a:t>   void main() {</a:t>
            </a:r>
          </a:p>
          <a:p>
            <a:r>
              <a:rPr lang="en-CA" sz="1600" b="1" dirty="0">
                <a:latin typeface="Consolas" panose="020B0609020204030204" pitchFamily="49" charset="0"/>
              </a:rPr>
              <a:t>      var loan = </a:t>
            </a:r>
            <a:r>
              <a:rPr lang="en-CA" sz="1600" b="1" dirty="0" err="1">
                <a:latin typeface="Consolas" panose="020B0609020204030204" pitchFamily="49" charset="0"/>
              </a:rPr>
              <a:t>inputData</a:t>
            </a:r>
            <a:r>
              <a:rPr lang="en-CA" sz="1600" b="1" dirty="0">
                <a:latin typeface="Consolas" panose="020B0609020204030204" pitchFamily="49" charset="0"/>
              </a:rPr>
              <a:t>();</a:t>
            </a:r>
          </a:p>
          <a:p>
            <a:r>
              <a:rPr lang="en-CA" sz="1600" b="1" dirty="0">
                <a:latin typeface="Consolas" panose="020B0609020204030204" pitchFamily="49" charset="0"/>
              </a:rPr>
              <a:t>      var result = </a:t>
            </a:r>
            <a:r>
              <a:rPr lang="en-CA" sz="1600" b="1" dirty="0" err="1">
                <a:latin typeface="Consolas" panose="020B0609020204030204" pitchFamily="49" charset="0"/>
              </a:rPr>
              <a:t>processData</a:t>
            </a:r>
            <a:r>
              <a:rPr lang="en-CA" sz="1600" b="1" dirty="0">
                <a:latin typeface="Consolas" panose="020B0609020204030204" pitchFamily="49" charset="0"/>
              </a:rPr>
              <a:t>(loan);</a:t>
            </a:r>
          </a:p>
          <a:p>
            <a:r>
              <a:rPr lang="en-CA" sz="1600" b="1" dirty="0">
                <a:latin typeface="Consolas" panose="020B0609020204030204" pitchFamily="49" charset="0"/>
              </a:rPr>
              <a:t>      </a:t>
            </a:r>
            <a:r>
              <a:rPr lang="en-CA" sz="1600" b="1" dirty="0" err="1">
                <a:latin typeface="Consolas" panose="020B0609020204030204" pitchFamily="49" charset="0"/>
              </a:rPr>
              <a:t>outputResult</a:t>
            </a:r>
            <a:r>
              <a:rPr lang="en-CA" sz="1600" b="1" dirty="0">
                <a:latin typeface="Consolas" panose="020B0609020204030204" pitchFamily="49" charset="0"/>
              </a:rPr>
              <a:t>(result);</a:t>
            </a:r>
          </a:p>
          <a:p>
            <a:r>
              <a:rPr lang="en-CA" sz="1600" b="1" dirty="0">
                <a:latin typeface="Consolas" panose="020B0609020204030204" pitchFamily="49" charset="0"/>
              </a:rPr>
              <a:t>   }</a:t>
            </a:r>
          </a:p>
          <a:p>
            <a:endParaRPr lang="en-CA" sz="400" b="1" dirty="0">
              <a:latin typeface="Consolas" panose="020B0609020204030204" pitchFamily="49" charset="0"/>
            </a:endParaRPr>
          </a:p>
          <a:p>
            <a:r>
              <a:rPr lang="en-CA" sz="1600" b="1" dirty="0">
                <a:latin typeface="Consolas" panose="020B0609020204030204" pitchFamily="49" charset="0"/>
              </a:rPr>
              <a:t>   private </a:t>
            </a:r>
            <a:r>
              <a:rPr lang="en-CA" sz="1600" b="1" dirty="0" err="1">
                <a:latin typeface="Consolas" panose="020B0609020204030204" pitchFamily="49" charset="0"/>
              </a:rPr>
              <a:t>LoanRecord</a:t>
            </a:r>
            <a:r>
              <a:rPr lang="en-CA" sz="1600" b="1" dirty="0">
                <a:latin typeface="Consolas" panose="020B0609020204030204" pitchFamily="49" charset="0"/>
              </a:rPr>
              <a:t> </a:t>
            </a:r>
            <a:r>
              <a:rPr lang="en-CA" sz="1600" b="1" dirty="0" err="1">
                <a:latin typeface="Consolas" panose="020B0609020204030204" pitchFamily="49" charset="0"/>
              </a:rPr>
              <a:t>inputData</a:t>
            </a:r>
            <a:r>
              <a:rPr lang="en-CA" sz="1600" b="1" dirty="0">
                <a:latin typeface="Consolas" panose="020B0609020204030204" pitchFamily="49" charset="0"/>
              </a:rPr>
              <a:t>() {</a:t>
            </a:r>
          </a:p>
          <a:p>
            <a:r>
              <a:rPr lang="en-CA" sz="1600" b="1" dirty="0">
                <a:latin typeface="Consolas" panose="020B0609020204030204" pitchFamily="49" charset="0"/>
              </a:rPr>
              <a:t>      var loan = </a:t>
            </a:r>
            <a:r>
              <a:rPr lang="en-CA" sz="1600" b="1" dirty="0" err="1">
                <a:latin typeface="Consolas" panose="020B0609020204030204" pitchFamily="49" charset="0"/>
              </a:rPr>
              <a:t>Double.parseDouble</a:t>
            </a:r>
            <a:r>
              <a:rPr lang="en-CA" sz="1600" b="1" dirty="0">
                <a:latin typeface="Consolas" panose="020B0609020204030204" pitchFamily="49" charset="0"/>
              </a:rPr>
              <a:t>(</a:t>
            </a:r>
            <a:r>
              <a:rPr lang="en-CA" sz="1600" b="1" dirty="0" err="1">
                <a:latin typeface="Consolas" panose="020B0609020204030204" pitchFamily="49" charset="0"/>
              </a:rPr>
              <a:t>readln</a:t>
            </a:r>
            <a:r>
              <a:rPr lang="en-CA" sz="1600" b="1" dirty="0">
                <a:latin typeface="Consolas" panose="020B0609020204030204" pitchFamily="49" charset="0"/>
              </a:rPr>
              <a:t>("Loan &gt;&gt; "));</a:t>
            </a:r>
          </a:p>
          <a:p>
            <a:r>
              <a:rPr lang="en-CA" sz="1600" b="1" dirty="0">
                <a:latin typeface="Consolas" panose="020B0609020204030204" pitchFamily="49" charset="0"/>
              </a:rPr>
              <a:t>      var interest = </a:t>
            </a:r>
            <a:r>
              <a:rPr lang="en-CA" sz="1600" b="1" dirty="0" err="1">
                <a:latin typeface="Consolas" panose="020B0609020204030204" pitchFamily="49" charset="0"/>
              </a:rPr>
              <a:t>Double.parseDouble</a:t>
            </a:r>
            <a:r>
              <a:rPr lang="en-CA" sz="1600" b="1" dirty="0">
                <a:latin typeface="Consolas" panose="020B0609020204030204" pitchFamily="49" charset="0"/>
              </a:rPr>
              <a:t>(</a:t>
            </a:r>
            <a:r>
              <a:rPr lang="en-CA" sz="1600" b="1" dirty="0" err="1">
                <a:latin typeface="Consolas" panose="020B0609020204030204" pitchFamily="49" charset="0"/>
              </a:rPr>
              <a:t>readln</a:t>
            </a:r>
            <a:r>
              <a:rPr lang="en-CA" sz="1600" b="1" dirty="0">
                <a:latin typeface="Consolas" panose="020B0609020204030204" pitchFamily="49" charset="0"/>
              </a:rPr>
              <a:t>("Interest &gt;&gt; "));</a:t>
            </a:r>
          </a:p>
          <a:p>
            <a:r>
              <a:rPr lang="en-CA" sz="1600" b="1" dirty="0">
                <a:latin typeface="Consolas" panose="020B0609020204030204" pitchFamily="49" charset="0"/>
              </a:rPr>
              <a:t>      var term = </a:t>
            </a:r>
            <a:r>
              <a:rPr lang="en-CA" sz="1600" b="1" dirty="0" err="1">
                <a:latin typeface="Consolas" panose="020B0609020204030204" pitchFamily="49" charset="0"/>
              </a:rPr>
              <a:t>Double.parseDouble</a:t>
            </a:r>
            <a:r>
              <a:rPr lang="en-CA" sz="1600" b="1" dirty="0">
                <a:latin typeface="Consolas" panose="020B0609020204030204" pitchFamily="49" charset="0"/>
              </a:rPr>
              <a:t>(</a:t>
            </a:r>
            <a:r>
              <a:rPr lang="en-CA" sz="1600" b="1" dirty="0" err="1">
                <a:latin typeface="Consolas" panose="020B0609020204030204" pitchFamily="49" charset="0"/>
              </a:rPr>
              <a:t>readln</a:t>
            </a:r>
            <a:r>
              <a:rPr lang="en-CA" sz="1600" b="1" dirty="0">
                <a:latin typeface="Consolas" panose="020B0609020204030204" pitchFamily="49" charset="0"/>
              </a:rPr>
              <a:t>("Term &gt;&gt; "));</a:t>
            </a:r>
          </a:p>
          <a:p>
            <a:r>
              <a:rPr lang="en-CA" sz="1600" b="1" dirty="0">
                <a:latin typeface="Consolas" panose="020B0609020204030204" pitchFamily="49" charset="0"/>
              </a:rPr>
              <a:t>      return new </a:t>
            </a:r>
            <a:r>
              <a:rPr lang="en-CA" sz="1600" b="1" dirty="0" err="1">
                <a:latin typeface="Consolas" panose="020B0609020204030204" pitchFamily="49" charset="0"/>
              </a:rPr>
              <a:t>LoanRecord</a:t>
            </a:r>
            <a:r>
              <a:rPr lang="en-CA" sz="1600" b="1" dirty="0">
                <a:latin typeface="Consolas" panose="020B0609020204030204" pitchFamily="49" charset="0"/>
              </a:rPr>
              <a:t>(loan, interest, term);</a:t>
            </a:r>
          </a:p>
          <a:p>
            <a:r>
              <a:rPr lang="en-CA" sz="1600" b="1" dirty="0">
                <a:latin typeface="Consolas" panose="020B0609020204030204" pitchFamily="49" charset="0"/>
              </a:rPr>
              <a:t>   }</a:t>
            </a:r>
          </a:p>
          <a:p>
            <a:endParaRPr lang="en-CA" sz="400" b="1" dirty="0">
              <a:latin typeface="Consolas" panose="020B0609020204030204" pitchFamily="49" charset="0"/>
            </a:endParaRPr>
          </a:p>
          <a:p>
            <a:r>
              <a:rPr lang="en-CA" sz="1600" b="1" dirty="0">
                <a:latin typeface="Consolas" panose="020B0609020204030204" pitchFamily="49" charset="0"/>
              </a:rPr>
              <a:t>   private double </a:t>
            </a:r>
            <a:r>
              <a:rPr lang="en-CA" sz="1600" b="1" dirty="0" err="1">
                <a:latin typeface="Consolas" panose="020B0609020204030204" pitchFamily="49" charset="0"/>
              </a:rPr>
              <a:t>processData</a:t>
            </a:r>
            <a:r>
              <a:rPr lang="en-CA" sz="1600" b="1" dirty="0">
                <a:latin typeface="Consolas" panose="020B0609020204030204" pitchFamily="49" charset="0"/>
              </a:rPr>
              <a:t>(</a:t>
            </a:r>
            <a:r>
              <a:rPr lang="en-CA" sz="1600" b="1" dirty="0" err="1">
                <a:latin typeface="Consolas" panose="020B0609020204030204" pitchFamily="49" charset="0"/>
              </a:rPr>
              <a:t>LoanRecord</a:t>
            </a:r>
            <a:r>
              <a:rPr lang="en-CA" sz="1600" b="1" dirty="0">
                <a:latin typeface="Consolas" panose="020B0609020204030204" pitchFamily="49" charset="0"/>
              </a:rPr>
              <a:t> loan) {</a:t>
            </a:r>
          </a:p>
          <a:p>
            <a:r>
              <a:rPr lang="en-CA" sz="1600" b="1" dirty="0">
                <a:latin typeface="Consolas" panose="020B0609020204030204" pitchFamily="49" charset="0"/>
              </a:rPr>
              <a:t>      double </a:t>
            </a:r>
            <a:r>
              <a:rPr lang="en-CA" sz="1600" b="1" dirty="0" err="1">
                <a:latin typeface="Consolas" panose="020B0609020204030204" pitchFamily="49" charset="0"/>
              </a:rPr>
              <a:t>tempInterest</a:t>
            </a:r>
            <a:r>
              <a:rPr lang="en-CA" sz="1600" b="1" dirty="0">
                <a:latin typeface="Consolas" panose="020B0609020204030204" pitchFamily="49" charset="0"/>
              </a:rPr>
              <a:t> = </a:t>
            </a:r>
            <a:r>
              <a:rPr lang="en-CA" sz="1600" b="1" dirty="0" err="1">
                <a:latin typeface="Consolas" panose="020B0609020204030204" pitchFamily="49" charset="0"/>
              </a:rPr>
              <a:t>loan.interest</a:t>
            </a:r>
            <a:r>
              <a:rPr lang="en-CA" sz="1600" b="1" dirty="0">
                <a:latin typeface="Consolas" panose="020B0609020204030204" pitchFamily="49" charset="0"/>
              </a:rPr>
              <a:t>() / 12.0;</a:t>
            </a:r>
          </a:p>
          <a:p>
            <a:r>
              <a:rPr lang="en-CA" sz="1600" b="1" dirty="0">
                <a:latin typeface="Consolas" panose="020B0609020204030204" pitchFamily="49" charset="0"/>
              </a:rPr>
              <a:t>      double result = </a:t>
            </a:r>
            <a:r>
              <a:rPr lang="en-CA" sz="1600" b="1" dirty="0" err="1">
                <a:latin typeface="Consolas" panose="020B0609020204030204" pitchFamily="49" charset="0"/>
              </a:rPr>
              <a:t>loan.loan</a:t>
            </a:r>
            <a:r>
              <a:rPr lang="en-CA" sz="1600" b="1" dirty="0">
                <a:latin typeface="Consolas" panose="020B0609020204030204" pitchFamily="49" charset="0"/>
              </a:rPr>
              <a:t>() * (</a:t>
            </a:r>
            <a:r>
              <a:rPr lang="en-CA" sz="1600" b="1" dirty="0" err="1">
                <a:latin typeface="Consolas" panose="020B0609020204030204" pitchFamily="49" charset="0"/>
              </a:rPr>
              <a:t>tempInterest</a:t>
            </a:r>
            <a:r>
              <a:rPr lang="en-CA" sz="1600" b="1" dirty="0">
                <a:latin typeface="Consolas" panose="020B0609020204030204" pitchFamily="49" charset="0"/>
              </a:rPr>
              <a:t> / </a:t>
            </a:r>
          </a:p>
          <a:p>
            <a:r>
              <a:rPr lang="en-CA" sz="1600" b="1" dirty="0">
                <a:latin typeface="Consolas" panose="020B0609020204030204" pitchFamily="49" charset="0"/>
              </a:rPr>
              <a:t>           (1.0 – </a:t>
            </a:r>
            <a:r>
              <a:rPr lang="en-CA" sz="1600" b="1" dirty="0" err="1">
                <a:latin typeface="Consolas" panose="020B0609020204030204" pitchFamily="49" charset="0"/>
              </a:rPr>
              <a:t>Math.pow</a:t>
            </a:r>
            <a:r>
              <a:rPr lang="en-CA" sz="1600" b="1" dirty="0">
                <a:latin typeface="Consolas" panose="020B0609020204030204" pitchFamily="49" charset="0"/>
              </a:rPr>
              <a:t>((1.0 + </a:t>
            </a:r>
            <a:r>
              <a:rPr lang="en-CA" sz="1600" b="1" dirty="0" err="1">
                <a:latin typeface="Consolas" panose="020B0609020204030204" pitchFamily="49" charset="0"/>
              </a:rPr>
              <a:t>tempInterest</a:t>
            </a:r>
            <a:r>
              <a:rPr lang="en-CA" sz="1600" b="1" dirty="0">
                <a:latin typeface="Consolas" panose="020B0609020204030204" pitchFamily="49" charset="0"/>
              </a:rPr>
              <a:t>), -</a:t>
            </a:r>
            <a:r>
              <a:rPr lang="en-CA" sz="1600" b="1" dirty="0" err="1">
                <a:latin typeface="Consolas" panose="020B0609020204030204" pitchFamily="49" charset="0"/>
              </a:rPr>
              <a:t>loan.term</a:t>
            </a:r>
            <a:r>
              <a:rPr lang="en-CA" sz="1600" b="1" dirty="0">
                <a:latin typeface="Consolas" panose="020B0609020204030204" pitchFamily="49" charset="0"/>
              </a:rPr>
              <a:t>())));</a:t>
            </a:r>
          </a:p>
          <a:p>
            <a:r>
              <a:rPr lang="en-CA" sz="1600" b="1" dirty="0">
                <a:latin typeface="Consolas" panose="020B0609020204030204" pitchFamily="49" charset="0"/>
              </a:rPr>
              <a:t>      return result;</a:t>
            </a:r>
          </a:p>
          <a:p>
            <a:r>
              <a:rPr lang="en-CA" sz="1600" b="1" dirty="0">
                <a:latin typeface="Consolas" panose="020B0609020204030204" pitchFamily="49" charset="0"/>
              </a:rPr>
              <a:t>   }</a:t>
            </a:r>
          </a:p>
          <a:p>
            <a:endParaRPr lang="en-CA" sz="400" b="1" dirty="0">
              <a:latin typeface="Consolas" panose="020B0609020204030204" pitchFamily="49" charset="0"/>
            </a:endParaRPr>
          </a:p>
          <a:p>
            <a:r>
              <a:rPr lang="en-CA" sz="1600" b="1" dirty="0">
                <a:latin typeface="Consolas" panose="020B0609020204030204" pitchFamily="49" charset="0"/>
              </a:rPr>
              <a:t>   private void </a:t>
            </a:r>
            <a:r>
              <a:rPr lang="en-CA" sz="1600" b="1" dirty="0" err="1">
                <a:latin typeface="Consolas" panose="020B0609020204030204" pitchFamily="49" charset="0"/>
              </a:rPr>
              <a:t>outputResult</a:t>
            </a:r>
            <a:r>
              <a:rPr lang="en-CA" sz="1600" b="1" dirty="0">
                <a:latin typeface="Consolas" panose="020B0609020204030204" pitchFamily="49" charset="0"/>
              </a:rPr>
              <a:t>(double result) {</a:t>
            </a:r>
          </a:p>
          <a:p>
            <a:r>
              <a:rPr lang="en-CA" sz="1600" b="1" dirty="0">
                <a:latin typeface="Consolas" panose="020B0609020204030204" pitchFamily="49" charset="0"/>
              </a:rPr>
              <a:t>      </a:t>
            </a:r>
            <a:r>
              <a:rPr lang="en-CA" sz="1600" b="1" dirty="0" err="1">
                <a:latin typeface="Consolas" panose="020B0609020204030204" pitchFamily="49" charset="0"/>
              </a:rPr>
              <a:t>println</a:t>
            </a:r>
            <a:r>
              <a:rPr lang="en-CA" sz="1600" b="1" dirty="0">
                <a:latin typeface="Consolas" panose="020B0609020204030204" pitchFamily="49" charset="0"/>
              </a:rPr>
              <a:t>("Monthly Payment &gt;&gt; " + </a:t>
            </a:r>
            <a:r>
              <a:rPr lang="en-CA" sz="1600" b="1" dirty="0" err="1">
                <a:latin typeface="Consolas" panose="020B0609020204030204" pitchFamily="49" charset="0"/>
              </a:rPr>
              <a:t>String.format</a:t>
            </a:r>
            <a:r>
              <a:rPr lang="en-CA" sz="1600" b="1" dirty="0">
                <a:latin typeface="Consolas" panose="020B0609020204030204" pitchFamily="49" charset="0"/>
              </a:rPr>
              <a:t>("%.2f", result));</a:t>
            </a:r>
          </a:p>
          <a:p>
            <a:r>
              <a:rPr lang="en-CA" sz="1600" b="1" dirty="0">
                <a:latin typeface="Consolas" panose="020B0609020204030204" pitchFamily="49" charset="0"/>
              </a:rPr>
              <a:t>   }</a:t>
            </a:r>
          </a:p>
          <a:p>
            <a:r>
              <a:rPr lang="en-CA" sz="1600" b="1" dirty="0">
                <a:latin typeface="Consolas" panose="020B0609020204030204" pitchFamily="49" charset="0"/>
              </a:rPr>
              <a:t>}</a:t>
            </a:r>
          </a:p>
          <a:p>
            <a:endParaRPr lang="en-CA" sz="400" b="1" dirty="0">
              <a:latin typeface="Consolas" panose="020B0609020204030204" pitchFamily="49" charset="0"/>
            </a:endParaRPr>
          </a:p>
          <a:p>
            <a:r>
              <a:rPr lang="en-CA" sz="1600" b="1" dirty="0">
                <a:latin typeface="Consolas" panose="020B0609020204030204" pitchFamily="49" charset="0"/>
              </a:rPr>
              <a:t>record </a:t>
            </a:r>
            <a:r>
              <a:rPr lang="en-CA" sz="1600" b="1" dirty="0" err="1">
                <a:latin typeface="Consolas" panose="020B0609020204030204" pitchFamily="49" charset="0"/>
              </a:rPr>
              <a:t>LoanRecord</a:t>
            </a:r>
            <a:r>
              <a:rPr lang="en-CA" sz="1600" b="1" dirty="0">
                <a:latin typeface="Consolas" panose="020B0609020204030204" pitchFamily="49" charset="0"/>
              </a:rPr>
              <a:t>(double loan, double interest, double term) {}</a:t>
            </a:r>
          </a:p>
        </p:txBody>
      </p:sp>
      <p:sp>
        <p:nvSpPr>
          <p:cNvPr id="8" name="TextBox 7">
            <a:extLst>
              <a:ext uri="{FF2B5EF4-FFF2-40B4-BE49-F238E27FC236}">
                <a16:creationId xmlns:a16="http://schemas.microsoft.com/office/drawing/2014/main" id="{0740AC68-A164-A6F0-B517-93A444CA35C0}"/>
              </a:ext>
            </a:extLst>
          </p:cNvPr>
          <p:cNvSpPr txBox="1"/>
          <p:nvPr/>
        </p:nvSpPr>
        <p:spPr>
          <a:xfrm>
            <a:off x="8775469" y="422268"/>
            <a:ext cx="3416531" cy="3416320"/>
          </a:xfrm>
          <a:prstGeom prst="rect">
            <a:avLst/>
          </a:prstGeom>
          <a:noFill/>
        </p:spPr>
        <p:txBody>
          <a:bodyPr wrap="square" rtlCol="0">
            <a:spAutoFit/>
          </a:bodyPr>
          <a:lstStyle/>
          <a:p>
            <a:r>
              <a:rPr lang="en-US" sz="3600" dirty="0"/>
              <a:t>In Java and Python there are 18 lines of code not counting the Java closing braces.</a:t>
            </a:r>
            <a:endParaRPr lang="en-CA" sz="3600" dirty="0"/>
          </a:p>
        </p:txBody>
      </p:sp>
    </p:spTree>
    <p:extLst>
      <p:ext uri="{BB962C8B-B14F-4D97-AF65-F5344CB8AC3E}">
        <p14:creationId xmlns:p14="http://schemas.microsoft.com/office/powerpoint/2010/main" val="1698590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39FF-FD37-AF3E-6D0D-2430433BF8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1CC0D31-0A48-0A34-56C1-6FCE2B2864B9}"/>
              </a:ext>
            </a:extLst>
          </p:cNvPr>
          <p:cNvSpPr>
            <a:spLocks noGrp="1"/>
          </p:cNvSpPr>
          <p:nvPr>
            <p:ph idx="1"/>
          </p:nvPr>
        </p:nvSpPr>
        <p:spPr/>
        <p:txBody>
          <a:bodyPr/>
          <a:lstStyle/>
          <a:p>
            <a:endParaRPr lang="en-CA"/>
          </a:p>
        </p:txBody>
      </p:sp>
      <p:sp>
        <p:nvSpPr>
          <p:cNvPr id="10" name="Rectangle 9">
            <a:extLst>
              <a:ext uri="{FF2B5EF4-FFF2-40B4-BE49-F238E27FC236}">
                <a16:creationId xmlns:a16="http://schemas.microsoft.com/office/drawing/2014/main" id="{33F44A7D-3C6F-1449-B33C-405A4FD2BEFB}"/>
              </a:ext>
            </a:extLst>
          </p:cNvPr>
          <p:cNvSpPr/>
          <p:nvPr/>
        </p:nvSpPr>
        <p:spPr>
          <a:xfrm>
            <a:off x="0" y="7883"/>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342321" y="439385"/>
            <a:ext cx="11265619" cy="8188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149772" y="1489841"/>
            <a:ext cx="7719168" cy="514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solidFill>
                  <a:schemeClr val="bg1"/>
                </a:solidFill>
              </a:rPr>
              <a:t>Python is written in is C such that it can easily interact with C libraries</a:t>
            </a:r>
          </a:p>
          <a:p>
            <a:r>
              <a:rPr lang="en-CA" sz="3200" dirty="0">
                <a:solidFill>
                  <a:schemeClr val="bg1"/>
                </a:solidFill>
              </a:rPr>
              <a:t>As many AI/ML libraries are written in C, Python can more easily interact with them</a:t>
            </a:r>
          </a:p>
          <a:p>
            <a:r>
              <a:rPr lang="en-CA" sz="3200" dirty="0">
                <a:solidFill>
                  <a:schemeClr val="bg1"/>
                </a:solidFill>
              </a:rPr>
              <a:t>A weakness of Java has been interacting with other languages</a:t>
            </a:r>
          </a:p>
          <a:p>
            <a:r>
              <a:rPr lang="en-CA" sz="3600" dirty="0">
                <a:solidFill>
                  <a:schemeClr val="bg1"/>
                </a:solidFill>
              </a:rPr>
              <a:t>With Java 22 we have a Foreign Function &amp; Memory API that will greatly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8123080" y="2067600"/>
            <a:ext cx="3639467" cy="2047200"/>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4208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Oracle Java Development Kit (JDK), is not open source</a:t>
            </a:r>
          </a:p>
          <a:p>
            <a:pPr lvl="1"/>
            <a:r>
              <a:rPr lang="en-CA" sz="3600" b="0" i="1" dirty="0">
                <a:solidFill>
                  <a:srgbClr val="444444"/>
                </a:solidFill>
                <a:effectLst/>
              </a:rPr>
              <a:t>OpenJDK is a completely open source implementation of the JDK </a:t>
            </a:r>
            <a:endParaRPr lang="en-CA" sz="3600" i="1" dirty="0">
              <a:solidFill>
                <a:srgbClr val="444444"/>
              </a:solidFill>
            </a:endParaRPr>
          </a:p>
          <a:p>
            <a:pPr lvl="1"/>
            <a:r>
              <a:rPr lang="en-CA" sz="3600" i="1" dirty="0">
                <a:solidFill>
                  <a:srgbClr val="444444"/>
                </a:solidFill>
              </a:rPr>
              <a:t>Continuing development of Java is done in the OpenJDK project by Oracle Java developers</a:t>
            </a:r>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27538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FF56E-872F-3F2B-984C-19ECAC162F5C}"/>
              </a:ext>
            </a:extLst>
          </p:cNvPr>
          <p:cNvSpPr>
            <a:spLocks noGrp="1"/>
          </p:cNvSpPr>
          <p:nvPr>
            <p:ph type="title"/>
          </p:nvPr>
        </p:nvSpPr>
        <p:spPr>
          <a:xfrm>
            <a:off x="659234" y="957447"/>
            <a:ext cx="3383280" cy="4943105"/>
          </a:xfrm>
        </p:spPr>
        <p:txBody>
          <a:bodyPr anchor="ctr">
            <a:normAutofit/>
          </a:bodyPr>
          <a:lstStyle/>
          <a:p>
            <a:r>
              <a:rPr lang="en-US" sz="5400" b="1" dirty="0"/>
              <a:t>Why teach Java to  students?</a:t>
            </a:r>
            <a:endParaRPr lang="en-CA" sz="5400" b="1"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D8BE1EF-94BB-E9CF-6CEC-4BCCE91F4AB6}"/>
              </a:ext>
            </a:extLst>
          </p:cNvPr>
          <p:cNvGraphicFramePr>
            <a:graphicFrameLocks noGrp="1"/>
          </p:cNvGraphicFramePr>
          <p:nvPr>
            <p:ph idx="1"/>
            <p:extLst>
              <p:ext uri="{D42A27DB-BD31-4B8C-83A1-F6EECF244321}">
                <p14:modId xmlns:p14="http://schemas.microsoft.com/office/powerpoint/2010/main" val="458636878"/>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32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317786524"/>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128280" y="943963"/>
            <a:ext cx="4335327" cy="5256371"/>
          </a:xfrm>
        </p:spPr>
        <p:txBody>
          <a:bodyPr>
            <a:normAutofit/>
          </a:bodyPr>
          <a:lstStyle/>
          <a:p>
            <a:r>
              <a:rPr lang="en-CA" sz="4000"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an “old” language (Java 1996 &amp; Python 1991)</a:t>
            </a:r>
          </a:p>
          <a:p>
            <a:pPr lvl="1"/>
            <a:r>
              <a:rPr lang="en-CA" sz="3600" b="0" i="1" dirty="0">
                <a:solidFill>
                  <a:srgbClr val="444444"/>
                </a:solidFill>
                <a:effectLst/>
              </a:rPr>
              <a:t>also means it’s established, widely used and well-documented</a:t>
            </a:r>
          </a:p>
          <a:p>
            <a:pPr algn="l"/>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dirty="0">
                <a:solidFill>
                  <a:srgbClr val="444444"/>
                </a:solidFill>
                <a:latin typeface="proxima-nova"/>
              </a:rPr>
              <a:t>M</a:t>
            </a:r>
            <a:r>
              <a:rPr lang="en-CA" sz="3600" b="0" dirty="0">
                <a:solidFill>
                  <a:srgbClr val="444444"/>
                </a:solidFill>
                <a:effectLst/>
                <a:latin typeface="proxima-nova"/>
              </a:rPr>
              <a:t>ore Java programmers than any other type of programmer in the world</a:t>
            </a:r>
          </a:p>
          <a:p>
            <a:pPr lvl="1"/>
            <a:r>
              <a:rPr lang="en-CA" sz="3600" b="0" i="1" dirty="0">
                <a:solidFill>
                  <a:srgbClr val="444444"/>
                </a:solidFill>
                <a:effectLst/>
                <a:latin typeface="proxima-nova"/>
              </a:rPr>
              <a:t>easy to find people who can help you out and mentor you</a:t>
            </a:r>
            <a:endParaRPr lang="en-CA" sz="3600" b="0" i="0"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04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1" dirty="0">
                <a:solidFill>
                  <a:srgbClr val="444444"/>
                </a:solidFill>
                <a:effectLst/>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339038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3498517792"/>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2343111162"/>
              </p:ext>
            </p:extLst>
          </p:nvPr>
        </p:nvGraphicFramePr>
        <p:xfrm>
          <a:off x="5591594" y="429472"/>
          <a:ext cx="5750920" cy="5983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17905</TotalTime>
  <Words>5006</Words>
  <Application>Microsoft Office PowerPoint</Application>
  <PresentationFormat>Widescreen</PresentationFormat>
  <Paragraphs>570</Paragraphs>
  <Slides>42</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PowerPoint Presentation</vt:lpstr>
      <vt:lpstr>PowerPoint Presentation</vt:lpstr>
      <vt:lpstr>PowerPoint Presentation</vt:lpstr>
      <vt:lpstr>PowerPoint Presentation</vt:lpstr>
      <vt:lpstr>Java Language Enhancements</vt:lpstr>
      <vt:lpstr>JShell - Read-Evaluate-Print Loop (REPL) JDK 9</vt:lpstr>
      <vt:lpstr>JEP 458  - Launch Multi-File Source-Code Programs JDK 22</vt:lpstr>
      <vt:lpstr>JEP 458  - Launch Multi-File Source-Code Programs JDK 22</vt:lpstr>
      <vt:lpstr>Preview Features</vt:lpstr>
      <vt:lpstr>Too many decorations!</vt:lpstr>
      <vt:lpstr>Java 23 - Implicitly Declared Classes and Instance Main Methods</vt:lpstr>
      <vt:lpstr>Java 23 - Implicitly Declared Classes and Instance Main Methods</vt:lpstr>
      <vt:lpstr>Java 23 - Implicitly Declared Classes and Instance Main Methods</vt:lpstr>
      <vt:lpstr>Java 23 - Implicitly Declared Classes and Instance Main Methods</vt:lpstr>
      <vt:lpstr>Java 23 - Implicitly Declared Classes and Instance Main Methods</vt:lpstr>
      <vt:lpstr>Java 23 - Implicitly Declared Classes and Instance Main Methods</vt:lpstr>
      <vt:lpstr>var – reduction of redundancy reduction JDK 10</vt:lpstr>
      <vt:lpstr>text blocks (15)</vt:lpstr>
      <vt:lpstr>Old School Concatenation</vt:lpstr>
      <vt:lpstr>New School Text Block JDK 15</vt:lpstr>
      <vt:lpstr>But wait, there is more . . . String formatted JDK 15</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Java threads, not OS threads JDK 21.</vt:lpstr>
      <vt:lpstr>What’s Pushing Java Aside?</vt:lpstr>
      <vt:lpstr>Let’s Compare Python to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teach Java to  students?</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 Fogel</cp:lastModifiedBy>
  <cp:revision>40</cp:revision>
  <cp:lastPrinted>2020-06-16T22:09:01Z</cp:lastPrinted>
  <dcterms:created xsi:type="dcterms:W3CDTF">2020-06-03T20:53:58Z</dcterms:created>
  <dcterms:modified xsi:type="dcterms:W3CDTF">2024-11-07T20:51:49Z</dcterms:modified>
</cp:coreProperties>
</file>