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65" r:id="rId2"/>
    <p:sldId id="327" r:id="rId3"/>
    <p:sldId id="295" r:id="rId4"/>
    <p:sldId id="309" r:id="rId5"/>
    <p:sldId id="310" r:id="rId6"/>
    <p:sldId id="294" r:id="rId7"/>
    <p:sldId id="311" r:id="rId8"/>
    <p:sldId id="312" r:id="rId9"/>
    <p:sldId id="266" r:id="rId10"/>
    <p:sldId id="267" r:id="rId11"/>
    <p:sldId id="308" r:id="rId12"/>
    <p:sldId id="313"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321" r:id="rId29"/>
    <p:sldId id="326" r:id="rId30"/>
    <p:sldId id="272" r:id="rId31"/>
    <p:sldId id="284" r:id="rId32"/>
    <p:sldId id="298" r:id="rId33"/>
    <p:sldId id="279" r:id="rId34"/>
    <p:sldId id="276" r:id="rId35"/>
    <p:sldId id="259" r:id="rId36"/>
    <p:sldId id="260" r:id="rId37"/>
    <p:sldId id="263" r:id="rId38"/>
    <p:sldId id="264" r:id="rId39"/>
    <p:sldId id="285" r:id="rId40"/>
    <p:sldId id="315" r:id="rId41"/>
    <p:sldId id="286" r:id="rId42"/>
    <p:sldId id="314" r:id="rId43"/>
    <p:sldId id="277" r:id="rId44"/>
    <p:sldId id="328"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C3D80-543F-458E-B752-714A04CBA7BE}" v="24" dt="2025-06-06T19:49:46.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33" autoAdjust="0"/>
    <p:restoredTop sz="73333" autoAdjust="0"/>
  </p:normalViewPr>
  <p:slideViewPr>
    <p:cSldViewPr snapToGrid="0">
      <p:cViewPr varScale="1">
        <p:scale>
          <a:sx n="92" d="100"/>
          <a:sy n="92" d="100"/>
        </p:scale>
        <p:origin x="1680" y="17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9C87E741-92A0-4A5B-8F54-3EA7654C7EC8}" srcId="{A13FF9AB-E870-4076-823B-735BE0B5B16B}" destId="{111DE71C-6E49-44D6-9A5C-C824E7DBCD65}" srcOrd="1" destOrd="0" parTransId="{CB8F3187-7D5B-4EE4-89DD-5AEA879A1743}" sibTransId="{85F76FD2-5CE0-40D9-BA4E-2591467E52EF}"/>
    <dgm:cxn modelId="{0C245E5C-0289-45B6-A48E-19BEB5A6AE33}" type="presOf" srcId="{391D66F5-C2A1-41A7-9845-FF5E8D045F19}" destId="{39D93EE1-B33A-4D62-8197-1C72F709DBB0}" srcOrd="0" destOrd="0" presId="urn:microsoft.com/office/officeart/2005/8/layout/vList2"/>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Netflix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Netflix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2025-06-06</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2025-06-06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schools have chosen to remain with Java 1.8.  Encourage teachers to use the most recent version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391893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8024D-0AE3-E14B-B8F6-0FF5442F7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0A668-AFC1-7783-598C-5056228E1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A46A8-F9E8-8C5F-EA74-1AD11A05EC5F}"/>
              </a:ext>
            </a:extLst>
          </p:cNvPr>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a:extLst>
              <a:ext uri="{FF2B5EF4-FFF2-40B4-BE49-F238E27FC236}">
                <a16:creationId xmlns:a16="http://schemas.microsoft.com/office/drawing/2014/main" id="{AEDDB1BC-3D6C-167B-83F5-B7CF5F7C2AD2}"/>
              </a:ext>
            </a:extLst>
          </p:cNvPr>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595215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Not counting void main() { and } it is the same number of lines.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40</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For more support for learning Java visit  https://learn.java/ </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43</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198683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2025-06-06</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2025-06-06</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
        <p:nvSpPr>
          <p:cNvPr id="9" name="TextBox 8">
            <a:extLst>
              <a:ext uri="{FF2B5EF4-FFF2-40B4-BE49-F238E27FC236}">
                <a16:creationId xmlns:a16="http://schemas.microsoft.com/office/drawing/2014/main" id="{0F27111D-B76B-27A1-04E4-AD6E8CCB3F15}"/>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EC655DF4-8C4E-0F90-B023-23D8E1B73B51}"/>
              </a:ext>
            </a:extLst>
          </p:cNvPr>
          <p:cNvSpPr txBox="1"/>
          <p:nvPr userDrawn="1">
            <p:extLst>
              <p:ext uri="{1162E1C5-73C7-4A58-AE30-91384D911F3F}">
                <p184:classification xmlns:p184="http://schemas.microsoft.com/office/powerpoint/2018/4/main" val="ftr"/>
              </p:ext>
            </p:extLst>
          </p:nvPr>
        </p:nvSpPr>
        <p:spPr>
          <a:xfrm>
            <a:off x="63500" y="6642100"/>
            <a:ext cx="1636713"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java/"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2.5</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IO.readln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var authors = </a:t>
            </a:r>
            <a:r>
              <a:rPr lang="en-US" altLang="en-US" sz="2400" b="1" dirty="0" err="1">
                <a:latin typeface="Consolas" panose="020B0609020204030204" pitchFamily="49" charset="0"/>
              </a:rPr>
              <a:t>List.of</a:t>
            </a:r>
            <a:r>
              <a:rPr lang="en-US" altLang="en-US" sz="2400" b="1" dirty="0">
                <a:latin typeface="Consolas" panose="020B0609020204030204" pitchFamily="49" charset="0"/>
              </a:rPr>
              <a:t>("James", "Bill",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"Guy", "Alex", "Dan", "Gavin");</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IO.println</a:t>
            </a:r>
            <a:r>
              <a:rPr lang="en-US" altLang="en-US" sz="2400" b="1" dirty="0">
                <a:latin typeface="Consolas" panose="020B0609020204030204" pitchFamily="49" charset="0"/>
              </a:rPr>
              <a:t>(name + ": "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name.length</a:t>
            </a: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https://openjdk.org/jeps/512</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25928-1A9C-E621-9BC2-6C763591CD6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AFCB5-8E5E-1369-B341-7A830F2D7A28}"/>
              </a:ext>
            </a:extLst>
          </p:cNvPr>
          <p:cNvSpPr>
            <a:spLocks noGrp="1"/>
          </p:cNvSpPr>
          <p:nvPr>
            <p:ph type="title"/>
          </p:nvPr>
        </p:nvSpPr>
        <p:spPr>
          <a:xfrm>
            <a:off x="686834" y="1153572"/>
            <a:ext cx="3200400" cy="4461163"/>
          </a:xfrm>
        </p:spPr>
        <p:txBody>
          <a:bodyPr>
            <a:normAutofit/>
          </a:bodyPr>
          <a:lstStyle/>
          <a:p>
            <a:r>
              <a:rPr lang="en-US">
                <a:solidFill>
                  <a:srgbClr val="FFFFFF"/>
                </a:solidFill>
              </a:rPr>
              <a:t>Before we begin</a:t>
            </a:r>
            <a:endParaRPr lang="en-CA">
              <a:solidFill>
                <a:srgbClr val="FFFFFF"/>
              </a:solidFill>
            </a:endParaRP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3F0F36-9CE8-BCB4-4CCE-C2278A3C9BB0}"/>
              </a:ext>
            </a:extLst>
          </p:cNvPr>
          <p:cNvSpPr>
            <a:spLocks noGrp="1"/>
          </p:cNvSpPr>
          <p:nvPr>
            <p:ph idx="1"/>
          </p:nvPr>
        </p:nvSpPr>
        <p:spPr>
          <a:xfrm>
            <a:off x="4447308" y="591344"/>
            <a:ext cx="6906491" cy="5585619"/>
          </a:xfrm>
        </p:spPr>
        <p:txBody>
          <a:bodyPr anchor="ctr">
            <a:normAutofit/>
          </a:bodyPr>
          <a:lstStyle/>
          <a:p>
            <a:r>
              <a:rPr lang="en-US" sz="3200" dirty="0"/>
              <a:t>Please teach the most recent version of Java</a:t>
            </a:r>
          </a:p>
          <a:p>
            <a:r>
              <a:rPr lang="en-US" sz="3200" dirty="0"/>
              <a:t>This means Java 24 now</a:t>
            </a:r>
          </a:p>
          <a:p>
            <a:r>
              <a:rPr lang="en-US" sz="3200" dirty="0"/>
              <a:t>Teach with Java 25 LTS when it is available in September 2025</a:t>
            </a:r>
          </a:p>
          <a:p>
            <a:r>
              <a:rPr lang="en-US" sz="3200" dirty="0"/>
              <a:t>For server-based development the Java version is dependent on the library you will use</a:t>
            </a:r>
          </a:p>
          <a:p>
            <a:pPr lvl="1"/>
            <a:r>
              <a:rPr lang="en-US" sz="3200" dirty="0"/>
              <a:t>This means that at a minimum you should be using Java 21 LTS</a:t>
            </a:r>
          </a:p>
          <a:p>
            <a:pPr marL="0" indent="0">
              <a:buNone/>
            </a:pPr>
            <a:endParaRPr lang="en-CA" sz="3200" dirty="0"/>
          </a:p>
        </p:txBody>
      </p:sp>
    </p:spTree>
    <p:extLst>
      <p:ext uri="{BB962C8B-B14F-4D97-AF65-F5344CB8AC3E}">
        <p14:creationId xmlns:p14="http://schemas.microsoft.com/office/powerpoint/2010/main" val="110407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E6949-18F2-4E53-BC79-1E38140E140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4BE52E6-7A5B-EF0B-2148-B0753C378FE3}"/>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28B728D1-E7FD-B4CB-D321-2C10BBAEE597}"/>
              </a:ext>
            </a:extLst>
          </p:cNvPr>
          <p:cNvSpPr>
            <a:spLocks noGrp="1"/>
          </p:cNvSpPr>
          <p:nvPr>
            <p:ph type="title"/>
          </p:nvPr>
        </p:nvSpPr>
        <p:spPr>
          <a:xfrm>
            <a:off x="838200" y="365125"/>
            <a:ext cx="10656194" cy="1325563"/>
          </a:xfrm>
        </p:spPr>
        <p:txBody>
          <a:bodyPr>
            <a:normAutofit/>
          </a:bodyPr>
          <a:lstStyle/>
          <a:p>
            <a:pPr algn="ctr"/>
            <a:r>
              <a:rPr lang="en-CA" dirty="0">
                <a:solidFill>
                  <a:schemeClr val="bg1"/>
                </a:solidFill>
              </a:rPr>
              <a:t>Java 25 The primitive pattern matching switch Preview.</a:t>
            </a:r>
          </a:p>
        </p:txBody>
      </p:sp>
      <p:sp>
        <p:nvSpPr>
          <p:cNvPr id="6" name="Content Placeholder 5">
            <a:extLst>
              <a:ext uri="{FF2B5EF4-FFF2-40B4-BE49-F238E27FC236}">
                <a16:creationId xmlns:a16="http://schemas.microsoft.com/office/drawing/2014/main" id="{5CF4F600-DE7C-947D-7389-2DAFFDAC8C49}"/>
              </a:ext>
            </a:extLst>
          </p:cNvPr>
          <p:cNvSpPr>
            <a:spLocks noGrp="1"/>
          </p:cNvSpPr>
          <p:nvPr>
            <p:ph idx="1"/>
          </p:nvPr>
        </p:nvSpPr>
        <p:spPr>
          <a:xfrm>
            <a:off x="1865992" y="1628330"/>
            <a:ext cx="10210393" cy="3313050"/>
          </a:xfrm>
        </p:spPr>
        <p:txBody>
          <a:bodyPr>
            <a:noAutofit/>
          </a:bodyPr>
          <a:lstStyle/>
          <a:p>
            <a:pPr marL="0" indent="0">
              <a:buNone/>
            </a:pPr>
            <a:r>
              <a:rPr lang="en-CA" sz="2400" b="1" dirty="0">
                <a:solidFill>
                  <a:schemeClr val="bg1"/>
                </a:solidFill>
                <a:latin typeface="Consolas" panose="020B0609020204030204" pitchFamily="49" charset="0"/>
              </a:rPr>
              <a:t>int x = 4;</a:t>
            </a:r>
          </a:p>
          <a:p>
            <a:pPr marL="0" indent="0">
              <a:buNone/>
            </a:pPr>
            <a:r>
              <a:rPr lang="en-CA" sz="2400" b="1" dirty="0">
                <a:solidFill>
                  <a:schemeClr val="bg1"/>
                </a:solidFill>
                <a:latin typeface="Consolas" panose="020B0609020204030204" pitchFamily="49" charset="0"/>
              </a:rPr>
              <a:t>String designation = switch (x) {</a:t>
            </a:r>
          </a:p>
          <a:p>
            <a:pPr marL="0" indent="0">
              <a:buNone/>
            </a:pPr>
            <a:r>
              <a:rPr lang="en-US" sz="2400" b="1" dirty="0">
                <a:solidFill>
                  <a:schemeClr val="bg1"/>
                </a:solidFill>
                <a:latin typeface="Consolas" panose="020B0609020204030204" pitchFamily="49" charset="0"/>
              </a:rPr>
              <a:t>    // case Integer i when i &gt; 4 &amp;&amp; i &lt; 12 -&gt; "child";</a:t>
            </a:r>
            <a:endParaRPr lang="en-CA" sz="2400" b="1" dirty="0">
              <a:solidFill>
                <a:schemeClr val="bg1"/>
              </a:solidFill>
              <a:latin typeface="Consolas" panose="020B0609020204030204" pitchFamily="49" charset="0"/>
            </a:endParaRPr>
          </a:p>
          <a:p>
            <a:pPr marL="0" indent="0">
              <a:buNone/>
            </a:pPr>
            <a:r>
              <a:rPr lang="en-CA" sz="2400" b="1" dirty="0">
                <a:solidFill>
                  <a:schemeClr val="bg1"/>
                </a:solidFill>
                <a:latin typeface="Consolas" panose="020B0609020204030204" pitchFamily="49" charset="0"/>
              </a:rPr>
              <a:t>    case int i when i &lt; 12 -&gt; "child";</a:t>
            </a:r>
          </a:p>
          <a:p>
            <a:pPr marL="0" indent="0">
              <a:buNone/>
            </a:pPr>
            <a:r>
              <a:rPr lang="en-CA" sz="2400" b="1" dirty="0">
                <a:solidFill>
                  <a:schemeClr val="bg1"/>
                </a:solidFill>
                <a:latin typeface="Consolas" panose="020B0609020204030204" pitchFamily="49" charset="0"/>
              </a:rPr>
              <a:t>    case int i when i &lt; 18 -&gt; "teenager";</a:t>
            </a:r>
          </a:p>
          <a:p>
            <a:pPr marL="0" indent="0">
              <a:buNone/>
            </a:pPr>
            <a:r>
              <a:rPr lang="en-CA" sz="2400" b="1" dirty="0">
                <a:solidFill>
                  <a:schemeClr val="bg1"/>
                </a:solidFill>
                <a:latin typeface="Consolas" panose="020B0609020204030204" pitchFamily="49" charset="0"/>
              </a:rPr>
              <a:t>    case int i when i &lt; 25 -&gt; "young adult";</a:t>
            </a:r>
          </a:p>
          <a:p>
            <a:pPr marL="0" indent="0">
              <a:buNone/>
            </a:pPr>
            <a:r>
              <a:rPr lang="en-CA" sz="2400" b="1" dirty="0">
                <a:solidFill>
                  <a:schemeClr val="bg1"/>
                </a:solidFill>
                <a:latin typeface="Consolas" panose="020B0609020204030204" pitchFamily="49" charset="0"/>
              </a:rPr>
              <a:t>    case int i when i &lt; 65 -&gt; "adult";</a:t>
            </a:r>
          </a:p>
          <a:p>
            <a:pPr marL="0" indent="0">
              <a:buNone/>
            </a:pPr>
            <a:r>
              <a:rPr lang="en-CA" sz="2400" b="1" dirty="0">
                <a:solidFill>
                  <a:schemeClr val="bg1"/>
                </a:solidFill>
                <a:latin typeface="Consolas" panose="020B0609020204030204" pitchFamily="49" charset="0"/>
              </a:rPr>
              <a:t>    case int i when i &gt;= 65 -&gt; "senior";</a:t>
            </a:r>
          </a:p>
          <a:p>
            <a:pPr marL="0" indent="0">
              <a:buNone/>
            </a:pPr>
            <a:r>
              <a:rPr lang="en-CA" sz="2400" b="1" dirty="0">
                <a:solidFill>
                  <a:schemeClr val="bg1"/>
                </a:solidFill>
                <a:latin typeface="Consolas" panose="020B0609020204030204" pitchFamily="49" charset="0"/>
              </a:rPr>
              <a:t>    default -&gt; "Not an Integer";</a:t>
            </a:r>
          </a:p>
          <a:p>
            <a:pPr marL="0" indent="0">
              <a:buNone/>
            </a:pPr>
            <a:r>
              <a:rPr lang="en-CA" sz="2400" b="1" dirty="0">
                <a:solidFill>
                  <a:schemeClr val="bg1"/>
                </a:solidFill>
                <a:latin typeface="Consolas" panose="020B0609020204030204" pitchFamily="49" charset="0"/>
              </a:rPr>
              <a:t>};</a:t>
            </a:r>
          </a:p>
          <a:p>
            <a:pPr marL="0" indent="0">
              <a:buNone/>
            </a:pPr>
            <a:r>
              <a:rPr lang="en-CA" sz="2400" b="1" dirty="0" err="1">
                <a:solidFill>
                  <a:schemeClr val="bg1"/>
                </a:solidFill>
                <a:latin typeface="Consolas" panose="020B0609020204030204" pitchFamily="49" charset="0"/>
              </a:rPr>
              <a:t>System.out.printf</a:t>
            </a:r>
            <a:r>
              <a:rPr lang="en-CA" sz="2400" b="1" dirty="0">
                <a:solidFill>
                  <a:schemeClr val="bg1"/>
                </a:solidFill>
                <a:latin typeface="Consolas" panose="020B0609020204030204" pitchFamily="49" charset="0"/>
              </a:rPr>
              <a:t>("Designation is %</a:t>
            </a:r>
            <a:r>
              <a:rPr lang="en-CA" sz="2400" b="1" dirty="0" err="1">
                <a:solidFill>
                  <a:schemeClr val="bg1"/>
                </a:solidFill>
                <a:latin typeface="Consolas" panose="020B0609020204030204" pitchFamily="49" charset="0"/>
              </a:rPr>
              <a:t>s%n</a:t>
            </a:r>
            <a:r>
              <a:rPr lang="en-CA" sz="2400" b="1" dirty="0">
                <a:solidFill>
                  <a:schemeClr val="bg1"/>
                </a:solidFill>
                <a:latin typeface="Consolas" panose="020B0609020204030204" pitchFamily="49" charset="0"/>
              </a:rPr>
              <a:t>", designation);</a:t>
            </a:r>
          </a:p>
        </p:txBody>
      </p:sp>
    </p:spTree>
    <p:extLst>
      <p:ext uri="{BB962C8B-B14F-4D97-AF65-F5344CB8AC3E}">
        <p14:creationId xmlns:p14="http://schemas.microsoft.com/office/powerpoint/2010/main" val="413733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514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For Java 23: Runs with java --enable-preview JavaCalculator02.java </a:t>
            </a:r>
          </a:p>
          <a:p>
            <a:pPr lvl="0">
              <a:spcAft>
                <a:spcPts val="500"/>
              </a:spcAf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For Java 25</a:t>
            </a:r>
            <a:r>
              <a:rPr lang="en-CA" sz="2200" b="1" dirty="0">
                <a:solidFill>
                  <a:prstClr val="black"/>
                </a:solidFill>
                <a:latin typeface="Consolas" panose="020B0609020204030204" pitchFamily="49" charset="0"/>
                <a:ea typeface="M+ 1m" panose="020B0509020203020207" pitchFamily="49" charset="-128"/>
              </a:rPr>
              <a:t>: Runs with java JavaCalculator02.java</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The </a:t>
            </a:r>
            <a:r>
              <a:rPr kumimoji="0" lang="en-CA" sz="4000" b="0" i="0" u="sng" strike="noStrike" kern="1200" cap="none" spc="0" normalizeH="0" baseline="0" noProof="0" dirty="0">
                <a:ln>
                  <a:noFill/>
                </a:ln>
                <a:solidFill>
                  <a:prstClr val="white"/>
                </a:solidFill>
                <a:effectLst/>
                <a:uLnTx/>
                <a:uFillTx/>
                <a:latin typeface="Calibri Light" panose="020F0302020204030204"/>
                <a:ea typeface="+mj-ea"/>
                <a:cs typeface="+mj-cs"/>
              </a:rPr>
              <a:t>new</a:t>
            </a: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Basic Java</a:t>
            </a:r>
          </a:p>
        </p:txBody>
      </p:sp>
    </p:spTree>
    <p:extLst>
      <p:ext uri="{BB962C8B-B14F-4D97-AF65-F5344CB8AC3E}">
        <p14:creationId xmlns:p14="http://schemas.microsoft.com/office/powerpoint/2010/main" val="173926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4633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2148205" y="2440635"/>
            <a:ext cx="607752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 in 18 lines</a:t>
            </a:r>
          </a:p>
        </p:txBody>
      </p:sp>
    </p:spTree>
    <p:extLst>
      <p:ext uri="{BB962C8B-B14F-4D97-AF65-F5344CB8AC3E}">
        <p14:creationId xmlns:p14="http://schemas.microsoft.com/office/powerpoint/2010/main" val="1298953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0" y="1"/>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2506063" y="2733838"/>
            <a:ext cx="679324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b="0" i="0" u="none" strike="noStrike" kern="1200" cap="none" spc="0" normalizeH="0" baseline="0" noProof="0" dirty="0">
                <a:ln>
                  <a:noFill/>
                </a:ln>
                <a:solidFill>
                  <a:prstClr val="white"/>
                </a:solidFill>
                <a:effectLst/>
                <a:uLnTx/>
                <a:uFillTx/>
                <a:latin typeface="Calibri Light" panose="020F0302020204030204"/>
                <a:ea typeface="+mj-ea"/>
                <a:cs typeface="+mj-cs"/>
              </a:rPr>
              <a:t>	OOP Java in 16 lines</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463308"/>
          </a:xfrm>
          <a:prstGeom prst="rect">
            <a:avLst/>
          </a:prstGeom>
          <a:noFill/>
        </p:spPr>
        <p:txBody>
          <a:bodyPr wrap="square">
            <a:spAutoFit/>
          </a:bodyPr>
          <a:lstStyle/>
          <a:p>
            <a:r>
              <a:rPr lang="en-CA" b="1" dirty="0">
                <a:latin typeface="Consolas" panose="020B0609020204030204" pitchFamily="49" charset="0"/>
              </a:rPr>
              <a:t>public class JavaCalculator03 {</a:t>
            </a:r>
          </a:p>
          <a:p>
            <a:r>
              <a:rPr lang="en-CA" b="1" dirty="0">
                <a:latin typeface="Consolas" panose="020B0609020204030204" pitchFamily="49" charset="0"/>
              </a:rPr>
              <a:t>   void main() {</a:t>
            </a:r>
          </a:p>
          <a:p>
            <a:r>
              <a:rPr lang="en-CA" b="1" dirty="0">
                <a:latin typeface="Consolas" panose="020B0609020204030204" pitchFamily="49" charset="0"/>
              </a:rPr>
              <a:t>      var loan = </a:t>
            </a:r>
            <a:r>
              <a:rPr lang="en-CA" b="1" dirty="0" err="1">
                <a:latin typeface="Consolas" panose="020B0609020204030204" pitchFamily="49" charset="0"/>
              </a:rPr>
              <a:t>inputData</a:t>
            </a:r>
            <a:r>
              <a:rPr lang="en-CA" b="1" dirty="0">
                <a:latin typeface="Consolas" panose="020B0609020204030204" pitchFamily="49" charset="0"/>
              </a:rPr>
              <a:t>();</a:t>
            </a:r>
          </a:p>
          <a:p>
            <a:r>
              <a:rPr lang="en-CA" b="1" dirty="0">
                <a:latin typeface="Consolas" panose="020B0609020204030204" pitchFamily="49" charset="0"/>
              </a:rPr>
              <a:t>      var result = </a:t>
            </a:r>
            <a:r>
              <a:rPr lang="en-CA" b="1" dirty="0" err="1">
                <a:latin typeface="Consolas" panose="020B0609020204030204" pitchFamily="49" charset="0"/>
              </a:rPr>
              <a:t>processData</a:t>
            </a:r>
            <a:r>
              <a:rPr lang="en-CA" b="1" dirty="0">
                <a:latin typeface="Consolas" panose="020B0609020204030204" pitchFamily="49" charset="0"/>
              </a:rPr>
              <a:t>(loan);</a:t>
            </a:r>
          </a:p>
          <a:p>
            <a:r>
              <a:rPr lang="en-CA" b="1" dirty="0">
                <a:latin typeface="Consolas" panose="020B0609020204030204" pitchFamily="49" charset="0"/>
              </a:rPr>
              <a:t>      </a:t>
            </a:r>
            <a:r>
              <a:rPr lang="en-CA" b="1" dirty="0" err="1">
                <a:latin typeface="Consolas" panose="020B0609020204030204" pitchFamily="49" charset="0"/>
              </a:rPr>
              <a:t>outputResult</a:t>
            </a:r>
            <a:r>
              <a:rPr lang="en-CA" b="1" dirty="0">
                <a:latin typeface="Consolas" panose="020B0609020204030204" pitchFamily="49" charset="0"/>
              </a:rPr>
              <a:t>(result);</a:t>
            </a:r>
          </a:p>
          <a:p>
            <a:r>
              <a:rPr lang="en-CA" b="1" dirty="0">
                <a:latin typeface="Consolas" panose="020B0609020204030204" pitchFamily="49" charset="0"/>
              </a:rPr>
              <a:t>   }</a:t>
            </a:r>
          </a:p>
          <a:p>
            <a:r>
              <a:rPr lang="en-CA" b="1" dirty="0">
                <a:latin typeface="Consolas" panose="020B0609020204030204" pitchFamily="49" charset="0"/>
              </a:rPr>
              <a:t>   private </a:t>
            </a:r>
            <a:r>
              <a:rPr lang="en-CA" b="1" dirty="0" err="1">
                <a:latin typeface="Consolas" panose="020B0609020204030204" pitchFamily="49" charset="0"/>
              </a:rPr>
              <a:t>LoanRecord</a:t>
            </a:r>
            <a:r>
              <a:rPr lang="en-CA" b="1" dirty="0">
                <a:latin typeface="Consolas" panose="020B0609020204030204" pitchFamily="49" charset="0"/>
              </a:rPr>
              <a:t> </a:t>
            </a:r>
            <a:r>
              <a:rPr lang="en-CA" b="1" dirty="0" err="1">
                <a:latin typeface="Consolas" panose="020B0609020204030204" pitchFamily="49" charset="0"/>
              </a:rPr>
              <a:t>inputData</a:t>
            </a:r>
            <a:r>
              <a:rPr lang="en-CA" b="1" dirty="0">
                <a:latin typeface="Consolas" panose="020B0609020204030204" pitchFamily="49" charset="0"/>
              </a:rPr>
              <a:t>() {</a:t>
            </a:r>
          </a:p>
          <a:p>
            <a:r>
              <a:rPr lang="en-CA" b="1" dirty="0">
                <a:latin typeface="Consolas" panose="020B0609020204030204" pitchFamily="49" charset="0"/>
              </a:rPr>
              <a:t>      var loan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("Loan &gt;&gt; "));</a:t>
            </a:r>
          </a:p>
          <a:p>
            <a:r>
              <a:rPr lang="en-CA" b="1" dirty="0">
                <a:latin typeface="Consolas" panose="020B0609020204030204" pitchFamily="49" charset="0"/>
              </a:rPr>
              <a:t>      var interest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("Interest &gt;&gt; "));</a:t>
            </a:r>
          </a:p>
          <a:p>
            <a:r>
              <a:rPr lang="en-CA" b="1" dirty="0">
                <a:latin typeface="Consolas" panose="020B0609020204030204" pitchFamily="49" charset="0"/>
              </a:rPr>
              <a:t>      var term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("Term &gt;&gt; "));</a:t>
            </a:r>
          </a:p>
          <a:p>
            <a:r>
              <a:rPr lang="en-CA" b="1" dirty="0">
                <a:latin typeface="Consolas" panose="020B0609020204030204" pitchFamily="49" charset="0"/>
              </a:rPr>
              <a:t>      return new </a:t>
            </a:r>
            <a:r>
              <a:rPr lang="en-CA" b="1" dirty="0" err="1">
                <a:latin typeface="Consolas" panose="020B0609020204030204" pitchFamily="49" charset="0"/>
              </a:rPr>
              <a:t>LoanRecord</a:t>
            </a:r>
            <a:r>
              <a:rPr lang="en-CA" b="1" dirty="0">
                <a:latin typeface="Consolas" panose="020B0609020204030204" pitchFamily="49" charset="0"/>
              </a:rPr>
              <a:t>(loan, interest, term);</a:t>
            </a:r>
          </a:p>
          <a:p>
            <a:r>
              <a:rPr lang="en-CA" b="1" dirty="0">
                <a:latin typeface="Consolas" panose="020B0609020204030204" pitchFamily="49" charset="0"/>
              </a:rPr>
              <a:t>   }</a:t>
            </a:r>
          </a:p>
          <a:p>
            <a:r>
              <a:rPr lang="en-CA" b="1" dirty="0">
                <a:latin typeface="Consolas" panose="020B0609020204030204" pitchFamily="49" charset="0"/>
              </a:rPr>
              <a:t>   private double </a:t>
            </a:r>
            <a:r>
              <a:rPr lang="en-CA" b="1" dirty="0" err="1">
                <a:latin typeface="Consolas" panose="020B0609020204030204" pitchFamily="49" charset="0"/>
              </a:rPr>
              <a:t>processData</a:t>
            </a:r>
            <a:r>
              <a:rPr lang="en-CA" b="1" dirty="0">
                <a:latin typeface="Consolas" panose="020B0609020204030204" pitchFamily="49" charset="0"/>
              </a:rPr>
              <a:t>(</a:t>
            </a:r>
            <a:r>
              <a:rPr lang="en-CA" b="1" dirty="0" err="1">
                <a:latin typeface="Consolas" panose="020B0609020204030204" pitchFamily="49" charset="0"/>
              </a:rPr>
              <a:t>LoanRecord</a:t>
            </a:r>
            <a:r>
              <a:rPr lang="en-CA" b="1" dirty="0">
                <a:latin typeface="Consolas" panose="020B0609020204030204" pitchFamily="49" charset="0"/>
              </a:rPr>
              <a:t> loan) {</a:t>
            </a:r>
          </a:p>
          <a:p>
            <a:r>
              <a:rPr lang="en-CA" b="1" dirty="0">
                <a:latin typeface="Consolas" panose="020B0609020204030204" pitchFamily="49" charset="0"/>
              </a:rPr>
              <a:t>      double </a:t>
            </a:r>
            <a:r>
              <a:rPr lang="en-CA" b="1" dirty="0" err="1">
                <a:latin typeface="Consolas" panose="020B0609020204030204" pitchFamily="49" charset="0"/>
              </a:rPr>
              <a:t>tempInterest</a:t>
            </a:r>
            <a:r>
              <a:rPr lang="en-CA" b="1" dirty="0">
                <a:latin typeface="Consolas" panose="020B0609020204030204" pitchFamily="49" charset="0"/>
              </a:rPr>
              <a:t> = </a:t>
            </a:r>
            <a:r>
              <a:rPr lang="en-CA" b="1" dirty="0" err="1">
                <a:latin typeface="Consolas" panose="020B0609020204030204" pitchFamily="49" charset="0"/>
              </a:rPr>
              <a:t>loan.interest</a:t>
            </a:r>
            <a:r>
              <a:rPr lang="en-CA" b="1" dirty="0">
                <a:latin typeface="Consolas" panose="020B0609020204030204" pitchFamily="49" charset="0"/>
              </a:rPr>
              <a:t>() / 12.0;</a:t>
            </a:r>
          </a:p>
          <a:p>
            <a:r>
              <a:rPr lang="en-CA" b="1" dirty="0">
                <a:latin typeface="Consolas" panose="020B0609020204030204" pitchFamily="49" charset="0"/>
              </a:rPr>
              <a:t>      double result = </a:t>
            </a:r>
            <a:r>
              <a:rPr lang="en-CA" b="1" dirty="0" err="1">
                <a:latin typeface="Consolas" panose="020B0609020204030204" pitchFamily="49" charset="0"/>
              </a:rPr>
              <a:t>loan.loan</a:t>
            </a:r>
            <a:r>
              <a:rPr lang="en-CA" b="1" dirty="0">
                <a:latin typeface="Consolas" panose="020B0609020204030204" pitchFamily="49" charset="0"/>
              </a:rPr>
              <a:t>() * (</a:t>
            </a:r>
            <a:r>
              <a:rPr lang="en-CA" b="1" dirty="0" err="1">
                <a:latin typeface="Consolas" panose="020B0609020204030204" pitchFamily="49" charset="0"/>
              </a:rPr>
              <a:t>tempInterest</a:t>
            </a:r>
            <a:r>
              <a:rPr lang="en-CA" b="1" dirty="0">
                <a:latin typeface="Consolas" panose="020B0609020204030204" pitchFamily="49" charset="0"/>
              </a:rPr>
              <a:t> /</a:t>
            </a:r>
          </a:p>
          <a:p>
            <a:r>
              <a:rPr lang="en-CA" b="1" dirty="0">
                <a:latin typeface="Consolas" panose="020B0609020204030204" pitchFamily="49" charset="0"/>
              </a:rPr>
              <a:t>              (1.0 - </a:t>
            </a:r>
            <a:r>
              <a:rPr lang="en-CA" b="1" dirty="0" err="1">
                <a:latin typeface="Consolas" panose="020B0609020204030204" pitchFamily="49" charset="0"/>
              </a:rPr>
              <a:t>Math.pow</a:t>
            </a:r>
            <a:r>
              <a:rPr lang="en-CA" b="1" dirty="0">
                <a:latin typeface="Consolas" panose="020B0609020204030204" pitchFamily="49" charset="0"/>
              </a:rPr>
              <a:t>((1.0 + </a:t>
            </a:r>
            <a:r>
              <a:rPr lang="en-CA" b="1" dirty="0" err="1">
                <a:latin typeface="Consolas" panose="020B0609020204030204" pitchFamily="49" charset="0"/>
              </a:rPr>
              <a:t>tempInterest</a:t>
            </a:r>
            <a:r>
              <a:rPr lang="en-CA" b="1" dirty="0">
                <a:latin typeface="Consolas" panose="020B0609020204030204" pitchFamily="49" charset="0"/>
              </a:rPr>
              <a:t>), -</a:t>
            </a:r>
            <a:r>
              <a:rPr lang="en-CA" b="1" dirty="0" err="1">
                <a:latin typeface="Consolas" panose="020B0609020204030204" pitchFamily="49" charset="0"/>
              </a:rPr>
              <a:t>loan.term</a:t>
            </a:r>
            <a:r>
              <a:rPr lang="en-CA" b="1" dirty="0">
                <a:latin typeface="Consolas" panose="020B0609020204030204" pitchFamily="49" charset="0"/>
              </a:rPr>
              <a:t>())));</a:t>
            </a:r>
          </a:p>
          <a:p>
            <a:r>
              <a:rPr lang="en-CA" b="1" dirty="0">
                <a:latin typeface="Consolas" panose="020B0609020204030204" pitchFamily="49" charset="0"/>
              </a:rPr>
              <a:t>      return result;</a:t>
            </a:r>
          </a:p>
          <a:p>
            <a:r>
              <a:rPr lang="en-CA" b="1" dirty="0">
                <a:latin typeface="Consolas" panose="020B0609020204030204" pitchFamily="49" charset="0"/>
              </a:rPr>
              <a:t>   }</a:t>
            </a:r>
          </a:p>
          <a:p>
            <a:r>
              <a:rPr lang="en-CA" b="1" dirty="0">
                <a:latin typeface="Consolas" panose="020B0609020204030204" pitchFamily="49" charset="0"/>
              </a:rPr>
              <a:t>   private void </a:t>
            </a:r>
            <a:r>
              <a:rPr lang="en-CA" b="1" dirty="0" err="1">
                <a:latin typeface="Consolas" panose="020B0609020204030204" pitchFamily="49" charset="0"/>
              </a:rPr>
              <a:t>outputResult</a:t>
            </a:r>
            <a:r>
              <a:rPr lang="en-CA" b="1" dirty="0">
                <a:latin typeface="Consolas" panose="020B0609020204030204" pitchFamily="49" charset="0"/>
              </a:rPr>
              <a:t>(double result) {</a:t>
            </a:r>
          </a:p>
          <a:p>
            <a:r>
              <a:rPr lang="en-CA" b="1" dirty="0">
                <a:latin typeface="Consolas" panose="020B0609020204030204" pitchFamily="49" charset="0"/>
              </a:rPr>
              <a:t>      </a:t>
            </a:r>
            <a:r>
              <a:rPr lang="en-CA" b="1" dirty="0" err="1">
                <a:latin typeface="Consolas" panose="020B0609020204030204" pitchFamily="49" charset="0"/>
              </a:rPr>
              <a:t>IO.println</a:t>
            </a:r>
            <a:r>
              <a:rPr lang="en-CA" b="1" dirty="0">
                <a:latin typeface="Consolas" panose="020B0609020204030204" pitchFamily="49" charset="0"/>
              </a:rPr>
              <a:t>("Monthly Payment &gt;&gt; " + </a:t>
            </a:r>
            <a:r>
              <a:rPr lang="en-CA" b="1" dirty="0" err="1">
                <a:latin typeface="Consolas" panose="020B0609020204030204" pitchFamily="49" charset="0"/>
              </a:rPr>
              <a:t>String.format</a:t>
            </a:r>
            <a:r>
              <a:rPr lang="en-CA" b="1" dirty="0">
                <a:latin typeface="Consolas" panose="020B0609020204030204" pitchFamily="49" charset="0"/>
              </a:rPr>
              <a:t>("%.2f", result));</a:t>
            </a:r>
          </a:p>
          <a:p>
            <a:r>
              <a:rPr lang="en-CA" b="1" dirty="0">
                <a:latin typeface="Consolas" panose="020B0609020204030204" pitchFamily="49" charset="0"/>
              </a:rPr>
              <a:t>   }</a:t>
            </a:r>
          </a:p>
          <a:p>
            <a:r>
              <a:rPr lang="en-CA" b="1" dirty="0">
                <a:latin typeface="Consolas" panose="020B0609020204030204" pitchFamily="49" charset="0"/>
              </a:rPr>
              <a:t>}</a:t>
            </a:r>
          </a:p>
          <a:p>
            <a:r>
              <a:rPr lang="en-CA" b="1" dirty="0">
                <a:latin typeface="Consolas" panose="020B0609020204030204" pitchFamily="49" charset="0"/>
              </a:rPr>
              <a:t>record </a:t>
            </a:r>
            <a:r>
              <a:rPr lang="en-CA" b="1" dirty="0" err="1">
                <a:latin typeface="Consolas" panose="020B0609020204030204" pitchFamily="49" charset="0"/>
              </a:rPr>
              <a:t>LoanRecord</a:t>
            </a:r>
            <a:r>
              <a:rPr lang="en-CA" b="1" dirty="0">
                <a:latin typeface="Consolas" panose="020B0609020204030204" pitchFamily="49" charset="0"/>
              </a:rPr>
              <a:t>(double loan, double interest, double term) {}</a:t>
            </a:r>
          </a:p>
        </p:txBody>
      </p:sp>
    </p:spTree>
    <p:extLst>
      <p:ext uri="{BB962C8B-B14F-4D97-AF65-F5344CB8AC3E}">
        <p14:creationId xmlns:p14="http://schemas.microsoft.com/office/powerpoint/2010/main" val="169859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US" sz="3600" i="1" dirty="0">
                <a:solidFill>
                  <a:srgbClr val="444444"/>
                </a:solidFill>
              </a:rPr>
              <a:t>Have you tried Simple Source Files and Instance Main Methods</a:t>
            </a:r>
            <a:endParaRPr lang="en-CA" sz="3600" b="1" i="1" dirty="0">
              <a:solidFill>
                <a:srgbClr val="444444"/>
              </a:solidFill>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63744389"/>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B96AFF-D2A4-661D-392D-5BB17838D5AA}"/>
              </a:ext>
            </a:extLst>
          </p:cNvPr>
          <p:cNvPicPr>
            <a:picLocks noChangeAspect="1"/>
          </p:cNvPicPr>
          <p:nvPr/>
        </p:nvPicPr>
        <p:blipFill>
          <a:blip r:embed="rId2"/>
          <a:srcRect l="5884" r="-1" b="-1"/>
          <a:stretch>
            <a:fillRect/>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75C7D-1320-F54D-4F7C-05F923AB61CE}"/>
              </a:ext>
            </a:extLst>
          </p:cNvPr>
          <p:cNvSpPr>
            <a:spLocks noGrp="1"/>
          </p:cNvSpPr>
          <p:nvPr>
            <p:ph type="title"/>
          </p:nvPr>
        </p:nvSpPr>
        <p:spPr>
          <a:xfrm>
            <a:off x="7531610" y="365125"/>
            <a:ext cx="3822189" cy="1899912"/>
          </a:xfrm>
        </p:spPr>
        <p:txBody>
          <a:bodyPr>
            <a:noAutofit/>
          </a:bodyPr>
          <a:lstStyle/>
          <a:p>
            <a:r>
              <a:rPr lang="en-US" sz="4800" dirty="0"/>
              <a:t>Oracle’s New Learning Java Site</a:t>
            </a:r>
            <a:endParaRPr lang="en-CA" sz="4800" dirty="0"/>
          </a:p>
        </p:txBody>
      </p:sp>
      <p:sp>
        <p:nvSpPr>
          <p:cNvPr id="3" name="Content Placeholder 2">
            <a:extLst>
              <a:ext uri="{FF2B5EF4-FFF2-40B4-BE49-F238E27FC236}">
                <a16:creationId xmlns:a16="http://schemas.microsoft.com/office/drawing/2014/main" id="{9C4D8F89-0CD5-074D-E7B7-99DD868F104D}"/>
              </a:ext>
            </a:extLst>
          </p:cNvPr>
          <p:cNvSpPr>
            <a:spLocks noGrp="1"/>
          </p:cNvSpPr>
          <p:nvPr>
            <p:ph idx="1"/>
          </p:nvPr>
        </p:nvSpPr>
        <p:spPr>
          <a:xfrm>
            <a:off x="7531610" y="3428999"/>
            <a:ext cx="3822189" cy="2747963"/>
          </a:xfrm>
        </p:spPr>
        <p:txBody>
          <a:bodyPr>
            <a:normAutofit/>
          </a:bodyPr>
          <a:lstStyle/>
          <a:p>
            <a:r>
              <a:rPr lang="en-CA" sz="3600" dirty="0">
                <a:hlinkClick r:id="rId3"/>
              </a:rPr>
              <a:t>https://learn.java/</a:t>
            </a:r>
            <a:endParaRPr lang="en-CA" sz="3600" dirty="0"/>
          </a:p>
          <a:p>
            <a:endParaRPr lang="en-CA" sz="3600" dirty="0"/>
          </a:p>
        </p:txBody>
      </p:sp>
    </p:spTree>
    <p:extLst>
      <p:ext uri="{BB962C8B-B14F-4D97-AF65-F5344CB8AC3E}">
        <p14:creationId xmlns:p14="http://schemas.microsoft.com/office/powerpoint/2010/main" val="1582760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17957</TotalTime>
  <Words>5279</Words>
  <Application>Microsoft Macintosh PowerPoint</Application>
  <PresentationFormat>Widescreen</PresentationFormat>
  <Paragraphs>588</Paragraphs>
  <Slides>45</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proxima-nova</vt:lpstr>
      <vt:lpstr>Arial</vt:lpstr>
      <vt:lpstr>Calibri</vt:lpstr>
      <vt:lpstr>Calibri Light</vt:lpstr>
      <vt:lpstr>Consolas</vt:lpstr>
      <vt:lpstr>Raleway</vt:lpstr>
      <vt:lpstr>Office Theme</vt:lpstr>
      <vt:lpstr>Java in Education </vt:lpstr>
      <vt:lpstr>Before we begin</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Too many decorations!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Preview Features</vt:lpstr>
      <vt:lpstr>Java 25 The primitive pattern matching switch Preview.</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Oracle’s New Learning Java 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Naoko Hamamoto</cp:lastModifiedBy>
  <cp:revision>42</cp:revision>
  <cp:lastPrinted>2020-06-16T22:09:01Z</cp:lastPrinted>
  <dcterms:created xsi:type="dcterms:W3CDTF">2020-06-03T20:53:58Z</dcterms:created>
  <dcterms:modified xsi:type="dcterms:W3CDTF">2025-06-06T23:59:28Z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665055-977f-4acd-9884-1bec8e5ad200_Enabled">
    <vt:lpwstr>true</vt:lpwstr>
  </property>
  <property fmtid="{D5CDD505-2E9C-101B-9397-08002B2CF9AE}" pid="3" name="MSIP_Label_56665055-977f-4acd-9884-1bec8e5ad200_SetDate">
    <vt:lpwstr>2025-06-06T23:59:28Z</vt:lpwstr>
  </property>
  <property fmtid="{D5CDD505-2E9C-101B-9397-08002B2CF9AE}" pid="4" name="MSIP_Label_56665055-977f-4acd-9884-1bec8e5ad200_Method">
    <vt:lpwstr>Standard</vt:lpwstr>
  </property>
  <property fmtid="{D5CDD505-2E9C-101B-9397-08002B2CF9AE}" pid="5" name="MSIP_Label_56665055-977f-4acd-9884-1bec8e5ad200_Name">
    <vt:lpwstr>Anyone ( Unrestricted )</vt:lpwstr>
  </property>
  <property fmtid="{D5CDD505-2E9C-101B-9397-08002B2CF9AE}" pid="6" name="MSIP_Label_56665055-977f-4acd-9884-1bec8e5ad200_SiteId">
    <vt:lpwstr>4e2c6054-71cb-48f1-bd6c-3a9705aca71b</vt:lpwstr>
  </property>
  <property fmtid="{D5CDD505-2E9C-101B-9397-08002B2CF9AE}" pid="7" name="MSIP_Label_56665055-977f-4acd-9884-1bec8e5ad200_ActionId">
    <vt:lpwstr>fcf8c201-b4ce-4723-8603-5915ab914422</vt:lpwstr>
  </property>
  <property fmtid="{D5CDD505-2E9C-101B-9397-08002B2CF9AE}" pid="8" name="MSIP_Label_56665055-977f-4acd-9884-1bec8e5ad200_ContentBits">
    <vt:lpwstr>3</vt:lpwstr>
  </property>
  <property fmtid="{D5CDD505-2E9C-101B-9397-08002B2CF9AE}" pid="9" name="MSIP_Label_56665055-977f-4acd-9884-1bec8e5ad200_Tag">
    <vt:lpwstr>50, 3, 0, 1</vt:lpwstr>
  </property>
  <property fmtid="{D5CDD505-2E9C-101B-9397-08002B2CF9AE}" pid="10" name="ClassificationContentMarkingFooterLocations">
    <vt:lpwstr>Office Theme:10</vt:lpwstr>
  </property>
  <property fmtid="{D5CDD505-2E9C-101B-9397-08002B2CF9AE}" pid="11" name="ClassificationContentMarkingFooterText">
    <vt:lpwstr>Confidential - Oracle Restricted</vt:lpwstr>
  </property>
  <property fmtid="{D5CDD505-2E9C-101B-9397-08002B2CF9AE}" pid="12" name="ClassificationContentMarkingHeaderLocations">
    <vt:lpwstr>Office Theme:9</vt:lpwstr>
  </property>
  <property fmtid="{D5CDD505-2E9C-101B-9397-08002B2CF9AE}" pid="13" name="ClassificationContentMarkingHeaderText">
    <vt:lpwstr>Confidential - Oracle Restricted</vt:lpwstr>
  </property>
</Properties>
</file>