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7" r:id="rId4"/>
    <p:sldId id="298" r:id="rId5"/>
    <p:sldId id="299" r:id="rId6"/>
    <p:sldId id="258" r:id="rId7"/>
    <p:sldId id="304" r:id="rId8"/>
    <p:sldId id="300" r:id="rId9"/>
    <p:sldId id="306" r:id="rId10"/>
    <p:sldId id="290" r:id="rId11"/>
    <p:sldId id="305" r:id="rId12"/>
    <p:sldId id="296" r:id="rId13"/>
  </p:sldIdLst>
  <p:sldSz cx="12192000" cy="6858000"/>
  <p:notesSz cx="6858000" cy="9144000"/>
  <p:embeddedFontLst>
    <p:embeddedFont>
      <p:font typeface="나눔바른고딕" panose="020B0603020101020101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20000"/>
    <a:srgbClr val="FB4B05"/>
    <a:srgbClr val="FC6E04"/>
    <a:srgbClr val="FC9804"/>
    <a:srgbClr val="000000"/>
    <a:srgbClr val="548235"/>
    <a:srgbClr val="FF3300"/>
    <a:srgbClr val="FAF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2242" autoAdjust="0"/>
  </p:normalViewPr>
  <p:slideViewPr>
    <p:cSldViewPr snapToGrid="0">
      <p:cViewPr varScale="1">
        <p:scale>
          <a:sx n="62" d="100"/>
          <a:sy n="62" d="100"/>
        </p:scale>
        <p:origin x="1349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325BE-CE53-4B35-A778-8A2C8B6DF5E0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A4B12-A539-40C7-A5D6-983EBC202E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/>
              <a:t>다음은 모델의 알고리즘에 대해서 설명을 드리겠습니다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저희 팀이 예선전에서 이용한 것은 </a:t>
            </a:r>
            <a:r>
              <a:rPr lang="en-US" altLang="ko-KR" sz="900" dirty="0"/>
              <a:t>Neural Network</a:t>
            </a:r>
            <a:r>
              <a:rPr lang="ko-KR" altLang="en-US" sz="900" dirty="0"/>
              <a:t>이지만 본선에서 사용한 것은 </a:t>
            </a:r>
            <a:r>
              <a:rPr lang="en-US" altLang="ko-KR" sz="900" dirty="0"/>
              <a:t>Gradient tree boosting</a:t>
            </a:r>
            <a:r>
              <a:rPr lang="ko-KR" altLang="en-US" sz="900" dirty="0"/>
              <a:t>입니다</a:t>
            </a:r>
            <a:r>
              <a:rPr lang="en-US" altLang="ko-KR" sz="900" dirty="0"/>
              <a:t>. </a:t>
            </a:r>
            <a:r>
              <a:rPr lang="ko-KR" altLang="en-US" sz="900" dirty="0"/>
              <a:t>두 가지 알고리즘에서 각각 </a:t>
            </a:r>
            <a:r>
              <a:rPr lang="en-US" altLang="ko-KR" sz="900" dirty="0"/>
              <a:t>RMSE, Accuracy, variance</a:t>
            </a:r>
            <a:r>
              <a:rPr lang="ko-KR" altLang="en-US" sz="900" dirty="0"/>
              <a:t>를 비교해보자면 다음과 같습니다</a:t>
            </a:r>
            <a:r>
              <a:rPr lang="en-US" altLang="ko-KR" sz="900" dirty="0"/>
              <a:t>. RMSE</a:t>
            </a:r>
            <a:r>
              <a:rPr lang="ko-KR" altLang="en-US" sz="900" dirty="0"/>
              <a:t>는 거의 변하지 않았고</a:t>
            </a:r>
            <a:r>
              <a:rPr lang="en-US" altLang="ko-KR" sz="900" dirty="0"/>
              <a:t>, </a:t>
            </a:r>
            <a:r>
              <a:rPr lang="en-US" altLang="ko-KR" sz="900" dirty="0" err="1"/>
              <a:t>Accurarcy</a:t>
            </a:r>
            <a:r>
              <a:rPr lang="ko-KR" altLang="en-US" sz="900" dirty="0"/>
              <a:t>는 약 </a:t>
            </a:r>
            <a:r>
              <a:rPr lang="en-US" altLang="ko-KR" sz="900" dirty="0"/>
              <a:t>0.13</a:t>
            </a:r>
            <a:r>
              <a:rPr lang="ko-KR" altLang="en-US" sz="900" dirty="0"/>
              <a:t>이</a:t>
            </a:r>
            <a:r>
              <a:rPr lang="en-US" altLang="ko-KR" sz="900" baseline="0" dirty="0"/>
              <a:t> </a:t>
            </a:r>
            <a:r>
              <a:rPr lang="ko-KR" altLang="en-US" sz="900" baseline="0" dirty="0"/>
              <a:t>증가했으며 </a:t>
            </a:r>
            <a:r>
              <a:rPr lang="en-US" altLang="ko-KR" sz="900" baseline="0" dirty="0"/>
              <a:t>variance</a:t>
            </a:r>
            <a:r>
              <a:rPr lang="ko-KR" altLang="en-US" sz="900" baseline="0" dirty="0"/>
              <a:t>는 감소했습니다</a:t>
            </a:r>
            <a:r>
              <a:rPr lang="en-US" altLang="ko-KR" sz="900" baseline="0" dirty="0"/>
              <a:t>. </a:t>
            </a:r>
            <a:r>
              <a:rPr lang="ko-KR" altLang="en-US" sz="900" baseline="0" dirty="0"/>
              <a:t>여기서 </a:t>
            </a:r>
            <a:r>
              <a:rPr lang="en-US" altLang="ko-KR" sz="900" baseline="0" dirty="0"/>
              <a:t>Variance</a:t>
            </a:r>
            <a:r>
              <a:rPr lang="ko-KR" altLang="en-US" sz="900" baseline="0" dirty="0"/>
              <a:t>가 감소했다는 뜻은 데이터의 </a:t>
            </a:r>
            <a:r>
              <a:rPr lang="en-US" altLang="ko-KR" sz="900" baseline="0" dirty="0"/>
              <a:t>cloud</a:t>
            </a:r>
            <a:r>
              <a:rPr lang="ko-KR" altLang="en-US" sz="900" baseline="0" dirty="0"/>
              <a:t>가 예측값의 평균에서 많이 벗어나지 않는다는 것을 의미하며 이를 통해 모델이 안정해졌다는 것을 알 수 있습니다</a:t>
            </a:r>
            <a:r>
              <a:rPr lang="en-US" altLang="ko-KR" sz="900" baseline="0" dirty="0"/>
              <a:t>.</a:t>
            </a:r>
            <a:r>
              <a:rPr lang="ko-KR" altLang="en-US" sz="900" baseline="0" dirty="0"/>
              <a:t> </a:t>
            </a:r>
            <a:r>
              <a:rPr lang="ko-KR" altLang="en-US" sz="900" dirty="0"/>
              <a:t> </a:t>
            </a:r>
          </a:p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4B12-A539-40C7-A5D6-983EBC202E9F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결과적으로 </a:t>
            </a:r>
            <a:r>
              <a:rPr lang="en-US" altLang="ko-KR" dirty="0"/>
              <a:t>Tree</a:t>
            </a:r>
            <a:r>
              <a:rPr lang="ko-KR" altLang="en-US" dirty="0"/>
              <a:t>를 이용했을 때는 두 가지 장점이 있습니다</a:t>
            </a:r>
            <a:r>
              <a:rPr lang="en-US" altLang="ko-KR" dirty="0"/>
              <a:t>. </a:t>
            </a:r>
            <a:r>
              <a:rPr lang="ko-KR" altLang="en-US" dirty="0"/>
              <a:t>첫 번째는 범주형 데이터를 이분법적으로 처리하기에 적합하다는 것입니다</a:t>
            </a:r>
            <a:r>
              <a:rPr lang="en-US" altLang="ko-KR" dirty="0"/>
              <a:t>. Neural</a:t>
            </a:r>
            <a:r>
              <a:rPr lang="en-US" altLang="ko-KR" baseline="0" dirty="0"/>
              <a:t> Network</a:t>
            </a:r>
            <a:r>
              <a:rPr lang="ko-KR" altLang="en-US" baseline="0" dirty="0"/>
              <a:t>에는 모든 데이터가 연속적인 실수 값에 대응하므로 데이터를 완전하게 나누기가 힘들지만 </a:t>
            </a:r>
            <a:r>
              <a:rPr lang="en-US" altLang="ko-KR" baseline="0" dirty="0"/>
              <a:t>tree</a:t>
            </a:r>
            <a:r>
              <a:rPr lang="ko-KR" altLang="en-US" baseline="0" dirty="0"/>
              <a:t>를 이용하면 데이터가 나뉘는 조건이 확실하기 때문에 </a:t>
            </a:r>
            <a:r>
              <a:rPr lang="en-US" altLang="ko-KR" baseline="0" dirty="0"/>
              <a:t>separate </a:t>
            </a:r>
            <a:r>
              <a:rPr lang="ko-KR" altLang="en-US" baseline="0" dirty="0"/>
              <a:t>처리가 매우 쉬워집니다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번째로는 같은 </a:t>
            </a:r>
            <a:r>
              <a:rPr lang="en-US" altLang="ko-KR" baseline="0" dirty="0"/>
              <a:t>Accuracy</a:t>
            </a:r>
            <a:r>
              <a:rPr lang="ko-KR" altLang="en-US" baseline="0" dirty="0"/>
              <a:t>를 보이더라도 </a:t>
            </a:r>
            <a:r>
              <a:rPr lang="en-US" altLang="ko-KR" baseline="0" dirty="0"/>
              <a:t>variance</a:t>
            </a:r>
            <a:r>
              <a:rPr lang="ko-KR" altLang="en-US" baseline="0" dirty="0"/>
              <a:t>가 낮아지기 때문에 안정한 모델을 만들 수 있다는 것입니다</a:t>
            </a:r>
            <a:r>
              <a:rPr lang="en-US" altLang="ko-KR" baseline="0" dirty="0"/>
              <a:t>. Variance</a:t>
            </a:r>
            <a:r>
              <a:rPr lang="ko-KR" altLang="en-US" baseline="0" dirty="0"/>
              <a:t>가 낮아졌다는 얘기는 예측값들이 그의 평균에서 떨어진 정도가 낮다는 것을 의미하고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비슷한 경향성을 띈 모델이 지속적으로 나오기 때문에 안정적인 모델을 구축했다고 볼 수 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4B12-A539-40C7-A5D6-983EBC202E9F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마지막으로 모델의 구현 방법인 </a:t>
            </a:r>
            <a:r>
              <a:rPr lang="en-US" altLang="ko-KR" dirty="0"/>
              <a:t>Gradient Tree Boosting</a:t>
            </a:r>
            <a:r>
              <a:rPr lang="ko-KR" altLang="en-US" dirty="0"/>
              <a:t>에 대해서 설명드리겠습니다</a:t>
            </a:r>
            <a:r>
              <a:rPr lang="en-US" altLang="ko-KR" dirty="0"/>
              <a:t>. </a:t>
            </a:r>
            <a:r>
              <a:rPr lang="ko-KR" altLang="en-US" dirty="0"/>
              <a:t>우선 왼쪽 그림처럼 간단하게 모식도를 보자면</a:t>
            </a:r>
            <a:r>
              <a:rPr lang="en-US" altLang="ko-KR" dirty="0"/>
              <a:t>, tree</a:t>
            </a:r>
            <a:r>
              <a:rPr lang="ko-KR" altLang="en-US" dirty="0"/>
              <a:t>에서 각 노드는 데이터를 나누기 위한 조건을 가지고 있습니다</a:t>
            </a:r>
            <a:r>
              <a:rPr lang="en-US" altLang="ko-KR" dirty="0"/>
              <a:t>. </a:t>
            </a:r>
            <a:r>
              <a:rPr lang="ko-KR" altLang="en-US" dirty="0"/>
              <a:t>이 트리를 이용해서 저희는 오른쪽과 같은 방법을 시행할 것입니다</a:t>
            </a:r>
            <a:r>
              <a:rPr lang="en-US" altLang="ko-KR" dirty="0"/>
              <a:t>. </a:t>
            </a:r>
            <a:r>
              <a:rPr lang="ko-KR" altLang="en-US" dirty="0"/>
              <a:t>우선 저희가 다룰</a:t>
            </a:r>
            <a:r>
              <a:rPr lang="ko-KR" altLang="en-US" baseline="0" dirty="0"/>
              <a:t> 모델 </a:t>
            </a:r>
            <a:r>
              <a:rPr lang="en-US" altLang="ko-KR" baseline="0" dirty="0"/>
              <a:t>f^ </a:t>
            </a:r>
            <a:r>
              <a:rPr lang="ko-KR" altLang="en-US" baseline="0" dirty="0"/>
              <a:t>의 초기 </a:t>
            </a:r>
            <a:r>
              <a:rPr lang="en-US" altLang="ko-KR" baseline="0" dirty="0"/>
              <a:t>output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되도록 하면 </a:t>
            </a:r>
            <a:r>
              <a:rPr lang="en-US" altLang="ko-KR" baseline="0" dirty="0" err="1"/>
              <a:t>i</a:t>
            </a:r>
            <a:r>
              <a:rPr lang="ko-KR" altLang="en-US" baseline="0" dirty="0"/>
              <a:t>번째 </a:t>
            </a:r>
            <a:r>
              <a:rPr lang="en-US" altLang="ko-KR" baseline="0" dirty="0"/>
              <a:t>data output</a:t>
            </a:r>
            <a:r>
              <a:rPr lang="ko-KR" altLang="en-US" baseline="0" dirty="0"/>
              <a:t>인 </a:t>
            </a:r>
            <a:r>
              <a:rPr lang="en-US" altLang="ko-KR" baseline="0" dirty="0" err="1"/>
              <a:t>yi</a:t>
            </a:r>
            <a:r>
              <a:rPr lang="ko-KR" altLang="en-US" baseline="0" dirty="0"/>
              <a:t>와 그의 오차 </a:t>
            </a:r>
            <a:r>
              <a:rPr lang="en-US" altLang="ko-KR" baseline="0" dirty="0" err="1"/>
              <a:t>ri</a:t>
            </a:r>
            <a:r>
              <a:rPr lang="ko-KR" altLang="en-US" baseline="0" dirty="0"/>
              <a:t>의 값은 </a:t>
            </a:r>
            <a:r>
              <a:rPr lang="en-US" altLang="ko-KR" baseline="0" dirty="0"/>
              <a:t>0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yi</a:t>
            </a:r>
            <a:r>
              <a:rPr lang="ko-KR" altLang="en-US" baseline="0" dirty="0"/>
              <a:t>의 차이가 되므로 결국 그 둘의 값은 같아지게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후 저희는 </a:t>
            </a:r>
            <a:r>
              <a:rPr lang="en-US" altLang="ko-KR" baseline="0" dirty="0"/>
              <a:t>d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node</a:t>
            </a:r>
            <a:r>
              <a:rPr lang="ko-KR" altLang="en-US" baseline="0" dirty="0"/>
              <a:t>를 가진 </a:t>
            </a:r>
            <a:r>
              <a:rPr lang="ko-KR" altLang="en-US" baseline="0" dirty="0" err="1"/>
              <a:t>트리를</a:t>
            </a:r>
            <a:r>
              <a:rPr lang="ko-KR" altLang="en-US" baseline="0" dirty="0"/>
              <a:t> 통해서 </a:t>
            </a:r>
            <a:r>
              <a:rPr lang="en-US" altLang="ko-KR" baseline="0" dirty="0"/>
              <a:t>error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estimate</a:t>
            </a:r>
            <a:r>
              <a:rPr lang="ko-KR" altLang="en-US" baseline="0" dirty="0"/>
              <a:t>하는 모델 </a:t>
            </a:r>
            <a:r>
              <a:rPr lang="en-US" altLang="ko-KR" baseline="0" dirty="0" err="1"/>
              <a:t>fb</a:t>
            </a:r>
            <a:r>
              <a:rPr lang="en-US" altLang="ko-KR" baseline="0" dirty="0"/>
              <a:t>^</a:t>
            </a:r>
            <a:r>
              <a:rPr lang="ko-KR" altLang="en-US" baseline="0" dirty="0"/>
              <a:t>을 만들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이상적인 모델을 </a:t>
            </a:r>
            <a:r>
              <a:rPr lang="en-US" altLang="ko-KR" baseline="0" dirty="0"/>
              <a:t>f</a:t>
            </a:r>
            <a:r>
              <a:rPr lang="ko-KR" altLang="en-US" baseline="0" dirty="0"/>
              <a:t>라 한다면 모델</a:t>
            </a:r>
            <a:r>
              <a:rPr lang="en-US" altLang="ko-KR" baseline="0" dirty="0"/>
              <a:t> f^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f</a:t>
            </a:r>
            <a:r>
              <a:rPr lang="ko-KR" altLang="en-US" baseline="0" dirty="0"/>
              <a:t>의 차이가 결국 이 </a:t>
            </a:r>
            <a:r>
              <a:rPr lang="en-US" altLang="ko-KR" baseline="0" dirty="0" err="1"/>
              <a:t>fb</a:t>
            </a:r>
            <a:r>
              <a:rPr lang="en-US" altLang="ko-KR" baseline="0" dirty="0"/>
              <a:t>^</a:t>
            </a:r>
            <a:r>
              <a:rPr lang="ko-KR" altLang="en-US" baseline="0" dirty="0"/>
              <a:t>이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결국 우리는 </a:t>
            </a:r>
            <a:r>
              <a:rPr lang="en-US" altLang="ko-KR" baseline="0" dirty="0" err="1"/>
              <a:t>fb</a:t>
            </a:r>
            <a:r>
              <a:rPr lang="en-US" altLang="ko-KR" baseline="0" dirty="0"/>
              <a:t>^</a:t>
            </a:r>
            <a:r>
              <a:rPr lang="ko-KR" altLang="en-US" baseline="0" dirty="0"/>
              <a:t>을 더해나감으로써 </a:t>
            </a:r>
            <a:r>
              <a:rPr lang="en-US" altLang="ko-KR" baseline="0" dirty="0"/>
              <a:t>f^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f</a:t>
            </a:r>
            <a:r>
              <a:rPr lang="ko-KR" altLang="en-US" baseline="0" dirty="0"/>
              <a:t>와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같아질 수 있도록 모델을 보정해나가야 하는데 이때 더해지는 </a:t>
            </a:r>
            <a:r>
              <a:rPr lang="ko-KR" altLang="en-US" baseline="0" dirty="0" err="1"/>
              <a:t>변화값이</a:t>
            </a:r>
            <a:r>
              <a:rPr lang="ko-KR" altLang="en-US" baseline="0" dirty="0"/>
              <a:t> 너무 급격하면 원래의 </a:t>
            </a:r>
            <a:r>
              <a:rPr lang="en-US" altLang="ko-KR" baseline="0" dirty="0"/>
              <a:t>f</a:t>
            </a:r>
            <a:r>
              <a:rPr lang="ko-KR" altLang="en-US" baseline="0" dirty="0"/>
              <a:t>와 비교했을때의 정확도가 훨씬 떨어져버릴 수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람다라는 </a:t>
            </a:r>
            <a:r>
              <a:rPr lang="en-US" altLang="ko-KR" baseline="0" dirty="0"/>
              <a:t>learning rate</a:t>
            </a:r>
            <a:r>
              <a:rPr lang="ko-KR" altLang="en-US" baseline="0" dirty="0"/>
              <a:t>를 곱해서 </a:t>
            </a:r>
            <a:r>
              <a:rPr lang="en-US" altLang="ko-KR" baseline="0" dirty="0"/>
              <a:t>f^</a:t>
            </a:r>
            <a:r>
              <a:rPr lang="ko-KR" altLang="en-US" baseline="0" dirty="0"/>
              <a:t>에 넣는 방식을 반복하게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모델이 보정된 만큼 </a:t>
            </a:r>
            <a:r>
              <a:rPr lang="en-US" altLang="ko-KR" baseline="0" dirty="0"/>
              <a:t>error</a:t>
            </a:r>
            <a:r>
              <a:rPr lang="ko-KR" altLang="en-US" baseline="0" dirty="0"/>
              <a:t>는 감소하므로 </a:t>
            </a:r>
            <a:r>
              <a:rPr lang="en-US" altLang="ko-KR" baseline="0" dirty="0" err="1"/>
              <a:t>ri</a:t>
            </a:r>
            <a:r>
              <a:rPr lang="ko-KR" altLang="en-US" baseline="0" dirty="0"/>
              <a:t>는 람다</a:t>
            </a:r>
            <a:r>
              <a:rPr lang="en-US" altLang="ko-KR" baseline="0" dirty="0" err="1"/>
              <a:t>fb</a:t>
            </a:r>
            <a:r>
              <a:rPr lang="en-US" altLang="ko-KR" baseline="0" dirty="0"/>
              <a:t>^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뺀 만큼 보정이 될 것입니다</a:t>
            </a:r>
            <a:r>
              <a:rPr lang="en-US" altLang="ko-KR" baseline="0" dirty="0"/>
              <a:t>. 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1</a:t>
            </a:r>
            <a:r>
              <a:rPr lang="ko-KR" altLang="en-US" baseline="0" dirty="0"/>
              <a:t>부터 </a:t>
            </a:r>
            <a:r>
              <a:rPr lang="en-US" altLang="ko-KR" baseline="0" dirty="0"/>
              <a:t>B</a:t>
            </a:r>
            <a:r>
              <a:rPr lang="ko-KR" altLang="en-US" baseline="0" dirty="0"/>
              <a:t>까지 있으므로 </a:t>
            </a:r>
            <a:r>
              <a:rPr lang="en-US" altLang="ko-KR" baseline="0" dirty="0"/>
              <a:t>(8.10)</a:t>
            </a:r>
            <a:r>
              <a:rPr lang="ko-KR" altLang="en-US" baseline="0" dirty="0"/>
              <a:t>을</a:t>
            </a:r>
            <a:r>
              <a:rPr lang="en-US" altLang="ko-KR" baseline="0" dirty="0"/>
              <a:t> </a:t>
            </a:r>
            <a:r>
              <a:rPr lang="ko-KR" altLang="en-US" baseline="0" dirty="0"/>
              <a:t>반복하게 된다면 결국 저희가 만드는 모델은 이 </a:t>
            </a:r>
            <a:r>
              <a:rPr lang="en-US" altLang="ko-KR" baseline="0" dirty="0"/>
              <a:t>term</a:t>
            </a:r>
            <a:r>
              <a:rPr lang="ko-KR" altLang="en-US" baseline="0" dirty="0"/>
              <a:t>들의 합이 될 것입니다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4B12-A539-40C7-A5D6-983EBC202E9F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Nrounds</a:t>
            </a:r>
            <a:r>
              <a:rPr lang="ko-KR" altLang="en-US" dirty="0"/>
              <a:t>는 </a:t>
            </a:r>
            <a:r>
              <a:rPr lang="en-US" altLang="ko-KR" dirty="0"/>
              <a:t>f^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모델을 얼마나 반복적으로 보정할지 정하는 횟수를 뜻하며</a:t>
            </a:r>
            <a:r>
              <a:rPr lang="en-US" altLang="ko-KR" baseline="0" dirty="0"/>
              <a:t>, eta</a:t>
            </a:r>
            <a:r>
              <a:rPr lang="ko-KR" altLang="en-US" baseline="0" dirty="0"/>
              <a:t>는 </a:t>
            </a:r>
            <a:r>
              <a:rPr lang="en-US" altLang="ko-KR" baseline="0" dirty="0" err="1"/>
              <a:t>fb</a:t>
            </a:r>
            <a:r>
              <a:rPr lang="en-US" altLang="ko-KR" baseline="0" dirty="0"/>
              <a:t>^ </a:t>
            </a:r>
            <a:r>
              <a:rPr lang="ko-KR" altLang="en-US" baseline="0" dirty="0"/>
              <a:t>모델을 얼마나 보정할지 정해주는 척도를 뜻합니다</a:t>
            </a:r>
            <a:r>
              <a:rPr lang="en-US" altLang="ko-KR" baseline="0" dirty="0"/>
              <a:t>.</a:t>
            </a:r>
          </a:p>
          <a:p>
            <a:r>
              <a:rPr lang="en-US" altLang="ko-KR" dirty="0" err="1"/>
              <a:t>Max_depth</a:t>
            </a:r>
            <a:r>
              <a:rPr lang="ko-KR" altLang="en-US" dirty="0"/>
              <a:t>는 트리가 처음부터 마지막까지 얼마만큼 뻗어나갈지 정하는 척도인데</a:t>
            </a:r>
            <a:r>
              <a:rPr lang="en-US" altLang="ko-KR" dirty="0"/>
              <a:t>, </a:t>
            </a:r>
            <a:r>
              <a:rPr lang="en-US" altLang="ko-KR" dirty="0" err="1"/>
              <a:t>max_depth</a:t>
            </a:r>
            <a:r>
              <a:rPr lang="ko-KR" altLang="en-US" dirty="0"/>
              <a:t>가 작아야 모델이 단순화되어 </a:t>
            </a:r>
            <a:r>
              <a:rPr lang="en-US" altLang="ko-KR" dirty="0"/>
              <a:t>over-fitting</a:t>
            </a:r>
            <a:r>
              <a:rPr lang="ko-KR" altLang="en-US" dirty="0"/>
              <a:t>을 막을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Subsample</a:t>
            </a:r>
            <a:r>
              <a:rPr lang="ko-KR" altLang="en-US" dirty="0"/>
              <a:t>은 총 데이터 사건들 중에서 일부분을 랜덤하게 추출하는 것을 말합니다</a:t>
            </a:r>
            <a:r>
              <a:rPr lang="en-US" altLang="ko-KR" dirty="0"/>
              <a:t>. </a:t>
            </a:r>
            <a:r>
              <a:rPr lang="ko-KR" altLang="en-US" dirty="0"/>
              <a:t>예를 들어 저희 모델에서 </a:t>
            </a:r>
            <a:r>
              <a:rPr lang="en-US" altLang="ko-KR" dirty="0"/>
              <a:t>subsample</a:t>
            </a:r>
            <a:r>
              <a:rPr lang="ko-KR" altLang="en-US" dirty="0"/>
              <a:t>이 </a:t>
            </a:r>
            <a:r>
              <a:rPr lang="en-US" altLang="ko-KR" dirty="0"/>
              <a:t>0.7</a:t>
            </a:r>
            <a:r>
              <a:rPr lang="ko-KR" altLang="en-US" dirty="0"/>
              <a:t>이라면 </a:t>
            </a:r>
            <a:r>
              <a:rPr lang="en-US" altLang="ko-KR" dirty="0"/>
              <a:t>25000</a:t>
            </a:r>
            <a:r>
              <a:rPr lang="ko-KR" altLang="en-US" dirty="0"/>
              <a:t>개가 넘는 사건들 중에서 </a:t>
            </a:r>
            <a:r>
              <a:rPr lang="en-US" altLang="ko-KR" dirty="0"/>
              <a:t>70%</a:t>
            </a:r>
            <a:r>
              <a:rPr lang="ko-KR" altLang="en-US" dirty="0"/>
              <a:t>에만 해당되는 사건을 </a:t>
            </a:r>
            <a:r>
              <a:rPr lang="ko-KR" altLang="en-US" dirty="0" err="1"/>
              <a:t>랜덤하게</a:t>
            </a:r>
            <a:r>
              <a:rPr lang="ko-KR" altLang="en-US" dirty="0"/>
              <a:t> 뽑는 것을 말합니다</a:t>
            </a:r>
            <a:r>
              <a:rPr lang="en-US" altLang="ko-KR" dirty="0"/>
              <a:t>. </a:t>
            </a:r>
            <a:r>
              <a:rPr lang="en-US" altLang="ko-KR" dirty="0" err="1"/>
              <a:t>Colsample</a:t>
            </a:r>
            <a:r>
              <a:rPr lang="en-US" altLang="ko-KR" dirty="0"/>
              <a:t> </a:t>
            </a:r>
            <a:r>
              <a:rPr lang="en-US" altLang="ko-KR" dirty="0" err="1"/>
              <a:t>bytree</a:t>
            </a:r>
            <a:r>
              <a:rPr lang="ko-KR" altLang="en-US" dirty="0"/>
              <a:t>의 경우는 사건이 아닌</a:t>
            </a:r>
            <a:r>
              <a:rPr lang="en-US" altLang="ko-KR" dirty="0"/>
              <a:t>, 16</a:t>
            </a:r>
            <a:r>
              <a:rPr lang="ko-KR" altLang="en-US" dirty="0"/>
              <a:t>개의 카테고리 중 몇 퍼센트의 카테고리만 뽑아낼지</a:t>
            </a:r>
            <a:r>
              <a:rPr lang="ko-KR" altLang="en-US" baseline="0" dirty="0"/>
              <a:t> 정하는 것을 말합니다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4B12-A539-40C7-A5D6-983EBC202E9F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0CAAC-796E-47FC-8E29-86E3BB4C7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85674-C639-43F6-B8F7-169F2C77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7C511-CBA5-4421-97DF-2089A071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C97AE-7DF1-480A-967F-72C21B3C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6F869-3885-4546-B79E-8F978F1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7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A2C8-4B77-43DE-8F7B-0BB4E69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EF3BA-89B8-4F58-9AF4-E9FDF57CE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2993F-E85E-46B0-B0DB-22E70376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E2F21-D8E5-4557-9016-F03E628E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74E70-080F-4C43-8819-592E436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283F5-BFFD-44F6-9DE7-D1E306F7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23A8D-1F72-4374-9A3E-16E59333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88FDD-8322-44C2-B909-5D706937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AD489-65C1-41B2-BE87-8EFCE1D4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8BAE5-B855-4A02-887D-CAD6847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10AB-3A02-4B81-88BA-63473BD0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5C24-ACA6-468D-9FC2-820B6960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17BF0-8724-4057-B279-0A10931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FA113-207A-4B4D-B8DE-B646E8FC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0B25-27D3-406C-8BFD-E5EFEC80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51BEE-0EDC-4ADC-A1E6-95CC41D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9D922-8F0F-47AE-8719-9955CC3B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D21A5-6E40-4652-9E62-A3B64AB5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49731-8B30-4CBA-B3A4-C397026A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FABDA-DFE6-4D1F-8A96-57CFCB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4C4BB-87EB-4C90-A1E0-E98245C4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368AD-7BDE-4593-BDC7-A27AA255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23142-15DF-47A8-90B7-AEB0A4E12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A7065-8232-4CA2-8043-9FB9B75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BCBCD-910F-41FF-9A38-61DC10A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0B252-3101-4880-82FE-878CC8DD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2EA8-1C57-4B96-A51A-9A041C0F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38D3F-23C5-455B-91B5-883E8C281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18A77-D201-47EC-ACEE-E0AFB447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1E1F8-1E16-4C0A-AE14-7D5BCA0AA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4F65-FDD6-4340-AA64-7AAA90281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4F458-4597-4CBA-B857-1CDEFD9C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8F53C0-907A-4951-8058-3750E951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F65E7-498A-48A8-BF26-751DDE8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FCAD-98AE-455A-A998-CC8288D6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656581-FB9D-433B-8F6B-4710B726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5382A-A27A-4406-926D-218E1F5D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A2C45-2A2A-452F-BBB4-1B5A837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FF8DE-D9ED-4ED0-8AF4-058A7D3A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EFA493-92EB-4AB1-8C3A-B5FC17EE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1AA37-7165-4722-B856-829D8A01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57CE-1C0F-4F2D-B233-295DA5BC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E9A3B-AA93-41AE-BD30-E1E5AE64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F9A6C-2DD0-457B-86EC-CF5948BF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AA5AF-BF5A-4250-A6CB-F7FEDF03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AA34B-642B-4F45-9E67-083CD929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B5778-08D8-4414-BDAA-AF82A984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9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0BF5E-8B10-457C-B12A-CF381080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A06A1-A37D-4FF5-A8BC-AC58EDE55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08530-FB51-4C5D-8147-6F12E442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785DF-8498-4958-A355-ED6349B5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2E42E-BC0E-4AC3-A2C0-3CF4569D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F18B1-E619-41EB-997D-255F6340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761174-0D46-4C55-BCD0-66552F77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C73F4-2329-4E5D-B96D-229601AC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F5B60-77C1-4153-98B7-EB454D49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4DC9-C75C-446D-95AF-46DE8F0FD3E5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3D5F0-7655-4C01-A2D2-E1D88CCF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3E18A-2CCB-4DE0-B4CF-995F0847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409C-B221-4283-B395-B6C7CCCA04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0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-bcf.usc.edu/~gareth/ISL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f.ed.ac.uk/teaching/courses/mlsc/Notes/Lecture4/BiasVariance.pdf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20A00692-8B3A-40D4-BF60-4CA96851C252}"/>
              </a:ext>
            </a:extLst>
          </p:cNvPr>
          <p:cNvSpPr txBox="1">
            <a:spLocks/>
          </p:cNvSpPr>
          <p:nvPr/>
        </p:nvSpPr>
        <p:spPr>
          <a:xfrm>
            <a:off x="5055534" y="1926559"/>
            <a:ext cx="6319882" cy="1274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NIMS </a:t>
            </a:r>
            <a:r>
              <a:rPr lang="en-US" altLang="ko-KR" sz="4000" b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Campfire</a:t>
            </a:r>
            <a:br>
              <a:rPr lang="en-US" altLang="ko-KR" sz="4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Samsung Data Challenge 2018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615CE-CC24-4E12-9DAF-4865EACCCD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4" t="52993" r="8404" b="10760"/>
          <a:stretch/>
        </p:blipFill>
        <p:spPr>
          <a:xfrm>
            <a:off x="9144001" y="1257075"/>
            <a:ext cx="2388093" cy="161904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3068B41-5C4E-4C26-934D-3B323ED0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5534" y="1496924"/>
            <a:ext cx="6319882" cy="1274836"/>
          </a:xfrm>
        </p:spPr>
        <p:txBody>
          <a:bodyPr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C980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C6E0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B4B05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C6E0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C980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4000" b="1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endParaRPr lang="ko-KR" altLang="en-US" sz="4000" b="1" dirty="0">
              <a:ln>
                <a:solidFill>
                  <a:schemeClr val="tx1"/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3975E1D-FF0B-4D0E-A339-9394EE3D03E6}"/>
              </a:ext>
            </a:extLst>
          </p:cNvPr>
          <p:cNvSpPr txBox="1">
            <a:spLocks/>
          </p:cNvSpPr>
          <p:nvPr/>
        </p:nvSpPr>
        <p:spPr>
          <a:xfrm>
            <a:off x="8532206" y="3925606"/>
            <a:ext cx="2843210" cy="758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2018. 09. 08</a:t>
            </a:r>
          </a:p>
          <a:p>
            <a:pPr algn="r"/>
            <a:r>
              <a:rPr lang="ko-KR" altLang="en-US" sz="1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김소륜</a:t>
            </a:r>
            <a: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김정우</a:t>
            </a:r>
            <a:r>
              <a:rPr lang="en-US" altLang="ko-KR" sz="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백진언</a:t>
            </a:r>
            <a:endParaRPr lang="en-US" altLang="ko-KR" sz="1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구부러진 연결선 23">
            <a:extLst>
              <a:ext uri="{FF2B5EF4-FFF2-40B4-BE49-F238E27FC236}">
                <a16:creationId xmlns:a16="http://schemas.microsoft.com/office/drawing/2014/main" id="{5FD5D497-4D0C-4AE5-B369-2316655BD031}"/>
              </a:ext>
            </a:extLst>
          </p:cNvPr>
          <p:cNvCxnSpPr>
            <a:cxnSpLocks/>
          </p:cNvCxnSpPr>
          <p:nvPr/>
        </p:nvCxnSpPr>
        <p:spPr>
          <a:xfrm>
            <a:off x="4978244" y="1892068"/>
            <a:ext cx="63995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23">
            <a:extLst>
              <a:ext uri="{FF2B5EF4-FFF2-40B4-BE49-F238E27FC236}">
                <a16:creationId xmlns:a16="http://schemas.microsoft.com/office/drawing/2014/main" id="{187DCBF7-1490-4682-890E-6BD6E5CFF8DB}"/>
              </a:ext>
            </a:extLst>
          </p:cNvPr>
          <p:cNvCxnSpPr>
            <a:cxnSpLocks/>
          </p:cNvCxnSpPr>
          <p:nvPr/>
        </p:nvCxnSpPr>
        <p:spPr>
          <a:xfrm>
            <a:off x="4984550" y="3760861"/>
            <a:ext cx="63995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BE0B61-6C4E-4338-B83E-854F895AF785}"/>
              </a:ext>
            </a:extLst>
          </p:cNvPr>
          <p:cNvSpPr/>
          <p:nvPr/>
        </p:nvSpPr>
        <p:spPr>
          <a:xfrm>
            <a:off x="4078810" y="3157051"/>
            <a:ext cx="7296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 </a:t>
            </a:r>
            <a:r>
              <a:rPr lang="en-US" altLang="ko-KR" sz="2000" b="1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J</a:t>
            </a:r>
            <a:r>
              <a:rPr lang="en-US" altLang="ko-KR" sz="200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ourney </a:t>
            </a:r>
            <a:r>
              <a:rPr lang="en-US" altLang="ko-KR" sz="2000" dirty="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into </a:t>
            </a:r>
            <a:r>
              <a:rPr lang="en-US" altLang="ko-KR" sz="2000" b="1" dirty="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</a:t>
            </a:r>
            <a:r>
              <a:rPr lang="en-US" altLang="ko-KR" sz="2000" dirty="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ata </a:t>
            </a:r>
            <a:r>
              <a:rPr lang="en-US" altLang="ko-KR" sz="2000" b="1" dirty="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S</a:t>
            </a:r>
            <a:r>
              <a:rPr lang="en-US" altLang="ko-KR" sz="2000" dirty="0">
                <a:solidFill>
                  <a:schemeClr val="accent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cience for a month and 2 weeks</a:t>
            </a:r>
            <a:endParaRPr lang="ko-KR" altLang="en-US" sz="2000" dirty="0">
              <a:solidFill>
                <a:schemeClr val="accent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4"/>
            <a:ext cx="5945680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th</a:t>
            </a: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방법 및 구현 </a:t>
            </a:r>
            <a:r>
              <a:rPr lang="en-US" altLang="ko-KR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– Gradient Tree Boosting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7469" y="2093406"/>
            <a:ext cx="3167523" cy="2525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17" y="1530421"/>
            <a:ext cx="5547380" cy="4320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142" y="6280209"/>
            <a:ext cx="62032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Introduction to Statistical Learning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James, G., et al. (2013)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3120" y="4828032"/>
            <a:ext cx="171907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Tree model </a:t>
            </a:r>
            <a:r>
              <a:rPr lang="en-US" altLang="ko-KR" b="1" dirty="0" err="1"/>
              <a:t>t</a:t>
            </a:r>
            <a:r>
              <a:rPr lang="en-US" altLang="ko-KR" sz="1000" b="1" dirty="0" err="1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606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4"/>
            <a:ext cx="5945680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4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th</a:t>
            </a: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방법 및 구현 </a:t>
            </a:r>
            <a:r>
              <a:rPr lang="en-US" altLang="ko-KR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– Gradient Tree Boosting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3683" y="2018582"/>
            <a:ext cx="10917476" cy="337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Language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R(3.3.2)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Library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XGBoost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(0.71.2)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경우에 대해 모델 저장 및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Hyperparameters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nrounds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eta,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max_depth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subsample,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colsample_bytree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26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7432" y="2688336"/>
            <a:ext cx="4517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6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4"/>
            <a:ext cx="5945680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19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st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문제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: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교통사고 데이터의 빈 칸을 채워라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!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1367" y="3840939"/>
            <a:ext cx="9189266" cy="153154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E9EC709-5084-4611-AC1E-43AC76FE5459}"/>
              </a:ext>
            </a:extLst>
          </p:cNvPr>
          <p:cNvGrpSpPr/>
          <p:nvPr/>
        </p:nvGrpSpPr>
        <p:grpSpPr>
          <a:xfrm>
            <a:off x="1069294" y="2046549"/>
            <a:ext cx="10053412" cy="1155822"/>
            <a:chOff x="600868" y="2141843"/>
            <a:chExt cx="10053412" cy="115582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BB14BAB-5D69-42D2-AACC-2592E0BCC4BB}"/>
                </a:ext>
              </a:extLst>
            </p:cNvPr>
            <p:cNvSpPr/>
            <p:nvPr/>
          </p:nvSpPr>
          <p:spPr>
            <a:xfrm>
              <a:off x="600868" y="2141843"/>
              <a:ext cx="10053412" cy="11558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4521" y="2319644"/>
              <a:ext cx="6680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Test_data</a:t>
              </a:r>
              <a:r>
                <a:rPr lang="en-US" altLang="ko-KR" sz="2000">
                  <a:latin typeface="나눔바른고딕" panose="020B0600000101010101" charset="-127"/>
                  <a:ea typeface="나눔바른고딕" panose="020B0600000101010101" charset="-127"/>
                </a:rPr>
                <a:t>:</a:t>
              </a:r>
              <a:r>
                <a:rPr lang="en-US" altLang="ko-KR" sz="2000">
                  <a:solidFill>
                    <a:schemeClr val="accent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sz="2000">
                  <a:latin typeface="나눔바른고딕" panose="020B0600000101010101" charset="-127"/>
                  <a:ea typeface="나눔바른고딕" panose="020B0600000101010101" charset="-127"/>
                </a:rPr>
                <a:t>요소 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17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개 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(Numerical 5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개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, Categorical 12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개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endParaRPr lang="ko-KR" altLang="en-US" sz="20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521" y="2759602"/>
              <a:ext cx="9889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C00000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Train_data</a:t>
              </a:r>
              <a:r>
                <a:rPr lang="en-US" altLang="ko-KR" sz="2000">
                  <a:latin typeface="나눔바른고딕" panose="020B0600000101010101" charset="-127"/>
                  <a:ea typeface="나눔바른고딕" panose="020B0600000101010101" charset="-127"/>
                </a:rPr>
                <a:t>: </a:t>
              </a:r>
              <a:r>
                <a:rPr lang="en-US" altLang="ko-KR" sz="2000" b="1">
                  <a:solidFill>
                    <a:schemeClr val="accent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Test_data</a:t>
              </a:r>
              <a:r>
                <a:rPr lang="ko-KR" altLang="en-US" sz="2000" b="1">
                  <a:solidFill>
                    <a:schemeClr val="accent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의 요소</a:t>
              </a:r>
              <a:r>
                <a:rPr lang="en-US" altLang="ko-KR" sz="2000" b="1">
                  <a:solidFill>
                    <a:schemeClr val="accent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000">
                  <a:latin typeface="나눔바른고딕" panose="020B0600000101010101" charset="-127"/>
                  <a:ea typeface="나눔바른고딕" panose="020B0600000101010101" charset="-127"/>
                </a:rPr>
                <a:t>+ </a:t>
              </a:r>
              <a:r>
                <a:rPr lang="ko-KR" altLang="en-US" sz="2000">
                  <a:latin typeface="나눔바른고딕" panose="020B0600000101010101" charset="-127"/>
                  <a:ea typeface="나눔바른고딕" panose="020B0600000101010101" charset="-127"/>
                </a:rPr>
                <a:t>구체적인 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발생 일자 </a:t>
              </a:r>
              <a:r>
                <a:rPr lang="ko-KR" altLang="en-US" sz="2000">
                  <a:latin typeface="나눔바른고딕" panose="020B0600000101010101" charset="-127"/>
                  <a:ea typeface="나눔바른고딕" panose="020B0600000101010101" charset="-127"/>
                </a:rPr>
                <a:t>및 위치</a:t>
              </a:r>
              <a:r>
                <a:rPr lang="en-US" altLang="ko-KR" sz="2000"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000">
                  <a:latin typeface="나눔바른고딕" panose="020B0600000101010101" charset="-127"/>
                  <a:ea typeface="나눔바른고딕" panose="020B0600000101010101" charset="-127"/>
                </a:rPr>
                <a:t>그 외 보조 데이터</a:t>
              </a:r>
              <a:r>
                <a:rPr lang="en-US" altLang="ko-KR" sz="200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(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총 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25037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개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endParaRPr lang="ko-KR" altLang="en-US" sz="20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3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전략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(1)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활용 데이터 제한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468" y="1436848"/>
            <a:ext cx="920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Q. Test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에서 주어진 요소 외의 요소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위치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서울시 교통량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등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를 쓸 것인가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2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3745606" y="1667682"/>
            <a:ext cx="4700789" cy="4700789"/>
          </a:xfrm>
          <a:prstGeom prst="mathMultiply">
            <a:avLst>
              <a:gd name="adj1" fmla="val 9273"/>
            </a:avLst>
          </a:prstGeom>
          <a:solidFill>
            <a:srgbClr val="C00000"/>
          </a:solidFill>
          <a:ln w="76200">
            <a:solidFill>
              <a:srgbClr val="9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문제 조합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468" y="1438366"/>
            <a:ext cx="11017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0000101010101" charset="-127"/>
                <a:ea typeface="나눔바른고딕" panose="020B0600000101010101" charset="-127"/>
              </a:rPr>
              <a:t>Q.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문제의 주어진 값과 예측해야 할 값의 조합이 </a:t>
            </a:r>
            <a:r>
              <a:rPr lang="ko-KR" altLang="en-US" sz="2400" b="1">
                <a:latin typeface="나눔바른고딕" panose="020B0600000101010101" charset="-127"/>
                <a:ea typeface="나눔바른고딕" panose="020B0600000101010101" charset="-127"/>
              </a:rPr>
              <a:t>다양한데</a:t>
            </a:r>
            <a:r>
              <a:rPr lang="en-US" altLang="ko-KR" sz="2400" b="1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b="1">
                <a:latin typeface="나눔바른고딕" panose="020B0600000101010101" charset="-127"/>
                <a:ea typeface="나눔바른고딕" panose="020B0600000101010101" charset="-127"/>
              </a:rPr>
              <a:t>수많은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가능성을 어떻게 해결할 것인가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?</a:t>
            </a:r>
            <a:endParaRPr lang="ko-KR" altLang="en-US" sz="24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68" y="2297083"/>
            <a:ext cx="728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92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Point. </a:t>
            </a:r>
            <a:r>
              <a:rPr lang="en-US" altLang="ko-KR" sz="2400" b="1">
                <a:latin typeface="나눔바른고딕" panose="020B0600000101010101" charset="-127"/>
                <a:ea typeface="나눔바른고딕" panose="020B0600000101010101" charset="-127"/>
              </a:rPr>
              <a:t>16</a:t>
            </a:r>
            <a:r>
              <a:rPr lang="ko-KR" altLang="en-US" sz="2400" b="1">
                <a:latin typeface="나눔바른고딕" panose="020B0600000101010101" charset="-127"/>
                <a:ea typeface="나눔바른고딕" panose="020B0600000101010101" charset="-127"/>
              </a:rPr>
              <a:t>개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중 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3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개 또는 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4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개 항목 제거 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-&gt; </a:t>
            </a:r>
            <a:r>
              <a:rPr lang="ko-KR" altLang="en-US" sz="2400" b="1">
                <a:latin typeface="나눔바른고딕" panose="020B0600000101010101" charset="-127"/>
                <a:ea typeface="나눔바른고딕" panose="020B0600000101010101" charset="-127"/>
              </a:rPr>
              <a:t>총 </a:t>
            </a:r>
            <a:r>
              <a:rPr lang="en-US" altLang="ko-KR" sz="2400" b="1">
                <a:latin typeface="나눔바른고딕" panose="020B0600000101010101" charset="-127"/>
                <a:ea typeface="나눔바른고딕" panose="020B0600000101010101" charset="-127"/>
              </a:rPr>
              <a:t>2380</a:t>
            </a:r>
            <a:r>
              <a:rPr lang="ko-KR" altLang="en-US" sz="2400" b="1">
                <a:latin typeface="나눔바른고딕" panose="020B0600000101010101" charset="-127"/>
                <a:ea typeface="나눔바른고딕" panose="020B0600000101010101" charset="-127"/>
              </a:rPr>
              <a:t>개 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가짓수</a:t>
            </a:r>
            <a:r>
              <a:rPr lang="en-US" altLang="ko-KR" sz="2400" b="1" dirty="0">
                <a:latin typeface="나눔바른고딕" panose="020B0600000101010101" charset="-127"/>
                <a:ea typeface="나눔바른고딕" panose="020B0600000101010101" charset="-127"/>
              </a:rPr>
              <a:t>!</a:t>
            </a:r>
            <a:r>
              <a:rPr lang="ko-KR" altLang="en-US" sz="24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7780" y="3168494"/>
            <a:ext cx="9117080" cy="24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0D2FB9-7B6E-4EE3-8913-90181FD63AAA}"/>
              </a:ext>
            </a:extLst>
          </p:cNvPr>
          <p:cNvSpPr/>
          <p:nvPr/>
        </p:nvSpPr>
        <p:spPr>
          <a:xfrm>
            <a:off x="692891" y="3869074"/>
            <a:ext cx="10803321" cy="2135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B8EEE2-AE34-4DA5-B761-06995FD2F314}"/>
              </a:ext>
            </a:extLst>
          </p:cNvPr>
          <p:cNvSpPr/>
          <p:nvPr/>
        </p:nvSpPr>
        <p:spPr>
          <a:xfrm>
            <a:off x="692892" y="1559337"/>
            <a:ext cx="10803321" cy="2003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문제 조합 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모델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707" y="1694251"/>
            <a:ext cx="1063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A1.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가능성에 대해 따로 모델을 개발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962" y="2185045"/>
            <a:ext cx="884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값들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Y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맞춰야 할 값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학습에 걸리는 시간이 많음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각 경우에 대해 적합한 방법을 찾을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06" y="4005329"/>
            <a:ext cx="1063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A2.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가능성에 대해 적용되는 하나의 모델 개발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962" y="4563584"/>
            <a:ext cx="77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값들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(with missing values), Y =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값들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학습에 걸리는 시간이 비교적 적음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 모델이 모든 가능성을 고려할 정도로 강력해야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08543" y="1880853"/>
            <a:ext cx="417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en-US" altLang="ko-KR" sz="28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25000 dataset</a:t>
            </a:r>
          </a:p>
          <a:p>
            <a:pPr algn="r"/>
            <a:r>
              <a:rPr lang="en-US" altLang="ko-KR" sz="28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2380</a:t>
            </a:r>
            <a:r>
              <a:rPr lang="ko-KR" altLang="en-US" sz="28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sz="28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30s = 19.83h</a:t>
            </a:r>
          </a:p>
          <a:p>
            <a:pPr algn="r"/>
            <a:r>
              <a:rPr lang="ko-KR" altLang="en-US" sz="2800" b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학습 후 저장</a:t>
            </a:r>
            <a:endParaRPr lang="en-US" altLang="ko-KR" sz="28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2CDAD9-AA81-4DB4-AECC-2129B977E2A1}"/>
              </a:ext>
            </a:extLst>
          </p:cNvPr>
          <p:cNvSpPr/>
          <p:nvPr/>
        </p:nvSpPr>
        <p:spPr>
          <a:xfrm>
            <a:off x="5249523" y="1630046"/>
            <a:ext cx="18758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60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✔</a:t>
            </a:r>
            <a:endParaRPr lang="ko-KR" altLang="en-US" sz="9600" b="0" i="0">
              <a:solidFill>
                <a:srgbClr val="C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03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전략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(4)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범주형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항목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12663" y="1501114"/>
            <a:ext cx="5218505" cy="4670509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범주형 항목끼리 강한 상관관계가 있음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당사자종별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사고유형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대분류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카테고리별로 따로 학습 시도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도를 맞추기 위해 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데이터만 학습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요일을 주중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주말로 구분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213360" y="1517903"/>
            <a:ext cx="5821680" cy="4919473"/>
            <a:chOff x="213360" y="1356083"/>
            <a:chExt cx="5646748" cy="513615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93AF00-FCCB-4453-802C-2D1B3FC2DC6A}"/>
                </a:ext>
              </a:extLst>
            </p:cNvPr>
            <p:cNvSpPr/>
            <p:nvPr/>
          </p:nvSpPr>
          <p:spPr>
            <a:xfrm>
              <a:off x="1322603" y="3493762"/>
              <a:ext cx="69952" cy="697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5B9EF3-9EE8-4C2A-B825-6BB0E229EA9A}"/>
                </a:ext>
              </a:extLst>
            </p:cNvPr>
            <p:cNvSpPr/>
            <p:nvPr/>
          </p:nvSpPr>
          <p:spPr>
            <a:xfrm>
              <a:off x="5587365" y="3700555"/>
              <a:ext cx="272743" cy="57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2" name="그림 21" descr="당사자 2당, 사고유형 대분류, 주야.png"/>
            <p:cNvPicPr>
              <a:picLocks noChangeAspect="1"/>
            </p:cNvPicPr>
            <p:nvPr/>
          </p:nvPicPr>
          <p:blipFill>
            <a:blip r:embed="rId2" cstate="print"/>
            <a:srcRect l="3421" b="6378"/>
            <a:stretch>
              <a:fillRect/>
            </a:stretch>
          </p:blipFill>
          <p:spPr>
            <a:xfrm>
              <a:off x="685800" y="1356083"/>
              <a:ext cx="4968232" cy="4816117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13360" y="1539240"/>
              <a:ext cx="289560" cy="4389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사고유형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대분류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2920" y="3063240"/>
              <a:ext cx="6553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차대차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0080" y="1950720"/>
              <a:ext cx="563880" cy="350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차량 단독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8640" y="5303520"/>
              <a:ext cx="6553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건널목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24840" y="4160520"/>
              <a:ext cx="548640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차대사람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770120" y="3368040"/>
              <a:ext cx="548640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주야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3960" y="3688080"/>
              <a:ext cx="381000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낮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밤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6800" y="6172200"/>
              <a:ext cx="3459480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당사자종별</a:t>
              </a:r>
              <a:r>
                <a:rPr lang="en-US" altLang="ko-KR" sz="1400" dirty="0">
                  <a:solidFill>
                    <a:schemeClr val="tx1"/>
                  </a:solidFill>
                </a:rPr>
                <a:t>_2</a:t>
              </a:r>
              <a:r>
                <a:rPr lang="ko-KR" altLang="en-US" sz="1400" dirty="0">
                  <a:solidFill>
                    <a:schemeClr val="tx1"/>
                  </a:solidFill>
                </a:rPr>
                <a:t>당</a:t>
              </a:r>
              <a:r>
                <a:rPr lang="en-US" altLang="ko-KR" sz="1400" dirty="0">
                  <a:solidFill>
                    <a:schemeClr val="tx1"/>
                  </a:solidFill>
                </a:rPr>
                <a:t>_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대분류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37744" y="1389888"/>
            <a:ext cx="5394960" cy="51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442384" y="3543868"/>
            <a:ext cx="4208148" cy="1920458"/>
            <a:chOff x="501029" y="4506302"/>
            <a:chExt cx="4208148" cy="1920458"/>
          </a:xfrm>
        </p:grpSpPr>
        <p:sp>
          <p:nvSpPr>
            <p:cNvPr id="24" name="직사각형 23"/>
            <p:cNvSpPr/>
            <p:nvPr/>
          </p:nvSpPr>
          <p:spPr>
            <a:xfrm>
              <a:off x="501029" y="4759263"/>
              <a:ext cx="4208148" cy="1667497"/>
            </a:xfrm>
            <a:prstGeom prst="rect">
              <a:avLst/>
            </a:prstGeom>
            <a:noFill/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6070" y="4506302"/>
              <a:ext cx="1624163" cy="52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57200" y="3611364"/>
            <a:ext cx="3773510" cy="1756826"/>
            <a:chOff x="501029" y="4477068"/>
            <a:chExt cx="3773510" cy="1756826"/>
          </a:xfrm>
        </p:grpSpPr>
        <p:sp>
          <p:nvSpPr>
            <p:cNvPr id="7" name="직사각형 6"/>
            <p:cNvSpPr/>
            <p:nvPr/>
          </p:nvSpPr>
          <p:spPr>
            <a:xfrm>
              <a:off x="501029" y="4759263"/>
              <a:ext cx="3773510" cy="1474631"/>
            </a:xfrm>
            <a:prstGeom prst="rect">
              <a:avLst/>
            </a:prstGeom>
            <a:noFill/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9699" y="4477068"/>
              <a:ext cx="1360972" cy="52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2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nd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전략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(5)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숫자 항목</a:t>
            </a:r>
            <a:r>
              <a:rPr lang="en-US" altLang="ko-KR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5631" y="4073754"/>
            <a:ext cx="33714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사망자수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0.246 </a:t>
            </a: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경상자수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 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사망자수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0.246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702342" y="4116096"/>
            <a:ext cx="2390052" cy="908593"/>
          </a:xfrm>
          <a:prstGeom prst="rightArrow">
            <a:avLst>
              <a:gd name="adj1" fmla="val 69060"/>
              <a:gd name="adj2" fmla="val 125233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573" y="4231450"/>
            <a:ext cx="33714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사망자수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0.246 </a:t>
            </a: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경상자수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RMSE = 1.020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5870" y="3661422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예측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87425" y="3588259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개선된 예측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5B5D52-26D7-4CE8-8BE1-06859FFE540F}"/>
              </a:ext>
            </a:extLst>
          </p:cNvPr>
          <p:cNvGrpSpPr/>
          <p:nvPr/>
        </p:nvGrpSpPr>
        <p:grpSpPr>
          <a:xfrm>
            <a:off x="2146842" y="1839866"/>
            <a:ext cx="7898316" cy="844122"/>
            <a:chOff x="2146842" y="1718677"/>
            <a:chExt cx="7898316" cy="844122"/>
          </a:xfrm>
        </p:grpSpPr>
        <p:sp>
          <p:nvSpPr>
            <p:cNvPr id="9" name="TextBox 8"/>
            <p:cNvSpPr txBox="1"/>
            <p:nvPr/>
          </p:nvSpPr>
          <p:spPr>
            <a:xfrm>
              <a:off x="2146842" y="1718677"/>
              <a:ext cx="789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사상자 수 </a:t>
              </a:r>
              <a:r>
                <a:rPr lang="en-US" altLang="ko-KR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사망자 수 </a:t>
              </a:r>
              <a:r>
                <a:rPr lang="en-US" altLang="ko-KR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ko-KR" altLang="en-US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중상자 수 </a:t>
              </a:r>
              <a:r>
                <a:rPr lang="en-US" altLang="ko-KR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ko-KR" altLang="en-US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경상자 수 </a:t>
              </a:r>
              <a:r>
                <a:rPr lang="en-US" altLang="ko-KR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ko-KR" altLang="en-US" sz="24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부상 신고자 수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ACD86D-A32F-4576-940B-E000B65A44D4}"/>
                </a:ext>
              </a:extLst>
            </p:cNvPr>
            <p:cNvSpPr txBox="1"/>
            <p:nvPr/>
          </p:nvSpPr>
          <p:spPr>
            <a:xfrm>
              <a:off x="2160820" y="2193467"/>
              <a:ext cx="7870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Numerical term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들을 모두 알지 못하더라도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그것들의 합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혹은 차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알 수 있다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9D6D08-CBF1-49F1-8D54-89B2230FC614}"/>
              </a:ext>
            </a:extLst>
          </p:cNvPr>
          <p:cNvSpPr txBox="1"/>
          <p:nvPr/>
        </p:nvSpPr>
        <p:spPr>
          <a:xfrm>
            <a:off x="409729" y="3100487"/>
            <a:ext cx="503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사망자 수와 경상자 수가 </a:t>
            </a:r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unknown data</a:t>
            </a:r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</a:t>
            </a:r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D858FF-E234-4CB3-B68A-F6402FF3D724}"/>
              </a:ext>
            </a:extLst>
          </p:cNvPr>
          <p:cNvSpPr txBox="1"/>
          <p:nvPr/>
        </p:nvSpPr>
        <p:spPr>
          <a:xfrm>
            <a:off x="418607" y="5403900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각각을 따로 예측하는 모델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8DB51-8B07-43D8-9A7A-714E869F506D}"/>
              </a:ext>
            </a:extLst>
          </p:cNvPr>
          <p:cNvSpPr txBox="1"/>
          <p:nvPr/>
        </p:nvSpPr>
        <p:spPr>
          <a:xfrm>
            <a:off x="7442384" y="5484770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개만 예측하여 그것의 차로 계산을 하는 모델</a:t>
            </a:r>
          </a:p>
        </p:txBody>
      </p:sp>
    </p:spTree>
    <p:extLst>
      <p:ext uri="{BB962C8B-B14F-4D97-AF65-F5344CB8AC3E}">
        <p14:creationId xmlns:p14="http://schemas.microsoft.com/office/powerpoint/2010/main" val="38915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animBg="1"/>
      <p:bldP spid="19" grpId="0"/>
      <p:bldP spid="20" grpId="0"/>
      <p:bldP spid="21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</a:t>
            </a: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2353" y="2635271"/>
            <a:ext cx="74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7463" y="1649936"/>
            <a:ext cx="252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Neural Network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524" y="1646577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Tree Boosting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06" y="2205488"/>
            <a:ext cx="3630384" cy="178077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27524"/>
              </p:ext>
            </p:extLst>
          </p:nvPr>
        </p:nvGraphicFramePr>
        <p:xfrm>
          <a:off x="726177" y="4465125"/>
          <a:ext cx="10739646" cy="130086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0508">
                  <a:extLst>
                    <a:ext uri="{9D8B030D-6E8A-4147-A177-3AD203B41FA5}">
                      <a16:colId xmlns:a16="http://schemas.microsoft.com/office/drawing/2014/main" val="2569060556"/>
                    </a:ext>
                  </a:extLst>
                </a:gridCol>
                <a:gridCol w="3128571">
                  <a:extLst>
                    <a:ext uri="{9D8B030D-6E8A-4147-A177-3AD203B41FA5}">
                      <a16:colId xmlns:a16="http://schemas.microsoft.com/office/drawing/2014/main" val="2315278866"/>
                    </a:ext>
                  </a:extLst>
                </a:gridCol>
                <a:gridCol w="4130567">
                  <a:extLst>
                    <a:ext uri="{9D8B030D-6E8A-4147-A177-3AD203B41FA5}">
                      <a16:colId xmlns:a16="http://schemas.microsoft.com/office/drawing/2014/main" val="97129896"/>
                    </a:ext>
                  </a:extLst>
                </a:gridCol>
              </a:tblGrid>
              <a:tr h="4336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Neural Network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Gradient Tree Boosting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71416"/>
                  </a:ext>
                </a:extLst>
              </a:tr>
              <a:tr h="433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경상자수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5-Fold</a:t>
                      </a:r>
                      <a:r>
                        <a:rPr lang="en-US" altLang="ko-KR" baseline="0" dirty="0"/>
                        <a:t> CV (RMSE)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1.007 +- 0.293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</a:t>
                      </a:r>
                      <a:r>
                        <a:rPr lang="en-US" altLang="ko-KR" baseline="0" dirty="0"/>
                        <a:t> +- 0.093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891565"/>
                  </a:ext>
                </a:extLst>
              </a:tr>
              <a:tr h="433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주야 </a:t>
                      </a:r>
                      <a:r>
                        <a:rPr lang="en-US" altLang="ko-KR" dirty="0"/>
                        <a:t>5-Fold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/>
                        <a:t>CV (Accuracy)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0.497</a:t>
                      </a:r>
                      <a:r>
                        <a:rPr lang="en-US" altLang="ko-KR" baseline="0" dirty="0"/>
                        <a:t> +- 0.102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0.638</a:t>
                      </a:r>
                      <a:r>
                        <a:rPr lang="en-US" altLang="ko-KR" baseline="0"/>
                        <a:t> </a:t>
                      </a:r>
                      <a:r>
                        <a:rPr lang="en-US" altLang="ko-KR" baseline="0" dirty="0"/>
                        <a:t>+- 0.057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64520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07" y="2349238"/>
            <a:ext cx="5138177" cy="145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2">
            <a:extLst>
              <a:ext uri="{FF2B5EF4-FFF2-40B4-BE49-F238E27FC236}">
                <a16:creationId xmlns:a16="http://schemas.microsoft.com/office/drawing/2014/main" id="{29E68FE4-75F2-40D4-9794-37175328631D}"/>
              </a:ext>
            </a:extLst>
          </p:cNvPr>
          <p:cNvSpPr/>
          <p:nvPr/>
        </p:nvSpPr>
        <p:spPr>
          <a:xfrm>
            <a:off x="-113414" y="6618516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자유형 13">
            <a:extLst>
              <a:ext uri="{FF2B5EF4-FFF2-40B4-BE49-F238E27FC236}">
                <a16:creationId xmlns:a16="http://schemas.microsoft.com/office/drawing/2014/main" id="{03551F4A-C824-48C1-B828-6A3F81A3B566}"/>
              </a:ext>
            </a:extLst>
          </p:cNvPr>
          <p:cNvSpPr/>
          <p:nvPr/>
        </p:nvSpPr>
        <p:spPr>
          <a:xfrm rot="10800000">
            <a:off x="6246320" y="6618515"/>
            <a:ext cx="6876126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구부러진 연결선 23">
            <a:extLst>
              <a:ext uri="{FF2B5EF4-FFF2-40B4-BE49-F238E27FC236}">
                <a16:creationId xmlns:a16="http://schemas.microsoft.com/office/drawing/2014/main" id="{5EA77E45-4CAE-4330-83EA-6A90DFE4CEB8}"/>
              </a:ext>
            </a:extLst>
          </p:cNvPr>
          <p:cNvCxnSpPr>
            <a:cxnSpLocks/>
          </p:cNvCxnSpPr>
          <p:nvPr/>
        </p:nvCxnSpPr>
        <p:spPr>
          <a:xfrm>
            <a:off x="409729" y="1285860"/>
            <a:ext cx="1137254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6B21AF3C-F384-48DE-B322-C1EC26B7D95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111933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3</a:t>
            </a:r>
            <a:r>
              <a:rPr lang="en-US" altLang="ko-KR" sz="4400" b="1" baseline="30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rd</a:t>
            </a:r>
            <a:r>
              <a:rPr lang="en-US" altLang="ko-KR" sz="4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알고리즘 </a:t>
            </a:r>
            <a:r>
              <a:rPr lang="en-US" altLang="ko-KR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– Gradient Tree Boosting</a:t>
            </a:r>
            <a:r>
              <a:rPr lang="ko-KR" altLang="en-US" sz="3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의 장점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AF239-7958-4FB8-80C1-BA17BB50FED2}"/>
              </a:ext>
            </a:extLst>
          </p:cNvPr>
          <p:cNvSpPr txBox="1"/>
          <p:nvPr/>
        </p:nvSpPr>
        <p:spPr>
          <a:xfrm>
            <a:off x="4490977" y="-787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C66274-F54C-4917-8C96-431C3B016193}"/>
              </a:ext>
            </a:extLst>
          </p:cNvPr>
          <p:cNvGrpSpPr/>
          <p:nvPr/>
        </p:nvGrpSpPr>
        <p:grpSpPr>
          <a:xfrm>
            <a:off x="1289643" y="1556060"/>
            <a:ext cx="9466409" cy="1143000"/>
            <a:chOff x="632349" y="1563813"/>
            <a:chExt cx="9466409" cy="1143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3DED53-1748-4EB3-8706-83ECF9D2E661}"/>
                </a:ext>
              </a:extLst>
            </p:cNvPr>
            <p:cNvSpPr/>
            <p:nvPr/>
          </p:nvSpPr>
          <p:spPr>
            <a:xfrm>
              <a:off x="632349" y="1563813"/>
              <a:ext cx="9466409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391" y="1747474"/>
              <a:ext cx="8861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indent="-742950">
                <a:buFont typeface="Arial" panose="020B0604020202020204" pitchFamily="34" charset="0"/>
                <a:buChar char="•"/>
              </a:pPr>
              <a:r>
                <a:rPr lang="en-US" altLang="ko-KR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NN</a:t>
              </a:r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비해 범주형 데이터를 </a:t>
              </a:r>
              <a:r>
                <a:rPr lang="ko-KR" altLang="en-US" sz="240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이분법적으로 처리</a:t>
              </a:r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하기에 적합하다</a:t>
              </a:r>
              <a:r>
                <a:rPr lang="en-US" altLang="ko-KR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marL="742950" indent="-742950">
                <a:buFont typeface="Arial" panose="020B0604020202020204" pitchFamily="34" charset="0"/>
                <a:buChar char="•"/>
              </a:pPr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똑같은 정확도를 보이더라도</a:t>
              </a:r>
              <a:r>
                <a:rPr lang="en-US" altLang="ko-KR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2400" b="1">
                  <a:solidFill>
                    <a:schemeClr val="accent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낮아</a:t>
              </a:r>
              <a:r>
                <a:rPr lang="en-US" altLang="ko-KR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모델이 안정적이다</a:t>
              </a:r>
              <a:endPara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56F7BB-9F9F-49F0-B979-BBEE30C30D5B}"/>
              </a:ext>
            </a:extLst>
          </p:cNvPr>
          <p:cNvGrpSpPr/>
          <p:nvPr/>
        </p:nvGrpSpPr>
        <p:grpSpPr>
          <a:xfrm>
            <a:off x="829306" y="2960884"/>
            <a:ext cx="10533388" cy="3293612"/>
            <a:chOff x="622292" y="2960884"/>
            <a:chExt cx="10533388" cy="329361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246AC77-976A-46B1-BFBE-197F59E0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292" y="3602736"/>
              <a:ext cx="6007517" cy="1700784"/>
            </a:xfrm>
            <a:prstGeom prst="rect">
              <a:avLst/>
            </a:prstGeom>
          </p:spPr>
        </p:pic>
        <p:pic>
          <p:nvPicPr>
            <p:cNvPr id="5124" name="Picture 4" descr="https://upload.wikimedia.org/wikipedia/commons/thumb/6/63/Radial_basis_function_fit%2C_spread%3D1.png/800px-Radial_basis_function_fit%2C_spread%3D1.png"/>
            <p:cNvPicPr>
              <a:picLocks noChangeAspect="1" noChangeArrowheads="1"/>
            </p:cNvPicPr>
            <p:nvPr/>
          </p:nvPicPr>
          <p:blipFill>
            <a:blip r:embed="rId4" cstate="print"/>
            <a:srcRect l="8352" t="4124" r="7294" b="5044"/>
            <a:stretch>
              <a:fillRect/>
            </a:stretch>
          </p:blipFill>
          <p:spPr bwMode="auto">
            <a:xfrm>
              <a:off x="7077456" y="2960884"/>
              <a:ext cx="4078224" cy="3293612"/>
            </a:xfrm>
            <a:prstGeom prst="rect">
              <a:avLst/>
            </a:prstGeom>
            <a:noFill/>
          </p:spPr>
        </p:pic>
      </p:grpSp>
      <p:sp>
        <p:nvSpPr>
          <p:cNvPr id="16" name="직사각형 15"/>
          <p:cNvSpPr/>
          <p:nvPr/>
        </p:nvSpPr>
        <p:spPr>
          <a:xfrm>
            <a:off x="0" y="6332326"/>
            <a:ext cx="7193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그림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Vijayakumar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Sethu</a:t>
            </a:r>
            <a:r>
              <a:rPr lang="en-US" altLang="ko-KR" sz="1000" dirty="0"/>
              <a:t> (2007). </a:t>
            </a:r>
            <a:r>
              <a:rPr lang="en-US" altLang="ko-KR" sz="1000" dirty="0">
                <a:hlinkClick r:id="rId5"/>
              </a:rPr>
              <a:t>"The Bias–Variance Tradeoff"</a:t>
            </a:r>
            <a:r>
              <a:rPr lang="en-US" altLang="ko-KR" sz="1000" dirty="0"/>
              <a:t> (PDF). University Edinburgh. Retrieved 19 August 2014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59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1008</Words>
  <Application>Microsoft Office PowerPoint</Application>
  <PresentationFormat>와이드스크린</PresentationFormat>
  <Paragraphs>95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Times New Roman</vt:lpstr>
      <vt:lpstr>Wingdings</vt:lpstr>
      <vt:lpstr>Arial</vt:lpstr>
      <vt:lpstr>나눔바른고딕</vt:lpstr>
      <vt:lpstr>맑은 고딕</vt:lpstr>
      <vt:lpstr>Office 테마</vt:lpstr>
      <vt:lpstr>Campfire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국가수리과학연구소 2018년도 산업수학 학부 연수 프로그램 중간 발표</dc:title>
  <dc:creator>김 정우</dc:creator>
  <cp:lastModifiedBy>김 정우</cp:lastModifiedBy>
  <cp:revision>172</cp:revision>
  <dcterms:created xsi:type="dcterms:W3CDTF">2018-07-30T03:28:12Z</dcterms:created>
  <dcterms:modified xsi:type="dcterms:W3CDTF">2018-09-08T01:37:39Z</dcterms:modified>
</cp:coreProperties>
</file>