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0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7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52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8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8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60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1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1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9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9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2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1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5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4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6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gerarnumerohttptriger.azurewebsites.net/api/FGerarNumeroHttpTriger?limit=1000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gerarnumerohttptriger.azurewebsites.net/api/FGerarNumeroHttpTrig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5356B62-FEB0-434D-B78D-948AC897D94E}"/>
              </a:ext>
            </a:extLst>
          </p:cNvPr>
          <p:cNvSpPr txBox="1"/>
          <p:nvPr/>
        </p:nvSpPr>
        <p:spPr>
          <a:xfrm>
            <a:off x="0" y="2893822"/>
            <a:ext cx="12205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2400" dirty="0">
                <a:effectLst/>
                <a:latin typeface="Century Gothic" panose="020B0502020202020204" pitchFamily="34" charset="0"/>
                <a:ea typeface="MS Mincho" panose="02020609040205080304" pitchFamily="49" charset="-128"/>
              </a:rPr>
              <a:t>IMPLEMENTAÇÃO DE UMA FUNÇÃO SEM SERVIDOR (SERVERLESS FUNCTION) </a:t>
            </a:r>
          </a:p>
          <a:p>
            <a:pPr algn="ctr"/>
            <a:r>
              <a:rPr lang="en-US" sz="2400" b="1" kern="2400" dirty="0">
                <a:effectLst/>
                <a:latin typeface="Century Gothic" panose="020B0502020202020204" pitchFamily="34" charset="0"/>
                <a:ea typeface="MS Mincho" panose="02020609040205080304" pitchFamily="49" charset="-128"/>
              </a:rPr>
              <a:t>PARA GERAR NÚMEROS PRIMOS INFERIORES A 1.000</a:t>
            </a:r>
            <a:endParaRPr lang="pt-PT" sz="2400" b="1" dirty="0">
              <a:effectLst/>
              <a:latin typeface="Century Gothic" panose="020B0502020202020204" pitchFamily="34" charset="0"/>
              <a:ea typeface="MS Mincho" panose="02020609040205080304" pitchFamily="49" charset="-128"/>
            </a:endParaRPr>
          </a:p>
          <a:p>
            <a:pPr algn="ctr"/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3FD4EC-A58D-43B3-8FDB-42326073BAEE}"/>
              </a:ext>
            </a:extLst>
          </p:cNvPr>
          <p:cNvSpPr txBox="1"/>
          <p:nvPr/>
        </p:nvSpPr>
        <p:spPr>
          <a:xfrm>
            <a:off x="2870031" y="232504"/>
            <a:ext cx="645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COMPUTAÇÃO NA NUVEM (14459)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D07EF9-DE36-41E7-808C-CF6B2BCD53D9}"/>
              </a:ext>
            </a:extLst>
          </p:cNvPr>
          <p:cNvSpPr txBox="1"/>
          <p:nvPr/>
        </p:nvSpPr>
        <p:spPr>
          <a:xfrm>
            <a:off x="3235402" y="753297"/>
            <a:ext cx="508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Mestrado em Engenharia Informática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0A5450-ED12-4702-B5B9-E0667188E04A}"/>
              </a:ext>
            </a:extLst>
          </p:cNvPr>
          <p:cNvSpPr txBox="1"/>
          <p:nvPr/>
        </p:nvSpPr>
        <p:spPr>
          <a:xfrm>
            <a:off x="3235402" y="1190480"/>
            <a:ext cx="508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Ano Letivo de 2023/2024, 2º Semestre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F05EBF-8B03-4075-BDEC-2AD411E06B45}"/>
              </a:ext>
            </a:extLst>
          </p:cNvPr>
          <p:cNvSpPr txBox="1"/>
          <p:nvPr/>
        </p:nvSpPr>
        <p:spPr>
          <a:xfrm>
            <a:off x="4189557" y="2486851"/>
            <a:ext cx="26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Projeto Laboratorial 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84542F-5263-467B-832C-9D3F76756CC7}"/>
              </a:ext>
            </a:extLst>
          </p:cNvPr>
          <p:cNvSpPr txBox="1"/>
          <p:nvPr/>
        </p:nvSpPr>
        <p:spPr>
          <a:xfrm>
            <a:off x="1190149" y="4567553"/>
            <a:ext cx="8993809" cy="1205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João Claudio Paco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Assistente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Investigação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Engenharia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Informática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Universidade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Kimpa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-Vita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Angola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63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3329923" y="211978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  <a:ea typeface="SimSun" panose="02010600030101010101" pitchFamily="2" charset="-122"/>
              </a:rPr>
              <a:t>AO NÍVEL DO PORTAL DO AZURE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AFFDD-EB2A-46B9-AC53-F9F82C417C01}"/>
              </a:ext>
            </a:extLst>
          </p:cNvPr>
          <p:cNvSpPr txBox="1"/>
          <p:nvPr/>
        </p:nvSpPr>
        <p:spPr>
          <a:xfrm>
            <a:off x="216442" y="21197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C. </a:t>
            </a:r>
            <a:r>
              <a:rPr lang="en-US" sz="2400" kern="0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IMPLEMENTAÇÃO</a:t>
            </a:r>
            <a:r>
              <a:rPr lang="en-US" sz="2400" u="none" strike="noStrike" kern="0" cap="small" dirty="0">
                <a:ln>
                  <a:noFill/>
                </a:ln>
                <a:latin typeface="+mj-lt"/>
                <a:ea typeface="SimSun" panose="02010600030101010101" pitchFamily="2" charset="-122"/>
              </a:rPr>
              <a:t> 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A2BDE9-491F-4123-8232-8747A5BFCFA8}"/>
              </a:ext>
            </a:extLst>
          </p:cNvPr>
          <p:cNvSpPr txBox="1"/>
          <p:nvPr/>
        </p:nvSpPr>
        <p:spPr>
          <a:xfrm>
            <a:off x="216442" y="618942"/>
            <a:ext cx="720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SimSun" panose="02010600030101010101" pitchFamily="2" charset="-122"/>
              </a:rPr>
              <a:t>11</a:t>
            </a:r>
            <a:r>
              <a:rPr lang="en-US" sz="2400" dirty="0">
                <a:effectLst/>
                <a:ea typeface="SimSun" panose="02010600030101010101" pitchFamily="2" charset="-122"/>
              </a:rPr>
              <a:t>. Interface das </a:t>
            </a:r>
            <a:r>
              <a:rPr lang="en-US" sz="2400" dirty="0" err="1">
                <a:effectLst/>
                <a:ea typeface="SimSun" panose="02010600030101010101" pitchFamily="2" charset="-122"/>
              </a:rPr>
              <a:t>funções</a:t>
            </a:r>
            <a:r>
              <a:rPr lang="en-US" sz="2400" dirty="0">
                <a:effectLst/>
                <a:ea typeface="SimSun" panose="02010600030101010101" pitchFamily="2" charset="-122"/>
              </a:rPr>
              <a:t> Azure: </a:t>
            </a:r>
            <a:r>
              <a:rPr lang="en-US" sz="2400" dirty="0" err="1">
                <a:effectLst/>
                <a:ea typeface="SimSun" panose="02010600030101010101" pitchFamily="2" charset="-122"/>
              </a:rPr>
              <a:t>função</a:t>
            </a:r>
            <a:r>
              <a:rPr lang="en-US" sz="2400" dirty="0">
                <a:effectLst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ea typeface="SimSun" panose="02010600030101010101" pitchFamily="2" charset="-122"/>
              </a:rPr>
              <a:t>criada</a:t>
            </a:r>
            <a:endParaRPr lang="pt-PT" sz="2400" dirty="0">
              <a:effectLst/>
              <a:ea typeface="SimSun" panose="02010600030101010101" pitchFamily="2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FE5484-B94D-4BD4-93B7-0B9ED6C5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80607"/>
            <a:ext cx="99822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3329923" y="211978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  <a:ea typeface="SimSun" panose="02010600030101010101" pitchFamily="2" charset="-122"/>
              </a:rPr>
              <a:t>AO NÍVEL DO PORTAL DO AZURE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AFFDD-EB2A-46B9-AC53-F9F82C417C01}"/>
              </a:ext>
            </a:extLst>
          </p:cNvPr>
          <p:cNvSpPr txBox="1"/>
          <p:nvPr/>
        </p:nvSpPr>
        <p:spPr>
          <a:xfrm>
            <a:off x="216442" y="21197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C. </a:t>
            </a:r>
            <a:r>
              <a:rPr lang="en-US" sz="2400" kern="0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IMPLEMENTAÇÃO</a:t>
            </a:r>
            <a:r>
              <a:rPr lang="en-US" sz="2400" u="none" strike="noStrike" kern="0" cap="small" dirty="0">
                <a:ln>
                  <a:noFill/>
                </a:ln>
                <a:latin typeface="+mj-lt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A2BDE9-491F-4123-8232-8747A5BFCFA8}"/>
              </a:ext>
            </a:extLst>
          </p:cNvPr>
          <p:cNvSpPr txBox="1"/>
          <p:nvPr/>
        </p:nvSpPr>
        <p:spPr>
          <a:xfrm>
            <a:off x="216442" y="833379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12. Interface “Código + Test”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A097B7-9C8E-4612-B0F2-640886B4E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30"/>
          <a:stretch/>
        </p:blipFill>
        <p:spPr>
          <a:xfrm>
            <a:off x="4746083" y="673643"/>
            <a:ext cx="7229475" cy="59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3329923" y="211978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  <a:ea typeface="SimSun" panose="02010600030101010101" pitchFamily="2" charset="-122"/>
              </a:rPr>
              <a:t>AO NÍVEL DO PORTAL DO AZURE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AFFDD-EB2A-46B9-AC53-F9F82C417C01}"/>
              </a:ext>
            </a:extLst>
          </p:cNvPr>
          <p:cNvSpPr txBox="1"/>
          <p:nvPr/>
        </p:nvSpPr>
        <p:spPr>
          <a:xfrm>
            <a:off x="19401" y="21197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C. </a:t>
            </a:r>
            <a:r>
              <a:rPr lang="en-US" sz="2400" kern="0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IMPLEMENTAÇÃO</a:t>
            </a:r>
            <a:r>
              <a:rPr lang="en-US" sz="2400" u="none" strike="noStrike" kern="0" cap="small" dirty="0">
                <a:ln>
                  <a:noFill/>
                </a:ln>
                <a:latin typeface="+mj-lt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A2BDE9-491F-4123-8232-8747A5BFCFA8}"/>
              </a:ext>
            </a:extLst>
          </p:cNvPr>
          <p:cNvSpPr txBox="1"/>
          <p:nvPr/>
        </p:nvSpPr>
        <p:spPr>
          <a:xfrm>
            <a:off x="-67584" y="780370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13. Interface:“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Testar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Executar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”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9CE9DD-5F95-4211-86BA-3294A79A7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2947"/>
          <a:stretch/>
        </p:blipFill>
        <p:spPr>
          <a:xfrm>
            <a:off x="1263513" y="1242035"/>
            <a:ext cx="10115550" cy="54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3329923" y="211978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  <a:ea typeface="SimSun" panose="02010600030101010101" pitchFamily="2" charset="-122"/>
              </a:rPr>
              <a:t>AO NÍVEL DO PORTAL DO AZURE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AFFDD-EB2A-46B9-AC53-F9F82C417C01}"/>
              </a:ext>
            </a:extLst>
          </p:cNvPr>
          <p:cNvSpPr txBox="1"/>
          <p:nvPr/>
        </p:nvSpPr>
        <p:spPr>
          <a:xfrm>
            <a:off x="19401" y="21197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C. </a:t>
            </a:r>
            <a:r>
              <a:rPr lang="en-US" sz="2400" kern="0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IMPLEMENTAÇÃO</a:t>
            </a:r>
            <a:r>
              <a:rPr lang="en-US" sz="2400" u="none" strike="noStrike" kern="0" cap="small" dirty="0">
                <a:ln>
                  <a:noFill/>
                </a:ln>
                <a:latin typeface="+mj-lt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A2BDE9-491F-4123-8232-8747A5BFCFA8}"/>
              </a:ext>
            </a:extLst>
          </p:cNvPr>
          <p:cNvSpPr txBox="1"/>
          <p:nvPr/>
        </p:nvSpPr>
        <p:spPr>
          <a:xfrm>
            <a:off x="-1438" y="673643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14. Teste 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36EC32-398E-43FD-B5BE-150E7358E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70" y="854822"/>
            <a:ext cx="5372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3329923" y="211978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  <a:ea typeface="SimSun" panose="02010600030101010101" pitchFamily="2" charset="-122"/>
              </a:rPr>
              <a:t>AO NÍVEL DO PORTAL DO AZURE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AFFDD-EB2A-46B9-AC53-F9F82C417C01}"/>
              </a:ext>
            </a:extLst>
          </p:cNvPr>
          <p:cNvSpPr txBox="1"/>
          <p:nvPr/>
        </p:nvSpPr>
        <p:spPr>
          <a:xfrm>
            <a:off x="19401" y="21197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C. </a:t>
            </a:r>
            <a:r>
              <a:rPr lang="en-US" sz="2400" kern="0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IMPLEMENTAÇÃO</a:t>
            </a:r>
            <a:r>
              <a:rPr lang="en-US" sz="2400" u="none" strike="noStrike" kern="0" cap="small" dirty="0">
                <a:ln>
                  <a:noFill/>
                </a:ln>
                <a:latin typeface="+mj-lt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A2BDE9-491F-4123-8232-8747A5BFCFA8}"/>
              </a:ext>
            </a:extLst>
          </p:cNvPr>
          <p:cNvSpPr txBox="1"/>
          <p:nvPr/>
        </p:nvSpPr>
        <p:spPr>
          <a:xfrm>
            <a:off x="19401" y="673643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15.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Resultado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função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23EB48-82BD-4340-830B-9BE123DA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480" y="854822"/>
            <a:ext cx="56102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3329923" y="211978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  <a:ea typeface="SimSun" panose="02010600030101010101" pitchFamily="2" charset="-122"/>
              </a:rPr>
              <a:t>AO NÍVEL DO PORTAL DO AZURE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AFFDD-EB2A-46B9-AC53-F9F82C417C01}"/>
              </a:ext>
            </a:extLst>
          </p:cNvPr>
          <p:cNvSpPr txBox="1"/>
          <p:nvPr/>
        </p:nvSpPr>
        <p:spPr>
          <a:xfrm>
            <a:off x="19401" y="21197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C. </a:t>
            </a:r>
            <a:r>
              <a:rPr lang="en-US" sz="2400" kern="0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IMPLEMENTAÇÃO</a:t>
            </a:r>
            <a:r>
              <a:rPr lang="en-US" sz="2400" u="none" strike="noStrike" kern="0" cap="small" dirty="0">
                <a:ln>
                  <a:noFill/>
                </a:ln>
                <a:latin typeface="+mj-lt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A2BDE9-491F-4123-8232-8747A5BFCFA8}"/>
              </a:ext>
            </a:extLst>
          </p:cNvPr>
          <p:cNvSpPr txBox="1"/>
          <p:nvPr/>
        </p:nvSpPr>
        <p:spPr>
          <a:xfrm>
            <a:off x="19401" y="841570"/>
            <a:ext cx="620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16. Interface: URL Gerado do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resulatado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04CA51-6DA5-4FD8-90A6-BBF47841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2" y="1593574"/>
            <a:ext cx="8420100" cy="2743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DF2D9C0-AEF9-4F49-B48D-8033DA5D0449}"/>
              </a:ext>
            </a:extLst>
          </p:cNvPr>
          <p:cNvSpPr txBox="1"/>
          <p:nvPr/>
        </p:nvSpPr>
        <p:spPr>
          <a:xfrm>
            <a:off x="749568" y="4640536"/>
            <a:ext cx="4748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17. URL Gerado do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resulatado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5" name="CaixaDeTexto 4">
            <a:hlinkClick r:id="rId3"/>
            <a:extLst>
              <a:ext uri="{FF2B5EF4-FFF2-40B4-BE49-F238E27FC236}">
                <a16:creationId xmlns:a16="http://schemas.microsoft.com/office/drawing/2014/main" id="{BA7A70BE-16C3-4E07-99C8-39974E8FD3C3}"/>
              </a:ext>
            </a:extLst>
          </p:cNvPr>
          <p:cNvSpPr txBox="1"/>
          <p:nvPr/>
        </p:nvSpPr>
        <p:spPr>
          <a:xfrm>
            <a:off x="749568" y="5405963"/>
            <a:ext cx="90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https://fgerarnumerohttptriger.azurewebsites.net/api/FGerarNumeroHttpTriger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1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4066218" y="-5302"/>
            <a:ext cx="384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análise</a:t>
            </a:r>
            <a:r>
              <a:rPr lang="en-US" sz="28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 de </a:t>
            </a:r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desempenho</a:t>
            </a:r>
            <a:endParaRPr lang="pt-PT" sz="2800" b="1" u="none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A2BDE9-491F-4123-8232-8747A5BFCFA8}"/>
              </a:ext>
            </a:extLst>
          </p:cNvPr>
          <p:cNvSpPr txBox="1"/>
          <p:nvPr/>
        </p:nvSpPr>
        <p:spPr>
          <a:xfrm>
            <a:off x="127357" y="517918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latência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: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308B0C-D040-4613-AF33-1015C35F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9" y="1036358"/>
            <a:ext cx="3219450" cy="3352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68512C-A245-4DF0-A7A7-3A67DBD8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87" y="1036358"/>
            <a:ext cx="3143250" cy="3314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25F20F-5060-42B8-8D01-15A72A05F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717" y="979583"/>
            <a:ext cx="3248025" cy="332422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8CB5A43-7B14-4769-8F19-807CEE1BE279}"/>
              </a:ext>
            </a:extLst>
          </p:cNvPr>
          <p:cNvSpPr txBox="1"/>
          <p:nvPr/>
        </p:nvSpPr>
        <p:spPr>
          <a:xfrm>
            <a:off x="249989" y="4389158"/>
            <a:ext cx="33457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Interpretação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</a:p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função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executada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um total</a:t>
            </a:r>
          </a:p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 6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vezes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périodo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medição</a:t>
            </a:r>
            <a:endParaRPr lang="en-US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específico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(5:45)</a:t>
            </a:r>
            <a:endParaRPr lang="pt-PT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7CF2DC7-654F-46C5-8B08-126CBCFBA120}"/>
              </a:ext>
            </a:extLst>
          </p:cNvPr>
          <p:cNvSpPr txBox="1"/>
          <p:nvPr/>
        </p:nvSpPr>
        <p:spPr>
          <a:xfrm>
            <a:off x="3929269" y="4351922"/>
            <a:ext cx="41214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Interpretação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das 6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execuções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totais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5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foram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concluídas</a:t>
            </a:r>
            <a:endParaRPr lang="en-US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sucesso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Isso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significa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que a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função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completou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tarefa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conforme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 </a:t>
            </a:r>
          </a:p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esperado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5 dessas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execuções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pt-PT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73878F3-970D-4B75-B8DC-B59AF886AFBC}"/>
              </a:ext>
            </a:extLst>
          </p:cNvPr>
          <p:cNvSpPr txBox="1"/>
          <p:nvPr/>
        </p:nvSpPr>
        <p:spPr>
          <a:xfrm>
            <a:off x="7929638" y="4303808"/>
            <a:ext cx="390621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Interpretação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b="1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houve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falha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função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Isso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significa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que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uma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das 6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execuções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concluída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com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sucesso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devido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um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erro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problema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pt-PT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en-US" sz="2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pt-PT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DEA390-E7D6-415C-B429-91D0A2D802BE}"/>
              </a:ext>
            </a:extLst>
          </p:cNvPr>
          <p:cNvSpPr txBox="1"/>
          <p:nvPr/>
        </p:nvSpPr>
        <p:spPr>
          <a:xfrm>
            <a:off x="0" y="582164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Taxa de </a:t>
            </a:r>
            <a:r>
              <a:rPr lang="en-US" sz="1800" b="1" i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sucesso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 taxa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sucesso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execuções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é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alta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com 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execuções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bem-sucedidas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 6,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resultatndo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emu ma taxa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sucesso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aproximadamente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83.3%</a:t>
            </a:r>
            <a:endParaRPr lang="pt-PT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DD2CC7-F231-45AE-BC04-3DC9CD1249CF}"/>
              </a:ext>
            </a:extLst>
          </p:cNvPr>
          <p:cNvSpPr txBox="1"/>
          <p:nvPr/>
        </p:nvSpPr>
        <p:spPr>
          <a:xfrm>
            <a:off x="5989982" y="582925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US" sz="1800" b="1" i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Falhas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Houve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uma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falha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indicacndo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necessidade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investigar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corrigir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possíveis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problemas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possam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estar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causando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essa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falha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pt-PT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pt-PT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022E72C4-9402-4C5D-96F2-72F34DD45081}"/>
              </a:ext>
            </a:extLst>
          </p:cNvPr>
          <p:cNvCxnSpPr/>
          <p:nvPr/>
        </p:nvCxnSpPr>
        <p:spPr>
          <a:xfrm>
            <a:off x="127357" y="5820778"/>
            <a:ext cx="12064643" cy="84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2843250" y="-5302"/>
            <a:ext cx="530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análise</a:t>
            </a:r>
            <a:r>
              <a:rPr lang="en-US" sz="28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 de </a:t>
            </a:r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desempenho</a:t>
            </a:r>
            <a:r>
              <a:rPr lang="en-US" sz="28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 e </a:t>
            </a:r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métrica</a:t>
            </a:r>
            <a:endParaRPr lang="pt-PT" sz="2800" b="1" u="none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A2BDE9-491F-4123-8232-8747A5BFCFA8}"/>
              </a:ext>
            </a:extLst>
          </p:cNvPr>
          <p:cNvSpPr txBox="1"/>
          <p:nvPr/>
        </p:nvSpPr>
        <p:spPr>
          <a:xfrm>
            <a:off x="102510" y="517918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>
                <a:latin typeface="+mj-lt"/>
                <a:ea typeface="SimSun" panose="02010600030101010101" pitchFamily="2" charset="-122"/>
              </a:rPr>
              <a:t>Cold Starts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: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8CB5A43-7B14-4769-8F19-807CEE1BE279}"/>
              </a:ext>
            </a:extLst>
          </p:cNvPr>
          <p:cNvSpPr txBox="1"/>
          <p:nvPr/>
        </p:nvSpPr>
        <p:spPr>
          <a:xfrm>
            <a:off x="249989" y="4389158"/>
            <a:ext cx="33457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Interpretação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função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executada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uma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única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vez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périodo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medição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específico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conform indica 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gráfico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pt-PT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endParaRPr lang="pt-PT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7CF2DC7-654F-46C5-8B08-126CBCFBA120}"/>
              </a:ext>
            </a:extLst>
          </p:cNvPr>
          <p:cNvSpPr txBox="1"/>
          <p:nvPr/>
        </p:nvSpPr>
        <p:spPr>
          <a:xfrm>
            <a:off x="3808211" y="4361936"/>
            <a:ext cx="41214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Interpretação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durante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periodo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específicado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sucedida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Portanto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única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registrada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concluída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com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sucesso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pt-PT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73878F3-970D-4B75-B8DC-B59AF886AFBC}"/>
              </a:ext>
            </a:extLst>
          </p:cNvPr>
          <p:cNvSpPr txBox="1"/>
          <p:nvPr/>
        </p:nvSpPr>
        <p:spPr>
          <a:xfrm>
            <a:off x="7929638" y="4303808"/>
            <a:ext cx="390621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Interpretação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houve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falhaa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função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durante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período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específicado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Todas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execuções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(no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caso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uma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única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foram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sucedidas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endParaRPr lang="pt-PT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en-US" sz="2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pt-PT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DEA390-E7D6-415C-B429-91D0A2D802BE}"/>
              </a:ext>
            </a:extLst>
          </p:cNvPr>
          <p:cNvSpPr txBox="1"/>
          <p:nvPr/>
        </p:nvSpPr>
        <p:spPr>
          <a:xfrm>
            <a:off x="0" y="582164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Taxa de </a:t>
            </a:r>
            <a:r>
              <a:rPr lang="en-US" sz="1800" b="1" i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sucesso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única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durante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período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especificado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bem-sucedida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resultatndo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emu ma taxa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sucesso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 100%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endParaRPr lang="pt-PT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DD2CC7-F231-45AE-BC04-3DC9CD1249CF}"/>
              </a:ext>
            </a:extLst>
          </p:cNvPr>
          <p:cNvSpPr txBox="1"/>
          <p:nvPr/>
        </p:nvSpPr>
        <p:spPr>
          <a:xfrm>
            <a:off x="6159678" y="55656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US" sz="1800" b="1" i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Falhas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Não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houve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falhas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o que é positive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022E72C4-9402-4C5D-96F2-72F34DD45081}"/>
              </a:ext>
            </a:extLst>
          </p:cNvPr>
          <p:cNvCxnSpPr/>
          <p:nvPr/>
        </p:nvCxnSpPr>
        <p:spPr>
          <a:xfrm>
            <a:off x="127357" y="5820778"/>
            <a:ext cx="12064643" cy="84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7BFECAF-9A90-4A39-B21A-8C30C3593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7"/>
          <a:stretch/>
        </p:blipFill>
        <p:spPr>
          <a:xfrm>
            <a:off x="292997" y="1028750"/>
            <a:ext cx="3343275" cy="34436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B1A817-DD0B-4B15-9422-F9AC795C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779" y="1033889"/>
            <a:ext cx="3181350" cy="34385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0C409EC-9B64-4814-B3E1-4C034952D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36" y="1074458"/>
            <a:ext cx="30956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4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1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2843250" y="-5302"/>
            <a:ext cx="530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análise</a:t>
            </a:r>
            <a:r>
              <a:rPr lang="en-US" sz="28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 de </a:t>
            </a:r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desempenho</a:t>
            </a:r>
            <a:r>
              <a:rPr lang="en-US" sz="28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 e </a:t>
            </a:r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</a:rPr>
              <a:t>métrica</a:t>
            </a:r>
            <a:endParaRPr lang="pt-PT" sz="2800" b="1" u="none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058226-7D9C-4FBC-8489-ED2EBDA1BC9A}"/>
              </a:ext>
            </a:extLst>
          </p:cNvPr>
          <p:cNvSpPr txBox="1"/>
          <p:nvPr/>
        </p:nvSpPr>
        <p:spPr>
          <a:xfrm>
            <a:off x="318053" y="1492635"/>
            <a:ext cx="10694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i="1" dirty="0" err="1">
                <a:effectLst/>
                <a:latin typeface="+mj-lt"/>
                <a:ea typeface="SimSun" panose="02010600030101010101" pitchFamily="2" charset="-122"/>
              </a:rPr>
              <a:t>Número</a:t>
            </a:r>
            <a:r>
              <a:rPr lang="en-US" sz="2400" i="1" dirty="0">
                <a:effectLst/>
                <a:latin typeface="+mj-lt"/>
                <a:ea typeface="SimSun" panose="02010600030101010101" pitchFamily="2" charset="-122"/>
              </a:rPr>
              <a:t> de </a:t>
            </a:r>
            <a:r>
              <a:rPr lang="en-US" sz="2400" i="1" dirty="0" err="1">
                <a:effectLst/>
                <a:latin typeface="+mj-lt"/>
                <a:ea typeface="SimSun" panose="02010600030101010101" pitchFamily="2" charset="-122"/>
              </a:rPr>
              <a:t>Execuções</a:t>
            </a:r>
            <a:r>
              <a:rPr lang="en-US" sz="2400" i="1" dirty="0">
                <a:effectLst/>
                <a:latin typeface="+mj-lt"/>
                <a:ea typeface="SimSun" panose="02010600030101010101" pitchFamily="2" charset="-122"/>
              </a:rPr>
              <a:t>: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 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D1B84CC-51DD-40DA-81CC-28882CE17DC7}"/>
              </a:ext>
            </a:extLst>
          </p:cNvPr>
          <p:cNvSpPr txBox="1"/>
          <p:nvPr/>
        </p:nvSpPr>
        <p:spPr>
          <a:xfrm>
            <a:off x="145773" y="782080"/>
            <a:ext cx="12046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err="1">
                <a:effectLst/>
                <a:latin typeface="+mj-lt"/>
                <a:ea typeface="SimSun" panose="02010600030101010101" pitchFamily="2" charset="-122"/>
              </a:rPr>
              <a:t>Conclusão</a:t>
            </a:r>
            <a:r>
              <a:rPr lang="en-US" sz="2400" b="1" i="1" dirty="0">
                <a:effectLst/>
                <a:latin typeface="+mj-lt"/>
                <a:ea typeface="SimSun" panose="02010600030101010101" pitchFamily="2" charset="-122"/>
              </a:rPr>
              <a:t> da </a:t>
            </a:r>
            <a:r>
              <a:rPr lang="en-US" sz="2400" b="1" i="1" dirty="0" err="1">
                <a:effectLst/>
                <a:latin typeface="+mj-lt"/>
                <a:ea typeface="SimSun" panose="02010600030101010101" pitchFamily="2" charset="-122"/>
              </a:rPr>
              <a:t>Análise</a:t>
            </a:r>
            <a:r>
              <a:rPr lang="en-US" sz="2400" b="1" i="1" dirty="0">
                <a:effectLst/>
                <a:latin typeface="+mj-lt"/>
                <a:ea typeface="SimSun" panose="02010600030101010101" pitchFamily="2" charset="-122"/>
              </a:rPr>
              <a:t> Comparative entre a 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  <a:ea typeface="SimSun" panose="02010600030101010101" pitchFamily="2" charset="-122"/>
              </a:rPr>
              <a:t>L</a:t>
            </a:r>
            <a:r>
              <a:rPr lang="en-US" sz="2400" b="1" i="1" dirty="0" err="1">
                <a:solidFill>
                  <a:srgbClr val="FFFF00"/>
                </a:solidFill>
                <a:effectLst/>
                <a:latin typeface="+mj-lt"/>
                <a:ea typeface="SimSun" panose="02010600030101010101" pitchFamily="2" charset="-122"/>
              </a:rPr>
              <a:t>atência</a:t>
            </a:r>
            <a:r>
              <a:rPr lang="en-US" sz="2400" b="1" i="1" dirty="0">
                <a:effectLst/>
                <a:latin typeface="+mj-lt"/>
                <a:ea typeface="SimSun" panose="02010600030101010101" pitchFamily="2" charset="-122"/>
              </a:rPr>
              <a:t> e o </a:t>
            </a:r>
            <a:r>
              <a:rPr lang="en-US" sz="2400" b="1" i="1" dirty="0">
                <a:solidFill>
                  <a:srgbClr val="FFFF00"/>
                </a:solidFill>
                <a:effectLst/>
                <a:latin typeface="+mj-lt"/>
                <a:ea typeface="SimSun" panose="02010600030101010101" pitchFamily="2" charset="-122"/>
              </a:rPr>
              <a:t>Cold Starts</a:t>
            </a:r>
            <a:endParaRPr lang="pt-PT" sz="2400" b="1" dirty="0">
              <a:solidFill>
                <a:srgbClr val="FFFF00"/>
              </a:solidFill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2938BE-E62E-4232-9697-EEC5ED3861C7}"/>
              </a:ext>
            </a:extLst>
          </p:cNvPr>
          <p:cNvSpPr txBox="1"/>
          <p:nvPr/>
        </p:nvSpPr>
        <p:spPr>
          <a:xfrm>
            <a:off x="536712" y="528938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Primeira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: 1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falha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.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Segunda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: zero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falha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4A4F335-6DFF-4666-8495-7003500C0415}"/>
              </a:ext>
            </a:extLst>
          </p:cNvPr>
          <p:cNvSpPr txBox="1"/>
          <p:nvPr/>
        </p:nvSpPr>
        <p:spPr>
          <a:xfrm>
            <a:off x="596346" y="2049602"/>
            <a:ext cx="9024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Primeira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: 6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execuções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no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tal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Segunda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: 1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no total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052B927-50CB-459C-84E8-6509F3E45695}"/>
              </a:ext>
            </a:extLst>
          </p:cNvPr>
          <p:cNvSpPr txBox="1"/>
          <p:nvPr/>
        </p:nvSpPr>
        <p:spPr>
          <a:xfrm>
            <a:off x="251790" y="3160176"/>
            <a:ext cx="4929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i="1" dirty="0">
                <a:effectLst/>
                <a:latin typeface="+mj-lt"/>
                <a:ea typeface="SimSun" panose="02010600030101010101" pitchFamily="2" charset="-122"/>
              </a:rPr>
              <a:t>Taxa de </a:t>
            </a:r>
            <a:r>
              <a:rPr lang="en-US" sz="2400" i="1" dirty="0" err="1">
                <a:effectLst/>
                <a:latin typeface="+mj-lt"/>
                <a:ea typeface="SimSun" panose="02010600030101010101" pitchFamily="2" charset="-122"/>
              </a:rPr>
              <a:t>Sucesso</a:t>
            </a:r>
            <a:r>
              <a:rPr lang="en-US" sz="2400" i="1" dirty="0">
                <a:effectLst/>
                <a:latin typeface="+mj-lt"/>
                <a:ea typeface="SimSun" panose="02010600030101010101" pitchFamily="2" charset="-122"/>
              </a:rPr>
              <a:t>: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6969BFF-51DB-43F9-AD63-F32859BF32FB}"/>
              </a:ext>
            </a:extLst>
          </p:cNvPr>
          <p:cNvSpPr txBox="1"/>
          <p:nvPr/>
        </p:nvSpPr>
        <p:spPr>
          <a:xfrm>
            <a:off x="536712" y="3643273"/>
            <a:ext cx="9647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Primeira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: 5/6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execuções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bem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sucedidas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(83.3%)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Segunda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: 1/1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bem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sucedida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(100%)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C842EDE-729B-4C8F-BA2D-74684C00CADC}"/>
              </a:ext>
            </a:extLst>
          </p:cNvPr>
          <p:cNvSpPr txBox="1"/>
          <p:nvPr/>
        </p:nvSpPr>
        <p:spPr>
          <a:xfrm>
            <a:off x="251790" y="4732415"/>
            <a:ext cx="1610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+mj-lt"/>
                <a:ea typeface="SimSun" panose="02010600030101010101" pitchFamily="2" charset="-122"/>
              </a:rPr>
              <a:t>F</a:t>
            </a:r>
            <a:r>
              <a:rPr lang="en-US" sz="2400" i="1" dirty="0" err="1">
                <a:effectLst/>
                <a:latin typeface="+mj-lt"/>
                <a:ea typeface="SimSun" panose="02010600030101010101" pitchFamily="2" charset="-122"/>
              </a:rPr>
              <a:t>alhas</a:t>
            </a:r>
            <a:r>
              <a:rPr lang="en-US" sz="2400" i="1" dirty="0">
                <a:effectLst/>
                <a:latin typeface="+mj-lt"/>
                <a:ea typeface="SimSun" panose="02010600030101010101" pitchFamily="2" charset="-122"/>
              </a:rPr>
              <a:t>: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8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4486716" y="329917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fontAlgn="base"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Conclusões</a:t>
            </a:r>
            <a:endParaRPr lang="pt-PT" sz="2800" b="1" u="none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092C5E-7FA1-47C0-A8C3-685D818A687E}"/>
              </a:ext>
            </a:extLst>
          </p:cNvPr>
          <p:cNvSpPr txBox="1"/>
          <p:nvPr/>
        </p:nvSpPr>
        <p:spPr>
          <a:xfrm>
            <a:off x="377686" y="1648672"/>
            <a:ext cx="112047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	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implementação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uma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função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sem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servidor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para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gerar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números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primos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demonstrou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ser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eficiente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escalável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. 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escolha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do Azure Function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facilitou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processo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de </a:t>
            </a:r>
            <a:r>
              <a:rPr lang="en-US" sz="2400" i="1" dirty="0">
                <a:effectLst/>
                <a:latin typeface="+mj-lt"/>
                <a:ea typeface="SimSun" panose="02010600030101010101" pitchFamily="2" charset="-122"/>
              </a:rPr>
              <a:t>deployment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geração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proporcionando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uma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solução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flexível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economicamente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viável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. 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computação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sem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servidor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mostrou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-se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uma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excelente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opção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para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aplicações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que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necessitam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execução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sob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demanda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escalabilidade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automática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.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  <a:p>
            <a:pPr algn="just"/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 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1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017107-AC55-4DEE-848C-2482396E1CB6}"/>
              </a:ext>
            </a:extLst>
          </p:cNvPr>
          <p:cNvSpPr txBox="1"/>
          <p:nvPr/>
        </p:nvSpPr>
        <p:spPr>
          <a:xfrm>
            <a:off x="3882887" y="265043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/>
              <a:t>RESUMO (ABSTRACT</a:t>
            </a:r>
            <a:r>
              <a:rPr lang="pt-PT" sz="2800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C5C049-575E-4E13-966F-FF7B54FDA152}"/>
              </a:ext>
            </a:extLst>
          </p:cNvPr>
          <p:cNvSpPr txBox="1"/>
          <p:nvPr/>
        </p:nvSpPr>
        <p:spPr>
          <a:xfrm>
            <a:off x="503582" y="1540301"/>
            <a:ext cx="111848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Este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relatório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explora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implementação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uma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função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sem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servidor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para 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geração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números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primos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usando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linguagem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python.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Utilizando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computação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sem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servidor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com a Plataforma MS Azure,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além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examinamos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suas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capacidades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e 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eficiência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relação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função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implementada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 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relatório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detalha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escolha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da Plataforma que é MS Azure, 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processo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implementação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24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deployment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seguido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por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uma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análise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desempenho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conclusões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baseadas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nos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resultados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obtidos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pt-PT" sz="24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A55FFD-09B3-4122-8D14-C5F621FF159B}"/>
              </a:ext>
            </a:extLst>
          </p:cNvPr>
          <p:cNvSpPr txBox="1"/>
          <p:nvPr/>
        </p:nvSpPr>
        <p:spPr>
          <a:xfrm>
            <a:off x="503582" y="4494956"/>
            <a:ext cx="1052082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Palavras</a:t>
            </a:r>
            <a:r>
              <a:rPr lang="en-US" sz="2000" b="1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chave</a:t>
            </a:r>
            <a:r>
              <a:rPr lang="en-US" sz="2000" b="1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(Keywords) — </a:t>
            </a:r>
            <a:r>
              <a:rPr lang="en-US" sz="2000" b="1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implementação</a:t>
            </a:r>
            <a:r>
              <a:rPr lang="en-US" sz="2000" b="1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b="1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função</a:t>
            </a:r>
            <a:r>
              <a:rPr lang="en-US" sz="2000" b="1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b="1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plataforma</a:t>
            </a:r>
            <a:r>
              <a:rPr lang="en-US" sz="2000" b="1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azure, </a:t>
            </a:r>
            <a:r>
              <a:rPr lang="en-US" sz="2000" b="1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número</a:t>
            </a:r>
            <a:r>
              <a:rPr lang="en-US" sz="2000" b="1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pt-PT" sz="2000" b="1" i="1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3927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017107-AC55-4DEE-848C-2482396E1CB6}"/>
              </a:ext>
            </a:extLst>
          </p:cNvPr>
          <p:cNvSpPr txBox="1"/>
          <p:nvPr/>
        </p:nvSpPr>
        <p:spPr>
          <a:xfrm>
            <a:off x="3882887" y="265043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/>
                <a:latin typeface="+mj-lt"/>
                <a:ea typeface="SimSun" panose="02010600030101010101" pitchFamily="2" charset="-122"/>
              </a:rPr>
              <a:t>INTRODUCÃO</a:t>
            </a:r>
            <a:endParaRPr lang="pt-PT" sz="28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C5C049-575E-4E13-966F-FF7B54FDA152}"/>
              </a:ext>
            </a:extLst>
          </p:cNvPr>
          <p:cNvSpPr txBox="1"/>
          <p:nvPr/>
        </p:nvSpPr>
        <p:spPr>
          <a:xfrm>
            <a:off x="367104" y="1183340"/>
            <a:ext cx="111848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spc="-5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 computação sem servidor, também conhecida como </a:t>
            </a:r>
            <a:r>
              <a:rPr lang="pt-PT" sz="2400" i="1" spc="-5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serverless</a:t>
            </a:r>
            <a:r>
              <a:rPr lang="pt-PT" sz="2400" i="1" spc="-5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PT" sz="2400" i="1" spc="-5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computing</a:t>
            </a:r>
            <a:r>
              <a:rPr lang="pt-PT" sz="2400" i="1" spc="-5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PT" sz="2400" spc="-5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representa uma evolução significativa na forma como aplicativos e serviços são desenvolvidos e executados na nuvem. Este paradigma elimina a necessidade de gerenciar a infraestrutura tradicional de servidores, permitindo que os desenvolvedores se concentrem exclusivamente na lógica e funcionalidade de suas aplicações.</a:t>
            </a: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5AC9F0-8C80-4719-9040-4804B081EAC1}"/>
              </a:ext>
            </a:extLst>
          </p:cNvPr>
          <p:cNvSpPr txBox="1"/>
          <p:nvPr/>
        </p:nvSpPr>
        <p:spPr>
          <a:xfrm>
            <a:off x="367104" y="4105000"/>
            <a:ext cx="1118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spc="-5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Este relatório discute a implementação de uma função sem servidor para gerar números primos, um problema clássico na teoria dos números, abordando o processo de desenvolvimento e </a:t>
            </a:r>
            <a:r>
              <a:rPr lang="pt-PT" sz="2400" i="1" spc="-5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depçloymen</a:t>
            </a:r>
            <a:r>
              <a:rPr lang="pt-PT" sz="2400" spc="-5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pt-PT" sz="2400" spc="-5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e a análise de desempenho da solução proposta.</a:t>
            </a:r>
          </a:p>
        </p:txBody>
      </p:sp>
    </p:spTree>
    <p:extLst>
      <p:ext uri="{BB962C8B-B14F-4D97-AF65-F5344CB8AC3E}">
        <p14:creationId xmlns:p14="http://schemas.microsoft.com/office/powerpoint/2010/main" val="3274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017107-AC55-4DEE-848C-2482396E1CB6}"/>
              </a:ext>
            </a:extLst>
          </p:cNvPr>
          <p:cNvSpPr txBox="1"/>
          <p:nvPr/>
        </p:nvSpPr>
        <p:spPr>
          <a:xfrm>
            <a:off x="1627469" y="132521"/>
            <a:ext cx="893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none" strike="noStrike" kern="0" cap="small" dirty="0" err="1">
                <a:ln>
                  <a:noFill/>
                </a:ln>
                <a:latin typeface="+mj-lt"/>
              </a:rPr>
              <a:t>computação</a:t>
            </a:r>
            <a:r>
              <a:rPr lang="en-US" sz="2800" b="1" u="none" strike="noStrike" kern="0" cap="small" dirty="0">
                <a:ln>
                  <a:noFill/>
                </a:ln>
                <a:latin typeface="+mj-lt"/>
              </a:rPr>
              <a:t> </a:t>
            </a:r>
            <a:r>
              <a:rPr lang="en-US" sz="2800" b="1" u="none" strike="noStrike" kern="0" cap="small" dirty="0" err="1">
                <a:ln>
                  <a:noFill/>
                </a:ln>
                <a:latin typeface="+mj-lt"/>
              </a:rPr>
              <a:t>sem</a:t>
            </a:r>
            <a:r>
              <a:rPr lang="en-US" sz="2800" b="1" u="none" strike="noStrike" kern="0" cap="small" dirty="0">
                <a:ln>
                  <a:noFill/>
                </a:ln>
                <a:latin typeface="+mj-lt"/>
              </a:rPr>
              <a:t> </a:t>
            </a:r>
            <a:r>
              <a:rPr lang="en-US" sz="2800" b="1" u="none" strike="noStrike" kern="0" cap="small" dirty="0" err="1">
                <a:ln>
                  <a:noFill/>
                </a:ln>
                <a:latin typeface="+mj-lt"/>
              </a:rPr>
              <a:t>sevidor</a:t>
            </a:r>
            <a:r>
              <a:rPr lang="en-US" sz="2800" b="1" u="none" strike="noStrike" kern="0" cap="small" dirty="0">
                <a:ln>
                  <a:noFill/>
                </a:ln>
                <a:latin typeface="+mj-lt"/>
              </a:rPr>
              <a:t> e </a:t>
            </a:r>
            <a:r>
              <a:rPr lang="en-US" sz="2800" b="1" u="none" strike="noStrike" kern="0" cap="small" dirty="0" err="1">
                <a:ln>
                  <a:noFill/>
                </a:ln>
                <a:latin typeface="+mj-lt"/>
              </a:rPr>
              <a:t>funções</a:t>
            </a:r>
            <a:r>
              <a:rPr lang="en-US" sz="2800" b="1" u="none" strike="noStrike" kern="0" cap="small" dirty="0">
                <a:ln>
                  <a:noFill/>
                </a:ln>
                <a:latin typeface="+mj-lt"/>
              </a:rPr>
              <a:t> </a:t>
            </a:r>
            <a:r>
              <a:rPr lang="en-US" sz="2800" b="1" u="none" strike="noStrike" kern="0" cap="small" dirty="0" err="1">
                <a:ln>
                  <a:noFill/>
                </a:ln>
                <a:latin typeface="+mj-lt"/>
              </a:rPr>
              <a:t>como</a:t>
            </a:r>
            <a:r>
              <a:rPr lang="en-US" sz="2800" b="1" u="none" strike="noStrike" kern="0" cap="small" dirty="0">
                <a:ln>
                  <a:noFill/>
                </a:ln>
                <a:latin typeface="+mj-lt"/>
              </a:rPr>
              <a:t> um </a:t>
            </a:r>
            <a:r>
              <a:rPr lang="en-US" sz="2800" b="1" u="none" strike="noStrike" kern="0" cap="small" dirty="0" err="1">
                <a:ln>
                  <a:noFill/>
                </a:ln>
                <a:latin typeface="+mj-lt"/>
              </a:rPr>
              <a:t>serviço</a:t>
            </a:r>
            <a:endParaRPr lang="pt-PT" sz="2800" b="1" u="none" strike="noStrike" kern="0" cap="small" dirty="0">
              <a:ln>
                <a:noFill/>
              </a:ln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C5C049-575E-4E13-966F-FF7B54FDA152}"/>
              </a:ext>
            </a:extLst>
          </p:cNvPr>
          <p:cNvSpPr txBox="1"/>
          <p:nvPr/>
        </p:nvSpPr>
        <p:spPr>
          <a:xfrm>
            <a:off x="352018" y="1380546"/>
            <a:ext cx="11715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 computação sem servidor, ou </a:t>
            </a:r>
            <a:r>
              <a:rPr lang="pt-PT" sz="24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serverless</a:t>
            </a:r>
            <a:r>
              <a:rPr lang="pt-PT" sz="24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PT" sz="24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computing</a:t>
            </a:r>
            <a:r>
              <a:rPr lang="pt-PT" sz="24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pt-PT" sz="2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é uma arquitetura de computação em nuvem onde o provedor de nuvem gerência a execução do código do usuário, alocando dinamicamente os recursos da máquina conforme necessário. Este modelo elimina a necessidade de os desenvolvedores se preocuparem com a infraestrutura subjacente, permitindo-lhes focar na escrita do código e na lógica da aplicação</a:t>
            </a:r>
            <a:endParaRPr lang="pt-PT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A3289A-34F1-4387-9505-2C5A5279F043}"/>
              </a:ext>
            </a:extLst>
          </p:cNvPr>
          <p:cNvSpPr txBox="1"/>
          <p:nvPr/>
        </p:nvSpPr>
        <p:spPr>
          <a:xfrm>
            <a:off x="352019" y="4365875"/>
            <a:ext cx="117158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spc="-5" dirty="0">
                <a:effectLst/>
                <a:latin typeface="+mj-lt"/>
                <a:ea typeface="SimSun" panose="02010600030101010101" pitchFamily="2" charset="-122"/>
              </a:rPr>
              <a:t>Funções como um serviço (</a:t>
            </a:r>
            <a:r>
              <a:rPr lang="pt-PT" sz="2400" i="1" spc="-5" dirty="0" err="1">
                <a:effectLst/>
                <a:latin typeface="+mj-lt"/>
                <a:ea typeface="SimSun" panose="02010600030101010101" pitchFamily="2" charset="-122"/>
              </a:rPr>
              <a:t>FaaS</a:t>
            </a:r>
            <a:r>
              <a:rPr lang="pt-PT" sz="2400" spc="-5" dirty="0">
                <a:effectLst/>
                <a:latin typeface="+mj-lt"/>
                <a:ea typeface="SimSun" panose="02010600030101010101" pitchFamily="2" charset="-122"/>
              </a:rPr>
              <a:t>), é um componente crucial da computação sem servidor. </a:t>
            </a:r>
            <a:r>
              <a:rPr lang="pt-PT" sz="2400" i="1" spc="-5" dirty="0" err="1">
                <a:effectLst/>
                <a:latin typeface="+mj-lt"/>
                <a:ea typeface="SimSun" panose="02010600030101010101" pitchFamily="2" charset="-122"/>
              </a:rPr>
              <a:t>FaaS</a:t>
            </a:r>
            <a:r>
              <a:rPr lang="pt-PT" sz="2400" spc="-5" dirty="0">
                <a:effectLst/>
                <a:latin typeface="+mj-lt"/>
                <a:ea typeface="SimSun" panose="02010600030101010101" pitchFamily="2" charset="-122"/>
              </a:rPr>
              <a:t> permite que os desenvolvedores implantem funções individuais na nuvem que são executadas de maneiras autônoma e escalável. Essas funções são escritas em diversas linguagens de programação suportadas pelos provedores de nuvem e podem ser acionadas por uma ampla gama de eventos.</a:t>
            </a:r>
          </a:p>
          <a:p>
            <a:pPr algn="just"/>
            <a:endParaRPr lang="pt-PT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70678E-A7EF-4E20-BF4F-1399594D1C41}"/>
              </a:ext>
            </a:extLst>
          </p:cNvPr>
          <p:cNvSpPr txBox="1"/>
          <p:nvPr/>
        </p:nvSpPr>
        <p:spPr>
          <a:xfrm>
            <a:off x="352019" y="860253"/>
            <a:ext cx="503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A. COMPUTAÇÃO SEM SERVIDOR</a:t>
            </a:r>
            <a:endParaRPr lang="pt-PT" sz="2400" b="1" u="none" strike="noStrike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308D7D-65BA-4E51-951F-F724415D4A2E}"/>
              </a:ext>
            </a:extLst>
          </p:cNvPr>
          <p:cNvSpPr txBox="1"/>
          <p:nvPr/>
        </p:nvSpPr>
        <p:spPr>
          <a:xfrm>
            <a:off x="352019" y="3796540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B. FUNÇÕES COMO SERVIÇO (</a:t>
            </a:r>
            <a:r>
              <a:rPr lang="en-US" sz="2400" b="1" u="none" strike="noStrike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FaaS</a:t>
            </a:r>
            <a:r>
              <a:rPr lang="en-US" sz="2400" b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)</a:t>
            </a:r>
            <a:endParaRPr lang="pt-PT" sz="2400" b="1" u="none" strike="noStrike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53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017107-AC55-4DEE-848C-2482396E1CB6}"/>
              </a:ext>
            </a:extLst>
          </p:cNvPr>
          <p:cNvSpPr txBox="1"/>
          <p:nvPr/>
        </p:nvSpPr>
        <p:spPr>
          <a:xfrm>
            <a:off x="1915283" y="434065"/>
            <a:ext cx="758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Plataformas</a:t>
            </a:r>
            <a:r>
              <a:rPr lang="en-US" sz="28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 para </a:t>
            </a:r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computação</a:t>
            </a:r>
            <a:r>
              <a:rPr lang="en-US" sz="28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 </a:t>
            </a:r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sem</a:t>
            </a:r>
            <a:r>
              <a:rPr lang="en-US" sz="28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 </a:t>
            </a:r>
            <a:r>
              <a:rPr lang="en-US" sz="2800" b="1" u="none" strike="noStrike" kern="0" cap="small" dirty="0" err="1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servidor</a:t>
            </a:r>
            <a:endParaRPr lang="pt-PT" sz="2800" b="1" u="none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4553B9-528F-4ED4-A3C6-763D654A573C}"/>
              </a:ext>
            </a:extLst>
          </p:cNvPr>
          <p:cNvSpPr txBox="1"/>
          <p:nvPr/>
        </p:nvSpPr>
        <p:spPr>
          <a:xfrm>
            <a:off x="365200" y="1700435"/>
            <a:ext cx="11646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+mj-lt"/>
                <a:ea typeface="SimSun" panose="02010600030101010101" pitchFamily="2" charset="-122"/>
              </a:rPr>
              <a:t>AWS Lambda: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oferece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uma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integração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robusta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com 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ecossistema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AWS,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  <a:p>
            <a:endParaRPr lang="pt-PT" sz="2400" b="1" u="none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6FCCF8-910B-4832-9B0D-07513D638365}"/>
              </a:ext>
            </a:extLst>
          </p:cNvPr>
          <p:cNvSpPr txBox="1"/>
          <p:nvPr/>
        </p:nvSpPr>
        <p:spPr>
          <a:xfrm>
            <a:off x="365200" y="2761412"/>
            <a:ext cx="11582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ea typeface="SimSun" panose="02010600030101010101" pitchFamily="2" charset="-122"/>
              </a:rPr>
              <a:t>Google Cloud Function:</a:t>
            </a:r>
            <a:r>
              <a:rPr lang="en-US" sz="2400" dirty="0">
                <a:effectLst/>
                <a:ea typeface="SimSun" panose="02010600030101010101" pitchFamily="2" charset="-122"/>
              </a:rPr>
              <a:t> integra-se </a:t>
            </a:r>
            <a:r>
              <a:rPr lang="en-US" sz="2400" dirty="0" err="1">
                <a:effectLst/>
                <a:ea typeface="SimSun" panose="02010600030101010101" pitchFamily="2" charset="-122"/>
              </a:rPr>
              <a:t>facilmente</a:t>
            </a:r>
            <a:r>
              <a:rPr lang="en-US" sz="2400" dirty="0">
                <a:effectLst/>
                <a:ea typeface="SimSun" panose="02010600030101010101" pitchFamily="2" charset="-122"/>
              </a:rPr>
              <a:t> com </a:t>
            </a:r>
            <a:r>
              <a:rPr lang="en-US" sz="2400" dirty="0" err="1">
                <a:effectLst/>
                <a:ea typeface="SimSun" panose="02010600030101010101" pitchFamily="2" charset="-122"/>
              </a:rPr>
              <a:t>os</a:t>
            </a:r>
            <a:r>
              <a:rPr lang="en-US" sz="2400" dirty="0">
                <a:effectLst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ea typeface="SimSun" panose="02010600030101010101" pitchFamily="2" charset="-122"/>
              </a:rPr>
              <a:t>serviços</a:t>
            </a:r>
            <a:r>
              <a:rPr lang="en-US" sz="2400" dirty="0">
                <a:effectLst/>
                <a:ea typeface="SimSun" panose="02010600030101010101" pitchFamily="2" charset="-122"/>
              </a:rPr>
              <a:t> do Google </a:t>
            </a:r>
          </a:p>
          <a:p>
            <a:r>
              <a:rPr lang="en-US" sz="2400" dirty="0">
                <a:ea typeface="SimSun" panose="02010600030101010101" pitchFamily="2" charset="-122"/>
              </a:rPr>
              <a:t>    </a:t>
            </a:r>
            <a:r>
              <a:rPr lang="en-US" sz="2400" dirty="0">
                <a:effectLst/>
                <a:ea typeface="SimSun" panose="02010600030101010101" pitchFamily="2" charset="-122"/>
              </a:rPr>
              <a:t>Cloud,</a:t>
            </a:r>
            <a:endParaRPr lang="pt-PT" sz="2400" dirty="0">
              <a:effectLst/>
              <a:ea typeface="SimSun" panose="02010600030101010101" pitchFamily="2" charset="-122"/>
            </a:endParaRPr>
          </a:p>
          <a:p>
            <a:endParaRPr lang="pt-PT" sz="2400" dirty="0">
              <a:effectLst/>
              <a:ea typeface="SimSun" panose="02010600030101010101" pitchFamily="2" charset="-122"/>
            </a:endParaRPr>
          </a:p>
          <a:p>
            <a:endParaRPr lang="pt-PT" sz="2400" b="1" u="none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B5BAA7-F058-4F2B-9126-5F44DE6CB155}"/>
              </a:ext>
            </a:extLst>
          </p:cNvPr>
          <p:cNvSpPr txBox="1"/>
          <p:nvPr/>
        </p:nvSpPr>
        <p:spPr>
          <a:xfrm>
            <a:off x="359493" y="5377957"/>
            <a:ext cx="11473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00"/>
                </a:solidFill>
                <a:effectLst/>
                <a:latin typeface="+mj-lt"/>
                <a:ea typeface="SimSun" panose="02010600030101010101" pitchFamily="2" charset="-122"/>
              </a:rPr>
              <a:t>Microsoft Azure Functions:</a:t>
            </a:r>
            <a:r>
              <a:rPr lang="en-US" sz="2400" dirty="0">
                <a:solidFill>
                  <a:srgbClr val="FFFF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possui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forte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integração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com o Azure 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suporte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</a:p>
          <a:p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   para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diversas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linguagens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programação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,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  <a:p>
            <a:endParaRPr lang="pt-PT" sz="2400" b="1" u="none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4726B2-5F4F-4DC5-884B-33C4A3FB4256}"/>
              </a:ext>
            </a:extLst>
          </p:cNvPr>
          <p:cNvSpPr txBox="1"/>
          <p:nvPr/>
        </p:nvSpPr>
        <p:spPr>
          <a:xfrm>
            <a:off x="365200" y="4009811"/>
            <a:ext cx="10940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+mj-lt"/>
                <a:ea typeface="SimSun" panose="02010600030101010101" pitchFamily="2" charset="-122"/>
              </a:rPr>
              <a:t>IBM Cloud Functions: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baseado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no Apache Open Whisk,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oferece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uma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</a:p>
          <a:p>
            <a:r>
              <a:rPr lang="en-US" sz="2400" dirty="0">
                <a:latin typeface="+mj-lt"/>
                <a:ea typeface="SimSun" panose="02010600030101010101" pitchFamily="2" charset="-122"/>
              </a:rPr>
              <a:t>   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alternativa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de Código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aberto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.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pt-PT" sz="2400" b="1" u="none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3CEA457-FAF0-4349-BC4C-63AAA004158E}"/>
              </a:ext>
            </a:extLst>
          </p:cNvPr>
          <p:cNvSpPr/>
          <p:nvPr/>
        </p:nvSpPr>
        <p:spPr>
          <a:xfrm>
            <a:off x="700631" y="5377957"/>
            <a:ext cx="3953255" cy="42777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52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216442" y="795073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  <a:ea typeface="SimSun" panose="02010600030101010101" pitchFamily="2" charset="-122"/>
              </a:rPr>
              <a:t>AO NÍVEL DO VS CODE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0E7B3D-BD86-4F21-9483-FBC7709E193A}"/>
              </a:ext>
            </a:extLst>
          </p:cNvPr>
          <p:cNvSpPr txBox="1"/>
          <p:nvPr/>
        </p:nvSpPr>
        <p:spPr>
          <a:xfrm>
            <a:off x="206336" y="1488873"/>
            <a:ext cx="377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1. “Create new project”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AFFDD-EB2A-46B9-AC53-F9F82C417C01}"/>
              </a:ext>
            </a:extLst>
          </p:cNvPr>
          <p:cNvSpPr txBox="1"/>
          <p:nvPr/>
        </p:nvSpPr>
        <p:spPr>
          <a:xfrm>
            <a:off x="1846459" y="145081"/>
            <a:ext cx="755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kern="0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IMPLEMENTAÇÃO e deployment da </a:t>
            </a:r>
            <a:r>
              <a:rPr lang="en-US" sz="2800" b="1" kern="0" cap="small" dirty="0" err="1">
                <a:effectLst>
                  <a:outerShdw sx="0" sy="0">
                    <a:srgbClr val="000000"/>
                  </a:outerShdw>
                </a:effectLst>
                <a:latin typeface="+mj-lt"/>
              </a:rPr>
              <a:t>função</a:t>
            </a:r>
            <a:r>
              <a:rPr lang="en-US" sz="2800" b="1" u="none" strike="noStrike" kern="0" cap="small" dirty="0">
                <a:ln>
                  <a:noFill/>
                </a:ln>
                <a:latin typeface="+mj-lt"/>
                <a:ea typeface="SimSun" panose="02010600030101010101" pitchFamily="2" charset="-122"/>
              </a:rPr>
              <a:t> </a:t>
            </a:r>
            <a:endParaRPr lang="pt-PT" sz="2800" b="1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3FD52A-EC04-4418-9819-78BADF0D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9" y="2071968"/>
            <a:ext cx="3171825" cy="16859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C542F4-EBEA-4620-8E89-9C0253754F97}"/>
              </a:ext>
            </a:extLst>
          </p:cNvPr>
          <p:cNvSpPr txBox="1"/>
          <p:nvPr/>
        </p:nvSpPr>
        <p:spPr>
          <a:xfrm>
            <a:off x="186048" y="4129340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ea typeface="SimSun" panose="02010600030101010101" pitchFamily="2" charset="-122"/>
              </a:rPr>
              <a:t>2.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Nomear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aplicação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F2EBADA-DAF1-4297-B510-B06AFD064C06}"/>
              </a:ext>
            </a:extLst>
          </p:cNvPr>
          <p:cNvSpPr txBox="1"/>
          <p:nvPr/>
        </p:nvSpPr>
        <p:spPr>
          <a:xfrm>
            <a:off x="4182592" y="1488873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3.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Pilha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de runtime:</a:t>
            </a:r>
            <a:r>
              <a:rPr lang="en-US" sz="2400" b="1" dirty="0">
                <a:effectLst/>
                <a:latin typeface="+mj-lt"/>
                <a:ea typeface="SimSun" panose="02010600030101010101" pitchFamily="2" charset="-122"/>
              </a:rPr>
              <a:t> 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31DCD05-2E58-4E03-A4BF-82D2AC6C3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993"/>
          <a:stretch/>
        </p:blipFill>
        <p:spPr>
          <a:xfrm>
            <a:off x="310349" y="4591005"/>
            <a:ext cx="3261403" cy="10858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AB21A03-19E2-4EBE-963A-C853B81D69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93" t="-19171" r="38856" b="19171"/>
          <a:stretch/>
        </p:blipFill>
        <p:spPr>
          <a:xfrm>
            <a:off x="4142498" y="1527168"/>
            <a:ext cx="3687228" cy="26404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EF461A-41CB-4C85-851D-200650C41623}"/>
              </a:ext>
            </a:extLst>
          </p:cNvPr>
          <p:cNvSpPr txBox="1"/>
          <p:nvPr/>
        </p:nvSpPr>
        <p:spPr>
          <a:xfrm>
            <a:off x="4159466" y="4105748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ea typeface="SimSun" panose="02010600030101010101" pitchFamily="2" charset="-122"/>
              </a:rPr>
              <a:t>4. 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o 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modelo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e 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versão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D461B98-A222-479D-B6A6-79108E6000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959" b="26451"/>
          <a:stretch/>
        </p:blipFill>
        <p:spPr>
          <a:xfrm>
            <a:off x="4263044" y="4567413"/>
            <a:ext cx="3602886" cy="108585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DC0B357-EDE7-4F77-805C-1B372114D1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6546" r="38831" b="22973"/>
          <a:stretch/>
        </p:blipFill>
        <p:spPr>
          <a:xfrm>
            <a:off x="3873276" y="5683957"/>
            <a:ext cx="4031126" cy="108585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C5D2C00-926F-43A2-B825-E3C708B5133B}"/>
              </a:ext>
            </a:extLst>
          </p:cNvPr>
          <p:cNvSpPr txBox="1"/>
          <p:nvPr/>
        </p:nvSpPr>
        <p:spPr>
          <a:xfrm>
            <a:off x="7802657" y="1488873"/>
            <a:ext cx="4389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ea typeface="SimSun" panose="02010600030101010101" pitchFamily="2" charset="-122"/>
              </a:rPr>
              <a:t>5. </a:t>
            </a:r>
            <a:r>
              <a:rPr lang="en-US" sz="2400" dirty="0" err="1">
                <a:latin typeface="+mj-lt"/>
                <a:ea typeface="SimSun" panose="02010600030101010101" pitchFamily="2" charset="-122"/>
              </a:rPr>
              <a:t>Modelo</a:t>
            </a:r>
            <a:r>
              <a:rPr lang="en-US" sz="2400" dirty="0">
                <a:latin typeface="+mj-lt"/>
                <a:ea typeface="SimSun" panose="02010600030101010101" pitchFamily="2" charset="-122"/>
              </a:rPr>
              <a:t> de </a:t>
            </a:r>
            <a:r>
              <a:rPr lang="en-US" sz="2400" dirty="0" err="1">
                <a:latin typeface="+mj-lt"/>
                <a:ea typeface="SimSun" panose="02010600030101010101" pitchFamily="2" charset="-122"/>
              </a:rPr>
              <a:t>programa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ção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39848AA-E4B1-4518-86D4-840E6A7A438E}"/>
              </a:ext>
            </a:extLst>
          </p:cNvPr>
          <p:cNvSpPr txBox="1"/>
          <p:nvPr/>
        </p:nvSpPr>
        <p:spPr>
          <a:xfrm>
            <a:off x="8088693" y="4158928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ea typeface="SimSun" panose="02010600030101010101" pitchFamily="2" charset="-122"/>
              </a:rPr>
              <a:t>6.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Nível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Autorização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AD73693D-3ED4-424A-903D-E7A8C04F72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9285" t="1722" r="35490" b="25444"/>
          <a:stretch/>
        </p:blipFill>
        <p:spPr>
          <a:xfrm>
            <a:off x="6506817" y="1991263"/>
            <a:ext cx="5591900" cy="210203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6EAB9D39-62C8-40BE-A67C-CBAC168BC1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6885"/>
          <a:stretch/>
        </p:blipFill>
        <p:spPr>
          <a:xfrm>
            <a:off x="8155951" y="4591005"/>
            <a:ext cx="3823497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216442" y="795073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  <a:ea typeface="SimSun" panose="02010600030101010101" pitchFamily="2" charset="-122"/>
              </a:rPr>
              <a:t>AO NÍVEL DO VS CODE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0E7B3D-BD86-4F21-9483-FBC7709E193A}"/>
              </a:ext>
            </a:extLst>
          </p:cNvPr>
          <p:cNvSpPr txBox="1"/>
          <p:nvPr/>
        </p:nvSpPr>
        <p:spPr>
          <a:xfrm>
            <a:off x="186048" y="1396050"/>
            <a:ext cx="694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7. Output do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processo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criação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da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função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AFFDD-EB2A-46B9-AC53-F9F82C417C01}"/>
              </a:ext>
            </a:extLst>
          </p:cNvPr>
          <p:cNvSpPr txBox="1"/>
          <p:nvPr/>
        </p:nvSpPr>
        <p:spPr>
          <a:xfrm>
            <a:off x="216442" y="25167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C. </a:t>
            </a:r>
            <a:r>
              <a:rPr lang="en-US" sz="2400" kern="0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IMPLEMENTAÇÃO</a:t>
            </a:r>
            <a:r>
              <a:rPr lang="en-US" sz="2400" u="none" strike="noStrike" kern="0" cap="small" dirty="0">
                <a:ln>
                  <a:noFill/>
                </a:ln>
                <a:latin typeface="+mj-lt"/>
                <a:ea typeface="SimSun" panose="02010600030101010101" pitchFamily="2" charset="-122"/>
              </a:rPr>
              <a:t> 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C5D2C00-926F-43A2-B825-E3C708B5133B}"/>
              </a:ext>
            </a:extLst>
          </p:cNvPr>
          <p:cNvSpPr txBox="1"/>
          <p:nvPr/>
        </p:nvSpPr>
        <p:spPr>
          <a:xfrm>
            <a:off x="186048" y="345805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8.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Mensagem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de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Confirmação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42FDC8-9B9D-45AB-A6EC-6FB65B98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2" y="1953816"/>
            <a:ext cx="6429375" cy="13430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B4040B-1FC3-406B-90E3-B8A097FCA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36"/>
          <a:stretch/>
        </p:blipFill>
        <p:spPr>
          <a:xfrm>
            <a:off x="216442" y="4016983"/>
            <a:ext cx="5095875" cy="2629039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A7C4F4-7FF4-41DF-9EAB-47D815DF3323}"/>
              </a:ext>
            </a:extLst>
          </p:cNvPr>
          <p:cNvSpPr txBox="1"/>
          <p:nvPr/>
        </p:nvSpPr>
        <p:spPr>
          <a:xfrm>
            <a:off x="7560860" y="1413676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ea typeface="SimSun" panose="02010600030101010101" pitchFamily="2" charset="-122"/>
              </a:rPr>
              <a:t>9.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Projeto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+mj-lt"/>
                <a:ea typeface="SimSun" panose="02010600030101010101" pitchFamily="2" charset="-122"/>
              </a:rPr>
              <a:t>criado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B035C4C5-FBCE-4C15-B34E-014BCF165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338" y="1910367"/>
            <a:ext cx="30575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216442" y="795073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  <a:ea typeface="SimSun" panose="02010600030101010101" pitchFamily="2" charset="-122"/>
              </a:rPr>
              <a:t>AO NÍVEL DO VS CODE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AFFDD-EB2A-46B9-AC53-F9F82C417C01}"/>
              </a:ext>
            </a:extLst>
          </p:cNvPr>
          <p:cNvSpPr txBox="1"/>
          <p:nvPr/>
        </p:nvSpPr>
        <p:spPr>
          <a:xfrm>
            <a:off x="216442" y="21197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C. </a:t>
            </a:r>
            <a:r>
              <a:rPr lang="en-US" sz="2400" kern="0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IMPLEMENTAÇÃO</a:t>
            </a:r>
            <a:r>
              <a:rPr lang="en-US" sz="2400" u="none" strike="noStrike" kern="0" cap="small" dirty="0">
                <a:ln>
                  <a:noFill/>
                </a:ln>
                <a:latin typeface="+mj-lt"/>
                <a:ea typeface="SimSun" panose="02010600030101010101" pitchFamily="2" charset="-122"/>
              </a:rPr>
              <a:t> 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C5D2C00-926F-43A2-B825-E3C708B5133B}"/>
              </a:ext>
            </a:extLst>
          </p:cNvPr>
          <p:cNvSpPr txBox="1"/>
          <p:nvPr/>
        </p:nvSpPr>
        <p:spPr>
          <a:xfrm>
            <a:off x="0" y="1405204"/>
            <a:ext cx="496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ea typeface="SimSun" panose="02010600030101010101" pitchFamily="2" charset="-122"/>
              </a:rPr>
              <a:t>10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. </a:t>
            </a:r>
            <a:r>
              <a:rPr lang="en-US" sz="2400" dirty="0" err="1">
                <a:latin typeface="+mj-lt"/>
                <a:ea typeface="SimSun" panose="02010600030101010101" pitchFamily="2" charset="-122"/>
              </a:rPr>
              <a:t>Códigos</a:t>
            </a:r>
            <a:r>
              <a:rPr lang="en-US" sz="2400" dirty="0">
                <a:latin typeface="+mj-lt"/>
                <a:ea typeface="SimSun" panose="02010600030101010101" pitchFamily="2" charset="-122"/>
              </a:rPr>
              <a:t>  vs code do </a:t>
            </a:r>
            <a:r>
              <a:rPr lang="en-US" sz="2400" dirty="0" err="1">
                <a:latin typeface="+mj-lt"/>
                <a:ea typeface="SimSun" panose="02010600030101010101" pitchFamily="2" charset="-122"/>
              </a:rPr>
              <a:t>projeto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404338-23A6-444F-A4B3-C6B551EB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6"/>
          <a:stretch/>
        </p:blipFill>
        <p:spPr>
          <a:xfrm>
            <a:off x="3500644" y="2213586"/>
            <a:ext cx="519071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14039-760F-4834-95E2-4C877BC8EF59}"/>
              </a:ext>
            </a:extLst>
          </p:cNvPr>
          <p:cNvSpPr txBox="1"/>
          <p:nvPr/>
        </p:nvSpPr>
        <p:spPr>
          <a:xfrm>
            <a:off x="216442" y="795073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  <a:ea typeface="SimSun" panose="02010600030101010101" pitchFamily="2" charset="-122"/>
              </a:rPr>
              <a:t>AO NÍVEL DO VS CODE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AFFDD-EB2A-46B9-AC53-F9F82C417C01}"/>
              </a:ext>
            </a:extLst>
          </p:cNvPr>
          <p:cNvSpPr txBox="1"/>
          <p:nvPr/>
        </p:nvSpPr>
        <p:spPr>
          <a:xfrm>
            <a:off x="216442" y="21197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C. </a:t>
            </a:r>
            <a:r>
              <a:rPr lang="en-US" sz="2400" kern="0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IMPLEMENTAÇÃO</a:t>
            </a:r>
            <a:r>
              <a:rPr lang="en-US" sz="2400" u="none" strike="noStrike" kern="0" cap="small" dirty="0">
                <a:ln>
                  <a:noFill/>
                </a:ln>
                <a:latin typeface="+mj-lt"/>
                <a:ea typeface="SimSun" panose="02010600030101010101" pitchFamily="2" charset="-122"/>
              </a:rPr>
              <a:t> 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A2BDE9-491F-4123-8232-8747A5BFCFA8}"/>
              </a:ext>
            </a:extLst>
          </p:cNvPr>
          <p:cNvSpPr txBox="1"/>
          <p:nvPr/>
        </p:nvSpPr>
        <p:spPr>
          <a:xfrm>
            <a:off x="216442" y="1414727"/>
            <a:ext cx="644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ea typeface="SimSun" panose="02010600030101010101" pitchFamily="2" charset="-122"/>
              </a:rPr>
              <a:t>11</a:t>
            </a:r>
            <a:r>
              <a:rPr lang="en-US" sz="2400" dirty="0">
                <a:effectLst/>
                <a:latin typeface="+mj-lt"/>
                <a:ea typeface="SimSun" panose="02010600030101010101" pitchFamily="2" charset="-122"/>
              </a:rPr>
              <a:t>. </a:t>
            </a:r>
            <a:r>
              <a:rPr lang="en-US" sz="2400" dirty="0" err="1">
                <a:latin typeface="+mj-lt"/>
                <a:ea typeface="SimSun" panose="02010600030101010101" pitchFamily="2" charset="-122"/>
              </a:rPr>
              <a:t>Códigos</a:t>
            </a:r>
            <a:r>
              <a:rPr lang="en-US" sz="240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400" i="1" dirty="0">
                <a:latin typeface="+mj-lt"/>
                <a:ea typeface="SimSun" panose="02010600030101010101" pitchFamily="2" charset="-122"/>
              </a:rPr>
              <a:t>Azure Application </a:t>
            </a:r>
            <a:r>
              <a:rPr lang="en-US" sz="2400" dirty="0">
                <a:latin typeface="+mj-lt"/>
                <a:ea typeface="SimSun" panose="02010600030101010101" pitchFamily="2" charset="-122"/>
              </a:rPr>
              <a:t>da </a:t>
            </a:r>
            <a:r>
              <a:rPr lang="en-US" sz="2400" dirty="0" err="1">
                <a:latin typeface="+mj-lt"/>
                <a:ea typeface="SimSun" panose="02010600030101010101" pitchFamily="2" charset="-122"/>
              </a:rPr>
              <a:t>função</a:t>
            </a:r>
            <a:r>
              <a:rPr lang="en-US" sz="2400" dirty="0">
                <a:latin typeface="+mj-lt"/>
                <a:ea typeface="SimSun" panose="02010600030101010101" pitchFamily="2" charset="-122"/>
              </a:rPr>
              <a:t> </a:t>
            </a:r>
            <a:endParaRPr lang="pt-PT" sz="24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07BAA6E-38E9-45A9-AEEB-E772361F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11" y="1997822"/>
            <a:ext cx="8686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</TotalTime>
  <Words>1060</Words>
  <Application>Microsoft Office PowerPoint</Application>
  <PresentationFormat>Ecrã Panorâmico</PresentationFormat>
  <Paragraphs>113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Courier New</vt:lpstr>
      <vt:lpstr>Times New Roman</vt:lpstr>
      <vt:lpstr>Wingdings</vt:lpstr>
      <vt:lpstr>Wingdings 3</vt:lpstr>
      <vt:lpstr>Ião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34</cp:revision>
  <dcterms:created xsi:type="dcterms:W3CDTF">2024-06-03T11:21:22Z</dcterms:created>
  <dcterms:modified xsi:type="dcterms:W3CDTF">2024-06-04T13:59:55Z</dcterms:modified>
</cp:coreProperties>
</file>