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75" r:id="rId7"/>
    <p:sldId id="276" r:id="rId8"/>
    <p:sldId id="266" r:id="rId9"/>
    <p:sldId id="27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1B45-5356-4308-79E4-1972671A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44A07-9A6F-267E-185D-D173F87A7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B4F62D-F06B-FEF7-5358-2003163C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B9369D-638B-6D3C-CD48-8F4BA28B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AA77C0-C4DF-9695-3A68-D3566799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34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EC86B-A14E-E5C1-4E58-995BD070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576793A-751F-F456-92B7-DCE9ADCA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772B08-3D4E-81C3-C3E3-D71922B5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332015-D141-DEEB-E749-C051E913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617B9D-3C12-9C17-9E9F-3E7134E9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001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22F2E7-452C-D559-251D-C7A95A9E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000B1F-1056-9F01-1CF7-CBAD2F0E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3AE5E8-FE51-832D-36E8-8E097AD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E15815-CD33-70FD-EEB1-B68F60F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6D4C57-BBAF-9F6E-BD2B-72185CA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41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443DF-936A-8922-7499-49CC6FD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D45006-1EAB-F2DD-2334-49FCDED6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6E3947-5734-9C14-35FE-52EFC4D9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BAE0D3-AD52-A002-00E7-BB1D6DB1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1AA3C7-0485-DAA9-F729-9153DEBF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64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1BE63-9563-07D5-6673-4F1230BA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56A474-FF81-BD60-829C-CBD18EFF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127A52-3A37-BBDD-A02F-D8A62918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911645D-24D9-AF3D-A7A1-7272E75D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73FF3E-2C6F-DB27-008D-A1070059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7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935B3-96BF-ABF6-9BA2-C9680512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E31BF0-F323-22F2-43D2-D10C3D2B2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1CBD9BC-8988-0C1D-19B5-B322D881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6BDF07-905B-34DE-CDC4-D244F15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9DFF37-1F94-D151-8389-7A90FA00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F85DAA4-33B0-1662-E863-501F424A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12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ED8E-7021-F023-BBCA-AAC1B020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1B47DD-FADF-922B-165D-6F6CC578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1497FE7-F0F2-0C66-4B4D-21C80AAB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7200FC6-3446-F87B-F3D7-5AA330993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0B5B1CD-4223-AEDB-6F32-188DC5DC9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D7850AD-335A-D070-535A-EF9CCDFC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1C2CC00-FAF5-12AA-5AF3-7526B6C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A46FC7B-21BF-4B64-9F4D-A1639FE5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5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5E53-7846-C2C0-E3F4-67421BE8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789EB1-8E57-CB60-F7A1-6ED55F8F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C93D88-1E1E-014B-125A-7BBD7C38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6919C6E-C314-427C-DA96-48DCB65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875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2DFD160-2488-4473-A404-63ED1E5B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64D5594-284B-EF27-61A8-90C0421B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E31DEB-A0F5-E58E-CD7D-7DD67FDB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8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4ABB9-8A63-5066-DC42-83BE3A18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52316B-5968-AD3A-5348-E980E993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9D7E59-9E1F-1818-8C18-D330B81DA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6C1D9C-6458-59DD-7759-4BDE31B6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FB1FAD-75CC-8D5C-1DFC-842B5F8B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A63B14D-6802-CF29-09EE-65B8E4D5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40F2D-157B-AF60-9293-31ECD598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0CF145-8F37-1BF1-9DD9-3658C7283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ACBCCF-1578-A9F4-1614-74D20C80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1FAE84-2EC7-F320-5395-F1C6A8C6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BA164D-F0E7-60A2-6D8A-6EC49365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A91E76-A1FF-5E58-09AB-61D7D4E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7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6531706-8EE9-8CF2-B6BE-D6EED1C3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3E9143-54F5-FF5B-5E3B-089A4E22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F15834-806F-FE4B-8F05-A094B7743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C92C3-04AF-4D1D-9BFD-9C4909C5740F}" type="datetimeFigureOut">
              <a:rPr lang="pt-PT" smtClean="0"/>
              <a:t>22/04/2024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FA54C51-C4AA-EAF3-825F-41027AAD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768859-5A9B-B6A7-F6DC-C2B0133E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343C4-A94C-4D4B-BB54-413B05B11E8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0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01ED05-56BB-2E51-DA28-33793319E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pt-PT" sz="3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ANALISE DE DESEMPENHO DE VIRTUALIZAÇÃO: </a:t>
            </a:r>
            <a:br>
              <a:rPr lang="pt-PT" sz="3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3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HYPER-V VS VIRTUALBOX</a:t>
            </a:r>
            <a:br>
              <a:rPr lang="pt-PT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54BF2F-FDCE-036E-5EC8-F9C8E6112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 fontScale="92500" lnSpcReduction="10000"/>
          </a:bodyPr>
          <a:lstStyle/>
          <a:p>
            <a:pPr algn="l">
              <a:spcAft>
                <a:spcPts val="800"/>
              </a:spcAft>
            </a:pPr>
            <a:r>
              <a:rPr lang="pt-PT" sz="22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ELABORAR POR</a:t>
            </a:r>
          </a:p>
          <a:p>
            <a:pPr algn="just">
              <a:spcAft>
                <a:spcPts val="800"/>
              </a:spcAft>
            </a:pPr>
            <a:r>
              <a:rPr lang="pt-PT" sz="22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João </a:t>
            </a:r>
            <a:r>
              <a:rPr lang="pt-PT" sz="22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Claudio</a:t>
            </a:r>
            <a:r>
              <a:rPr lang="pt-PT" sz="22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Paco, M 13709 </a:t>
            </a:r>
          </a:p>
          <a:p>
            <a:pPr algn="just">
              <a:spcAft>
                <a:spcPts val="800"/>
              </a:spcAft>
            </a:pPr>
            <a:r>
              <a:rPr lang="pt-PT" sz="22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PT" sz="22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Ndukula</a:t>
            </a:r>
            <a:r>
              <a:rPr lang="pt-PT" sz="22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Selo Afonso,  M 11402</a:t>
            </a:r>
          </a:p>
          <a:p>
            <a:pPr algn="l"/>
            <a:endParaRPr lang="pt-PT" sz="2200" dirty="0">
              <a:solidFill>
                <a:srgbClr val="FFFFFF"/>
              </a:solidFill>
            </a:endParaRPr>
          </a:p>
        </p:txBody>
      </p:sp>
      <p:pic>
        <p:nvPicPr>
          <p:cNvPr id="4" name="Imagem 3" descr="Uma imagem com texto, software, captura de ecrã, computador&#10;&#10;Descrição gerada automaticamente">
            <a:extLst>
              <a:ext uri="{FF2B5EF4-FFF2-40B4-BE49-F238E27FC236}">
                <a16:creationId xmlns:a16="http://schemas.microsoft.com/office/drawing/2014/main" id="{09D8C8CF-D49B-68CE-ED2A-3DCB4B750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1" t="26845" r="31985" b="18210"/>
          <a:stretch/>
        </p:blipFill>
        <p:spPr bwMode="auto">
          <a:xfrm>
            <a:off x="6573907" y="1826465"/>
            <a:ext cx="5163022" cy="28270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laca de ensaio eletrónica">
            <a:extLst>
              <a:ext uri="{FF2B5EF4-FFF2-40B4-BE49-F238E27FC236}">
                <a16:creationId xmlns:a16="http://schemas.microsoft.com/office/drawing/2014/main" id="{AE09F256-3414-A82C-A79F-22105BDC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67" b="3"/>
          <a:stretch/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88BE19-7D3A-3191-3A6C-30606C2E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096" y="-76347"/>
            <a:ext cx="7426100" cy="701069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BENCHMARKS :</a:t>
            </a:r>
          </a:p>
          <a:p>
            <a:pPr marL="0" lvl="0" indent="0">
              <a:buNone/>
            </a:pP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pt-PT" sz="2000" b="1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</a:t>
            </a: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CPU</a:t>
            </a: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Geekbench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 utilitário 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benchmarking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CPU  e da GPU de computadores, laptops, tablets e telefones</a:t>
            </a:r>
          </a:p>
          <a:p>
            <a:pPr marL="0" indent="0">
              <a:spcAft>
                <a:spcPts val="800"/>
              </a:spcAft>
              <a:buNone/>
            </a:pP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</a:t>
            </a: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Memória</a:t>
            </a: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Sysbench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escolhido e utilizado para o benchmarking da memória.</a:t>
            </a:r>
          </a:p>
          <a:p>
            <a:pPr marL="0" indent="0">
              <a:spcAft>
                <a:spcPts val="800"/>
              </a:spcAft>
              <a:buNone/>
            </a:pP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</a:t>
            </a: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dos dispositivos I/O</a:t>
            </a:r>
            <a:endParaRPr lang="pt-PT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pt-PT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2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KDiskMark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é ma ferramenta de benchmarking projetada  especificamente para medir o desempenho de unidades de armazenamento, como discos rígidos (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HDDs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unidades de estado sólido (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SSDs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em sistema Linux.</a:t>
            </a:r>
          </a:p>
          <a:p>
            <a:pPr marL="0" indent="0">
              <a:buNone/>
            </a:pPr>
            <a:endParaRPr lang="pt-PT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7A6A87-EDAA-4B5F-B351-8706C70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1821" y="290441"/>
            <a:ext cx="7877821" cy="1454051"/>
          </a:xfrm>
        </p:spPr>
        <p:txBody>
          <a:bodyPr>
            <a:noAutofit/>
          </a:bodyPr>
          <a:lstStyle/>
          <a:p>
            <a:pPr algn="ctr"/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CONFIGURAÇÃO </a:t>
            </a:r>
            <a:b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</a:t>
            </a:r>
            <a:br>
              <a:rPr lang="pt-PT" sz="41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AE5EC-8FDF-1682-CAA8-F21C3EE3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21" y="514228"/>
            <a:ext cx="7274545" cy="1046671"/>
          </a:xfrm>
        </p:spPr>
        <p:txBody>
          <a:bodyPr>
            <a:normAutofit fontScale="90000"/>
          </a:bodyPr>
          <a:lstStyle/>
          <a:p>
            <a:br>
              <a:rPr lang="pt-PT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RESULTADOS EXPERIMENTAIS</a:t>
            </a:r>
            <a:endParaRPr lang="pt-PT" sz="4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m 3" descr="Uma imagem com texto, captura de ecrã, número&#10;&#10;Descrição gerada automaticamente">
            <a:extLst>
              <a:ext uri="{FF2B5EF4-FFF2-40B4-BE49-F238E27FC236}">
                <a16:creationId xmlns:a16="http://schemas.microsoft.com/office/drawing/2014/main" id="{94C1616B-E35E-42B0-99E7-E7CDE9A2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" y="603946"/>
            <a:ext cx="4355386" cy="558609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0E0660-CE06-9368-0390-5C6FBBC6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095" y="1624910"/>
            <a:ext cx="8287416" cy="3347879"/>
          </a:xfrm>
        </p:spPr>
        <p:txBody>
          <a:bodyPr anchor="ctr">
            <a:normAutofit/>
          </a:bodyPr>
          <a:lstStyle/>
          <a:p>
            <a:pPr marL="0" lvl="0" indent="0" algn="ctr">
              <a:spcAft>
                <a:spcPts val="800"/>
              </a:spcAft>
              <a:buNone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NÍVEL DO </a:t>
            </a:r>
            <a:r>
              <a:rPr lang="pt-PT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</a:t>
            </a:r>
            <a:r>
              <a:rPr lang="pt-PT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GEEKBENCH: </a:t>
            </a:r>
          </a:p>
          <a:p>
            <a:pPr marL="0" lvl="0" indent="0" algn="ctr">
              <a:spcAft>
                <a:spcPts val="800"/>
              </a:spcAft>
              <a:buNone/>
            </a:pPr>
            <a:r>
              <a:rPr lang="pt-PT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CORE PERFORMANCE</a:t>
            </a:r>
          </a:p>
          <a:p>
            <a:endParaRPr lang="pt-PT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m 3" descr="Uma imagem com texto, captura de ecrã, número, menu&#10;&#10;Descrição gerada automaticamente">
            <a:extLst>
              <a:ext uri="{FF2B5EF4-FFF2-40B4-BE49-F238E27FC236}">
                <a16:creationId xmlns:a16="http://schemas.microsoft.com/office/drawing/2014/main" id="{B8606D53-A650-4C1C-96C9-045107C70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6"/>
          <a:stretch/>
        </p:blipFill>
        <p:spPr bwMode="auto">
          <a:xfrm>
            <a:off x="124818" y="667954"/>
            <a:ext cx="4208762" cy="55220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DCCE6-5319-81B7-BDB5-94B114C9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19" y="1755060"/>
            <a:ext cx="5847780" cy="3347879"/>
          </a:xfrm>
        </p:spPr>
        <p:txBody>
          <a:bodyPr anchor="ctr">
            <a:normAutofit/>
          </a:bodyPr>
          <a:lstStyle/>
          <a:p>
            <a:pPr marL="0" lvl="0" indent="0" algn="ctr">
              <a:spcAft>
                <a:spcPts val="800"/>
              </a:spcAft>
              <a:buNone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NÍVEL DO</a:t>
            </a:r>
            <a:r>
              <a:rPr lang="pt-PT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CPU  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GEEKBENCH: </a:t>
            </a:r>
          </a:p>
          <a:p>
            <a:pPr marL="0" lvl="0" indent="0" algn="ctr">
              <a:spcAft>
                <a:spcPts val="800"/>
              </a:spcAft>
              <a:buNone/>
            </a:pPr>
            <a:r>
              <a:rPr lang="pt-PT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MULTI-CORE PERFORMANCE</a:t>
            </a:r>
          </a:p>
          <a:p>
            <a:pPr marL="0" indent="0" algn="ctr">
              <a:spcAft>
                <a:spcPts val="800"/>
              </a:spcAft>
              <a:buNone/>
            </a:pP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E9B1F10-A555-44C4-823C-1A4F0E4B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637" y="308946"/>
            <a:ext cx="7274545" cy="1046671"/>
          </a:xfrm>
        </p:spPr>
        <p:txBody>
          <a:bodyPr>
            <a:normAutofit fontScale="90000"/>
          </a:bodyPr>
          <a:lstStyle/>
          <a:p>
            <a:br>
              <a:rPr lang="pt-PT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RESULTADOS EXPERIMENTAIS</a:t>
            </a:r>
            <a:endParaRPr lang="pt-PT" sz="4600" b="1" dirty="0"/>
          </a:p>
        </p:txBody>
      </p:sp>
    </p:spTree>
    <p:extLst>
      <p:ext uri="{BB962C8B-B14F-4D97-AF65-F5344CB8AC3E}">
        <p14:creationId xmlns:p14="http://schemas.microsoft.com/office/powerpoint/2010/main" val="45023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33BBA2B-51A1-4318-B9FD-53671295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603945"/>
            <a:ext cx="4269572" cy="552209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3EE972-5B9F-6D8B-2D51-23E88E1B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295" y="1566213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NÍVEL DOA </a:t>
            </a:r>
            <a:r>
              <a:rPr lang="pt-PT" sz="18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MAMÓRIA 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SYSBENCH</a:t>
            </a:r>
          </a:p>
          <a:p>
            <a:pPr marL="0" indent="0">
              <a:buNone/>
            </a:pPr>
            <a:endParaRPr lang="pt-PT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6D5A678-6FCB-4394-8BC6-899CF4F2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530" y="317281"/>
            <a:ext cx="7274545" cy="1046671"/>
          </a:xfrm>
        </p:spPr>
        <p:txBody>
          <a:bodyPr>
            <a:normAutofit fontScale="90000"/>
          </a:bodyPr>
          <a:lstStyle/>
          <a:p>
            <a:br>
              <a:rPr lang="pt-PT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RESULTADOS EXPERIMENTAIS</a:t>
            </a:r>
            <a:endParaRPr lang="pt-PT" sz="4600" b="1" dirty="0"/>
          </a:p>
        </p:txBody>
      </p:sp>
    </p:spTree>
    <p:extLst>
      <p:ext uri="{BB962C8B-B14F-4D97-AF65-F5344CB8AC3E}">
        <p14:creationId xmlns:p14="http://schemas.microsoft.com/office/powerpoint/2010/main" val="221065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601CBF-FB65-6532-4A8F-64EE1D05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69" y="2203079"/>
            <a:ext cx="4530898" cy="3825589"/>
          </a:xfrm>
        </p:spPr>
        <p:txBody>
          <a:bodyPr anchor="ctr">
            <a:normAutofit/>
          </a:bodyPr>
          <a:lstStyle/>
          <a:p>
            <a:pPr marL="0" lvl="0" indent="0" algn="ctr">
              <a:spcAft>
                <a:spcPts val="800"/>
              </a:spcAft>
              <a:buNone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NÍVEL DO </a:t>
            </a:r>
            <a:r>
              <a:rPr lang="pt-PT" sz="20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PT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KDiskMark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pt-PT" sz="20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HYPER-V</a:t>
            </a: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0F809590-3DF8-4778-AFD9-8BEA3CD3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03079"/>
            <a:ext cx="4657359" cy="41555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8444B78-94A9-4322-BA01-BE30A10C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18" y="230624"/>
            <a:ext cx="7274545" cy="1046671"/>
          </a:xfrm>
        </p:spPr>
        <p:txBody>
          <a:bodyPr>
            <a:normAutofit fontScale="90000"/>
          </a:bodyPr>
          <a:lstStyle/>
          <a:p>
            <a:br>
              <a:rPr lang="pt-PT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RESULTADOS EXPERIMENTAIS</a:t>
            </a:r>
            <a:endParaRPr lang="pt-PT" sz="4600" b="1" dirty="0"/>
          </a:p>
        </p:txBody>
      </p:sp>
    </p:spTree>
    <p:extLst>
      <p:ext uri="{BB962C8B-B14F-4D97-AF65-F5344CB8AC3E}">
        <p14:creationId xmlns:p14="http://schemas.microsoft.com/office/powerpoint/2010/main" val="264109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9F43FB-3216-C1C5-91BD-BBA0BEEE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PT" sz="4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EXPERIMENTAIS</a:t>
            </a:r>
            <a:br>
              <a:rPr lang="pt-PT" sz="4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FA08DF-F286-D37B-CFD9-2D408C99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lvl="0" indent="0" algn="ctr">
              <a:spcAft>
                <a:spcPts val="800"/>
              </a:spcAft>
              <a:buNone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NÍVEL DO </a:t>
            </a:r>
            <a:r>
              <a:rPr lang="pt-PT" sz="20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KDiskMark</a:t>
            </a: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kern="10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endParaRPr lang="pt-PT" sz="2000" b="1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4" name="Imagem 3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D865316A-3A63-4E93-B058-74AF47C8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2" y="2203078"/>
            <a:ext cx="4709530" cy="42679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258B6-82DD-6208-F584-544C154B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95" y="429780"/>
            <a:ext cx="9808067" cy="111350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4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CONCLUSÕES</a:t>
            </a:r>
            <a:br>
              <a:rPr lang="pt-PT" sz="3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3700" dirty="0"/>
          </a:p>
        </p:txBody>
      </p:sp>
      <p:pic>
        <p:nvPicPr>
          <p:cNvPr id="7" name="Graphic 6" descr="Base de Dados">
            <a:extLst>
              <a:ext uri="{FF2B5EF4-FFF2-40B4-BE49-F238E27FC236}">
                <a16:creationId xmlns:a16="http://schemas.microsoft.com/office/drawing/2014/main" id="{35794ED8-B644-3A4E-9A3F-E6D5784AC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112" y="4876247"/>
            <a:ext cx="995221" cy="995221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66E613-EE72-BE3A-947F-CF60D931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34" y="1679296"/>
            <a:ext cx="9804575" cy="4192172"/>
          </a:xfrm>
        </p:spPr>
        <p:txBody>
          <a:bodyPr anchor="t"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estudo, realizamos uma análise detalhada do desempenho da virtualização utilizando s 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plataformas 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Após a configuração e análise experimental sobre os dados, os resultados foram analisados e as conclusões foram tiradas</a:t>
            </a:r>
          </a:p>
          <a:p>
            <a:pPr marL="0" indent="0" algn="just">
              <a:spcAft>
                <a:spcPts val="800"/>
              </a:spcAft>
              <a:buNone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base nessas conclusões, é possível afirmar que a escolha entre o 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pt-PT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dependerá das necessidades específicas de cada ambiente de virtualização. Incluindo requisitos de desempenho, recursos disponíveis e preferências de configuração.</a:t>
            </a:r>
          </a:p>
          <a:p>
            <a:pPr marL="0" indent="0" algn="ctr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54046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ABDC09-CBF0-9AB6-F1E0-FFA272D2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PT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 INTRODUÇÃO</a:t>
            </a:r>
            <a:br>
              <a:rPr lang="pt-PT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8445F3-E90B-16F9-5545-FB2A6AAD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6" y="2802868"/>
            <a:ext cx="7728062" cy="4830554"/>
          </a:xfrm>
        </p:spPr>
        <p:txBody>
          <a:bodyPr anchor="ctr">
            <a:norm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trabalho, intitulado: “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do desempenho da virtualização: </a:t>
            </a:r>
            <a:r>
              <a:rPr lang="pt-PT" sz="2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</a:t>
            </a:r>
            <a:r>
              <a:rPr lang="pt-PT" sz="2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aborda uma análise comparativa do desempenho entre essas duas soluções, com o objetivo de fornecer insights valiosos para profissionais de TI e pesquisadores na seleção da plataforma mais adequada para suas necessidades específicas.</a:t>
            </a: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presente introdução fornecerá o contexto necessário para entender o restante do trabalho, que 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discute os métodos utilizados, os </a:t>
            </a:r>
            <a:r>
              <a:rPr lang="pt-PT" sz="22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benchmarks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aplicados, os resultados obtidos e as conclusões 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tiradas da análise comparativa de desempenho entre </a:t>
            </a:r>
            <a:r>
              <a:rPr lang="pt-PT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e </a:t>
            </a:r>
            <a:r>
              <a:rPr lang="pt-PT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motivação 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trás deste estudo surge da </a:t>
            </a:r>
            <a:r>
              <a:rPr lang="pt-PT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compreender melhor as diferenças de desempenho 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o </a:t>
            </a:r>
            <a:r>
              <a:rPr lang="pt-PT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e o </a:t>
            </a:r>
            <a:r>
              <a:rPr lang="pt-PT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pt-PT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P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P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400" dirty="0"/>
          </a:p>
        </p:txBody>
      </p:sp>
      <p:pic>
        <p:nvPicPr>
          <p:cNvPr id="4" name="Imagem 3" descr="Cliente Hyper-V vs. Caixa Virtual">
            <a:extLst>
              <a:ext uri="{FF2B5EF4-FFF2-40B4-BE49-F238E27FC236}">
                <a16:creationId xmlns:a16="http://schemas.microsoft.com/office/drawing/2014/main" id="{64F51E03-A1DC-B583-CFE6-34FF4F012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 bwMode="auto">
          <a:xfrm>
            <a:off x="8253218" y="3684223"/>
            <a:ext cx="2958818" cy="174525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534059-2AFB-9C08-30BA-BDFE595F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PT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II. BACKGROUND E TRABALHO RELATIONADO</a:t>
            </a:r>
            <a:br>
              <a:rPr lang="pt-PT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A47B2C-2CB1-37EE-CA07-5D5FBFF9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2" y="1998369"/>
            <a:ext cx="6875514" cy="5387170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lphaUcPeriod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 DE VIRTUALIZAÇÃO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informática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virtualização consiste na criação de ambientes simulados, denominadas “máquinas virtuais” (VM),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funcionam como se fossem sistemas físicos reais.</a:t>
            </a:r>
            <a:r>
              <a:rPr lang="x-non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: 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alocação de uma única CPU para ser dividida em várias </a:t>
            </a:r>
            <a:r>
              <a:rPr lang="pt-P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virtuais para uso por várias </a:t>
            </a:r>
            <a:r>
              <a:rPr lang="pt-PT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MEMÓRIA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múltiplas máquinas virtuais compartilham a memória física de sistema de forma eficiente.</a:t>
            </a:r>
          </a:p>
          <a:p>
            <a:pPr marL="342900" lvl="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DISPOSITIVOS DE ENTRADA/SAÍDA (I/O):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máquinas virtuais acessem os dispositivos físicos do sistema, como discos rígidos, placas de redes e controladores USB.</a:t>
            </a:r>
          </a:p>
          <a:p>
            <a:pPr marL="342900" lvl="0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pt-PT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300" dirty="0"/>
          </a:p>
        </p:txBody>
      </p:sp>
      <p:pic>
        <p:nvPicPr>
          <p:cNvPr id="4" name="Imagem 3" descr="Desvendando a Virtualização: Otimizando a Infraestrutura Tecnológica - Blog 4Linux">
            <a:extLst>
              <a:ext uri="{FF2B5EF4-FFF2-40B4-BE49-F238E27FC236}">
                <a16:creationId xmlns:a16="http://schemas.microsoft.com/office/drawing/2014/main" id="{6CA5A60C-44A4-FEE0-176A-2AF05CC9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4862" y="3365088"/>
            <a:ext cx="3816947" cy="1952577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5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522630-3519-F26C-0838-AFD931DD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pt-PT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II. BACKGROUND E TRABALHO RELATIONADO</a:t>
            </a:r>
            <a:br>
              <a:rPr lang="pt-PT" sz="4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Hipervisor - Wikipédia">
            <a:extLst>
              <a:ext uri="{FF2B5EF4-FFF2-40B4-BE49-F238E27FC236}">
                <a16:creationId xmlns:a16="http://schemas.microsoft.com/office/drawing/2014/main" id="{80F13CD1-70E1-1B55-CBCC-9DCFF0D3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2267665"/>
            <a:ext cx="4909627" cy="4138818"/>
          </a:xfrm>
          <a:prstGeom prst="rect">
            <a:avLst/>
          </a:prstGeom>
          <a:noFill/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58092C-42A4-1B2F-1A63-CD47CB48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228" y="2154272"/>
            <a:ext cx="6798187" cy="5250233"/>
          </a:xfrm>
        </p:spPr>
        <p:txBody>
          <a:bodyPr anchor="ctr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OS HIPERVISORES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 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conhecidos como minitorres de máquina virtual (</a:t>
            </a:r>
            <a:r>
              <a:rPr lang="pt-PT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VMMs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software fundamentais na virtualização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responsáveis por criar e gerenciar ambientes virtuais em um sistema físico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Existem dois tipos principais de </a:t>
            </a:r>
            <a:r>
              <a:rPr lang="pt-PT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hypervisores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Nativo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roda diretamente em uma plataforma de hardware.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Ex.: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vSphere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ESXi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Microsoft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-V,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Xen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KVM(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Kernelbased</a:t>
            </a:r>
            <a:r>
              <a:rPr lang="pt-PT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</a:t>
            </a:r>
            <a:r>
              <a:rPr lang="pt-PT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:instalados como aplicativos em um sistema operacional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padrão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Eles operam como camadas de software intermediários entre o sistema operacional </a:t>
            </a:r>
            <a:r>
              <a:rPr lang="pt-PT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as máquinas virtuais.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Ex.: </a:t>
            </a: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 Workstation, Oracle VirtualBox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pt-PT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506190-B75F-4A39-8E5E-DA7513B1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446B7-0860-0758-B4E8-371A950E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86" y="204069"/>
            <a:ext cx="8206663" cy="1128200"/>
          </a:xfrm>
        </p:spPr>
        <p:txBody>
          <a:bodyPr anchor="b">
            <a:normAutofit/>
          </a:bodyPr>
          <a:lstStyle/>
          <a:p>
            <a:r>
              <a:rPr lang="pt-PT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</a:t>
            </a:r>
            <a:r>
              <a:rPr lang="pt-PT" sz="4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EXPERIMENTAL </a:t>
            </a:r>
            <a:br>
              <a:rPr lang="pt-PT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Imagem 6" descr="VirtualBox x Hyper-V x VMware | Comparação detalhada">
            <a:extLst>
              <a:ext uri="{FF2B5EF4-FFF2-40B4-BE49-F238E27FC236}">
                <a16:creationId xmlns:a16="http://schemas.microsoft.com/office/drawing/2014/main" id="{9D40B121-769B-40BC-4F6B-799A29CB4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4123" y="181847"/>
            <a:ext cx="4030588" cy="1338966"/>
          </a:xfrm>
          <a:prstGeom prst="rect">
            <a:avLst/>
          </a:prstGeom>
          <a:noFill/>
        </p:spPr>
      </p:pic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0D69D9C8-B633-4A3C-AC78-F79D291E8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6"/>
          <a:stretch/>
        </p:blipFill>
        <p:spPr bwMode="auto">
          <a:xfrm>
            <a:off x="125078" y="1667259"/>
            <a:ext cx="4126882" cy="245561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CDA6A17A-5757-4249-8BC3-CD17B874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77" y="4269319"/>
            <a:ext cx="4126881" cy="240683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21FC50-1A03-8442-C687-7B57554A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33" y="1472330"/>
            <a:ext cx="7633496" cy="4944886"/>
          </a:xfrm>
        </p:spPr>
        <p:txBody>
          <a:bodyPr anchor="t">
            <a:normAutofit/>
          </a:bodyPr>
          <a:lstStyle/>
          <a:p>
            <a:pPr marL="457200" lvl="0" indent="-457200">
              <a:spcAft>
                <a:spcPts val="800"/>
              </a:spcAft>
              <a:buAutoNum type="alphaUcPeriod"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ARQUITETURA DO SISTEMA IMPLEMENTADO</a:t>
            </a:r>
          </a:p>
          <a:p>
            <a:pPr marL="457200" lvl="0" indent="-457200">
              <a:spcAft>
                <a:spcPts val="800"/>
              </a:spcAft>
              <a:buAutoNum type="alphaUcPeriod"/>
            </a:pPr>
            <a:endParaRPr lang="pt-PT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spcAft>
                <a:spcPts val="800"/>
              </a:spcAft>
              <a:buAutoNum type="alphaUcPeriod"/>
            </a:pPr>
            <a:endParaRPr lang="pt-PT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pt-PT" sz="2000" b="1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Tabela 1</a:t>
            </a:r>
            <a:r>
              <a:rPr lang="pt-PT" sz="2000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Características de máquinas (MV) virtuais (</a:t>
            </a:r>
            <a:r>
              <a:rPr lang="pt-PT" sz="2000" i="1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guest</a:t>
            </a:r>
            <a:r>
              <a:rPr lang="pt-PT" sz="2000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259080" indent="0">
              <a:spcAft>
                <a:spcPts val="800"/>
              </a:spcAft>
              <a:buNone/>
            </a:pPr>
            <a:endParaRPr lang="pt-P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0">
              <a:spcAft>
                <a:spcPts val="800"/>
              </a:spcAft>
              <a:buNone/>
            </a:pPr>
            <a:endParaRPr lang="pt-P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0">
              <a:spcAft>
                <a:spcPts val="800"/>
              </a:spcAft>
              <a:buNone/>
            </a:pPr>
            <a:endParaRPr lang="pt-PT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2000" b="1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Tabela 2</a:t>
            </a:r>
            <a:r>
              <a:rPr lang="pt-PT" sz="2000" spc="-5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Características de máquinas (MV) virtuais (guest)</a:t>
            </a:r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endParaRPr lang="pt-PT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5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CA7CDC-1A5B-46A3-ACC6-B4038FE54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3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ransferir">
            <a:extLst>
              <a:ext uri="{FF2B5EF4-FFF2-40B4-BE49-F238E27FC236}">
                <a16:creationId xmlns:a16="http://schemas.microsoft.com/office/drawing/2014/main" id="{AF25C4B0-8768-43BE-7B4B-AFD92939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979" y="1211754"/>
            <a:ext cx="3620021" cy="3620021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FDB21A8C-048E-4BD2-AE37-F8CBE14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5" y="98659"/>
            <a:ext cx="7877821" cy="1454051"/>
          </a:xfrm>
        </p:spPr>
        <p:txBody>
          <a:bodyPr>
            <a:noAutofit/>
          </a:bodyPr>
          <a:lstStyle/>
          <a:p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CONFIGURAÇÃO EXPERIMENTAL </a:t>
            </a:r>
            <a:br>
              <a:rPr lang="pt-PT" sz="41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6D29A78-E614-45E2-BB9F-1EDB11D34CD2}"/>
              </a:ext>
            </a:extLst>
          </p:cNvPr>
          <p:cNvSpPr txBox="1">
            <a:spLocks/>
          </p:cNvSpPr>
          <p:nvPr/>
        </p:nvSpPr>
        <p:spPr>
          <a:xfrm>
            <a:off x="408989" y="964118"/>
            <a:ext cx="8871959" cy="1284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INSTALAÇÃO E CONFIGURAÇÃO</a:t>
            </a:r>
            <a:br>
              <a:rPr lang="pt-PT" sz="4100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67833A13-82E5-489A-B6A9-F92134B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4" y="191302"/>
            <a:ext cx="10143668" cy="7073768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PT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INSTALAÇÃO DE HYPER-V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Certifique-se de que a opção “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Virtualization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 BIOS esteja habilitada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Abre um novo aquivo do bloco de notas,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copiar o script de instalação do 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cola-o no arquivo e salvá-lo com extensão “.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como um arquivo de lote.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o arquivo como administrador, isso irá instalar o </a:t>
            </a:r>
            <a:r>
              <a:rPr lang="pt-P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pt-PT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prompt</a:t>
            </a:r>
            <a:r>
              <a:rPr lang="pt-P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Windows, digite e execute “optionalfeature.exe”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opções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Hyper-V, Virtual </a:t>
            </a:r>
            <a:r>
              <a:rPr lang="en-US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MachinePlatform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  Windows </a:t>
            </a:r>
            <a:r>
              <a:rPr lang="en-US" sz="2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HypervisorPlatform</a:t>
            </a:r>
            <a:endParaRPr lang="pt-P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080" indent="0"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289806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B0CC0E-F91F-F82A-E36D-BC104BC2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53" y="964118"/>
            <a:ext cx="4977578" cy="3639289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INSTALAÇÃO DE VIRTUALBOX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t-PT" sz="1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pt-PT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1800" spc="-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Baixar e instalar o </a:t>
            </a:r>
            <a:r>
              <a:rPr lang="pt-PT" sz="1800" spc="-5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hypervisor</a:t>
            </a:r>
            <a:r>
              <a:rPr lang="pt-PT" sz="1800" spc="-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pt-PT" sz="1800" i="1" spc="-5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virtualbox</a:t>
            </a:r>
            <a:r>
              <a:rPr lang="pt-PT" sz="1800" spc="-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pt-PT" sz="1800" dirty="0">
              <a:solidFill>
                <a:schemeClr val="tx2"/>
              </a:solidFill>
            </a:endParaRPr>
          </a:p>
        </p:txBody>
      </p:sp>
      <p:pic>
        <p:nvPicPr>
          <p:cNvPr id="7" name="Graphic 6" descr="Transferir">
            <a:extLst>
              <a:ext uri="{FF2B5EF4-FFF2-40B4-BE49-F238E27FC236}">
                <a16:creationId xmlns:a16="http://schemas.microsoft.com/office/drawing/2014/main" id="{AF25C4B0-8768-43BE-7B4B-AFD92939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835CAA2-EF09-449F-91E1-B2CA149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5" y="98659"/>
            <a:ext cx="7877821" cy="1454051"/>
          </a:xfrm>
        </p:spPr>
        <p:txBody>
          <a:bodyPr>
            <a:noAutofit/>
          </a:bodyPr>
          <a:lstStyle/>
          <a:p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CONFIGURAÇÃO EXPERIMENTAL </a:t>
            </a:r>
            <a:br>
              <a:rPr lang="pt-PT" sz="41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DC9C60-C40C-4333-AA22-E477BA9E036B}"/>
              </a:ext>
            </a:extLst>
          </p:cNvPr>
          <p:cNvSpPr txBox="1">
            <a:spLocks/>
          </p:cNvSpPr>
          <p:nvPr/>
        </p:nvSpPr>
        <p:spPr>
          <a:xfrm>
            <a:off x="408989" y="964118"/>
            <a:ext cx="8871959" cy="1284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INSTALAÇÃO E CONFIGURAÇÃO</a:t>
            </a:r>
            <a:br>
              <a:rPr lang="pt-PT" sz="4100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5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5945B5-5F0A-4525-35CC-FFF2BD4E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5" y="98659"/>
            <a:ext cx="7877821" cy="1454051"/>
          </a:xfrm>
        </p:spPr>
        <p:txBody>
          <a:bodyPr>
            <a:noAutofit/>
          </a:bodyPr>
          <a:lstStyle/>
          <a:p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CONFIGURAÇÃO EXPERIMENTAL </a:t>
            </a:r>
            <a:br>
              <a:rPr lang="pt-PT" sz="41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ransferir">
            <a:extLst>
              <a:ext uri="{FF2B5EF4-FFF2-40B4-BE49-F238E27FC236}">
                <a16:creationId xmlns:a16="http://schemas.microsoft.com/office/drawing/2014/main" id="{AF25C4B0-8768-43BE-7B4B-AFD92939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2990" y="1477180"/>
            <a:ext cx="3620021" cy="362002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8E2E38-7AC9-4C5B-85E8-C4BCBBB8086D}"/>
              </a:ext>
            </a:extLst>
          </p:cNvPr>
          <p:cNvSpPr txBox="1">
            <a:spLocks/>
          </p:cNvSpPr>
          <p:nvPr/>
        </p:nvSpPr>
        <p:spPr>
          <a:xfrm>
            <a:off x="408989" y="964118"/>
            <a:ext cx="8871959" cy="1284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INSTALAÇÃO E CONFIGURAÇÃO</a:t>
            </a:r>
            <a:br>
              <a:rPr lang="pt-PT" sz="4100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07F7EC8F-AE4D-4BBC-AD4A-2ED7C93D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4" y="191302"/>
            <a:ext cx="10143668" cy="7073768"/>
          </a:xfrm>
        </p:spPr>
        <p:txBody>
          <a:bodyPr anchor="ctr">
            <a:normAutofit/>
          </a:bodyPr>
          <a:lstStyle/>
          <a:p>
            <a:pPr marL="259080" indent="0"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PT" sz="1700" dirty="0"/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F039F64D-A0BB-4575-87CF-0299CF3888D1}"/>
              </a:ext>
            </a:extLst>
          </p:cNvPr>
          <p:cNvSpPr txBox="1">
            <a:spLocks/>
          </p:cNvSpPr>
          <p:nvPr/>
        </p:nvSpPr>
        <p:spPr>
          <a:xfrm>
            <a:off x="596648" y="1552710"/>
            <a:ext cx="10143668" cy="479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MÁQUINAS VIRTUAIS</a:t>
            </a:r>
            <a:r>
              <a:rPr lang="pt-PT" sz="2000" b="1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INSTALAR O SO UBUNTU: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HYPER-V: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o </a:t>
            </a:r>
            <a:r>
              <a:rPr lang="pt-PT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 </a:t>
            </a:r>
          </a:p>
          <a:p>
            <a:pPr>
              <a:buFont typeface="Wingdings" panose="05000000000000000000" pitchFamily="2" charset="2"/>
              <a:buChar char="ü"/>
              <a:tabLst>
                <a:tab pos="990600" algn="l"/>
              </a:tabLst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Escolha a opção: “criar a nova MV”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Especifique o nome da MV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Escolha o tipo de geração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Aloque o tamanho da memoria RAM em MB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Escolhe o tipo de adaptador da rede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e aloque o tamanho do HD em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modo de instalação: instalar a partir do ficheiro imagem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pt-PT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 o ficheiro imagem “Linux ubuntu” e lançar a instalação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162720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945B5-5F0A-4525-35CC-FFF2BD4E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05" y="98659"/>
            <a:ext cx="7877821" cy="1454051"/>
          </a:xfrm>
        </p:spPr>
        <p:txBody>
          <a:bodyPr>
            <a:noAutofit/>
          </a:bodyPr>
          <a:lstStyle/>
          <a:p>
            <a:r>
              <a:rPr lang="pt-PT" sz="41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CONFIGURAÇÃO EXPERIMENTAL </a:t>
            </a:r>
            <a:br>
              <a:rPr lang="pt-PT" sz="41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pic>
        <p:nvPicPr>
          <p:cNvPr id="7" name="Graphic 6" descr="Transferir">
            <a:extLst>
              <a:ext uri="{FF2B5EF4-FFF2-40B4-BE49-F238E27FC236}">
                <a16:creationId xmlns:a16="http://schemas.microsoft.com/office/drawing/2014/main" id="{AF25C4B0-8768-43BE-7B4B-AFD92939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8E2E38-7AC9-4C5B-85E8-C4BCBBB8086D}"/>
              </a:ext>
            </a:extLst>
          </p:cNvPr>
          <p:cNvSpPr txBox="1">
            <a:spLocks/>
          </p:cNvSpPr>
          <p:nvPr/>
        </p:nvSpPr>
        <p:spPr>
          <a:xfrm>
            <a:off x="408989" y="964118"/>
            <a:ext cx="8871959" cy="1284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b="1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INSTALAÇÃO E CONFIGURAÇÃO</a:t>
            </a:r>
            <a:br>
              <a:rPr lang="pt-PT" sz="4100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100" dirty="0">
              <a:solidFill>
                <a:schemeClr val="tx2"/>
              </a:solidFill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07F7EC8F-AE4D-4BBC-AD4A-2ED7C93D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4" y="191302"/>
            <a:ext cx="10143668" cy="7073768"/>
          </a:xfrm>
        </p:spPr>
        <p:txBody>
          <a:bodyPr anchor="ctr">
            <a:normAutofit/>
          </a:bodyPr>
          <a:lstStyle/>
          <a:p>
            <a:pPr marL="259080" indent="0"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PT" sz="1700" dirty="0"/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F039F64D-A0BB-4575-87CF-0299CF3888D1}"/>
              </a:ext>
            </a:extLst>
          </p:cNvPr>
          <p:cNvSpPr txBox="1">
            <a:spLocks/>
          </p:cNvSpPr>
          <p:nvPr/>
        </p:nvSpPr>
        <p:spPr>
          <a:xfrm>
            <a:off x="652945" y="1352257"/>
            <a:ext cx="10143668" cy="479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CRIAR MÁQUINAS VIRTUAIS</a:t>
            </a:r>
            <a:r>
              <a:rPr lang="pt-PT" sz="2000" b="1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INSTALAR O SO UBUNTU: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PT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Execute o </a:t>
            </a:r>
            <a:r>
              <a:rPr lang="pt-PT" sz="2000" i="1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Virtualbox</a:t>
            </a: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Escolha a opção: “Nova”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Especifique o nome da MV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Localize o ficheiro “imagem” do SO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Crie e aloque o tamanho da memoria virtual RAM em MB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Aloque os </a:t>
            </a:r>
            <a:r>
              <a:rPr lang="pt-PT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CPUs</a:t>
            </a:r>
            <a:endParaRPr lang="pt-PT" sz="20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82880" algn="l"/>
              </a:tabLst>
            </a:pPr>
            <a:r>
              <a:rPr lang="pt-PT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Crie e aloque o tamanho do HD virtual em 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414861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914</Words>
  <Application>Microsoft Office PowerPoint</Application>
  <PresentationFormat>Ecrã Panorâmico</PresentationFormat>
  <Paragraphs>104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Wingdings</vt:lpstr>
      <vt:lpstr>Tema do Office</vt:lpstr>
      <vt:lpstr>ANALISE DE DESEMPENHO DE VIRTUALIZAÇÃO:  HYPER-V VS VIRTUALBOX </vt:lpstr>
      <vt:lpstr>I. INTRODUÇÃO </vt:lpstr>
      <vt:lpstr>II. BACKGROUND E TRABALHO RELATIONADO </vt:lpstr>
      <vt:lpstr>II. BACKGROUND E TRABALHO RELATIONADO </vt:lpstr>
      <vt:lpstr>III. CONFIGURAÇÃO EXPERIMENTAL  </vt:lpstr>
      <vt:lpstr>III. CONFIGURAÇÃO EXPERIMENTAL  </vt:lpstr>
      <vt:lpstr>III. CONFIGURAÇÃO EXPERIMENTAL  </vt:lpstr>
      <vt:lpstr>III. CONFIGURAÇÃO EXPERIMENTAL  </vt:lpstr>
      <vt:lpstr>III. CONFIGURAÇÃO EXPERIMENTAL  </vt:lpstr>
      <vt:lpstr>III. CONFIGURAÇÃO  EXPERIMENTAL  </vt:lpstr>
      <vt:lpstr> IV. RESULTADOS EXPERIMENTAIS</vt:lpstr>
      <vt:lpstr> IV. RESULTADOS EXPERIMENTAIS</vt:lpstr>
      <vt:lpstr> IV. RESULTADOS EXPERIMENTAIS</vt:lpstr>
      <vt:lpstr> IV. RESULTADOS EXPERIMENTAIS</vt:lpstr>
      <vt:lpstr>RESULTADOS EXPERIMENTAIS </vt:lpstr>
      <vt:lpstr>CONCLUSÕES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DESEMPENHO DE VIRTUALIZAÇÃO:  HYPER-V VS VIRTUALBOX </dc:title>
  <dc:creator>NDUKULA SELO AFONSO</dc:creator>
  <cp:lastModifiedBy>User</cp:lastModifiedBy>
  <cp:revision>14</cp:revision>
  <dcterms:created xsi:type="dcterms:W3CDTF">2024-04-20T14:58:43Z</dcterms:created>
  <dcterms:modified xsi:type="dcterms:W3CDTF">2024-04-22T13:56:04Z</dcterms:modified>
</cp:coreProperties>
</file>