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B198CA2-B7F1-43F9-945D-37FFEC82D039}"/>
              </a:ext>
            </a:extLst>
          </p:cNvPr>
          <p:cNvSpPr txBox="1"/>
          <p:nvPr/>
        </p:nvSpPr>
        <p:spPr>
          <a:xfrm>
            <a:off x="1086678" y="405703"/>
            <a:ext cx="78850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3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INSTALAÇÃO, CONFIGURAÇÃO, UTILIZAÇÃO E ANÁLISE DE DESEMPENHO DE CONTENTORES DOCKER EM AMBIENTES LOCAL E CLOUD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890613-BDE7-401B-A931-2FB9E49108E9}"/>
              </a:ext>
            </a:extLst>
          </p:cNvPr>
          <p:cNvSpPr txBox="1"/>
          <p:nvPr/>
        </p:nvSpPr>
        <p:spPr>
          <a:xfrm>
            <a:off x="894521" y="4055391"/>
            <a:ext cx="8269356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João Claudio Paco, 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M13709</a:t>
            </a:r>
            <a:r>
              <a:rPr lang="pt-PT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</a:t>
            </a:r>
            <a:r>
              <a:rPr lang="pt-PT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Ndukula</a:t>
            </a:r>
            <a:r>
              <a:rPr lang="pt-PT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Selo Afonso, 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M11402</a:t>
            </a:r>
            <a:r>
              <a:rPr lang="pt-PT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ctr">
              <a:spcBef>
                <a:spcPts val="1800"/>
              </a:spcBef>
              <a:spcAft>
                <a:spcPts val="200"/>
              </a:spcAft>
            </a:pPr>
            <a:endParaRPr lang="pt-PT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>
              <a:lnSpc>
                <a:spcPct val="50000"/>
              </a:lnSpc>
              <a:spcBef>
                <a:spcPts val="1800"/>
              </a:spcBef>
              <a:spcAft>
                <a:spcPts val="200"/>
              </a:spcAft>
            </a:pPr>
            <a:r>
              <a:rPr lang="pt-PT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Todos Assistentes de Investigação em Engenharia Informática da Universidade </a:t>
            </a:r>
            <a:r>
              <a:rPr lang="pt-PT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Kimpa</a:t>
            </a:r>
            <a:r>
              <a:rPr lang="pt-PT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-Vita em Angola</a:t>
            </a:r>
          </a:p>
          <a:p>
            <a:br>
              <a:rPr lang="pt-PT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9650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9031773" y="2681952"/>
            <a:ext cx="3169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</a:rPr>
              <a:t>RESULTADO</a:t>
            </a:r>
          </a:p>
          <a:p>
            <a:pPr algn="ctr"/>
            <a:r>
              <a:rPr lang="pt-PT" sz="3000" b="1" dirty="0">
                <a:solidFill>
                  <a:schemeClr val="bg1"/>
                </a:solidFill>
              </a:rPr>
              <a:t>EXPERIMENTAL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922EEA-F7E9-4876-AD98-079C6DF50158}"/>
              </a:ext>
            </a:extLst>
          </p:cNvPr>
          <p:cNvSpPr txBox="1"/>
          <p:nvPr/>
        </p:nvSpPr>
        <p:spPr>
          <a:xfrm>
            <a:off x="185530" y="0"/>
            <a:ext cx="109993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ANALISE COMPARATIVE DE DESEMPENHO : </a:t>
            </a:r>
          </a:p>
          <a:p>
            <a:pPr marL="342900" indent="-342900"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 LOCAL VS CLOUD</a:t>
            </a:r>
            <a:endParaRPr lang="pt-PT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tabLst>
                <a:tab pos="457200" algn="l"/>
              </a:tabLst>
            </a:pP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56188A-6FD2-4E30-AF83-0C7616E29347}"/>
              </a:ext>
            </a:extLst>
          </p:cNvPr>
          <p:cNvSpPr txBox="1"/>
          <p:nvPr/>
        </p:nvSpPr>
        <p:spPr>
          <a:xfrm>
            <a:off x="1071272" y="1247585"/>
            <a:ext cx="6168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Tabela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Teste CPU e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cálculo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overhead</a:t>
            </a: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3477F0-79D4-47CE-AB04-6FF7F5C9F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00561"/>
              </p:ext>
            </p:extLst>
          </p:nvPr>
        </p:nvGraphicFramePr>
        <p:xfrm>
          <a:off x="1348214" y="2681952"/>
          <a:ext cx="7133175" cy="2115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932">
                  <a:extLst>
                    <a:ext uri="{9D8B030D-6E8A-4147-A177-3AD203B41FA5}">
                      <a16:colId xmlns:a16="http://schemas.microsoft.com/office/drawing/2014/main" val="3828520176"/>
                    </a:ext>
                  </a:extLst>
                </a:gridCol>
                <a:gridCol w="1144305">
                  <a:extLst>
                    <a:ext uri="{9D8B030D-6E8A-4147-A177-3AD203B41FA5}">
                      <a16:colId xmlns:a16="http://schemas.microsoft.com/office/drawing/2014/main" val="3914396589"/>
                    </a:ext>
                  </a:extLst>
                </a:gridCol>
                <a:gridCol w="1138429">
                  <a:extLst>
                    <a:ext uri="{9D8B030D-6E8A-4147-A177-3AD203B41FA5}">
                      <a16:colId xmlns:a16="http://schemas.microsoft.com/office/drawing/2014/main" val="2331267335"/>
                    </a:ext>
                  </a:extLst>
                </a:gridCol>
                <a:gridCol w="1144305">
                  <a:extLst>
                    <a:ext uri="{9D8B030D-6E8A-4147-A177-3AD203B41FA5}">
                      <a16:colId xmlns:a16="http://schemas.microsoft.com/office/drawing/2014/main" val="187906999"/>
                    </a:ext>
                  </a:extLst>
                </a:gridCol>
                <a:gridCol w="1272102">
                  <a:extLst>
                    <a:ext uri="{9D8B030D-6E8A-4147-A177-3AD203B41FA5}">
                      <a16:colId xmlns:a16="http://schemas.microsoft.com/office/drawing/2014/main" val="1614431083"/>
                    </a:ext>
                  </a:extLst>
                </a:gridCol>
                <a:gridCol w="1272102">
                  <a:extLst>
                    <a:ext uri="{9D8B030D-6E8A-4147-A177-3AD203B41FA5}">
                      <a16:colId xmlns:a16="http://schemas.microsoft.com/office/drawing/2014/main" val="2725443721"/>
                    </a:ext>
                  </a:extLst>
                </a:gridCol>
              </a:tblGrid>
              <a:tr h="7051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Local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Cloud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Overhead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182079"/>
                  </a:ext>
                </a:extLst>
              </a:tr>
              <a:tr h="705112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Single core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Multi core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Ingle core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Multi core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Single core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Multi core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492222"/>
                  </a:ext>
                </a:extLst>
              </a:tr>
              <a:tr h="705112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710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1538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551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1198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0,22394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0,22106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830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5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9031773" y="2681952"/>
            <a:ext cx="3169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</a:rPr>
              <a:t>RESULTADO</a:t>
            </a:r>
          </a:p>
          <a:p>
            <a:pPr algn="ctr"/>
            <a:r>
              <a:rPr lang="pt-PT" sz="3000" b="1" dirty="0">
                <a:solidFill>
                  <a:schemeClr val="bg1"/>
                </a:solidFill>
              </a:rPr>
              <a:t>EXPERIMENTAL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922EEA-F7E9-4876-AD98-079C6DF50158}"/>
              </a:ext>
            </a:extLst>
          </p:cNvPr>
          <p:cNvSpPr txBox="1"/>
          <p:nvPr/>
        </p:nvSpPr>
        <p:spPr>
          <a:xfrm>
            <a:off x="170124" y="67421"/>
            <a:ext cx="91196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ANALISE COMPARATIVE DE DESEMPENHO : CONTAINER LOCAL VS CLOUD</a:t>
            </a:r>
            <a:endParaRPr lang="pt-PT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tabLst>
                <a:tab pos="457200" algn="l"/>
              </a:tabLst>
            </a:pP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56188A-6FD2-4E30-AF83-0C7616E29347}"/>
              </a:ext>
            </a:extLst>
          </p:cNvPr>
          <p:cNvSpPr txBox="1"/>
          <p:nvPr/>
        </p:nvSpPr>
        <p:spPr>
          <a:xfrm>
            <a:off x="170124" y="283147"/>
            <a:ext cx="6168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Gráfico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Teste CPU e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cálculo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overhead</a:t>
            </a: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FC3970-1A35-4986-A445-E1D550A4A8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0" y="929478"/>
            <a:ext cx="8374740" cy="287389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D3DBEE-0817-4AF9-839B-13A990D0B8AB}"/>
              </a:ext>
            </a:extLst>
          </p:cNvPr>
          <p:cNvSpPr txBox="1"/>
          <p:nvPr/>
        </p:nvSpPr>
        <p:spPr>
          <a:xfrm>
            <a:off x="170124" y="3697615"/>
            <a:ext cx="88616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Interpretação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Overhead do Single Core:</a:t>
            </a: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algn="l">
              <a:buSzPts val="1000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 valor de 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0.223943661971831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indica que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desempenho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um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único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núcleo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dentro do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contentor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cloud é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aproximadamente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22.39%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inferior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desempenho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contentor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nível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local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Overhead do Multi Core:</a:t>
            </a: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algn="l">
              <a:buSzPts val="1000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 valor de 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0.2210663198959688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indica que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desempenho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múltiplos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núcleos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dentro do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contentor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cloud é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aproximadamente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22.11%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inferior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desempenho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contentor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nível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local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pt-PT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algn="l">
              <a:buSzPts val="1000"/>
              <a:tabLst>
                <a:tab pos="457200" algn="l"/>
              </a:tabLst>
            </a:pP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9031773" y="2681952"/>
            <a:ext cx="3169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</a:rPr>
              <a:t>RESULTADO</a:t>
            </a:r>
          </a:p>
          <a:p>
            <a:pPr algn="ctr"/>
            <a:r>
              <a:rPr lang="pt-PT" sz="3000" b="1" dirty="0">
                <a:solidFill>
                  <a:schemeClr val="bg1"/>
                </a:solidFill>
              </a:rPr>
              <a:t>EXPERIMENTAL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922EEA-F7E9-4876-AD98-079C6DF50158}"/>
              </a:ext>
            </a:extLst>
          </p:cNvPr>
          <p:cNvSpPr txBox="1"/>
          <p:nvPr/>
        </p:nvSpPr>
        <p:spPr>
          <a:xfrm>
            <a:off x="185530" y="0"/>
            <a:ext cx="109993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ANALISE COMPARATIVE DE DESEMPENHO : </a:t>
            </a:r>
          </a:p>
          <a:p>
            <a:pPr marL="342900" indent="-342900"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 LOCAL VS CLOUD</a:t>
            </a:r>
            <a:endParaRPr lang="pt-PT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tabLst>
                <a:tab pos="457200" algn="l"/>
              </a:tabLst>
            </a:pP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56188A-6FD2-4E30-AF83-0C7616E29347}"/>
              </a:ext>
            </a:extLst>
          </p:cNvPr>
          <p:cNvSpPr txBox="1"/>
          <p:nvPr/>
        </p:nvSpPr>
        <p:spPr>
          <a:xfrm>
            <a:off x="1071272" y="1247585"/>
            <a:ext cx="6168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Tabela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Teste da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Memória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cálculo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overhead</a:t>
            </a: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2D63254-9EC3-49AA-B690-78233CD9E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45691"/>
              </p:ext>
            </p:extLst>
          </p:nvPr>
        </p:nvGraphicFramePr>
        <p:xfrm>
          <a:off x="1350449" y="2275383"/>
          <a:ext cx="6388820" cy="2688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205">
                  <a:extLst>
                    <a:ext uri="{9D8B030D-6E8A-4147-A177-3AD203B41FA5}">
                      <a16:colId xmlns:a16="http://schemas.microsoft.com/office/drawing/2014/main" val="1294541305"/>
                    </a:ext>
                  </a:extLst>
                </a:gridCol>
                <a:gridCol w="1597205">
                  <a:extLst>
                    <a:ext uri="{9D8B030D-6E8A-4147-A177-3AD203B41FA5}">
                      <a16:colId xmlns:a16="http://schemas.microsoft.com/office/drawing/2014/main" val="2524731975"/>
                    </a:ext>
                  </a:extLst>
                </a:gridCol>
                <a:gridCol w="1597205">
                  <a:extLst>
                    <a:ext uri="{9D8B030D-6E8A-4147-A177-3AD203B41FA5}">
                      <a16:colId xmlns:a16="http://schemas.microsoft.com/office/drawing/2014/main" val="3591669644"/>
                    </a:ext>
                  </a:extLst>
                </a:gridCol>
                <a:gridCol w="1597205">
                  <a:extLst>
                    <a:ext uri="{9D8B030D-6E8A-4147-A177-3AD203B41FA5}">
                      <a16:colId xmlns:a16="http://schemas.microsoft.com/office/drawing/2014/main" val="2999982854"/>
                    </a:ext>
                  </a:extLst>
                </a:gridCol>
              </a:tblGrid>
              <a:tr h="44811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Latency teste (ms)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48195"/>
                  </a:ext>
                </a:extLst>
              </a:tr>
              <a:tr h="448117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Teste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local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Cloud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Overhead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190721"/>
                  </a:ext>
                </a:extLst>
              </a:tr>
              <a:tr h="448117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min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0.00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0.00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213267"/>
                  </a:ext>
                </a:extLst>
              </a:tr>
              <a:tr h="448117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avg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0.00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0.00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446678"/>
                  </a:ext>
                </a:extLst>
              </a:tr>
              <a:tr h="448117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max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11.21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9.37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864916"/>
                  </a:ext>
                </a:extLst>
              </a:tr>
              <a:tr h="448117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sum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4644.48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</a:rPr>
                        <a:t>3645.81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-0,2739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82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9031773" y="2681952"/>
            <a:ext cx="3169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</a:rPr>
              <a:t>RESULTADO</a:t>
            </a:r>
          </a:p>
          <a:p>
            <a:pPr algn="ctr"/>
            <a:r>
              <a:rPr lang="pt-PT" sz="3000" b="1" dirty="0">
                <a:solidFill>
                  <a:schemeClr val="bg1"/>
                </a:solidFill>
              </a:rPr>
              <a:t>EXPERIMENTAL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922EEA-F7E9-4876-AD98-079C6DF50158}"/>
              </a:ext>
            </a:extLst>
          </p:cNvPr>
          <p:cNvSpPr txBox="1"/>
          <p:nvPr/>
        </p:nvSpPr>
        <p:spPr>
          <a:xfrm>
            <a:off x="170124" y="67421"/>
            <a:ext cx="91196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ANALISE COMPARATIVE DE DESEMPENHO : CONTAINER LOCAL VS CLOUD</a:t>
            </a:r>
            <a:endParaRPr lang="pt-PT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tabLst>
                <a:tab pos="457200" algn="l"/>
              </a:tabLst>
            </a:pP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56188A-6FD2-4E30-AF83-0C7616E29347}"/>
              </a:ext>
            </a:extLst>
          </p:cNvPr>
          <p:cNvSpPr txBox="1"/>
          <p:nvPr/>
        </p:nvSpPr>
        <p:spPr>
          <a:xfrm>
            <a:off x="170124" y="283147"/>
            <a:ext cx="6168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Gráfico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Teste da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Memória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cálculo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overhead</a:t>
            </a: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BB2A26-B806-446F-949B-3DB1110E19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0" y="1102134"/>
            <a:ext cx="5255563" cy="25954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AD222BE-D518-4E50-A3EC-F12650166727}"/>
              </a:ext>
            </a:extLst>
          </p:cNvPr>
          <p:cNvSpPr txBox="1"/>
          <p:nvPr/>
        </p:nvSpPr>
        <p:spPr>
          <a:xfrm>
            <a:off x="310350" y="3870272"/>
            <a:ext cx="85155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Interpretação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pt-PT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gráfico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acima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soma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latência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entre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ambiente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local e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ambiente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cloud:</a:t>
            </a:r>
          </a:p>
          <a:p>
            <a:pPr algn="just"/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ambiente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local, a soma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latência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de 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4644,48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ambiente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clpous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soma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latÊncia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3645.81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</a:t>
            </a:r>
            <a:endParaRPr lang="pt-PT" sz="18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overhead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aproximadaamente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-27.39%,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indicando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latÊncia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ambiente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significativamente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que no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ambiente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local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0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8983100" y="2681952"/>
            <a:ext cx="2898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</a:rPr>
              <a:t>CONCLUSÕES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EED41A-D292-45EE-AA46-90AD6DB8A8D5}"/>
              </a:ext>
            </a:extLst>
          </p:cNvPr>
          <p:cNvSpPr txBox="1"/>
          <p:nvPr/>
        </p:nvSpPr>
        <p:spPr>
          <a:xfrm>
            <a:off x="1073426" y="789126"/>
            <a:ext cx="76995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Ao analisar o desempenho dos contentores Docker,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observaou-se</a:t>
            </a:r>
            <a:r>
              <a:rPr lang="pt-PT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que. Embora haja uma pequena sobrecarga de recursos em comparação com a execução direta no hardware, os benefícios em termos de portabilidade, consistência e eficiência operacional superam significativamente essas </a:t>
            </a:r>
            <a:r>
              <a:rPr lang="pt-PT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desevantagens</a:t>
            </a:r>
            <a:r>
              <a:rPr lang="pt-PT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Alem disso, as praticas recomendadas de otimização de imagens Docker e a utilização de ferramentas de orquestração, como ACR, contribuem para mitigar os impactos no desempenho.</a:t>
            </a:r>
          </a:p>
          <a:p>
            <a:pPr algn="just"/>
            <a:r>
              <a:rPr lang="pt-PT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283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9554817" y="2960248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</a:rPr>
              <a:t>RESUMO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7142546-DDB2-4405-9E85-868B42DC778B}"/>
              </a:ext>
            </a:extLst>
          </p:cNvPr>
          <p:cNvSpPr txBox="1"/>
          <p:nvPr/>
        </p:nvSpPr>
        <p:spPr>
          <a:xfrm>
            <a:off x="1046922" y="364058"/>
            <a:ext cx="7673008" cy="5057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72720" algn="just">
              <a:spcAft>
                <a:spcPts val="1000"/>
              </a:spcAft>
            </a:pPr>
            <a:r>
              <a:rPr lang="pt-PT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Este trabalho explora a instalação, configuração, utilização e análise de desempenho de contentores Docker em ambientes local e </a:t>
            </a:r>
            <a:r>
              <a:rPr lang="pt-PT" sz="22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cloud</a:t>
            </a:r>
            <a:r>
              <a:rPr lang="pt-PT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Com o crescimento do uso de </a:t>
            </a:r>
            <a:r>
              <a:rPr lang="pt-PT" sz="2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containers</a:t>
            </a:r>
            <a:r>
              <a:rPr lang="pt-PT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no desenvolvimento e </a:t>
            </a:r>
            <a:r>
              <a:rPr lang="pt-PT" sz="22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deploy</a:t>
            </a:r>
            <a:r>
              <a:rPr lang="pt-PT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 aplicações, é crucial entender as diferenças de desempenho e escalabilidade entre os dois ambientes. Utilizando uma aplicação como exemplo, em </a:t>
            </a:r>
            <a:r>
              <a:rPr lang="pt-PT" sz="2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python</a:t>
            </a:r>
            <a:r>
              <a:rPr lang="pt-PT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(geração de números primos menor a 1000), comparamos a performance local usando o terminal </a:t>
            </a:r>
            <a:r>
              <a:rPr lang="pt-PT" sz="2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vs</a:t>
            </a:r>
            <a:r>
              <a:rPr lang="pt-PT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pt-PT" sz="2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code</a:t>
            </a:r>
            <a:r>
              <a:rPr lang="pt-PT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o Docker desktop, e a performance ao nível do </a:t>
            </a:r>
            <a:r>
              <a:rPr lang="pt-PT" sz="22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Azure</a:t>
            </a:r>
            <a:r>
              <a:rPr lang="pt-PT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pt-PT" sz="2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Azure</a:t>
            </a:r>
            <a:r>
              <a:rPr lang="pt-PT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CLI, ACR, ACI). Nossos resultados destacam as vantagens e desvantagens de cada abordagem, fornecendo </a:t>
            </a:r>
            <a:r>
              <a:rPr lang="pt-PT" sz="22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insights</a:t>
            </a:r>
            <a:r>
              <a:rPr lang="pt-PT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valiosos para desenvolvedores e arquitetos de sistemas.</a:t>
            </a:r>
          </a:p>
          <a:p>
            <a:pPr indent="172720" algn="just">
              <a:spcAft>
                <a:spcPts val="1000"/>
              </a:spcAft>
            </a:pPr>
            <a:endParaRPr lang="pt-PT" sz="22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73990" algn="just">
              <a:spcAft>
                <a:spcPts val="600"/>
              </a:spcAft>
            </a:pPr>
            <a:r>
              <a:rPr lang="en-US" sz="20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Palavras-chave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— cloud, ambientes, performance, local, </a:t>
            </a:r>
            <a:r>
              <a:rPr lang="en-US" sz="2000" b="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desempenh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pt-PT" sz="2000" b="1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8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9020939" y="2892955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</a:rPr>
              <a:t>ARQUITETURA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6FBC6C-9121-4C5D-AF46-9F58FC7DBAB7}"/>
              </a:ext>
            </a:extLst>
          </p:cNvPr>
          <p:cNvSpPr txBox="1"/>
          <p:nvPr/>
        </p:nvSpPr>
        <p:spPr>
          <a:xfrm>
            <a:off x="993913" y="201909"/>
            <a:ext cx="7792277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x-none" sz="20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Container Docker: </a:t>
            </a:r>
            <a:r>
              <a:rPr lang="x-none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Executando </a:t>
            </a:r>
            <a:r>
              <a:rPr lang="x-none" sz="2000" i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 script Python</a:t>
            </a:r>
            <a:r>
              <a:rPr lang="x-none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 as ferramentas de benchmark.</a:t>
            </a:r>
            <a:endParaRPr lang="pt-PT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endParaRPr lang="pt-PT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x-none" sz="20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Ambientes de Execução:</a:t>
            </a:r>
            <a:endParaRPr lang="pt-PT" sz="2000" b="1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endParaRPr lang="pt-PT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82880" algn="l"/>
              </a:tabLst>
            </a:pPr>
            <a:r>
              <a:rPr lang="x-none" sz="20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Local: </a:t>
            </a:r>
            <a:r>
              <a:rPr lang="x-none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Um</a:t>
            </a:r>
            <a:r>
              <a:rPr lang="x-none" sz="20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laptop ou desktop com Docker instalado.</a:t>
            </a:r>
            <a:endParaRPr lang="pt-PT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lvl="0" indent="-285750" algn="just">
              <a:lnSpc>
                <a:spcPct val="95000"/>
              </a:lnSpc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82880" algn="l"/>
              </a:tabLst>
            </a:pPr>
            <a:r>
              <a:rPr lang="x-none" sz="2000" b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Cloud:</a:t>
            </a:r>
            <a:r>
              <a:rPr lang="x-none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Azure container Instances (ACI)</a:t>
            </a:r>
            <a:r>
              <a:rPr lang="pt-PT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p</a:t>
            </a:r>
            <a:r>
              <a:rPr lang="x-none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ara execução na nuvem.</a:t>
            </a:r>
            <a:endParaRPr lang="pt-PT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7" name="Imagem 6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45F15609-81C4-450C-AD8E-148A028456D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2" y="2892955"/>
            <a:ext cx="7553738" cy="37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8932547" y="2681952"/>
            <a:ext cx="3368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</a:rPr>
              <a:t>CONFIGURAÇÃO</a:t>
            </a:r>
          </a:p>
          <a:p>
            <a:pPr algn="ctr"/>
            <a:r>
              <a:rPr lang="pt-PT" sz="3000" b="1" dirty="0">
                <a:solidFill>
                  <a:schemeClr val="bg1"/>
                </a:solidFill>
              </a:rPr>
              <a:t>EXPERIMENTAL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922EEA-F7E9-4876-AD98-079C6DF50158}"/>
              </a:ext>
            </a:extLst>
          </p:cNvPr>
          <p:cNvSpPr txBox="1"/>
          <p:nvPr/>
        </p:nvSpPr>
        <p:spPr>
          <a:xfrm>
            <a:off x="708992" y="199648"/>
            <a:ext cx="5665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pt-PT" sz="2000" b="1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DETALHES DE 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A7FD93-3F5C-4C58-9D75-7370FEA4CC8B}"/>
              </a:ext>
            </a:extLst>
          </p:cNvPr>
          <p:cNvSpPr txBox="1"/>
          <p:nvPr/>
        </p:nvSpPr>
        <p:spPr>
          <a:xfrm>
            <a:off x="1199322" y="795994"/>
            <a:ext cx="6215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Ambiente local: Criação imagens por Docker desktop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01F9DB0-8F19-4FF2-B9D9-007244CB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541840"/>
            <a:ext cx="8388626" cy="43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4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8932547" y="2681952"/>
            <a:ext cx="3368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</a:rPr>
              <a:t>CONFIGURAÇÃO</a:t>
            </a:r>
          </a:p>
          <a:p>
            <a:pPr algn="ctr"/>
            <a:r>
              <a:rPr lang="pt-PT" sz="3000" b="1" dirty="0">
                <a:solidFill>
                  <a:schemeClr val="bg1"/>
                </a:solidFill>
              </a:rPr>
              <a:t>EXPERIMENTAL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922EEA-F7E9-4876-AD98-079C6DF50158}"/>
              </a:ext>
            </a:extLst>
          </p:cNvPr>
          <p:cNvSpPr txBox="1"/>
          <p:nvPr/>
        </p:nvSpPr>
        <p:spPr>
          <a:xfrm>
            <a:off x="708992" y="199648"/>
            <a:ext cx="5665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pt-PT" sz="2000" b="1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DETALHES DE 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A7FD93-3F5C-4C58-9D75-7370FEA4CC8B}"/>
              </a:ext>
            </a:extLst>
          </p:cNvPr>
          <p:cNvSpPr txBox="1"/>
          <p:nvPr/>
        </p:nvSpPr>
        <p:spPr>
          <a:xfrm>
            <a:off x="1199322" y="795994"/>
            <a:ext cx="750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Ambiente 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cloud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Criação ACR por 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Azure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CLI e 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Puchar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imagens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0FC674-4B9F-4ABB-939B-9A65B8D62E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1361563"/>
            <a:ext cx="7845869" cy="49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9031773" y="2681952"/>
            <a:ext cx="3169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</a:rPr>
              <a:t>RESULTADO</a:t>
            </a:r>
          </a:p>
          <a:p>
            <a:pPr algn="ctr"/>
            <a:r>
              <a:rPr lang="pt-PT" sz="3000" b="1" dirty="0">
                <a:solidFill>
                  <a:schemeClr val="bg1"/>
                </a:solidFill>
              </a:rPr>
              <a:t>EXPERIMENTAL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922EEA-F7E9-4876-AD98-079C6DF50158}"/>
              </a:ext>
            </a:extLst>
          </p:cNvPr>
          <p:cNvSpPr txBox="1"/>
          <p:nvPr/>
        </p:nvSpPr>
        <p:spPr>
          <a:xfrm>
            <a:off x="1053548" y="189981"/>
            <a:ext cx="5665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 DAS IMAGENS DOCKER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A7FD93-3F5C-4C58-9D75-7370FEA4CC8B}"/>
              </a:ext>
            </a:extLst>
          </p:cNvPr>
          <p:cNvSpPr txBox="1"/>
          <p:nvPr/>
        </p:nvSpPr>
        <p:spPr>
          <a:xfrm>
            <a:off x="1199322" y="795994"/>
            <a:ext cx="750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Ambiente Local: 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7BA00E-D0E9-414D-831E-A037D27502AE}"/>
              </a:ext>
            </a:extLst>
          </p:cNvPr>
          <p:cNvSpPr txBox="1"/>
          <p:nvPr/>
        </p:nvSpPr>
        <p:spPr>
          <a:xfrm>
            <a:off x="1467679" y="1237842"/>
            <a:ext cx="6168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algn="l"/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PT" sz="1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Commandos: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algn="just"/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 run -it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geekbench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-python-benchmark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algn="just"/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B271FD-91E4-4D3E-92A2-E9332DF6CAAF}"/>
              </a:ext>
            </a:extLst>
          </p:cNvPr>
          <p:cNvSpPr txBox="1"/>
          <p:nvPr/>
        </p:nvSpPr>
        <p:spPr>
          <a:xfrm>
            <a:off x="1467679" y="3028890"/>
            <a:ext cx="6168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Resultados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66370-088B-4844-9E97-5C529AFA737A}"/>
              </a:ext>
            </a:extLst>
          </p:cNvPr>
          <p:cNvSpPr txBox="1"/>
          <p:nvPr/>
        </p:nvSpPr>
        <p:spPr>
          <a:xfrm>
            <a:off x="1868557" y="3697615"/>
            <a:ext cx="616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Geekbench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9D0A5A4-5F9E-4CC9-BD81-8B14AB0C72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4374847"/>
            <a:ext cx="5883965" cy="16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7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9031773" y="2681952"/>
            <a:ext cx="3169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</a:rPr>
              <a:t>RESULTADO</a:t>
            </a:r>
          </a:p>
          <a:p>
            <a:pPr algn="ctr"/>
            <a:r>
              <a:rPr lang="pt-PT" sz="3000" b="1" dirty="0">
                <a:solidFill>
                  <a:schemeClr val="bg1"/>
                </a:solidFill>
              </a:rPr>
              <a:t>EXPERIMENTAL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922EEA-F7E9-4876-AD98-079C6DF50158}"/>
              </a:ext>
            </a:extLst>
          </p:cNvPr>
          <p:cNvSpPr txBox="1"/>
          <p:nvPr/>
        </p:nvSpPr>
        <p:spPr>
          <a:xfrm>
            <a:off x="1053548" y="30158"/>
            <a:ext cx="5665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 DAS IMAGENS DOCKER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A7FD93-3F5C-4C58-9D75-7370FEA4CC8B}"/>
              </a:ext>
            </a:extLst>
          </p:cNvPr>
          <p:cNvSpPr txBox="1"/>
          <p:nvPr/>
        </p:nvSpPr>
        <p:spPr>
          <a:xfrm>
            <a:off x="1053548" y="610162"/>
            <a:ext cx="750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Ambiente Local: 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7BA00E-D0E9-414D-831E-A037D27502AE}"/>
              </a:ext>
            </a:extLst>
          </p:cNvPr>
          <p:cNvSpPr txBox="1"/>
          <p:nvPr/>
        </p:nvSpPr>
        <p:spPr>
          <a:xfrm>
            <a:off x="1335157" y="906430"/>
            <a:ext cx="6168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algn="l"/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PT" sz="1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Commandos: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algn="just"/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 run -it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sysbech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-python-benchmark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algn="just"/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B271FD-91E4-4D3E-92A2-E9332DF6CAAF}"/>
              </a:ext>
            </a:extLst>
          </p:cNvPr>
          <p:cNvSpPr txBox="1"/>
          <p:nvPr/>
        </p:nvSpPr>
        <p:spPr>
          <a:xfrm>
            <a:off x="1335157" y="2371121"/>
            <a:ext cx="6168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Resultados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66370-088B-4844-9E97-5C529AFA737A}"/>
              </a:ext>
            </a:extLst>
          </p:cNvPr>
          <p:cNvSpPr txBox="1"/>
          <p:nvPr/>
        </p:nvSpPr>
        <p:spPr>
          <a:xfrm>
            <a:off x="1722783" y="2856894"/>
            <a:ext cx="616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bench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28BC8D-1CCE-4485-BEB3-106060DCA6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93" y="3311889"/>
            <a:ext cx="7375911" cy="33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9031773" y="2681952"/>
            <a:ext cx="3169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</a:rPr>
              <a:t>RESULTADO</a:t>
            </a:r>
          </a:p>
          <a:p>
            <a:pPr algn="ctr"/>
            <a:r>
              <a:rPr lang="pt-PT" sz="3000" b="1" dirty="0">
                <a:solidFill>
                  <a:schemeClr val="bg1"/>
                </a:solidFill>
              </a:rPr>
              <a:t>EXPERIMENTAL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922EEA-F7E9-4876-AD98-079C6DF50158}"/>
              </a:ext>
            </a:extLst>
          </p:cNvPr>
          <p:cNvSpPr txBox="1"/>
          <p:nvPr/>
        </p:nvSpPr>
        <p:spPr>
          <a:xfrm>
            <a:off x="1053548" y="3845"/>
            <a:ext cx="5665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 DAS IMAGENS DOCKER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A7FD93-3F5C-4C58-9D75-7370FEA4CC8B}"/>
              </a:ext>
            </a:extLst>
          </p:cNvPr>
          <p:cNvSpPr txBox="1"/>
          <p:nvPr/>
        </p:nvSpPr>
        <p:spPr>
          <a:xfrm>
            <a:off x="1053548" y="463480"/>
            <a:ext cx="750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Ambiente 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Cloud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B271FD-91E4-4D3E-92A2-E9332DF6CAAF}"/>
              </a:ext>
            </a:extLst>
          </p:cNvPr>
          <p:cNvSpPr txBox="1"/>
          <p:nvPr/>
        </p:nvSpPr>
        <p:spPr>
          <a:xfrm>
            <a:off x="1264506" y="823961"/>
            <a:ext cx="6168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Resultados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66370-088B-4844-9E97-5C529AFA737A}"/>
              </a:ext>
            </a:extLst>
          </p:cNvPr>
          <p:cNvSpPr txBox="1"/>
          <p:nvPr/>
        </p:nvSpPr>
        <p:spPr>
          <a:xfrm>
            <a:off x="1590261" y="2517018"/>
            <a:ext cx="616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US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Sys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bench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2245852-9BCA-4376-B88D-F1F6466C3F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584552"/>
            <a:ext cx="6520069" cy="85026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49544DA-BA75-4A93-9294-3DF86BB2C316}"/>
              </a:ext>
            </a:extLst>
          </p:cNvPr>
          <p:cNvSpPr txBox="1"/>
          <p:nvPr/>
        </p:nvSpPr>
        <p:spPr>
          <a:xfrm>
            <a:off x="1590261" y="1215220"/>
            <a:ext cx="616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Geekbench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16E600F-34E6-4F68-9E4B-A539F8A247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7" y="2968551"/>
            <a:ext cx="7613912" cy="37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5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B0BDDC-FD08-4352-94B7-5ED2C8C5571D}"/>
              </a:ext>
            </a:extLst>
          </p:cNvPr>
          <p:cNvSpPr txBox="1"/>
          <p:nvPr/>
        </p:nvSpPr>
        <p:spPr>
          <a:xfrm>
            <a:off x="9031773" y="2681952"/>
            <a:ext cx="3169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000" b="1" dirty="0">
                <a:solidFill>
                  <a:schemeClr val="bg1"/>
                </a:solidFill>
              </a:rPr>
              <a:t>RESULTADO</a:t>
            </a:r>
          </a:p>
          <a:p>
            <a:pPr algn="ctr"/>
            <a:r>
              <a:rPr lang="pt-PT" sz="3000" b="1" dirty="0">
                <a:solidFill>
                  <a:schemeClr val="bg1"/>
                </a:solidFill>
              </a:rPr>
              <a:t>EXPERIMENTAL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922EEA-F7E9-4876-AD98-079C6DF50158}"/>
              </a:ext>
            </a:extLst>
          </p:cNvPr>
          <p:cNvSpPr txBox="1"/>
          <p:nvPr/>
        </p:nvSpPr>
        <p:spPr>
          <a:xfrm>
            <a:off x="1053548" y="3845"/>
            <a:ext cx="5665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EXECUÇÃO DAS IMAGENS DOCKER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pt-PT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A7FD93-3F5C-4C58-9D75-7370FEA4CC8B}"/>
              </a:ext>
            </a:extLst>
          </p:cNvPr>
          <p:cNvSpPr txBox="1"/>
          <p:nvPr/>
        </p:nvSpPr>
        <p:spPr>
          <a:xfrm>
            <a:off x="1053548" y="463480"/>
            <a:ext cx="750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PT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AO NÍVEL DO DOCKER DESKTOP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endParaRPr lang="pt-PT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4C21AD2-B265-4B25-B8C3-24B325EFC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1024859"/>
            <a:ext cx="862716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0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{36325A92-8757-4AE9-98D0-35576581B827}tf16401375</Template>
  <TotalTime>60</TotalTime>
  <Words>657</Words>
  <Application>Microsoft Office PowerPoint</Application>
  <PresentationFormat>Ecrã Panorâmico</PresentationFormat>
  <Paragraphs>133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2" baseType="lpstr">
      <vt:lpstr>Arial</vt:lpstr>
      <vt:lpstr>Courier New</vt:lpstr>
      <vt:lpstr>MS Shell Dlg 2</vt:lpstr>
      <vt:lpstr>Symbol</vt:lpstr>
      <vt:lpstr>Times New Roman</vt:lpstr>
      <vt:lpstr>Wingdings</vt:lpstr>
      <vt:lpstr>Wingdings 3</vt:lpstr>
      <vt:lpstr>Madison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Claudio Paco</dc:creator>
  <cp:lastModifiedBy>Joao Claudio Paco</cp:lastModifiedBy>
  <cp:revision>11</cp:revision>
  <dcterms:created xsi:type="dcterms:W3CDTF">2024-06-10T16:51:19Z</dcterms:created>
  <dcterms:modified xsi:type="dcterms:W3CDTF">2024-06-10T19:09:57Z</dcterms:modified>
</cp:coreProperties>
</file>