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8" r:id="rId4"/>
    <p:sldId id="273" r:id="rId5"/>
    <p:sldId id="274" r:id="rId6"/>
    <p:sldId id="275" r:id="rId7"/>
    <p:sldId id="276" r:id="rId8"/>
    <p:sldId id="277" r:id="rId9"/>
    <p:sldId id="279" r:id="rId10"/>
    <p:sldId id="27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8C7F"/>
    <a:srgbClr val="D5745D"/>
    <a:srgbClr val="D75157"/>
    <a:srgbClr val="EF4639"/>
    <a:srgbClr val="C11C0F"/>
    <a:srgbClr val="F7A29B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BA7D0-593F-4DB3-873F-AFB7AFF25913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DF04C922-9F40-4CD5-B4A0-13CC004C3C52}">
      <dgm:prSet phldrT="[Texto]" custT="1"/>
      <dgm:spPr/>
      <dgm:t>
        <a:bodyPr/>
        <a:lstStyle/>
        <a:p>
          <a:r>
            <a:rPr lang="es-PE" sz="1800" dirty="0"/>
            <a:t>2000 </a:t>
          </a:r>
          <a:r>
            <a:rPr lang="es-PE" sz="1400" dirty="0"/>
            <a:t>Registros</a:t>
          </a:r>
          <a:endParaRPr lang="es-ES" sz="1800" dirty="0"/>
        </a:p>
      </dgm:t>
    </dgm:pt>
    <dgm:pt modelId="{5F856BD5-0E9F-4CE6-BC1D-1D89FACD370E}" type="parTrans" cxnId="{CF023DC8-916D-4990-A113-ABC45A01EDC3}">
      <dgm:prSet/>
      <dgm:spPr/>
      <dgm:t>
        <a:bodyPr/>
        <a:lstStyle/>
        <a:p>
          <a:endParaRPr lang="es-ES"/>
        </a:p>
      </dgm:t>
    </dgm:pt>
    <dgm:pt modelId="{8AE905E1-8E42-481A-99D6-22F11C1F6FD2}" type="sibTrans" cxnId="{CF023DC8-916D-4990-A113-ABC45A01EDC3}">
      <dgm:prSet/>
      <dgm:spPr/>
      <dgm:t>
        <a:bodyPr/>
        <a:lstStyle/>
        <a:p>
          <a:endParaRPr lang="es-ES"/>
        </a:p>
      </dgm:t>
    </dgm:pt>
    <dgm:pt modelId="{C2175843-E7A8-4B17-A4ED-513A857B4BDD}">
      <dgm:prSet phldrT="[Texto]" custT="1"/>
      <dgm:spPr>
        <a:solidFill>
          <a:srgbClr val="DD8C7F"/>
        </a:solidFill>
      </dgm:spPr>
      <dgm:t>
        <a:bodyPr/>
        <a:lstStyle/>
        <a:p>
          <a:r>
            <a:rPr lang="es-PE" sz="1800" dirty="0"/>
            <a:t>1</a:t>
          </a:r>
        </a:p>
        <a:p>
          <a:r>
            <a:rPr lang="es-PE" sz="1200" dirty="0"/>
            <a:t> Variable Objetivo tipo Entero</a:t>
          </a:r>
          <a:endParaRPr lang="es-ES" sz="1200" dirty="0"/>
        </a:p>
      </dgm:t>
    </dgm:pt>
    <dgm:pt modelId="{3DD83F3C-4BB6-4066-B0F7-80CA487C5AC2}" type="parTrans" cxnId="{D058B2E4-5B60-4248-B82E-E5F9AC21C6CA}">
      <dgm:prSet/>
      <dgm:spPr/>
      <dgm:t>
        <a:bodyPr/>
        <a:lstStyle/>
        <a:p>
          <a:endParaRPr lang="es-ES"/>
        </a:p>
      </dgm:t>
    </dgm:pt>
    <dgm:pt modelId="{001B0A99-A582-45D4-8BB6-D2B53F28364E}" type="sibTrans" cxnId="{D058B2E4-5B60-4248-B82E-E5F9AC21C6CA}">
      <dgm:prSet/>
      <dgm:spPr/>
      <dgm:t>
        <a:bodyPr/>
        <a:lstStyle/>
        <a:p>
          <a:endParaRPr lang="es-ES"/>
        </a:p>
      </dgm:t>
    </dgm:pt>
    <dgm:pt modelId="{478B7923-E093-4E5C-8B56-D4570F24FE53}">
      <dgm:prSet phldrT="[Texto]" custT="1"/>
      <dgm:spPr>
        <a:solidFill>
          <a:srgbClr val="DD8C7F"/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18</a:t>
          </a:r>
        </a:p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100" kern="1200" dirty="0"/>
            <a:t> </a:t>
          </a:r>
          <a:r>
            <a:rPr lang="es-PE" sz="1200" kern="1200" dirty="0"/>
            <a:t>Variables tipo Entero</a:t>
          </a:r>
          <a:endParaRPr lang="es-ES" sz="1100" kern="1200" dirty="0"/>
        </a:p>
      </dgm:t>
    </dgm:pt>
    <dgm:pt modelId="{E165DBCB-F56A-4B79-A764-1E34B7E7931C}" type="parTrans" cxnId="{922C16CF-DE4A-431C-A40C-A17018AA3285}">
      <dgm:prSet/>
      <dgm:spPr/>
      <dgm:t>
        <a:bodyPr/>
        <a:lstStyle/>
        <a:p>
          <a:endParaRPr lang="es-ES"/>
        </a:p>
      </dgm:t>
    </dgm:pt>
    <dgm:pt modelId="{70A39F46-0BC4-4B0D-8E84-A6E5AA80EDB6}" type="sibTrans" cxnId="{922C16CF-DE4A-431C-A40C-A17018AA3285}">
      <dgm:prSet/>
      <dgm:spPr/>
      <dgm:t>
        <a:bodyPr/>
        <a:lstStyle/>
        <a:p>
          <a:endParaRPr lang="es-ES"/>
        </a:p>
      </dgm:t>
    </dgm:pt>
    <dgm:pt modelId="{BD250182-8E3A-416D-A028-3147B6446F3B}">
      <dgm:prSet phldrT="[Texto]" custT="1"/>
      <dgm:spPr>
        <a:solidFill>
          <a:srgbClr val="DD8C7F"/>
        </a:solidFill>
      </dgm:spPr>
      <dgm:t>
        <a:bodyPr/>
        <a:lstStyle/>
        <a:p>
          <a:r>
            <a:rPr lang="es-PE" sz="1800" dirty="0"/>
            <a:t>2</a:t>
          </a:r>
        </a:p>
        <a:p>
          <a:r>
            <a:rPr lang="es-PE" sz="1200" dirty="0"/>
            <a:t> Variables  tipo Flotante</a:t>
          </a:r>
          <a:endParaRPr lang="es-ES" sz="1200" dirty="0"/>
        </a:p>
      </dgm:t>
    </dgm:pt>
    <dgm:pt modelId="{E4EC59B9-402A-47F2-906D-D4B53A7BA60D}" type="parTrans" cxnId="{EE6C59E7-D96A-42D4-A26D-359B25E8087A}">
      <dgm:prSet/>
      <dgm:spPr/>
      <dgm:t>
        <a:bodyPr/>
        <a:lstStyle/>
        <a:p>
          <a:endParaRPr lang="es-ES"/>
        </a:p>
      </dgm:t>
    </dgm:pt>
    <dgm:pt modelId="{46978188-BAAD-4DC4-955E-A78D68CDEACE}" type="sibTrans" cxnId="{EE6C59E7-D96A-42D4-A26D-359B25E8087A}">
      <dgm:prSet/>
      <dgm:spPr/>
      <dgm:t>
        <a:bodyPr/>
        <a:lstStyle/>
        <a:p>
          <a:endParaRPr lang="es-ES"/>
        </a:p>
      </dgm:t>
    </dgm:pt>
    <dgm:pt modelId="{D132E71E-7D5E-48A5-B207-F76C12FAD57A}" type="pres">
      <dgm:prSet presAssocID="{1EFBA7D0-593F-4DB3-873F-AFB7AFF2591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DC7C6C4-CFD8-4EC7-A151-AB2D681804DF}" type="pres">
      <dgm:prSet presAssocID="{DF04C922-9F40-4CD5-B4A0-13CC004C3C52}" presName="singleCycle" presStyleCnt="0"/>
      <dgm:spPr/>
    </dgm:pt>
    <dgm:pt modelId="{64D4022E-A051-4859-840B-130BC7AD3E19}" type="pres">
      <dgm:prSet presAssocID="{DF04C922-9F40-4CD5-B4A0-13CC004C3C52}" presName="singleCenter" presStyleLbl="node1" presStyleIdx="0" presStyleCnt="4" custLinFactNeighborX="1395" custLinFactNeighborY="-10554">
        <dgm:presLayoutVars>
          <dgm:chMax val="7"/>
          <dgm:chPref val="7"/>
        </dgm:presLayoutVars>
      </dgm:prSet>
      <dgm:spPr/>
    </dgm:pt>
    <dgm:pt modelId="{0D6DDBCA-17FB-465F-A2C9-A8B7D7BE46F0}" type="pres">
      <dgm:prSet presAssocID="{3DD83F3C-4BB6-4066-B0F7-80CA487C5AC2}" presName="Name56" presStyleLbl="parChTrans1D2" presStyleIdx="0" presStyleCnt="3"/>
      <dgm:spPr/>
    </dgm:pt>
    <dgm:pt modelId="{C35561F5-2A21-405C-9CEF-504A1792DA2D}" type="pres">
      <dgm:prSet presAssocID="{C2175843-E7A8-4B17-A4ED-513A857B4BDD}" presName="text0" presStyleLbl="node1" presStyleIdx="1" presStyleCnt="4" custScaleX="208749" custScaleY="119798">
        <dgm:presLayoutVars>
          <dgm:bulletEnabled val="1"/>
        </dgm:presLayoutVars>
      </dgm:prSet>
      <dgm:spPr/>
    </dgm:pt>
    <dgm:pt modelId="{5029E963-571E-45BF-BC78-4CFC03112414}" type="pres">
      <dgm:prSet presAssocID="{E165DBCB-F56A-4B79-A764-1E34B7E7931C}" presName="Name56" presStyleLbl="parChTrans1D2" presStyleIdx="1" presStyleCnt="3"/>
      <dgm:spPr/>
    </dgm:pt>
    <dgm:pt modelId="{43CD2455-004D-4167-A9F8-D1F7E64532BA}" type="pres">
      <dgm:prSet presAssocID="{478B7923-E093-4E5C-8B56-D4570F24FE53}" presName="text0" presStyleLbl="node1" presStyleIdx="2" presStyleCnt="4" custScaleX="160410" custScaleY="140525" custRadScaleRad="88733" custRadScaleInc="15112">
        <dgm:presLayoutVars>
          <dgm:bulletEnabled val="1"/>
        </dgm:presLayoutVars>
      </dgm:prSet>
      <dgm:spPr/>
    </dgm:pt>
    <dgm:pt modelId="{EB0FAEDD-EF77-4D9A-B51D-B3D6D04A0526}" type="pres">
      <dgm:prSet presAssocID="{E4EC59B9-402A-47F2-906D-D4B53A7BA60D}" presName="Name56" presStyleLbl="parChTrans1D2" presStyleIdx="2" presStyleCnt="3"/>
      <dgm:spPr/>
    </dgm:pt>
    <dgm:pt modelId="{630A8ECC-F2A7-4EB1-8274-18E7FE8CD702}" type="pres">
      <dgm:prSet presAssocID="{BD250182-8E3A-416D-A028-3147B6446F3B}" presName="text0" presStyleLbl="node1" presStyleIdx="3" presStyleCnt="4" custScaleX="160410" custScaleY="140698" custRadScaleRad="90031" custRadScaleInc="-15795">
        <dgm:presLayoutVars>
          <dgm:bulletEnabled val="1"/>
        </dgm:presLayoutVars>
      </dgm:prSet>
      <dgm:spPr/>
    </dgm:pt>
  </dgm:ptLst>
  <dgm:cxnLst>
    <dgm:cxn modelId="{D549CB0F-438B-4206-9874-E78306A9FBFB}" type="presOf" srcId="{C2175843-E7A8-4B17-A4ED-513A857B4BDD}" destId="{C35561F5-2A21-405C-9CEF-504A1792DA2D}" srcOrd="0" destOrd="0" presId="urn:microsoft.com/office/officeart/2008/layout/RadialCluster"/>
    <dgm:cxn modelId="{2DD2B329-A08F-4F3A-8292-E20FFF676117}" type="presOf" srcId="{478B7923-E093-4E5C-8B56-D4570F24FE53}" destId="{43CD2455-004D-4167-A9F8-D1F7E64532BA}" srcOrd="0" destOrd="0" presId="urn:microsoft.com/office/officeart/2008/layout/RadialCluster"/>
    <dgm:cxn modelId="{3CAA9E2F-1529-48E6-8FA0-FACD2E5B1728}" type="presOf" srcId="{E4EC59B9-402A-47F2-906D-D4B53A7BA60D}" destId="{EB0FAEDD-EF77-4D9A-B51D-B3D6D04A0526}" srcOrd="0" destOrd="0" presId="urn:microsoft.com/office/officeart/2008/layout/RadialCluster"/>
    <dgm:cxn modelId="{6C93E740-02CB-4FDF-9577-EC4E3C074B00}" type="presOf" srcId="{BD250182-8E3A-416D-A028-3147B6446F3B}" destId="{630A8ECC-F2A7-4EB1-8274-18E7FE8CD702}" srcOrd="0" destOrd="0" presId="urn:microsoft.com/office/officeart/2008/layout/RadialCluster"/>
    <dgm:cxn modelId="{0C30F153-3152-4CB3-8A66-C13FDBF2F65C}" type="presOf" srcId="{1EFBA7D0-593F-4DB3-873F-AFB7AFF25913}" destId="{D132E71E-7D5E-48A5-B207-F76C12FAD57A}" srcOrd="0" destOrd="0" presId="urn:microsoft.com/office/officeart/2008/layout/RadialCluster"/>
    <dgm:cxn modelId="{304AE59F-C44E-40CA-8E4F-A97167B77FAD}" type="presOf" srcId="{DF04C922-9F40-4CD5-B4A0-13CC004C3C52}" destId="{64D4022E-A051-4859-840B-130BC7AD3E19}" srcOrd="0" destOrd="0" presId="urn:microsoft.com/office/officeart/2008/layout/RadialCluster"/>
    <dgm:cxn modelId="{34683BAF-683D-4846-94F6-03846B09BCF3}" type="presOf" srcId="{E165DBCB-F56A-4B79-A764-1E34B7E7931C}" destId="{5029E963-571E-45BF-BC78-4CFC03112414}" srcOrd="0" destOrd="0" presId="urn:microsoft.com/office/officeart/2008/layout/RadialCluster"/>
    <dgm:cxn modelId="{7A2967C0-1718-4E54-B7CD-06CBA13FC45F}" type="presOf" srcId="{3DD83F3C-4BB6-4066-B0F7-80CA487C5AC2}" destId="{0D6DDBCA-17FB-465F-A2C9-A8B7D7BE46F0}" srcOrd="0" destOrd="0" presId="urn:microsoft.com/office/officeart/2008/layout/RadialCluster"/>
    <dgm:cxn modelId="{CF023DC8-916D-4990-A113-ABC45A01EDC3}" srcId="{1EFBA7D0-593F-4DB3-873F-AFB7AFF25913}" destId="{DF04C922-9F40-4CD5-B4A0-13CC004C3C52}" srcOrd="0" destOrd="0" parTransId="{5F856BD5-0E9F-4CE6-BC1D-1D89FACD370E}" sibTransId="{8AE905E1-8E42-481A-99D6-22F11C1F6FD2}"/>
    <dgm:cxn modelId="{922C16CF-DE4A-431C-A40C-A17018AA3285}" srcId="{DF04C922-9F40-4CD5-B4A0-13CC004C3C52}" destId="{478B7923-E093-4E5C-8B56-D4570F24FE53}" srcOrd="1" destOrd="0" parTransId="{E165DBCB-F56A-4B79-A764-1E34B7E7931C}" sibTransId="{70A39F46-0BC4-4B0D-8E84-A6E5AA80EDB6}"/>
    <dgm:cxn modelId="{D058B2E4-5B60-4248-B82E-E5F9AC21C6CA}" srcId="{DF04C922-9F40-4CD5-B4A0-13CC004C3C52}" destId="{C2175843-E7A8-4B17-A4ED-513A857B4BDD}" srcOrd="0" destOrd="0" parTransId="{3DD83F3C-4BB6-4066-B0F7-80CA487C5AC2}" sibTransId="{001B0A99-A582-45D4-8BB6-D2B53F28364E}"/>
    <dgm:cxn modelId="{EE6C59E7-D96A-42D4-A26D-359B25E8087A}" srcId="{DF04C922-9F40-4CD5-B4A0-13CC004C3C52}" destId="{BD250182-8E3A-416D-A028-3147B6446F3B}" srcOrd="2" destOrd="0" parTransId="{E4EC59B9-402A-47F2-906D-D4B53A7BA60D}" sibTransId="{46978188-BAAD-4DC4-955E-A78D68CDEACE}"/>
    <dgm:cxn modelId="{27530200-20CE-4CE2-B505-3CCD8DC6C34D}" type="presParOf" srcId="{D132E71E-7D5E-48A5-B207-F76C12FAD57A}" destId="{EDC7C6C4-CFD8-4EC7-A151-AB2D681804DF}" srcOrd="0" destOrd="0" presId="urn:microsoft.com/office/officeart/2008/layout/RadialCluster"/>
    <dgm:cxn modelId="{DE0D5865-CBDC-4B4C-9325-FDB37FD2800A}" type="presParOf" srcId="{EDC7C6C4-CFD8-4EC7-A151-AB2D681804DF}" destId="{64D4022E-A051-4859-840B-130BC7AD3E19}" srcOrd="0" destOrd="0" presId="urn:microsoft.com/office/officeart/2008/layout/RadialCluster"/>
    <dgm:cxn modelId="{594FB2FD-B9A9-4406-BB37-BB3023FE6830}" type="presParOf" srcId="{EDC7C6C4-CFD8-4EC7-A151-AB2D681804DF}" destId="{0D6DDBCA-17FB-465F-A2C9-A8B7D7BE46F0}" srcOrd="1" destOrd="0" presId="urn:microsoft.com/office/officeart/2008/layout/RadialCluster"/>
    <dgm:cxn modelId="{E1D65CEF-F83C-4D16-AE4C-EFF7CB73D248}" type="presParOf" srcId="{EDC7C6C4-CFD8-4EC7-A151-AB2D681804DF}" destId="{C35561F5-2A21-405C-9CEF-504A1792DA2D}" srcOrd="2" destOrd="0" presId="urn:microsoft.com/office/officeart/2008/layout/RadialCluster"/>
    <dgm:cxn modelId="{4EE4A750-D91E-422E-BF77-17EDDED19604}" type="presParOf" srcId="{EDC7C6C4-CFD8-4EC7-A151-AB2D681804DF}" destId="{5029E963-571E-45BF-BC78-4CFC03112414}" srcOrd="3" destOrd="0" presId="urn:microsoft.com/office/officeart/2008/layout/RadialCluster"/>
    <dgm:cxn modelId="{21434D50-B466-4FA4-9A5D-0F822DB1158A}" type="presParOf" srcId="{EDC7C6C4-CFD8-4EC7-A151-AB2D681804DF}" destId="{43CD2455-004D-4167-A9F8-D1F7E64532BA}" srcOrd="4" destOrd="0" presId="urn:microsoft.com/office/officeart/2008/layout/RadialCluster"/>
    <dgm:cxn modelId="{E47A6AD6-9E4E-4939-B718-63B6475E1968}" type="presParOf" srcId="{EDC7C6C4-CFD8-4EC7-A151-AB2D681804DF}" destId="{EB0FAEDD-EF77-4D9A-B51D-B3D6D04A0526}" srcOrd="5" destOrd="0" presId="urn:microsoft.com/office/officeart/2008/layout/RadialCluster"/>
    <dgm:cxn modelId="{1BDAAA67-C3A3-4187-8C03-99ECF364955E}" type="presParOf" srcId="{EDC7C6C4-CFD8-4EC7-A151-AB2D681804DF}" destId="{630A8ECC-F2A7-4EB1-8274-18E7FE8CD702}" srcOrd="6" destOrd="0" presId="urn:microsoft.com/office/officeart/2008/layout/RadialCluster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4022E-A051-4859-840B-130BC7AD3E19}">
      <dsp:nvSpPr>
        <dsp:cNvPr id="0" name=""/>
        <dsp:cNvSpPr/>
      </dsp:nvSpPr>
      <dsp:spPr>
        <a:xfrm>
          <a:off x="1182491" y="1208164"/>
          <a:ext cx="977642" cy="9776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/>
            <a:t>2000 </a:t>
          </a:r>
          <a:r>
            <a:rPr lang="es-PE" sz="1400" kern="1200" dirty="0"/>
            <a:t>Registros</a:t>
          </a:r>
          <a:endParaRPr lang="es-ES" sz="1800" kern="1200" dirty="0"/>
        </a:p>
      </dsp:txBody>
      <dsp:txXfrm>
        <a:off x="1230216" y="1255889"/>
        <a:ext cx="882192" cy="882192"/>
      </dsp:txXfrm>
    </dsp:sp>
    <dsp:sp modelId="{0D6DDBCA-17FB-465F-A2C9-A8B7D7BE46F0}">
      <dsp:nvSpPr>
        <dsp:cNvPr id="0" name=""/>
        <dsp:cNvSpPr/>
      </dsp:nvSpPr>
      <dsp:spPr>
        <a:xfrm rot="16078475">
          <a:off x="1496622" y="1056229"/>
          <a:ext cx="3040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06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561F5-2A21-405C-9CEF-504A1792DA2D}">
      <dsp:nvSpPr>
        <dsp:cNvPr id="0" name=""/>
        <dsp:cNvSpPr/>
      </dsp:nvSpPr>
      <dsp:spPr>
        <a:xfrm>
          <a:off x="945729" y="119593"/>
          <a:ext cx="1367348" cy="784701"/>
        </a:xfrm>
        <a:prstGeom prst="roundRect">
          <a:avLst/>
        </a:prstGeom>
        <a:solidFill>
          <a:srgbClr val="DD8C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/>
            <a:t>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dirty="0"/>
            <a:t> Variable Objetivo tipo Entero</a:t>
          </a:r>
          <a:endParaRPr lang="es-ES" sz="1200" kern="1200" dirty="0"/>
        </a:p>
      </dsp:txBody>
      <dsp:txXfrm>
        <a:off x="984035" y="157899"/>
        <a:ext cx="1290736" cy="708089"/>
      </dsp:txXfrm>
    </dsp:sp>
    <dsp:sp modelId="{5029E963-571E-45BF-BC78-4CFC03112414}">
      <dsp:nvSpPr>
        <dsp:cNvPr id="0" name=""/>
        <dsp:cNvSpPr/>
      </dsp:nvSpPr>
      <dsp:spPr>
        <a:xfrm rot="2961943">
          <a:off x="2042988" y="2289818"/>
          <a:ext cx="2741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11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2455-004D-4167-A9F8-D1F7E64532BA}">
      <dsp:nvSpPr>
        <dsp:cNvPr id="0" name=""/>
        <dsp:cNvSpPr/>
      </dsp:nvSpPr>
      <dsp:spPr>
        <a:xfrm>
          <a:off x="2138890" y="2393830"/>
          <a:ext cx="1050718" cy="920467"/>
        </a:xfrm>
        <a:prstGeom prst="roundRect">
          <a:avLst/>
        </a:prstGeom>
        <a:solidFill>
          <a:srgbClr val="DD8C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18</a:t>
          </a:r>
        </a:p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100" kern="1200" dirty="0"/>
            <a:t> </a:t>
          </a:r>
          <a:r>
            <a:rPr lang="es-PE" sz="1200" kern="1200" dirty="0"/>
            <a:t>Variables tipo Entero</a:t>
          </a:r>
          <a:endParaRPr lang="es-ES" sz="1100" kern="1200" dirty="0"/>
        </a:p>
      </dsp:txBody>
      <dsp:txXfrm>
        <a:off x="2183823" y="2438763"/>
        <a:ext cx="960852" cy="830601"/>
      </dsp:txXfrm>
    </dsp:sp>
    <dsp:sp modelId="{EB0FAEDD-EF77-4D9A-B51D-B3D6D04A0526}">
      <dsp:nvSpPr>
        <dsp:cNvPr id="0" name=""/>
        <dsp:cNvSpPr/>
      </dsp:nvSpPr>
      <dsp:spPr>
        <a:xfrm rot="7961685">
          <a:off x="960917" y="2299423"/>
          <a:ext cx="3091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16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8ECC-F2A7-4EB1-8274-18E7FE8CD702}">
      <dsp:nvSpPr>
        <dsp:cNvPr id="0" name=""/>
        <dsp:cNvSpPr/>
      </dsp:nvSpPr>
      <dsp:spPr>
        <a:xfrm>
          <a:off x="60184" y="2413039"/>
          <a:ext cx="1050718" cy="921600"/>
        </a:xfrm>
        <a:prstGeom prst="roundRect">
          <a:avLst/>
        </a:prstGeom>
        <a:solidFill>
          <a:srgbClr val="DD8C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/>
            <a:t>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dirty="0"/>
            <a:t> Variables  tipo Flotante</a:t>
          </a:r>
          <a:endParaRPr lang="es-ES" sz="1200" kern="1200" dirty="0"/>
        </a:p>
      </dsp:txBody>
      <dsp:txXfrm>
        <a:off x="105173" y="2458028"/>
        <a:ext cx="960740" cy="831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68A19-73FC-4442-B96C-B3022BCC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19167-E36E-4DDA-810B-9818D7E92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5F21A-F4FA-4A0E-B4AD-EA2C800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BA380-5652-4529-B0C6-D4B36A8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C45E1-F477-46E8-9558-76B128AC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47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DF6F8-5B8B-4789-B25E-DA6E4E8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07652C-5C88-4B2A-9FCC-0A9D05EA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447F7-B161-4ABB-8D49-39E183FC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E7C37-68EE-4241-8B96-B08FD5E7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129BF-3441-4DD4-8F49-AC9D17E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84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CB96AD-39DC-4AF3-A66B-85B7A75E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04E325-EA8D-4469-A521-65C7A4A5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6C577-E4EF-4489-9F87-49F826F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B1DFE-61CD-4600-8293-407121C1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F1A72-6512-43CA-A973-BC1C408B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9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B82F-78A1-411E-B17C-345EF7DE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12C35-6294-4679-A999-443B205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CA5D3-40AE-4F2A-AFFC-5ADF0713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A804B-A258-4002-B384-660ECC1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BE650-BABC-4118-9F91-D1BD179A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9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3857-6B27-4FD9-BDEA-3179A721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C86722-0F57-405A-BB17-2333AA6E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E30C6-5958-4FEF-BF9C-60608D56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1AFD6-7CEA-4B6E-B4FB-9AAB9C9D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869FD-7DC7-4D04-B188-1C9777EF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7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79342-EC17-47F0-BBB9-E0AAD501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B0AD5-5A02-4ADE-A866-2F5AE57E9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9D8A4B-6E57-447C-BE5F-2DCC0C81B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582C08-DE7D-4BDD-A4AD-9B303306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38CB8-F10D-4105-976E-39E0888D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0B439-0566-451A-9728-84399A7D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28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7025B-80D6-4FAB-A518-CE392D34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6AF4E-A185-431B-9A1B-6BEF251A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0906F-C6EF-47C0-B13D-4E16B727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1BD226-5390-4E2F-B387-E9FE282BC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B26D40-4F03-4DA6-9576-D2D364499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BA5CE6-9059-4FD9-9508-09EB106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3121BC-24A0-4CF1-88A8-70BA4219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49EB69-B862-4147-B406-41AE293A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07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63EB8-9F13-49B6-AB81-1123208F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473460-6CA8-43A8-BE92-8D86B566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BFB8AC-BF69-4DBE-AFD4-40B5E48D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981913-6EA2-4A04-BA48-6519A262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1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F9B28F-F0E5-4724-B57D-B61E965F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5D5FCE-9A59-4705-9D2B-6528F640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82DA07-B829-44B6-B4AC-64142A2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99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24EF-89B7-40EA-9345-F0D76BA3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3931C-E2B9-4DFA-8EB8-9F6913FE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57D0FA-7E7D-4623-B49B-6D7A41BA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4BA41-6D76-46B1-944D-ACA56369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AA34F9-AC5B-482F-8192-3CE27A8B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85827-72B0-4D61-9561-FBDE1E7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4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3B46C-3EEF-45FF-B45E-E0B2842B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583914-90A4-44BF-A7D3-596C75A3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7EE8B7-6916-483B-979B-D947E5AC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BD23D-CE27-4A4A-826D-E6572E18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67A7C-36FC-4902-AE2E-23502FA6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40103D-03AC-47D1-8834-AF7B568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9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2105CB-EB55-47CA-9227-EC37ABA9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2A66D5-9B16-4261-8062-6D342A9B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515AE-9511-4208-9B16-1BBB2F1E3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09AE-55CF-4D3F-BE2B-308A794E7B3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39D87-5783-403F-AB4F-001A66D3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90323-FE51-442C-813E-3BB1A4979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2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1.xml"/><Relationship Id="rId7" Type="http://schemas.openxmlformats.org/officeDocument/2006/relationships/package" Target="../embeddings/Microsoft_Excel_Worksheet.xlsx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www.kaggle.com/datasets/iabhishekofficial/mobile-price-classific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835F11C9-D32D-4C86-BC62-FDFF11269615}"/>
              </a:ext>
            </a:extLst>
          </p:cNvPr>
          <p:cNvSpPr txBox="1"/>
          <p:nvPr/>
        </p:nvSpPr>
        <p:spPr>
          <a:xfrm>
            <a:off x="6848476" y="9527"/>
            <a:ext cx="5343524" cy="683894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s-ES" sz="2800" b="1" dirty="0"/>
          </a:p>
          <a:p>
            <a:pPr algn="ctr"/>
            <a:endParaRPr lang="es-ES" sz="2800" b="1" dirty="0"/>
          </a:p>
          <a:p>
            <a:pPr algn="ctr"/>
            <a:r>
              <a:rPr lang="es-ES" sz="2800" b="1" dirty="0"/>
              <a:t>PROYECTO 1</a:t>
            </a:r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dirty="0"/>
              <a:t>Datos Personales: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Nombre Completo</a:t>
            </a:r>
            <a:r>
              <a:rPr lang="es-ES" dirty="0"/>
              <a:t>: </a:t>
            </a:r>
          </a:p>
          <a:p>
            <a:pPr algn="ctr"/>
            <a:r>
              <a:rPr lang="es-ES" dirty="0"/>
              <a:t>Juan Carlos Palacios Banchero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ID Coding Dojo</a:t>
            </a:r>
            <a:r>
              <a:rPr lang="es-ES" dirty="0"/>
              <a:t>: </a:t>
            </a:r>
          </a:p>
          <a:p>
            <a:pPr algn="ctr"/>
            <a:r>
              <a:rPr lang="es-ES" dirty="0"/>
              <a:t>81390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err="1"/>
              <a:t>Track</a:t>
            </a:r>
            <a:r>
              <a:rPr lang="es-ES" dirty="0"/>
              <a:t>: </a:t>
            </a:r>
          </a:p>
          <a:p>
            <a:pPr algn="ctr"/>
            <a:r>
              <a:rPr lang="es-ES" dirty="0"/>
              <a:t>Data Science Fundamentals - Machine Learning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Nombre del proyecto</a:t>
            </a:r>
            <a:r>
              <a:rPr lang="es-ES" dirty="0"/>
              <a:t>: </a:t>
            </a:r>
          </a:p>
          <a:p>
            <a:pPr algn="ctr"/>
            <a:r>
              <a:rPr lang="es-ES" sz="2400" b="1" dirty="0"/>
              <a:t>MOBILE PRICE CLASSIFICATION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/>
              <a:t>Fecha: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/>
              <a:t>29/12/2022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s-ES" sz="240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129AB9-F6A7-41A3-ACA0-72A863AE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4" y="9525"/>
            <a:ext cx="6858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76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86"/>
    </mc:Choice>
    <mc:Fallback xmlns="">
      <p:transition spd="slow" advTm="122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8179C78-3C76-4739-BA80-851DB4E3B882}"/>
              </a:ext>
            </a:extLst>
          </p:cNvPr>
          <p:cNvSpPr txBox="1"/>
          <p:nvPr/>
        </p:nvSpPr>
        <p:spPr>
          <a:xfrm>
            <a:off x="1160780" y="2844225"/>
            <a:ext cx="9870440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rgbClr val="DD8C7F"/>
                </a:solidFill>
              </a:rPr>
              <a:t>Gracias por su atención!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59D832FF-E42E-4875-9295-896BFFFE91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1"/>
    </mc:Choice>
    <mc:Fallback xmlns="">
      <p:transition spd="slow" advTm="11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Objetivo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179C78-3C76-4739-BA80-851DB4E3B882}"/>
              </a:ext>
            </a:extLst>
          </p:cNvPr>
          <p:cNvSpPr txBox="1"/>
          <p:nvPr/>
        </p:nvSpPr>
        <p:spPr>
          <a:xfrm>
            <a:off x="1193800" y="1886842"/>
            <a:ext cx="9870440" cy="156966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/>
              <a:t>El objetivo de esta presentación es mostrar el conjunto de datos seleccionado para el presente proyecto, así como el análisis exploratorio y preprocesamiento de la data para encontrar un modelo de aprendizaje del tipo clasificación adecuado.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ES" sz="2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Antecedentes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77A57E-5DA1-4A9A-B5E8-1EAAE948357B}"/>
              </a:ext>
            </a:extLst>
          </p:cNvPr>
          <p:cNvSpPr txBox="1"/>
          <p:nvPr/>
        </p:nvSpPr>
        <p:spPr>
          <a:xfrm>
            <a:off x="1122680" y="1788175"/>
            <a:ext cx="99466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nuevo fabricante de teléfonos móviles quiere estimar el precio de sus productos y ha recopilado información de ventas de teléfonos móviles  de varias empresas  de gran participación en el mercado.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fabricante  no sabe como estimar el precio de los móviles y quiere averiguar alguna relación entre las funciones de un teléfono móvil y su precio de venta para lo cual requiere de la confección de un modelo </a:t>
            </a:r>
            <a:r>
              <a:rPr lang="es-ES" sz="2400" dirty="0" err="1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4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Aprendizaje  que le permita clasificar en un rango de cuatro clases, que tan alto es el precio.</a:t>
            </a:r>
          </a:p>
          <a:p>
            <a:pPr algn="l"/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55600" y="303541"/>
            <a:ext cx="6321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Detalle de los datos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1A00A6-7221-44F4-A640-BEB9AD9A6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466708"/>
              </p:ext>
            </p:extLst>
          </p:nvPr>
        </p:nvGraphicFramePr>
        <p:xfrm>
          <a:off x="8308322" y="1439862"/>
          <a:ext cx="3258808" cy="3345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6A0F1277-66BB-4515-BB21-E0DE5A10B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28236"/>
              </p:ext>
            </p:extLst>
          </p:nvPr>
        </p:nvGraphicFramePr>
        <p:xfrm>
          <a:off x="624870" y="1439862"/>
          <a:ext cx="6776663" cy="464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6292820" imgH="4108565" progId="Excel.Sheet.12">
                  <p:embed/>
                </p:oleObj>
              </mc:Choice>
              <mc:Fallback>
                <p:oleObj name="Worksheet" r:id="rId7" imgW="6292820" imgH="41085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70" y="1439862"/>
                        <a:ext cx="6776663" cy="464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487C2CB-3EEF-493F-850A-5785E6312180}"/>
              </a:ext>
            </a:extLst>
          </p:cNvPr>
          <p:cNvSpPr/>
          <p:nvPr/>
        </p:nvSpPr>
        <p:spPr>
          <a:xfrm>
            <a:off x="7698726" y="2897818"/>
            <a:ext cx="396240" cy="375919"/>
          </a:xfrm>
          <a:prstGeom prst="rightArrow">
            <a:avLst/>
          </a:prstGeom>
          <a:solidFill>
            <a:srgbClr val="DD8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AE6B5B8-F8A3-4284-B60B-7E149C8C87AA}"/>
              </a:ext>
            </a:extLst>
          </p:cNvPr>
          <p:cNvSpPr txBox="1"/>
          <p:nvPr/>
        </p:nvSpPr>
        <p:spPr>
          <a:xfrm>
            <a:off x="8308322" y="5008619"/>
            <a:ext cx="334264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1" dirty="0"/>
              <a:t>21 Características tipo numéricas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1" dirty="0"/>
              <a:t>Datos Faltantes</a:t>
            </a:r>
            <a:r>
              <a:rPr lang="es-PE" sz="1600" dirty="0"/>
              <a:t>: Ninguno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1" dirty="0"/>
              <a:t>Columnas duplicadas</a:t>
            </a:r>
            <a:r>
              <a:rPr lang="es-PE" sz="1600" dirty="0"/>
              <a:t>: Ninguna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1" dirty="0"/>
              <a:t>Filas duplicadas</a:t>
            </a:r>
            <a:r>
              <a:rPr lang="es-PE" sz="1600" dirty="0"/>
              <a:t>: </a:t>
            </a:r>
            <a:r>
              <a:rPr lang="es-PE" sz="1600" dirty="0" err="1"/>
              <a:t>NInguna</a:t>
            </a:r>
            <a:endParaRPr lang="es-ES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92B106-61FE-446A-AC5E-0443E7A819E5}"/>
              </a:ext>
            </a:extLst>
          </p:cNvPr>
          <p:cNvSpPr txBox="1"/>
          <p:nvPr/>
        </p:nvSpPr>
        <p:spPr>
          <a:xfrm>
            <a:off x="560705" y="6193600"/>
            <a:ext cx="6840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Fuente de datos: </a:t>
            </a:r>
            <a:r>
              <a:rPr lang="es-ES" sz="1200" dirty="0">
                <a:hlinkClick r:id="rId9"/>
              </a:rPr>
              <a:t>https://www.kaggle.com/datasets/iabhishekofficial/mobile-price-classification</a:t>
            </a:r>
            <a:endParaRPr lang="es-ES" sz="1200" dirty="0"/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125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ES" sz="2800" b="1" dirty="0">
                <a:latin typeface="Roboto" panose="02000000000000000000" pitchFamily="2" charset="0"/>
              </a:rPr>
              <a:t>A</a:t>
            </a:r>
            <a:r>
              <a:rPr lang="es-ES" altLang="es-ES" sz="2800" b="1" dirty="0">
                <a:latin typeface="Roboto" panose="02000000000000000000" pitchFamily="2" charset="0"/>
              </a:rPr>
              <a:t>nálisis Exploratorio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08A9944-4DB3-4686-9859-57B172E2E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79727"/>
              </p:ext>
            </p:extLst>
          </p:nvPr>
        </p:nvGraphicFramePr>
        <p:xfrm>
          <a:off x="3982720" y="1555339"/>
          <a:ext cx="7193280" cy="4723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3098">
                  <a:extLst>
                    <a:ext uri="{9D8B030D-6E8A-4147-A177-3AD203B41FA5}">
                      <a16:colId xmlns:a16="http://schemas.microsoft.com/office/drawing/2014/main" val="314110616"/>
                    </a:ext>
                  </a:extLst>
                </a:gridCol>
                <a:gridCol w="3220182">
                  <a:extLst>
                    <a:ext uri="{9D8B030D-6E8A-4147-A177-3AD203B41FA5}">
                      <a16:colId xmlns:a16="http://schemas.microsoft.com/office/drawing/2014/main" val="456140358"/>
                    </a:ext>
                  </a:extLst>
                </a:gridCol>
              </a:tblGrid>
              <a:tr h="399643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/>
                          </a:solidFill>
                        </a:rPr>
                        <a:t>Detalle de la Exploración</a:t>
                      </a:r>
                      <a:endParaRPr lang="es-E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D8C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/>
                          </a:solidFill>
                        </a:rPr>
                        <a:t>Códigos Python Utilizados</a:t>
                      </a:r>
                      <a:endParaRPr lang="es-E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D8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4668"/>
                  </a:ext>
                </a:extLst>
              </a:tr>
              <a:tr h="399643">
                <a:tc>
                  <a:txBody>
                    <a:bodyPr/>
                    <a:lstStyle/>
                    <a:p>
                      <a:r>
                        <a:rPr lang="es-PE" sz="1800" dirty="0"/>
                        <a:t>Revisión de columnas duplicadas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err="1"/>
                        <a:t>df.columns.duplicated</a:t>
                      </a:r>
                      <a:r>
                        <a:rPr lang="es-PE" sz="1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99653"/>
                  </a:ext>
                </a:extLst>
              </a:tr>
              <a:tr h="399643">
                <a:tc>
                  <a:txBody>
                    <a:bodyPr/>
                    <a:lstStyle/>
                    <a:p>
                      <a:r>
                        <a:rPr lang="es-PE" sz="1800" dirty="0"/>
                        <a:t>Revisión de filas duplicadas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df.duplicated</a:t>
                      </a:r>
                      <a:r>
                        <a:rPr lang="es-PE" sz="1800" dirty="0"/>
                        <a:t>().sum()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25487"/>
                  </a:ext>
                </a:extLst>
              </a:tr>
              <a:tr h="399643">
                <a:tc>
                  <a:txBody>
                    <a:bodyPr/>
                    <a:lstStyle/>
                    <a:p>
                      <a:r>
                        <a:rPr lang="es-PE" sz="1800" dirty="0"/>
                        <a:t>Revisión de valores faltantes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/>
                        <a:t>df.info()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35141"/>
                  </a:ext>
                </a:extLst>
              </a:tr>
              <a:tr h="690400">
                <a:tc>
                  <a:txBody>
                    <a:bodyPr/>
                    <a:lstStyle/>
                    <a:p>
                      <a:r>
                        <a:rPr lang="es-PE" sz="1800" dirty="0"/>
                        <a:t>Revisión de inconsistencias y valores atípicos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[característica].</a:t>
                      </a:r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[característica].</a:t>
                      </a:r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value_counts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46856"/>
                  </a:ext>
                </a:extLst>
              </a:tr>
              <a:tr h="1589966">
                <a:tc>
                  <a:txBody>
                    <a:bodyPr/>
                    <a:lstStyle/>
                    <a:p>
                      <a:r>
                        <a:rPr lang="es-PE" sz="1800" dirty="0"/>
                        <a:t>Visualizaciones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Grafico tipo 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Histogramas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Diagramas de Barras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Producción de Mapa de Calor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Gráficos de dispersión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pt-BR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ax1.pie()</a:t>
                      </a:r>
                      <a:endParaRPr lang="es-E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df.loc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[:, 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característica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]].hist()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Plt.bar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sns.heatmap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940"/>
                  </a:ext>
                </a:extLst>
              </a:tr>
            </a:tbl>
          </a:graphicData>
        </a:graphic>
      </p:graphicFrame>
      <p:graphicFrame>
        <p:nvGraphicFramePr>
          <p:cNvPr id="13" name="Tabla 4">
            <a:extLst>
              <a:ext uri="{FF2B5EF4-FFF2-40B4-BE49-F238E27FC236}">
                <a16:creationId xmlns:a16="http://schemas.microsoft.com/office/drawing/2014/main" id="{943E6D12-061A-4833-809B-23F8BCA70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6596"/>
              </p:ext>
            </p:extLst>
          </p:nvPr>
        </p:nvGraphicFramePr>
        <p:xfrm>
          <a:off x="1016000" y="1555339"/>
          <a:ext cx="2245359" cy="2198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5359">
                  <a:extLst>
                    <a:ext uri="{9D8B030D-6E8A-4147-A177-3AD203B41FA5}">
                      <a16:colId xmlns:a16="http://schemas.microsoft.com/office/drawing/2014/main" val="314110616"/>
                    </a:ext>
                  </a:extLst>
                </a:gridCol>
              </a:tblGrid>
              <a:tr h="345817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>
                          <a:solidFill>
                            <a:schemeClr val="bg1"/>
                          </a:solidFill>
                        </a:rPr>
                        <a:t>Librerías Utilizadas</a:t>
                      </a:r>
                      <a:endParaRPr lang="es-E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D8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4668"/>
                  </a:ext>
                </a:extLst>
              </a:tr>
              <a:tr h="137582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 err="1"/>
                        <a:t>Numpy</a:t>
                      </a:r>
                      <a:endParaRPr lang="es-PE" sz="18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Pandas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 err="1"/>
                        <a:t>Matpotlib</a:t>
                      </a:r>
                      <a:endParaRPr lang="es-PE" sz="18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 err="1"/>
                        <a:t>Seaborn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6817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Visualización Univariada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0E0E1DC-6420-41DE-811D-1EDA7C2BBEC1}"/>
              </a:ext>
            </a:extLst>
          </p:cNvPr>
          <p:cNvSpPr txBox="1"/>
          <p:nvPr/>
        </p:nvSpPr>
        <p:spPr>
          <a:xfrm>
            <a:off x="4268829" y="1194344"/>
            <a:ext cx="396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HISTOGRAMAS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5DB15A-D59D-45E4-B12F-8AAEC0E9B6F0}"/>
              </a:ext>
            </a:extLst>
          </p:cNvPr>
          <p:cNvSpPr txBox="1"/>
          <p:nvPr/>
        </p:nvSpPr>
        <p:spPr>
          <a:xfrm>
            <a:off x="8463499" y="1189090"/>
            <a:ext cx="32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DIAGRAMAS DE BARRAS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1632F8-72F9-4FD7-80FF-5DA36ED00DA6}"/>
              </a:ext>
            </a:extLst>
          </p:cNvPr>
          <p:cNvSpPr txBox="1"/>
          <p:nvPr/>
        </p:nvSpPr>
        <p:spPr>
          <a:xfrm>
            <a:off x="768120" y="1189090"/>
            <a:ext cx="32747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GRAFICO TIPO PIE</a:t>
            </a:r>
          </a:p>
          <a:p>
            <a:pPr algn="ctr"/>
            <a:endParaRPr lang="es-PE" sz="5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55475B3-AFCA-4F9B-B4DC-D0BBAB796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000"/>
          <a:stretch/>
        </p:blipFill>
        <p:spPr>
          <a:xfrm>
            <a:off x="4375343" y="1672169"/>
            <a:ext cx="3441313" cy="344329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C4D2C9F-B3F1-43DD-B3D7-E81A256C9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48"/>
          <a:stretch/>
        </p:blipFill>
        <p:spPr>
          <a:xfrm>
            <a:off x="8634345" y="1806928"/>
            <a:ext cx="2879026" cy="3244144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235D0C4-F7AB-4158-8CF0-728C0182B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3" y="1672169"/>
            <a:ext cx="3206837" cy="32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36F5A2D-B4B7-4D4E-A392-0188DBB593C9}"/>
              </a:ext>
            </a:extLst>
          </p:cNvPr>
          <p:cNvSpPr txBox="1"/>
          <p:nvPr/>
        </p:nvSpPr>
        <p:spPr>
          <a:xfrm>
            <a:off x="468486" y="5310485"/>
            <a:ext cx="367771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Las variable objetivo, muestra una cantidad balanceada de datos para cada rango o categoría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6F7C590-ADBD-4351-B62F-C27D6B9591D9}"/>
              </a:ext>
            </a:extLst>
          </p:cNvPr>
          <p:cNvSpPr txBox="1"/>
          <p:nvPr/>
        </p:nvSpPr>
        <p:spPr>
          <a:xfrm>
            <a:off x="4361853" y="5290559"/>
            <a:ext cx="396867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14 categorías muestran gran variedad de valores únicos, con una distribución de frecuencia entre normal y con sesgo hacia la derecha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9D8EF63-6EC7-426D-929D-E5F8452330A6}"/>
              </a:ext>
            </a:extLst>
          </p:cNvPr>
          <p:cNvSpPr txBox="1"/>
          <p:nvPr/>
        </p:nvSpPr>
        <p:spPr>
          <a:xfrm>
            <a:off x="8546184" y="5287364"/>
            <a:ext cx="3220719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6 categorías son del tipo binario correspondiente a una categoría tiene o no tiene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423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Mapa de Calor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D45C0763-D224-4B97-961C-B0166C5F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64" y="1363622"/>
            <a:ext cx="5341636" cy="506853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981CF3E-05BA-40A2-961E-FCF64ED09EF2}"/>
              </a:ext>
            </a:extLst>
          </p:cNvPr>
          <p:cNvSpPr txBox="1"/>
          <p:nvPr/>
        </p:nvSpPr>
        <p:spPr>
          <a:xfrm>
            <a:off x="6649509" y="1640713"/>
            <a:ext cx="46029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Solo once categorías mostraron correlación: </a:t>
            </a:r>
          </a:p>
        </p:txBody>
      </p:sp>
      <p:graphicFrame>
        <p:nvGraphicFramePr>
          <p:cNvPr id="15" name="Tabla 4">
            <a:extLst>
              <a:ext uri="{FF2B5EF4-FFF2-40B4-BE49-F238E27FC236}">
                <a16:creationId xmlns:a16="http://schemas.microsoft.com/office/drawing/2014/main" id="{4143674F-B235-443C-9D55-50FF2CB03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349"/>
              </p:ext>
            </p:extLst>
          </p:nvPr>
        </p:nvGraphicFramePr>
        <p:xfrm>
          <a:off x="6943725" y="2326433"/>
          <a:ext cx="4308740" cy="2006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848">
                  <a:extLst>
                    <a:ext uri="{9D8B030D-6E8A-4147-A177-3AD203B41FA5}">
                      <a16:colId xmlns:a16="http://schemas.microsoft.com/office/drawing/2014/main" val="314110616"/>
                    </a:ext>
                  </a:extLst>
                </a:gridCol>
                <a:gridCol w="2611075">
                  <a:extLst>
                    <a:ext uri="{9D8B030D-6E8A-4147-A177-3AD203B41FA5}">
                      <a16:colId xmlns:a16="http://schemas.microsoft.com/office/drawing/2014/main" val="456140358"/>
                    </a:ext>
                  </a:extLst>
                </a:gridCol>
                <a:gridCol w="623817">
                  <a:extLst>
                    <a:ext uri="{9D8B030D-6E8A-4147-A177-3AD203B41FA5}">
                      <a16:colId xmlns:a16="http://schemas.microsoft.com/office/drawing/2014/main" val="559949629"/>
                    </a:ext>
                  </a:extLst>
                </a:gridCol>
              </a:tblGrid>
              <a:tr h="360874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Muy Alta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price_range</a:t>
                      </a:r>
                      <a:r>
                        <a:rPr lang="es-PE" sz="1600" dirty="0"/>
                        <a:t> y </a:t>
                      </a:r>
                      <a:r>
                        <a:rPr lang="es-PE" sz="1600" dirty="0" err="1"/>
                        <a:t>ram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99653"/>
                  </a:ext>
                </a:extLst>
              </a:tr>
              <a:tr h="3608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P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err="1"/>
                        <a:t>fc</a:t>
                      </a:r>
                      <a:r>
                        <a:rPr lang="es-PE" sz="1600" dirty="0"/>
                        <a:t> y pc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err="1"/>
                        <a:t>four_g</a:t>
                      </a:r>
                      <a:r>
                        <a:rPr lang="es-PE" sz="1600" dirty="0"/>
                        <a:t> y </a:t>
                      </a:r>
                      <a:r>
                        <a:rPr lang="es-PE" sz="1600" dirty="0" err="1"/>
                        <a:t>three_g</a:t>
                      </a:r>
                      <a:endParaRPr lang="es-P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px_hight</a:t>
                      </a:r>
                      <a:r>
                        <a:rPr lang="es-ES" sz="1600" dirty="0"/>
                        <a:t> y </a:t>
                      </a:r>
                      <a:r>
                        <a:rPr lang="es-ES" sz="1600" dirty="0" err="1"/>
                        <a:t>px_width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0.64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0.58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0.51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25487"/>
                  </a:ext>
                </a:extLst>
              </a:tr>
              <a:tr h="360874">
                <a:tc>
                  <a:txBody>
                    <a:bodyPr/>
                    <a:lstStyle/>
                    <a:p>
                      <a:pPr algn="ctr"/>
                      <a:r>
                        <a:rPr lang="es-P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Baja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price_range</a:t>
                      </a:r>
                      <a:r>
                        <a:rPr lang="es-PE" sz="1600" dirty="0"/>
                        <a:t> y </a:t>
                      </a:r>
                      <a:r>
                        <a:rPr lang="es-PE" sz="1600" dirty="0" err="1"/>
                        <a:t>battery_power</a:t>
                      </a:r>
                      <a:endParaRPr lang="es-PE" sz="1600" dirty="0"/>
                    </a:p>
                    <a:p>
                      <a:r>
                        <a:rPr lang="es-PE" sz="1600" dirty="0" err="1"/>
                        <a:t>price_range</a:t>
                      </a:r>
                      <a:r>
                        <a:rPr lang="es-PE" sz="1600" dirty="0"/>
                        <a:t> y </a:t>
                      </a:r>
                      <a:r>
                        <a:rPr lang="es-PE" sz="1600" dirty="0" err="1"/>
                        <a:t>px_height</a:t>
                      </a:r>
                      <a:endParaRPr lang="es-PE" sz="1600" dirty="0"/>
                    </a:p>
                    <a:p>
                      <a:r>
                        <a:rPr lang="es-PE" sz="1600" dirty="0" err="1"/>
                        <a:t>price_range</a:t>
                      </a:r>
                      <a:r>
                        <a:rPr lang="es-PE" sz="1600" dirty="0"/>
                        <a:t> y </a:t>
                      </a:r>
                      <a:r>
                        <a:rPr lang="es-PE" sz="1600" dirty="0" err="1"/>
                        <a:t>px_width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0.20</a:t>
                      </a:r>
                    </a:p>
                    <a:p>
                      <a:r>
                        <a:rPr lang="es-ES" sz="1600" dirty="0"/>
                        <a:t>0.15</a:t>
                      </a:r>
                    </a:p>
                    <a:p>
                      <a:r>
                        <a:rPr lang="es-ES" sz="16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3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426085" y="27285"/>
            <a:ext cx="895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ES" sz="28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Dispersión de datos de variables correlacionadas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B3C42F9-E5CD-400C-9F61-5FE24ECA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0" y="1835721"/>
            <a:ext cx="3604107" cy="3293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7A9888-ABB9-4D6C-9CB5-C77BEA37F929}"/>
              </a:ext>
            </a:extLst>
          </p:cNvPr>
          <p:cNvSpPr txBox="1"/>
          <p:nvPr/>
        </p:nvSpPr>
        <p:spPr>
          <a:xfrm>
            <a:off x="593790" y="5471166"/>
            <a:ext cx="390850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PE" dirty="0"/>
              <a:t>Correlación alta con la Variable Objetivo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BF299B-8808-4B9E-BE0C-2E727C4D0EF2}"/>
              </a:ext>
            </a:extLst>
          </p:cNvPr>
          <p:cNvSpPr txBox="1"/>
          <p:nvPr/>
        </p:nvSpPr>
        <p:spPr>
          <a:xfrm>
            <a:off x="5850208" y="5471166"/>
            <a:ext cx="466539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PE" dirty="0"/>
              <a:t>Correlación alta y baja con la Variable Objetivo 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188449-E74F-4A95-AFD1-381CBEC1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95" y="1835721"/>
            <a:ext cx="6983619" cy="32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1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ES" sz="2800" b="1" dirty="0">
                <a:latin typeface="Roboto" panose="02000000000000000000" pitchFamily="2" charset="0"/>
              </a:rPr>
              <a:t>C</a:t>
            </a:r>
            <a:r>
              <a:rPr lang="es-ES" altLang="es-ES" sz="2800" b="1" dirty="0">
                <a:latin typeface="Roboto" panose="02000000000000000000" pitchFamily="2" charset="0"/>
              </a:rPr>
              <a:t>onclusiones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effectLst/>
              <a:latin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179C78-3C76-4739-BA80-851DB4E3B882}"/>
              </a:ext>
            </a:extLst>
          </p:cNvPr>
          <p:cNvSpPr txBox="1"/>
          <p:nvPr/>
        </p:nvSpPr>
        <p:spPr>
          <a:xfrm>
            <a:off x="497840" y="1363622"/>
            <a:ext cx="11196320" cy="452431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Las data trabajada cuenta con 2000 observaciones y 21 características de tipo numérico y no presenta duplicados en filas o en columnas, ni valores nulos.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variable objetivo “Rango de Precios”, esta compuesta por cuatro grupos enumerados del 0 al 3 y contiene información balanceada para cada uno de estos cuatro grupos con 500 observaciones para cada uno.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 las otras 20 categorías, algunas tienen una distribución de frecuencia normal y otras sesgada hacia la derecha dado que son valores positivos. De estas 20 categorías 6 son binarias que representan un tiene o no tiene la característica.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 Mapa de Calor mostro once categorías que guardan alguna correlación entre ellas, destacando la relación muy alta la variable de Memoria RAM (</a:t>
            </a:r>
            <a:r>
              <a:rPr lang="es-ES" dirty="0" err="1"/>
              <a:t>ram</a:t>
            </a:r>
            <a:r>
              <a:rPr lang="es-ES" dirty="0"/>
              <a:t>) y el vector objetivo Rango de Precios (</a:t>
            </a:r>
            <a:r>
              <a:rPr lang="es-ES" dirty="0" err="1"/>
              <a:t>price_range</a:t>
            </a:r>
            <a:r>
              <a:rPr lang="es-ES" dirty="0"/>
              <a:t>), lo cual parece indicar que la cantidad de memoria </a:t>
            </a:r>
            <a:r>
              <a:rPr lang="es-ES" dirty="0" err="1"/>
              <a:t>ram</a:t>
            </a:r>
            <a:r>
              <a:rPr lang="es-ES" dirty="0"/>
              <a:t> tiene mucha incidencia en el rango de precios.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han visualizado todas las características que guardan una correlación y dado su existencia, se trabajara con todas esas características, eliminando todas aquella que no han presentado correlación alguna.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3560</TotalTime>
  <Words>670</Words>
  <Application>Microsoft Office PowerPoint</Application>
  <PresentationFormat>Panorámica</PresentationFormat>
  <Paragraphs>109</Paragraphs>
  <Slides>10</Slides>
  <Notes>0</Notes>
  <HiddenSlides>0</HiddenSlides>
  <MMClips>1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</dc:creator>
  <cp:lastModifiedBy>Juan Carlos</cp:lastModifiedBy>
  <cp:revision>10</cp:revision>
  <dcterms:created xsi:type="dcterms:W3CDTF">2022-12-29T02:59:52Z</dcterms:created>
  <dcterms:modified xsi:type="dcterms:W3CDTF">2023-01-10T20:28:08Z</dcterms:modified>
</cp:coreProperties>
</file>