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78" r:id="rId4"/>
    <p:sldId id="273" r:id="rId5"/>
    <p:sldId id="274" r:id="rId6"/>
    <p:sldId id="275" r:id="rId7"/>
    <p:sldId id="276" r:id="rId8"/>
    <p:sldId id="282" r:id="rId9"/>
    <p:sldId id="277" r:id="rId10"/>
    <p:sldId id="279" r:id="rId11"/>
    <p:sldId id="271"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745D"/>
    <a:srgbClr val="DD8C7F"/>
    <a:srgbClr val="D75157"/>
    <a:srgbClr val="EF4639"/>
    <a:srgbClr val="C11C0F"/>
    <a:srgbClr val="F7A29B"/>
    <a:srgbClr val="C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FBA7D0-593F-4DB3-873F-AFB7AFF25913}" type="doc">
      <dgm:prSet loTypeId="urn:microsoft.com/office/officeart/2008/layout/RadialCluster" loCatId="relationship" qsTypeId="urn:microsoft.com/office/officeart/2005/8/quickstyle/simple1" qsCatId="simple" csTypeId="urn:microsoft.com/office/officeart/2005/8/colors/colorful3" csCatId="colorful" phldr="1"/>
      <dgm:spPr/>
      <dgm:t>
        <a:bodyPr/>
        <a:lstStyle/>
        <a:p>
          <a:endParaRPr lang="es-ES"/>
        </a:p>
      </dgm:t>
    </dgm:pt>
    <dgm:pt modelId="{DF04C922-9F40-4CD5-B4A0-13CC004C3C52}">
      <dgm:prSet phldrT="[Texto]" custT="1"/>
      <dgm:spPr/>
      <dgm:t>
        <a:bodyPr/>
        <a:lstStyle/>
        <a:p>
          <a:r>
            <a:rPr lang="es-PE" sz="1800" dirty="0"/>
            <a:t>2000 </a:t>
          </a:r>
          <a:r>
            <a:rPr lang="es-PE" sz="1400" dirty="0"/>
            <a:t>Registros</a:t>
          </a:r>
          <a:endParaRPr lang="es-ES" sz="1800" dirty="0"/>
        </a:p>
      </dgm:t>
    </dgm:pt>
    <dgm:pt modelId="{5F856BD5-0E9F-4CE6-BC1D-1D89FACD370E}" type="parTrans" cxnId="{CF023DC8-916D-4990-A113-ABC45A01EDC3}">
      <dgm:prSet/>
      <dgm:spPr/>
      <dgm:t>
        <a:bodyPr/>
        <a:lstStyle/>
        <a:p>
          <a:endParaRPr lang="es-ES"/>
        </a:p>
      </dgm:t>
    </dgm:pt>
    <dgm:pt modelId="{8AE905E1-8E42-481A-99D6-22F11C1F6FD2}" type="sibTrans" cxnId="{CF023DC8-916D-4990-A113-ABC45A01EDC3}">
      <dgm:prSet/>
      <dgm:spPr/>
      <dgm:t>
        <a:bodyPr/>
        <a:lstStyle/>
        <a:p>
          <a:endParaRPr lang="es-ES"/>
        </a:p>
      </dgm:t>
    </dgm:pt>
    <dgm:pt modelId="{C2175843-E7A8-4B17-A4ED-513A857B4BDD}">
      <dgm:prSet phldrT="[Texto]" custT="1"/>
      <dgm:spPr>
        <a:solidFill>
          <a:srgbClr val="DD8C7F"/>
        </a:solidFill>
      </dgm:spPr>
      <dgm:t>
        <a:bodyPr/>
        <a:lstStyle/>
        <a:p>
          <a:r>
            <a:rPr lang="es-PE" sz="1800" dirty="0"/>
            <a:t>1</a:t>
          </a:r>
        </a:p>
        <a:p>
          <a:r>
            <a:rPr lang="es-PE" sz="1200" dirty="0"/>
            <a:t> Variable Objetivo tipo Entero</a:t>
          </a:r>
          <a:endParaRPr lang="es-ES" sz="1200" dirty="0"/>
        </a:p>
      </dgm:t>
    </dgm:pt>
    <dgm:pt modelId="{3DD83F3C-4BB6-4066-B0F7-80CA487C5AC2}" type="parTrans" cxnId="{D058B2E4-5B60-4248-B82E-E5F9AC21C6CA}">
      <dgm:prSet/>
      <dgm:spPr/>
      <dgm:t>
        <a:bodyPr/>
        <a:lstStyle/>
        <a:p>
          <a:endParaRPr lang="es-ES"/>
        </a:p>
      </dgm:t>
    </dgm:pt>
    <dgm:pt modelId="{001B0A99-A582-45D4-8BB6-D2B53F28364E}" type="sibTrans" cxnId="{D058B2E4-5B60-4248-B82E-E5F9AC21C6CA}">
      <dgm:prSet/>
      <dgm:spPr/>
      <dgm:t>
        <a:bodyPr/>
        <a:lstStyle/>
        <a:p>
          <a:endParaRPr lang="es-ES"/>
        </a:p>
      </dgm:t>
    </dgm:pt>
    <dgm:pt modelId="{478B7923-E093-4E5C-8B56-D4570F24FE53}">
      <dgm:prSet phldrT="[Texto]" custT="1"/>
      <dgm:spPr>
        <a:solidFill>
          <a:srgbClr val="DD8C7F"/>
        </a:solidFill>
      </dgm:spPr>
      <dgm:t>
        <a:bodyPr/>
        <a:lstStyle/>
        <a:p>
          <a:pPr marL="0" lvl="0" indent="0" algn="ctr" defTabSz="800100">
            <a:lnSpc>
              <a:spcPct val="90000"/>
            </a:lnSpc>
            <a:spcBef>
              <a:spcPct val="0"/>
            </a:spcBef>
            <a:spcAft>
              <a:spcPct val="35000"/>
            </a:spcAft>
            <a:buNone/>
          </a:pPr>
          <a:r>
            <a:rPr lang="es-PE" sz="1800" kern="1200" dirty="0">
              <a:solidFill>
                <a:prstClr val="white"/>
              </a:solidFill>
              <a:latin typeface="Calibri" panose="020F0502020204030204"/>
              <a:ea typeface="+mn-ea"/>
              <a:cs typeface="+mn-cs"/>
            </a:rPr>
            <a:t>18</a:t>
          </a:r>
        </a:p>
        <a:p>
          <a:pPr marL="0" lvl="0" algn="ctr" defTabSz="1244600">
            <a:lnSpc>
              <a:spcPct val="90000"/>
            </a:lnSpc>
            <a:spcBef>
              <a:spcPct val="0"/>
            </a:spcBef>
            <a:spcAft>
              <a:spcPct val="35000"/>
            </a:spcAft>
            <a:buNone/>
          </a:pPr>
          <a:r>
            <a:rPr lang="es-PE" sz="1100" kern="1200" dirty="0"/>
            <a:t> </a:t>
          </a:r>
          <a:r>
            <a:rPr lang="es-PE" sz="1200" kern="1200" dirty="0"/>
            <a:t>Variables tipo Entero</a:t>
          </a:r>
          <a:endParaRPr lang="es-ES" sz="1100" kern="1200" dirty="0"/>
        </a:p>
      </dgm:t>
    </dgm:pt>
    <dgm:pt modelId="{E165DBCB-F56A-4B79-A764-1E34B7E7931C}" type="parTrans" cxnId="{922C16CF-DE4A-431C-A40C-A17018AA3285}">
      <dgm:prSet/>
      <dgm:spPr/>
      <dgm:t>
        <a:bodyPr/>
        <a:lstStyle/>
        <a:p>
          <a:endParaRPr lang="es-ES"/>
        </a:p>
      </dgm:t>
    </dgm:pt>
    <dgm:pt modelId="{70A39F46-0BC4-4B0D-8E84-A6E5AA80EDB6}" type="sibTrans" cxnId="{922C16CF-DE4A-431C-A40C-A17018AA3285}">
      <dgm:prSet/>
      <dgm:spPr/>
      <dgm:t>
        <a:bodyPr/>
        <a:lstStyle/>
        <a:p>
          <a:endParaRPr lang="es-ES"/>
        </a:p>
      </dgm:t>
    </dgm:pt>
    <dgm:pt modelId="{BD250182-8E3A-416D-A028-3147B6446F3B}">
      <dgm:prSet phldrT="[Texto]" custT="1"/>
      <dgm:spPr>
        <a:solidFill>
          <a:srgbClr val="DD8C7F"/>
        </a:solidFill>
      </dgm:spPr>
      <dgm:t>
        <a:bodyPr/>
        <a:lstStyle/>
        <a:p>
          <a:r>
            <a:rPr lang="es-PE" sz="1800" dirty="0"/>
            <a:t>2</a:t>
          </a:r>
        </a:p>
        <a:p>
          <a:r>
            <a:rPr lang="es-PE" sz="1200" dirty="0"/>
            <a:t> Variables  tipo Flotante</a:t>
          </a:r>
          <a:endParaRPr lang="es-ES" sz="1200" dirty="0"/>
        </a:p>
      </dgm:t>
    </dgm:pt>
    <dgm:pt modelId="{E4EC59B9-402A-47F2-906D-D4B53A7BA60D}" type="parTrans" cxnId="{EE6C59E7-D96A-42D4-A26D-359B25E8087A}">
      <dgm:prSet/>
      <dgm:spPr/>
      <dgm:t>
        <a:bodyPr/>
        <a:lstStyle/>
        <a:p>
          <a:endParaRPr lang="es-ES"/>
        </a:p>
      </dgm:t>
    </dgm:pt>
    <dgm:pt modelId="{46978188-BAAD-4DC4-955E-A78D68CDEACE}" type="sibTrans" cxnId="{EE6C59E7-D96A-42D4-A26D-359B25E8087A}">
      <dgm:prSet/>
      <dgm:spPr/>
      <dgm:t>
        <a:bodyPr/>
        <a:lstStyle/>
        <a:p>
          <a:endParaRPr lang="es-ES"/>
        </a:p>
      </dgm:t>
    </dgm:pt>
    <dgm:pt modelId="{D132E71E-7D5E-48A5-B207-F76C12FAD57A}" type="pres">
      <dgm:prSet presAssocID="{1EFBA7D0-593F-4DB3-873F-AFB7AFF25913}" presName="Name0" presStyleCnt="0">
        <dgm:presLayoutVars>
          <dgm:chMax val="1"/>
          <dgm:chPref val="1"/>
          <dgm:dir/>
          <dgm:animOne val="branch"/>
          <dgm:animLvl val="lvl"/>
        </dgm:presLayoutVars>
      </dgm:prSet>
      <dgm:spPr/>
    </dgm:pt>
    <dgm:pt modelId="{EDC7C6C4-CFD8-4EC7-A151-AB2D681804DF}" type="pres">
      <dgm:prSet presAssocID="{DF04C922-9F40-4CD5-B4A0-13CC004C3C52}" presName="singleCycle" presStyleCnt="0"/>
      <dgm:spPr/>
    </dgm:pt>
    <dgm:pt modelId="{64D4022E-A051-4859-840B-130BC7AD3E19}" type="pres">
      <dgm:prSet presAssocID="{DF04C922-9F40-4CD5-B4A0-13CC004C3C52}" presName="singleCenter" presStyleLbl="node1" presStyleIdx="0" presStyleCnt="4" custLinFactNeighborX="1395" custLinFactNeighborY="-10554">
        <dgm:presLayoutVars>
          <dgm:chMax val="7"/>
          <dgm:chPref val="7"/>
        </dgm:presLayoutVars>
      </dgm:prSet>
      <dgm:spPr/>
    </dgm:pt>
    <dgm:pt modelId="{0D6DDBCA-17FB-465F-A2C9-A8B7D7BE46F0}" type="pres">
      <dgm:prSet presAssocID="{3DD83F3C-4BB6-4066-B0F7-80CA487C5AC2}" presName="Name56" presStyleLbl="parChTrans1D2" presStyleIdx="0" presStyleCnt="3"/>
      <dgm:spPr/>
    </dgm:pt>
    <dgm:pt modelId="{C35561F5-2A21-405C-9CEF-504A1792DA2D}" type="pres">
      <dgm:prSet presAssocID="{C2175843-E7A8-4B17-A4ED-513A857B4BDD}" presName="text0" presStyleLbl="node1" presStyleIdx="1" presStyleCnt="4" custScaleX="208749" custScaleY="119798">
        <dgm:presLayoutVars>
          <dgm:bulletEnabled val="1"/>
        </dgm:presLayoutVars>
      </dgm:prSet>
      <dgm:spPr/>
    </dgm:pt>
    <dgm:pt modelId="{5029E963-571E-45BF-BC78-4CFC03112414}" type="pres">
      <dgm:prSet presAssocID="{E165DBCB-F56A-4B79-A764-1E34B7E7931C}" presName="Name56" presStyleLbl="parChTrans1D2" presStyleIdx="1" presStyleCnt="3"/>
      <dgm:spPr/>
    </dgm:pt>
    <dgm:pt modelId="{43CD2455-004D-4167-A9F8-D1F7E64532BA}" type="pres">
      <dgm:prSet presAssocID="{478B7923-E093-4E5C-8B56-D4570F24FE53}" presName="text0" presStyleLbl="node1" presStyleIdx="2" presStyleCnt="4" custScaleX="160410" custScaleY="140525" custRadScaleRad="88733" custRadScaleInc="15112">
        <dgm:presLayoutVars>
          <dgm:bulletEnabled val="1"/>
        </dgm:presLayoutVars>
      </dgm:prSet>
      <dgm:spPr/>
    </dgm:pt>
    <dgm:pt modelId="{EB0FAEDD-EF77-4D9A-B51D-B3D6D04A0526}" type="pres">
      <dgm:prSet presAssocID="{E4EC59B9-402A-47F2-906D-D4B53A7BA60D}" presName="Name56" presStyleLbl="parChTrans1D2" presStyleIdx="2" presStyleCnt="3"/>
      <dgm:spPr/>
    </dgm:pt>
    <dgm:pt modelId="{630A8ECC-F2A7-4EB1-8274-18E7FE8CD702}" type="pres">
      <dgm:prSet presAssocID="{BD250182-8E3A-416D-A028-3147B6446F3B}" presName="text0" presStyleLbl="node1" presStyleIdx="3" presStyleCnt="4" custScaleX="160410" custScaleY="140698" custRadScaleRad="90031" custRadScaleInc="-15795">
        <dgm:presLayoutVars>
          <dgm:bulletEnabled val="1"/>
        </dgm:presLayoutVars>
      </dgm:prSet>
      <dgm:spPr/>
    </dgm:pt>
  </dgm:ptLst>
  <dgm:cxnLst>
    <dgm:cxn modelId="{D549CB0F-438B-4206-9874-E78306A9FBFB}" type="presOf" srcId="{C2175843-E7A8-4B17-A4ED-513A857B4BDD}" destId="{C35561F5-2A21-405C-9CEF-504A1792DA2D}" srcOrd="0" destOrd="0" presId="urn:microsoft.com/office/officeart/2008/layout/RadialCluster"/>
    <dgm:cxn modelId="{2DD2B329-A08F-4F3A-8292-E20FFF676117}" type="presOf" srcId="{478B7923-E093-4E5C-8B56-D4570F24FE53}" destId="{43CD2455-004D-4167-A9F8-D1F7E64532BA}" srcOrd="0" destOrd="0" presId="urn:microsoft.com/office/officeart/2008/layout/RadialCluster"/>
    <dgm:cxn modelId="{3CAA9E2F-1529-48E6-8FA0-FACD2E5B1728}" type="presOf" srcId="{E4EC59B9-402A-47F2-906D-D4B53A7BA60D}" destId="{EB0FAEDD-EF77-4D9A-B51D-B3D6D04A0526}" srcOrd="0" destOrd="0" presId="urn:microsoft.com/office/officeart/2008/layout/RadialCluster"/>
    <dgm:cxn modelId="{6C93E740-02CB-4FDF-9577-EC4E3C074B00}" type="presOf" srcId="{BD250182-8E3A-416D-A028-3147B6446F3B}" destId="{630A8ECC-F2A7-4EB1-8274-18E7FE8CD702}" srcOrd="0" destOrd="0" presId="urn:microsoft.com/office/officeart/2008/layout/RadialCluster"/>
    <dgm:cxn modelId="{0C30F153-3152-4CB3-8A66-C13FDBF2F65C}" type="presOf" srcId="{1EFBA7D0-593F-4DB3-873F-AFB7AFF25913}" destId="{D132E71E-7D5E-48A5-B207-F76C12FAD57A}" srcOrd="0" destOrd="0" presId="urn:microsoft.com/office/officeart/2008/layout/RadialCluster"/>
    <dgm:cxn modelId="{304AE59F-C44E-40CA-8E4F-A97167B77FAD}" type="presOf" srcId="{DF04C922-9F40-4CD5-B4A0-13CC004C3C52}" destId="{64D4022E-A051-4859-840B-130BC7AD3E19}" srcOrd="0" destOrd="0" presId="urn:microsoft.com/office/officeart/2008/layout/RadialCluster"/>
    <dgm:cxn modelId="{34683BAF-683D-4846-94F6-03846B09BCF3}" type="presOf" srcId="{E165DBCB-F56A-4B79-A764-1E34B7E7931C}" destId="{5029E963-571E-45BF-BC78-4CFC03112414}" srcOrd="0" destOrd="0" presId="urn:microsoft.com/office/officeart/2008/layout/RadialCluster"/>
    <dgm:cxn modelId="{7A2967C0-1718-4E54-B7CD-06CBA13FC45F}" type="presOf" srcId="{3DD83F3C-4BB6-4066-B0F7-80CA487C5AC2}" destId="{0D6DDBCA-17FB-465F-A2C9-A8B7D7BE46F0}" srcOrd="0" destOrd="0" presId="urn:microsoft.com/office/officeart/2008/layout/RadialCluster"/>
    <dgm:cxn modelId="{CF023DC8-916D-4990-A113-ABC45A01EDC3}" srcId="{1EFBA7D0-593F-4DB3-873F-AFB7AFF25913}" destId="{DF04C922-9F40-4CD5-B4A0-13CC004C3C52}" srcOrd="0" destOrd="0" parTransId="{5F856BD5-0E9F-4CE6-BC1D-1D89FACD370E}" sibTransId="{8AE905E1-8E42-481A-99D6-22F11C1F6FD2}"/>
    <dgm:cxn modelId="{922C16CF-DE4A-431C-A40C-A17018AA3285}" srcId="{DF04C922-9F40-4CD5-B4A0-13CC004C3C52}" destId="{478B7923-E093-4E5C-8B56-D4570F24FE53}" srcOrd="1" destOrd="0" parTransId="{E165DBCB-F56A-4B79-A764-1E34B7E7931C}" sibTransId="{70A39F46-0BC4-4B0D-8E84-A6E5AA80EDB6}"/>
    <dgm:cxn modelId="{D058B2E4-5B60-4248-B82E-E5F9AC21C6CA}" srcId="{DF04C922-9F40-4CD5-B4A0-13CC004C3C52}" destId="{C2175843-E7A8-4B17-A4ED-513A857B4BDD}" srcOrd="0" destOrd="0" parTransId="{3DD83F3C-4BB6-4066-B0F7-80CA487C5AC2}" sibTransId="{001B0A99-A582-45D4-8BB6-D2B53F28364E}"/>
    <dgm:cxn modelId="{EE6C59E7-D96A-42D4-A26D-359B25E8087A}" srcId="{DF04C922-9F40-4CD5-B4A0-13CC004C3C52}" destId="{BD250182-8E3A-416D-A028-3147B6446F3B}" srcOrd="2" destOrd="0" parTransId="{E4EC59B9-402A-47F2-906D-D4B53A7BA60D}" sibTransId="{46978188-BAAD-4DC4-955E-A78D68CDEACE}"/>
    <dgm:cxn modelId="{27530200-20CE-4CE2-B505-3CCD8DC6C34D}" type="presParOf" srcId="{D132E71E-7D5E-48A5-B207-F76C12FAD57A}" destId="{EDC7C6C4-CFD8-4EC7-A151-AB2D681804DF}" srcOrd="0" destOrd="0" presId="urn:microsoft.com/office/officeart/2008/layout/RadialCluster"/>
    <dgm:cxn modelId="{DE0D5865-CBDC-4B4C-9325-FDB37FD2800A}" type="presParOf" srcId="{EDC7C6C4-CFD8-4EC7-A151-AB2D681804DF}" destId="{64D4022E-A051-4859-840B-130BC7AD3E19}" srcOrd="0" destOrd="0" presId="urn:microsoft.com/office/officeart/2008/layout/RadialCluster"/>
    <dgm:cxn modelId="{594FB2FD-B9A9-4406-BB37-BB3023FE6830}" type="presParOf" srcId="{EDC7C6C4-CFD8-4EC7-A151-AB2D681804DF}" destId="{0D6DDBCA-17FB-465F-A2C9-A8B7D7BE46F0}" srcOrd="1" destOrd="0" presId="urn:microsoft.com/office/officeart/2008/layout/RadialCluster"/>
    <dgm:cxn modelId="{E1D65CEF-F83C-4D16-AE4C-EFF7CB73D248}" type="presParOf" srcId="{EDC7C6C4-CFD8-4EC7-A151-AB2D681804DF}" destId="{C35561F5-2A21-405C-9CEF-504A1792DA2D}" srcOrd="2" destOrd="0" presId="urn:microsoft.com/office/officeart/2008/layout/RadialCluster"/>
    <dgm:cxn modelId="{4EE4A750-D91E-422E-BF77-17EDDED19604}" type="presParOf" srcId="{EDC7C6C4-CFD8-4EC7-A151-AB2D681804DF}" destId="{5029E963-571E-45BF-BC78-4CFC03112414}" srcOrd="3" destOrd="0" presId="urn:microsoft.com/office/officeart/2008/layout/RadialCluster"/>
    <dgm:cxn modelId="{21434D50-B466-4FA4-9A5D-0F822DB1158A}" type="presParOf" srcId="{EDC7C6C4-CFD8-4EC7-A151-AB2D681804DF}" destId="{43CD2455-004D-4167-A9F8-D1F7E64532BA}" srcOrd="4" destOrd="0" presId="urn:microsoft.com/office/officeart/2008/layout/RadialCluster"/>
    <dgm:cxn modelId="{E47A6AD6-9E4E-4939-B718-63B6475E1968}" type="presParOf" srcId="{EDC7C6C4-CFD8-4EC7-A151-AB2D681804DF}" destId="{EB0FAEDD-EF77-4D9A-B51D-B3D6D04A0526}" srcOrd="5" destOrd="0" presId="urn:microsoft.com/office/officeart/2008/layout/RadialCluster"/>
    <dgm:cxn modelId="{1BDAAA67-C3A3-4187-8C03-99ECF364955E}" type="presParOf" srcId="{EDC7C6C4-CFD8-4EC7-A151-AB2D681804DF}" destId="{630A8ECC-F2A7-4EB1-8274-18E7FE8CD702}" srcOrd="6" destOrd="0" presId="urn:microsoft.com/office/officeart/2008/layout/RadialCluster"/>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4022E-A051-4859-840B-130BC7AD3E19}">
      <dsp:nvSpPr>
        <dsp:cNvPr id="0" name=""/>
        <dsp:cNvSpPr/>
      </dsp:nvSpPr>
      <dsp:spPr>
        <a:xfrm>
          <a:off x="1182491" y="1208164"/>
          <a:ext cx="977642" cy="97764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E" sz="1800" kern="1200" dirty="0"/>
            <a:t>2000 </a:t>
          </a:r>
          <a:r>
            <a:rPr lang="es-PE" sz="1400" kern="1200" dirty="0"/>
            <a:t>Registros</a:t>
          </a:r>
          <a:endParaRPr lang="es-ES" sz="1800" kern="1200" dirty="0"/>
        </a:p>
      </dsp:txBody>
      <dsp:txXfrm>
        <a:off x="1230216" y="1255889"/>
        <a:ext cx="882192" cy="882192"/>
      </dsp:txXfrm>
    </dsp:sp>
    <dsp:sp modelId="{0D6DDBCA-17FB-465F-A2C9-A8B7D7BE46F0}">
      <dsp:nvSpPr>
        <dsp:cNvPr id="0" name=""/>
        <dsp:cNvSpPr/>
      </dsp:nvSpPr>
      <dsp:spPr>
        <a:xfrm rot="16078475">
          <a:off x="1496622" y="1056229"/>
          <a:ext cx="304060" cy="0"/>
        </a:xfrm>
        <a:custGeom>
          <a:avLst/>
          <a:gdLst/>
          <a:ahLst/>
          <a:cxnLst/>
          <a:rect l="0" t="0" r="0" b="0"/>
          <a:pathLst>
            <a:path>
              <a:moveTo>
                <a:pt x="0" y="0"/>
              </a:moveTo>
              <a:lnTo>
                <a:pt x="30406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5561F5-2A21-405C-9CEF-504A1792DA2D}">
      <dsp:nvSpPr>
        <dsp:cNvPr id="0" name=""/>
        <dsp:cNvSpPr/>
      </dsp:nvSpPr>
      <dsp:spPr>
        <a:xfrm>
          <a:off x="945729" y="119593"/>
          <a:ext cx="1367348" cy="784701"/>
        </a:xfrm>
        <a:prstGeom prst="roundRect">
          <a:avLst/>
        </a:prstGeom>
        <a:solidFill>
          <a:srgbClr val="DD8C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E" sz="1800" kern="1200" dirty="0"/>
            <a:t>1</a:t>
          </a:r>
        </a:p>
        <a:p>
          <a:pPr marL="0" lvl="0" indent="0" algn="ctr" defTabSz="800100">
            <a:lnSpc>
              <a:spcPct val="90000"/>
            </a:lnSpc>
            <a:spcBef>
              <a:spcPct val="0"/>
            </a:spcBef>
            <a:spcAft>
              <a:spcPct val="35000"/>
            </a:spcAft>
            <a:buNone/>
          </a:pPr>
          <a:r>
            <a:rPr lang="es-PE" sz="1200" kern="1200" dirty="0"/>
            <a:t> Variable Objetivo tipo Entero</a:t>
          </a:r>
          <a:endParaRPr lang="es-ES" sz="1200" kern="1200" dirty="0"/>
        </a:p>
      </dsp:txBody>
      <dsp:txXfrm>
        <a:off x="984035" y="157899"/>
        <a:ext cx="1290736" cy="708089"/>
      </dsp:txXfrm>
    </dsp:sp>
    <dsp:sp modelId="{5029E963-571E-45BF-BC78-4CFC03112414}">
      <dsp:nvSpPr>
        <dsp:cNvPr id="0" name=""/>
        <dsp:cNvSpPr/>
      </dsp:nvSpPr>
      <dsp:spPr>
        <a:xfrm rot="2961943">
          <a:off x="2042988" y="2289818"/>
          <a:ext cx="274117" cy="0"/>
        </a:xfrm>
        <a:custGeom>
          <a:avLst/>
          <a:gdLst/>
          <a:ahLst/>
          <a:cxnLst/>
          <a:rect l="0" t="0" r="0" b="0"/>
          <a:pathLst>
            <a:path>
              <a:moveTo>
                <a:pt x="0" y="0"/>
              </a:moveTo>
              <a:lnTo>
                <a:pt x="274117"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CD2455-004D-4167-A9F8-D1F7E64532BA}">
      <dsp:nvSpPr>
        <dsp:cNvPr id="0" name=""/>
        <dsp:cNvSpPr/>
      </dsp:nvSpPr>
      <dsp:spPr>
        <a:xfrm>
          <a:off x="2138890" y="2393830"/>
          <a:ext cx="1050718" cy="920467"/>
        </a:xfrm>
        <a:prstGeom prst="roundRect">
          <a:avLst/>
        </a:prstGeom>
        <a:solidFill>
          <a:srgbClr val="DD8C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E" sz="1800" kern="1200" dirty="0">
              <a:solidFill>
                <a:prstClr val="white"/>
              </a:solidFill>
              <a:latin typeface="Calibri" panose="020F0502020204030204"/>
              <a:ea typeface="+mn-ea"/>
              <a:cs typeface="+mn-cs"/>
            </a:rPr>
            <a:t>18</a:t>
          </a:r>
        </a:p>
        <a:p>
          <a:pPr marL="0" lvl="0" algn="ctr" defTabSz="1244600">
            <a:lnSpc>
              <a:spcPct val="90000"/>
            </a:lnSpc>
            <a:spcBef>
              <a:spcPct val="0"/>
            </a:spcBef>
            <a:spcAft>
              <a:spcPct val="35000"/>
            </a:spcAft>
            <a:buNone/>
          </a:pPr>
          <a:r>
            <a:rPr lang="es-PE" sz="1100" kern="1200" dirty="0"/>
            <a:t> </a:t>
          </a:r>
          <a:r>
            <a:rPr lang="es-PE" sz="1200" kern="1200" dirty="0"/>
            <a:t>Variables tipo Entero</a:t>
          </a:r>
          <a:endParaRPr lang="es-ES" sz="1100" kern="1200" dirty="0"/>
        </a:p>
      </dsp:txBody>
      <dsp:txXfrm>
        <a:off x="2183823" y="2438763"/>
        <a:ext cx="960852" cy="830601"/>
      </dsp:txXfrm>
    </dsp:sp>
    <dsp:sp modelId="{EB0FAEDD-EF77-4D9A-B51D-B3D6D04A0526}">
      <dsp:nvSpPr>
        <dsp:cNvPr id="0" name=""/>
        <dsp:cNvSpPr/>
      </dsp:nvSpPr>
      <dsp:spPr>
        <a:xfrm rot="7961685">
          <a:off x="960917" y="2299423"/>
          <a:ext cx="309169" cy="0"/>
        </a:xfrm>
        <a:custGeom>
          <a:avLst/>
          <a:gdLst/>
          <a:ahLst/>
          <a:cxnLst/>
          <a:rect l="0" t="0" r="0" b="0"/>
          <a:pathLst>
            <a:path>
              <a:moveTo>
                <a:pt x="0" y="0"/>
              </a:moveTo>
              <a:lnTo>
                <a:pt x="309169"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0A8ECC-F2A7-4EB1-8274-18E7FE8CD702}">
      <dsp:nvSpPr>
        <dsp:cNvPr id="0" name=""/>
        <dsp:cNvSpPr/>
      </dsp:nvSpPr>
      <dsp:spPr>
        <a:xfrm>
          <a:off x="60184" y="2413039"/>
          <a:ext cx="1050718" cy="921600"/>
        </a:xfrm>
        <a:prstGeom prst="roundRect">
          <a:avLst/>
        </a:prstGeom>
        <a:solidFill>
          <a:srgbClr val="DD8C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E" sz="1800" kern="1200" dirty="0"/>
            <a:t>2</a:t>
          </a:r>
        </a:p>
        <a:p>
          <a:pPr marL="0" lvl="0" indent="0" algn="ctr" defTabSz="800100">
            <a:lnSpc>
              <a:spcPct val="90000"/>
            </a:lnSpc>
            <a:spcBef>
              <a:spcPct val="0"/>
            </a:spcBef>
            <a:spcAft>
              <a:spcPct val="35000"/>
            </a:spcAft>
            <a:buNone/>
          </a:pPr>
          <a:r>
            <a:rPr lang="es-PE" sz="1200" kern="1200" dirty="0"/>
            <a:t> Variables  tipo Flotante</a:t>
          </a:r>
          <a:endParaRPr lang="es-ES" sz="1200" kern="1200" dirty="0"/>
        </a:p>
      </dsp:txBody>
      <dsp:txXfrm>
        <a:off x="105173" y="2458028"/>
        <a:ext cx="960740" cy="83162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F68A19-73FC-4442-B96C-B3022BCC1B7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5519167-E36E-4DDA-810B-9818D7E92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335F21A-F4FA-4A0E-B4AD-EA2C800AD397}"/>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5" name="Marcador de pie de página 4">
            <a:extLst>
              <a:ext uri="{FF2B5EF4-FFF2-40B4-BE49-F238E27FC236}">
                <a16:creationId xmlns:a16="http://schemas.microsoft.com/office/drawing/2014/main" id="{3AFBA380-5652-4529-B0C6-D4B36A83761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2C45E1-F477-46E8-9558-76B128AC81BB}"/>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76847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DF6F8-5B8B-4789-B25E-DA6E4E8C33C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C07652C-5C88-4B2A-9FCC-0A9D05EA417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69447F7-B161-4ABB-8D49-39E183FC3471}"/>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5" name="Marcador de pie de página 4">
            <a:extLst>
              <a:ext uri="{FF2B5EF4-FFF2-40B4-BE49-F238E27FC236}">
                <a16:creationId xmlns:a16="http://schemas.microsoft.com/office/drawing/2014/main" id="{A17E7C37-68EE-4241-8B96-B08FD5E7C36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77129BF-3441-4DD4-8F49-AC9D17E0D8CF}"/>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351284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CB96AD-39DC-4AF3-A66B-85B7A75E2D7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204E325-EA8D-4469-A521-65C7A4A5515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96C577-E4EF-4489-9F87-49F826F52460}"/>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5" name="Marcador de pie de página 4">
            <a:extLst>
              <a:ext uri="{FF2B5EF4-FFF2-40B4-BE49-F238E27FC236}">
                <a16:creationId xmlns:a16="http://schemas.microsoft.com/office/drawing/2014/main" id="{FA9B1DFE-61CD-4600-8293-407121C1099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9F1A72-6512-43CA-A973-BC1C408B0C2A}"/>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275792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BB82F-78A1-411E-B17C-345EF7DEE38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8E12C35-6294-4679-A999-443B20558B0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CCA5D3-40AE-4F2A-AFFC-5ADF0713C8EB}"/>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5" name="Marcador de pie de página 4">
            <a:extLst>
              <a:ext uri="{FF2B5EF4-FFF2-40B4-BE49-F238E27FC236}">
                <a16:creationId xmlns:a16="http://schemas.microsoft.com/office/drawing/2014/main" id="{D79A804B-A258-4002-B384-660ECC1788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F4BE650-BABC-4118-9F91-D1BD179AC813}"/>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189098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33857-6B27-4FD9-BDEA-3179A7219AF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4C86722-0F57-405A-BB17-2333AA6E1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6E30C6-5958-4FEF-BF9C-60608D56BEE5}"/>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5" name="Marcador de pie de página 4">
            <a:extLst>
              <a:ext uri="{FF2B5EF4-FFF2-40B4-BE49-F238E27FC236}">
                <a16:creationId xmlns:a16="http://schemas.microsoft.com/office/drawing/2014/main" id="{8B51AFD6-7CEA-4B6E-B4FB-9AAB9C9DAB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2869FD-7DC7-4D04-B188-1C9777EF164F}"/>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16627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79342-EC17-47F0-BBB9-E0AAD50146F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63B0AD5-5A02-4ADE-A866-2F5AE57E943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E9D8A4B-6E57-447C-BE5F-2DCC0C81B50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1582C08-DE7D-4BDD-A4AD-9B3033067EFB}"/>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6" name="Marcador de pie de página 5">
            <a:extLst>
              <a:ext uri="{FF2B5EF4-FFF2-40B4-BE49-F238E27FC236}">
                <a16:creationId xmlns:a16="http://schemas.microsoft.com/office/drawing/2014/main" id="{A1138CB8-F10D-4105-976E-39E0888DEC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B0B439-0566-451A-9728-84399A7D962D}"/>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217828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7025B-80D6-4FAB-A518-CE392D343DD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46AF4E-A185-431B-9A1B-6BEF251AC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330906F-C6EF-47C0-B13D-4E16B727A3F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D1BD226-5390-4E2F-B387-E9FE282BC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B26D40-4F03-4DA6-9576-D2D3644993C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5BA5CE6-9059-4FD9-9508-09EB106D9A05}"/>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8" name="Marcador de pie de página 7">
            <a:extLst>
              <a:ext uri="{FF2B5EF4-FFF2-40B4-BE49-F238E27FC236}">
                <a16:creationId xmlns:a16="http://schemas.microsoft.com/office/drawing/2014/main" id="{A33121BC-24A0-4CF1-88A8-70BA4219EB5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449EB69-B862-4147-B406-41AE293ACA81}"/>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153907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63EB8-9F13-49B6-AB81-1123208F663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3473460-6CA8-43A8-BE92-8D86B5664AFC}"/>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4" name="Marcador de pie de página 3">
            <a:extLst>
              <a:ext uri="{FF2B5EF4-FFF2-40B4-BE49-F238E27FC236}">
                <a16:creationId xmlns:a16="http://schemas.microsoft.com/office/drawing/2014/main" id="{BABFB8AC-BF69-4DBE-AFD4-40B5E48DC52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9981913-6EA2-4A04-BA48-6519A262E363}"/>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190311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8F9B28F-F0E5-4724-B57D-B61E965FA5C9}"/>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3" name="Marcador de pie de página 2">
            <a:extLst>
              <a:ext uri="{FF2B5EF4-FFF2-40B4-BE49-F238E27FC236}">
                <a16:creationId xmlns:a16="http://schemas.microsoft.com/office/drawing/2014/main" id="{A25D5FCE-9A59-4705-9D2B-6528F6406E2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82DA07-B829-44B6-B4AC-64142A2AFA6D}"/>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141799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A24EF-89B7-40EA-9345-F0D76BA3C8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ED3931C-E2B9-4DFA-8EB8-9F6913FE6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B57D0FA-7E7D-4623-B49B-6D7A41BA0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84BA41-6D76-46B1-944D-ACA56369CC1F}"/>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6" name="Marcador de pie de página 5">
            <a:extLst>
              <a:ext uri="{FF2B5EF4-FFF2-40B4-BE49-F238E27FC236}">
                <a16:creationId xmlns:a16="http://schemas.microsoft.com/office/drawing/2014/main" id="{F3AA34F9-AC5B-482F-8192-3CE27A8BA03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EC85827-72B0-4D61-9561-FBDE1E7A799E}"/>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83449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3B46C-3EEF-45FF-B45E-E0B2842B26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4583914-90A4-44BF-A7D3-596C75A34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57EE8B7-6916-483B-979B-D947E5AC1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6BD23D-CE27-4A4A-826D-E6572E188BA3}"/>
              </a:ext>
            </a:extLst>
          </p:cNvPr>
          <p:cNvSpPr>
            <a:spLocks noGrp="1"/>
          </p:cNvSpPr>
          <p:nvPr>
            <p:ph type="dt" sz="half" idx="10"/>
          </p:nvPr>
        </p:nvSpPr>
        <p:spPr/>
        <p:txBody>
          <a:bodyPr/>
          <a:lstStyle/>
          <a:p>
            <a:fld id="{B60B09AE-55CF-4D3F-BE2B-308A794E7B3F}" type="datetimeFigureOut">
              <a:rPr lang="es-ES" smtClean="0"/>
              <a:t>17/01/2023</a:t>
            </a:fld>
            <a:endParaRPr lang="es-ES"/>
          </a:p>
        </p:txBody>
      </p:sp>
      <p:sp>
        <p:nvSpPr>
          <p:cNvPr id="6" name="Marcador de pie de página 5">
            <a:extLst>
              <a:ext uri="{FF2B5EF4-FFF2-40B4-BE49-F238E27FC236}">
                <a16:creationId xmlns:a16="http://schemas.microsoft.com/office/drawing/2014/main" id="{35D67A7C-36FC-4902-AE2E-23502FA6CB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40103D-03AC-47D1-8834-AF7B568AFB89}"/>
              </a:ext>
            </a:extLst>
          </p:cNvPr>
          <p:cNvSpPr>
            <a:spLocks noGrp="1"/>
          </p:cNvSpPr>
          <p:nvPr>
            <p:ph type="sldNum" sz="quarter" idx="12"/>
          </p:nvPr>
        </p:nvSpPr>
        <p:spPr/>
        <p:txBody>
          <a:bodyPr/>
          <a:lstStyle/>
          <a:p>
            <a:fld id="{0D6C69B3-F338-4908-AB12-30AF215E9CC1}" type="slidenum">
              <a:rPr lang="es-ES" smtClean="0"/>
              <a:t>‹Nº›</a:t>
            </a:fld>
            <a:endParaRPr lang="es-ES"/>
          </a:p>
        </p:txBody>
      </p:sp>
    </p:spTree>
    <p:extLst>
      <p:ext uri="{BB962C8B-B14F-4D97-AF65-F5344CB8AC3E}">
        <p14:creationId xmlns:p14="http://schemas.microsoft.com/office/powerpoint/2010/main" val="17319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12105CB-EB55-47CA-9227-EC37ABA91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B2A66D5-9B16-4261-8062-6D342A9BD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9515AE-9511-4208-9B16-1BBB2F1E3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B09AE-55CF-4D3F-BE2B-308A794E7B3F}" type="datetimeFigureOut">
              <a:rPr lang="es-ES" smtClean="0"/>
              <a:t>17/01/2023</a:t>
            </a:fld>
            <a:endParaRPr lang="es-ES"/>
          </a:p>
        </p:txBody>
      </p:sp>
      <p:sp>
        <p:nvSpPr>
          <p:cNvPr id="5" name="Marcador de pie de página 4">
            <a:extLst>
              <a:ext uri="{FF2B5EF4-FFF2-40B4-BE49-F238E27FC236}">
                <a16:creationId xmlns:a16="http://schemas.microsoft.com/office/drawing/2014/main" id="{3D939D87-5783-403F-AB4F-001A66D33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C690323-FE51-442C-813E-3BB1A4979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C69B3-F338-4908-AB12-30AF215E9CC1}" type="slidenum">
              <a:rPr lang="es-ES" smtClean="0"/>
              <a:t>‹Nº›</a:t>
            </a:fld>
            <a:endParaRPr lang="es-ES"/>
          </a:p>
        </p:txBody>
      </p:sp>
    </p:spTree>
    <p:extLst>
      <p:ext uri="{BB962C8B-B14F-4D97-AF65-F5344CB8AC3E}">
        <p14:creationId xmlns:p14="http://schemas.microsoft.com/office/powerpoint/2010/main" val="15952264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diagramLayout" Target="../diagrams/layout1.xml"/><Relationship Id="rId7" Type="http://schemas.openxmlformats.org/officeDocument/2006/relationships/package" Target="../embeddings/Microsoft_Excel_Worksheet.xlsx"/><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www.kaggle.com/datasets/iabhishekofficial/mobile-price-classificati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pandas.pydata.org/docs/reference/api/pandas.DataFrame.boxplot.html" TargetMode="External"/><Relationship Id="rId13" Type="http://schemas.openxmlformats.org/officeDocument/2006/relationships/hyperlink" Target="https://pandas.pydata.org/" TargetMode="External"/><Relationship Id="rId3" Type="http://schemas.openxmlformats.org/officeDocument/2006/relationships/hyperlink" Target="https://pandas.pydata.org/docs/reference/api/pandas.DataFrame.info.html" TargetMode="External"/><Relationship Id="rId7" Type="http://schemas.openxmlformats.org/officeDocument/2006/relationships/hyperlink" Target="https://pandas.pydata.org/docs/reference/api/pandas.DataFrame.hist.html" TargetMode="External"/><Relationship Id="rId12" Type="http://schemas.openxmlformats.org/officeDocument/2006/relationships/hyperlink" Target="https://numpy.org/" TargetMode="External"/><Relationship Id="rId2" Type="http://schemas.openxmlformats.org/officeDocument/2006/relationships/hyperlink" Target="https://pandas.pydata.org/docs/reference/api/pandas.DataFrame.duplicated.html" TargetMode="External"/><Relationship Id="rId1" Type="http://schemas.openxmlformats.org/officeDocument/2006/relationships/slideLayout" Target="../slideLayouts/slideLayout1.xml"/><Relationship Id="rId6" Type="http://schemas.openxmlformats.org/officeDocument/2006/relationships/hyperlink" Target="https://matplotlib.org/stable/api/_as_gen/matplotlib.pyplot.pie.html" TargetMode="External"/><Relationship Id="rId11" Type="http://schemas.openxmlformats.org/officeDocument/2006/relationships/hyperlink" Target="https://seaborn.pydata.org/generated/seaborn.scatterplot.html" TargetMode="External"/><Relationship Id="rId5" Type="http://schemas.openxmlformats.org/officeDocument/2006/relationships/hyperlink" Target="https://pandas.pydata.org/docs/reference/api/pandas.Series.value_counts.html" TargetMode="External"/><Relationship Id="rId10" Type="http://schemas.openxmlformats.org/officeDocument/2006/relationships/hyperlink" Target="https://seaborn.pydata.org/generated/seaborn.heatmap.html" TargetMode="External"/><Relationship Id="rId4" Type="http://schemas.openxmlformats.org/officeDocument/2006/relationships/hyperlink" Target="https://pandas.pydata.org/docs/reference/api/pandas.unique.html" TargetMode="External"/><Relationship Id="rId9" Type="http://schemas.openxmlformats.org/officeDocument/2006/relationships/hyperlink" Target="https://matplotlib.org/stable/api/_as_gen/matplotlib.pyplot.bar.html" TargetMode="External"/><Relationship Id="rId14" Type="http://schemas.openxmlformats.org/officeDocument/2006/relationships/hyperlink" Target="https://seaborn.pydata.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835F11C9-D32D-4C86-BC62-FDFF11269615}"/>
              </a:ext>
            </a:extLst>
          </p:cNvPr>
          <p:cNvSpPr txBox="1"/>
          <p:nvPr/>
        </p:nvSpPr>
        <p:spPr>
          <a:xfrm>
            <a:off x="6848476" y="9527"/>
            <a:ext cx="5343524" cy="6838948"/>
          </a:xfrm>
          <a:prstGeom prst="rect">
            <a:avLst/>
          </a:prstGeom>
          <a:noFill/>
          <a:ln w="12700">
            <a:solidFill>
              <a:schemeClr val="tx1">
                <a:lumMod val="95000"/>
                <a:lumOff val="5000"/>
              </a:schemeClr>
            </a:solidFill>
          </a:ln>
        </p:spPr>
        <p:txBody>
          <a:bodyPr wrap="square">
            <a:spAutoFit/>
          </a:bodyPr>
          <a:lstStyle/>
          <a:p>
            <a:pPr algn="ctr"/>
            <a:endParaRPr lang="es-ES" sz="2800" b="1" dirty="0"/>
          </a:p>
          <a:p>
            <a:pPr algn="ctr"/>
            <a:endParaRPr lang="es-ES" sz="2800" b="1" dirty="0"/>
          </a:p>
          <a:p>
            <a:pPr algn="ctr"/>
            <a:r>
              <a:rPr lang="es-ES" sz="2800" b="1" dirty="0"/>
              <a:t>PROYECTO 2</a:t>
            </a:r>
          </a:p>
          <a:p>
            <a:endParaRPr lang="es-ES" dirty="0"/>
          </a:p>
          <a:p>
            <a:endParaRPr lang="es-ES" dirty="0"/>
          </a:p>
          <a:p>
            <a:pPr algn="ctr"/>
            <a:r>
              <a:rPr lang="es-ES" dirty="0"/>
              <a:t>Datos Personales:</a:t>
            </a:r>
          </a:p>
          <a:p>
            <a:pPr algn="ctr"/>
            <a:endParaRPr lang="es-ES" b="1" dirty="0"/>
          </a:p>
          <a:p>
            <a:pPr algn="ctr"/>
            <a:r>
              <a:rPr lang="es-ES" b="1" dirty="0"/>
              <a:t>Nombre Completo</a:t>
            </a:r>
            <a:r>
              <a:rPr lang="es-ES" dirty="0"/>
              <a:t>: </a:t>
            </a:r>
          </a:p>
          <a:p>
            <a:pPr algn="ctr"/>
            <a:r>
              <a:rPr lang="es-ES" dirty="0"/>
              <a:t>Juan Carlos Palacios Banchero</a:t>
            </a:r>
          </a:p>
          <a:p>
            <a:pPr algn="ctr"/>
            <a:endParaRPr lang="es-ES" b="1" dirty="0"/>
          </a:p>
          <a:p>
            <a:pPr algn="ctr"/>
            <a:r>
              <a:rPr lang="es-ES" b="1" dirty="0"/>
              <a:t>ID Coding Dojo</a:t>
            </a:r>
            <a:r>
              <a:rPr lang="es-ES" dirty="0"/>
              <a:t>: </a:t>
            </a:r>
          </a:p>
          <a:p>
            <a:pPr algn="ctr"/>
            <a:r>
              <a:rPr lang="es-ES" dirty="0"/>
              <a:t>81390</a:t>
            </a:r>
          </a:p>
          <a:p>
            <a:pPr algn="ctr"/>
            <a:endParaRPr lang="es-ES" b="1" dirty="0"/>
          </a:p>
          <a:p>
            <a:pPr algn="ctr"/>
            <a:r>
              <a:rPr lang="es-ES" b="1" dirty="0" err="1"/>
              <a:t>Track</a:t>
            </a:r>
            <a:r>
              <a:rPr lang="es-ES" dirty="0"/>
              <a:t>: </a:t>
            </a:r>
          </a:p>
          <a:p>
            <a:pPr algn="ctr"/>
            <a:r>
              <a:rPr lang="es-ES" dirty="0"/>
              <a:t>Data Science Fundamentals - Machine Learning</a:t>
            </a:r>
          </a:p>
          <a:p>
            <a:pPr algn="ctr"/>
            <a:endParaRPr lang="es-ES" dirty="0"/>
          </a:p>
          <a:p>
            <a:pPr algn="ctr"/>
            <a:r>
              <a:rPr lang="es-ES" b="1" dirty="0"/>
              <a:t>Nombre del proyecto</a:t>
            </a:r>
            <a:r>
              <a:rPr lang="es-ES" dirty="0"/>
              <a:t>: </a:t>
            </a:r>
          </a:p>
          <a:p>
            <a:pPr algn="ctr"/>
            <a:r>
              <a:rPr lang="es-ES" sz="2400" b="1" dirty="0"/>
              <a:t>MOBILE PRICE CLASSIFICATION</a:t>
            </a: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600" dirty="0">
              <a:solidFill>
                <a:srgbClr val="212121"/>
              </a:solidFill>
              <a:latin typeface="Roboto" panose="02000000000000000000" pitchFamily="2" charset="0"/>
            </a:endParaRPr>
          </a:p>
          <a:p>
            <a:pPr lvl="0" algn="ctr" fontAlgn="base">
              <a:spcBef>
                <a:spcPct val="0"/>
              </a:spcBef>
              <a:spcAft>
                <a:spcPct val="0"/>
              </a:spcAft>
            </a:pPr>
            <a:r>
              <a:rPr lang="es-ES" altLang="es-ES" b="1" dirty="0"/>
              <a:t>Fecha:</a:t>
            </a:r>
          </a:p>
          <a:p>
            <a:pPr lvl="0" algn="ctr" eaLnBrk="0" fontAlgn="base" hangingPunct="0">
              <a:spcBef>
                <a:spcPct val="0"/>
              </a:spcBef>
              <a:spcAft>
                <a:spcPct val="0"/>
              </a:spcAft>
            </a:pPr>
            <a:r>
              <a:rPr lang="es-ES" altLang="es-ES" sz="1600" dirty="0"/>
              <a:t>15/01/2022</a:t>
            </a:r>
          </a:p>
          <a:p>
            <a:pPr lvl="0" algn="ctr" eaLnBrk="0" fontAlgn="base" hangingPunct="0">
              <a:spcBef>
                <a:spcPct val="0"/>
              </a:spcBef>
              <a:spcAft>
                <a:spcPct val="0"/>
              </a:spcAft>
            </a:pPr>
            <a:endParaRPr kumimoji="0" lang="es-ES" altLang="es-ES" sz="2400" i="0" u="none" strike="noStrike" cap="none" normalizeH="0" baseline="0" dirty="0">
              <a:ln>
                <a:noFill/>
              </a:ln>
              <a:solidFill>
                <a:srgbClr val="212121"/>
              </a:solidFill>
              <a:effectLst/>
              <a:latin typeface="Roboto" panose="02000000000000000000" pitchFamily="2" charset="0"/>
            </a:endParaRPr>
          </a:p>
        </p:txBody>
      </p:sp>
      <p:pic>
        <p:nvPicPr>
          <p:cNvPr id="8" name="Imagen 7">
            <a:extLst>
              <a:ext uri="{FF2B5EF4-FFF2-40B4-BE49-F238E27FC236}">
                <a16:creationId xmlns:a16="http://schemas.microsoft.com/office/drawing/2014/main" id="{71129AB9-F6A7-41A3-ACA0-72A863AE8088}"/>
              </a:ext>
            </a:extLst>
          </p:cNvPr>
          <p:cNvPicPr>
            <a:picLocks noChangeAspect="1"/>
          </p:cNvPicPr>
          <p:nvPr/>
        </p:nvPicPr>
        <p:blipFill>
          <a:blip r:embed="rId3"/>
          <a:stretch>
            <a:fillRect/>
          </a:stretch>
        </p:blipFill>
        <p:spPr>
          <a:xfrm>
            <a:off x="-9524" y="9525"/>
            <a:ext cx="6858000" cy="6858000"/>
          </a:xfrm>
          <a:prstGeom prst="rect">
            <a:avLst/>
          </a:prstGeom>
        </p:spPr>
      </p:pic>
    </p:spTree>
    <p:custDataLst>
      <p:tags r:id="rId1"/>
    </p:custDataLst>
    <p:extLst>
      <p:ext uri="{BB962C8B-B14F-4D97-AF65-F5344CB8AC3E}">
        <p14:creationId xmlns:p14="http://schemas.microsoft.com/office/powerpoint/2010/main" val="3377660001"/>
      </p:ext>
    </p:extLst>
  </p:cSld>
  <p:clrMapOvr>
    <a:masterClrMapping/>
  </p:clrMapOvr>
  <mc:AlternateContent xmlns:mc="http://schemas.openxmlformats.org/markup-compatibility/2006" xmlns:p14="http://schemas.microsoft.com/office/powerpoint/2010/main">
    <mc:Choice Requires="p14">
      <p:transition spd="slow" p14:dur="2000" advTm="12286"/>
    </mc:Choice>
    <mc:Fallback xmlns="">
      <p:transition spd="slow" advTm="122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65125" y="284859"/>
            <a:ext cx="4140199"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PE" altLang="es-ES" sz="2800" b="1" dirty="0">
                <a:latin typeface="Roboto" panose="02000000000000000000" pitchFamily="2" charset="0"/>
              </a:rPr>
              <a:t>C</a:t>
            </a:r>
            <a:r>
              <a:rPr lang="es-ES" altLang="es-ES" sz="2800" b="1" dirty="0">
                <a:latin typeface="Roboto" panose="02000000000000000000" pitchFamily="2" charset="0"/>
              </a:rPr>
              <a:t>onclusiones</a:t>
            </a:r>
            <a:endParaRPr kumimoji="0" lang="es-ES" altLang="es-ES" sz="2800" b="1" i="0" u="none" strike="noStrike" cap="none" normalizeH="0" baseline="0" dirty="0">
              <a:ln>
                <a:noFill/>
              </a:ln>
              <a:effectLst/>
              <a:latin typeface="Roboto" panose="02000000000000000000" pitchFamily="2" charset="0"/>
            </a:endParaRPr>
          </a:p>
        </p:txBody>
      </p:sp>
      <p:sp>
        <p:nvSpPr>
          <p:cNvPr id="10" name="CuadroTexto 9">
            <a:extLst>
              <a:ext uri="{FF2B5EF4-FFF2-40B4-BE49-F238E27FC236}">
                <a16:creationId xmlns:a16="http://schemas.microsoft.com/office/drawing/2014/main" id="{B8179C78-3C76-4739-BA80-851DB4E3B882}"/>
              </a:ext>
            </a:extLst>
          </p:cNvPr>
          <p:cNvSpPr txBox="1"/>
          <p:nvPr/>
        </p:nvSpPr>
        <p:spPr>
          <a:xfrm>
            <a:off x="497840" y="1363622"/>
            <a:ext cx="11196320" cy="4524315"/>
          </a:xfrm>
          <a:prstGeom prst="rect">
            <a:avLst/>
          </a:prstGeom>
          <a:noFill/>
          <a:ln w="12700">
            <a:noFill/>
          </a:ln>
        </p:spPr>
        <p:txBody>
          <a:bodyPr wrap="square">
            <a:spAutoFit/>
          </a:bodyPr>
          <a:lstStyle/>
          <a:p>
            <a:pPr marL="342900" indent="-342900">
              <a:buFont typeface="Arial" panose="020B0604020202020204" pitchFamily="34" charset="0"/>
              <a:buChar char="•"/>
            </a:pPr>
            <a:r>
              <a:rPr lang="es-ES" dirty="0"/>
              <a:t>Las data trabajada cuenta con 2000 observaciones y 21 características de tipo numérico y no presenta duplicados en filas o en columnas, ni valores nulos.</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s-ES" dirty="0"/>
              <a:t>La variable objetivo “Rango de Precios”, esta compuesta por cuatro grupos enumerados del 0 al 3 y contiene información balanceada para cada uno de estos cuatro grupos con 500 observaciones para cada uno.</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s-ES" dirty="0"/>
              <a:t>De las otras 20 categorías, algunas tienen una distribución de frecuencia normal indicando una  simetría entre valores respecto a la media y otras sesgada hacia la derecha con valores predominantemente por encima de la media. De estas 20 categorías 6 son binarias que representan un tiene o no tiene la característica.</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s-ES" dirty="0"/>
              <a:t>El Mapa de Calor mostró once categorías que guardan alguna correlación entre ellas, destacando la relación muy alta la variable de Memoria RAM (</a:t>
            </a:r>
            <a:r>
              <a:rPr lang="es-ES" dirty="0" err="1"/>
              <a:t>ram</a:t>
            </a:r>
            <a:r>
              <a:rPr lang="es-ES" dirty="0"/>
              <a:t>) y el vector objetivo Rango de Precios (</a:t>
            </a:r>
            <a:r>
              <a:rPr lang="es-ES" dirty="0" err="1"/>
              <a:t>price_range</a:t>
            </a:r>
            <a:r>
              <a:rPr lang="es-ES" dirty="0"/>
              <a:t>), lo cual parece indicar que la cantidad de memoria </a:t>
            </a:r>
            <a:r>
              <a:rPr lang="es-ES" dirty="0" err="1"/>
              <a:t>ram</a:t>
            </a:r>
            <a:r>
              <a:rPr lang="es-ES" dirty="0"/>
              <a:t> tiene mucha incidencia en el rango de precios.</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s-ES" dirty="0"/>
              <a:t>Se han visualizado todas las características que guardan una correlación y dado su existencia, se trabajara con todas esas características, eliminando todas aquella que no han presentado correlación alguna.</a:t>
            </a: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347846744"/>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8179C78-3C76-4739-BA80-851DB4E3B882}"/>
              </a:ext>
            </a:extLst>
          </p:cNvPr>
          <p:cNvSpPr txBox="1"/>
          <p:nvPr/>
        </p:nvSpPr>
        <p:spPr>
          <a:xfrm>
            <a:off x="1160780" y="2844225"/>
            <a:ext cx="9870440" cy="584775"/>
          </a:xfrm>
          <a:prstGeom prst="rect">
            <a:avLst/>
          </a:prstGeom>
          <a:noFill/>
          <a:ln w="12700">
            <a:noFill/>
          </a:ln>
        </p:spPr>
        <p:txBody>
          <a:bodyPr wrap="square">
            <a:spAutoFit/>
          </a:bodyPr>
          <a:lstStyle/>
          <a:p>
            <a:pPr algn="ctr"/>
            <a:r>
              <a:rPr lang="es-PE" sz="3200" b="1" dirty="0">
                <a:solidFill>
                  <a:srgbClr val="DD8C7F"/>
                </a:solidFill>
              </a:rPr>
              <a:t>Gracias por su atención!</a:t>
            </a:r>
          </a:p>
        </p:txBody>
      </p:sp>
      <p:pic>
        <p:nvPicPr>
          <p:cNvPr id="2" name="Audio 1">
            <a:hlinkClick r:id="" action="ppaction://media"/>
            <a:extLst>
              <a:ext uri="{FF2B5EF4-FFF2-40B4-BE49-F238E27FC236}">
                <a16:creationId xmlns:a16="http://schemas.microsoft.com/office/drawing/2014/main" id="{59D832FF-E42E-4875-9295-896BFFFE914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854859610"/>
      </p:ext>
    </p:extLst>
  </p:cSld>
  <p:clrMapOvr>
    <a:masterClrMapping/>
  </p:clrMapOvr>
  <mc:AlternateContent xmlns:mc="http://schemas.openxmlformats.org/markup-compatibility/2006" xmlns:p14="http://schemas.microsoft.com/office/powerpoint/2010/main">
    <mc:Choice Requires="p14">
      <p:transition spd="slow" p14:dur="2000" advTm="11291"/>
    </mc:Choice>
    <mc:Fallback xmlns="">
      <p:transition spd="slow" advTm="112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65125" y="284859"/>
            <a:ext cx="4140199"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2800" b="1" i="0" u="none" strike="noStrike" cap="none" normalizeH="0" baseline="0" dirty="0">
                <a:ln>
                  <a:noFill/>
                </a:ln>
                <a:effectLst/>
                <a:latin typeface="Roboto" panose="02000000000000000000" pitchFamily="2" charset="0"/>
              </a:rPr>
              <a:t>Objetivo</a:t>
            </a:r>
          </a:p>
        </p:txBody>
      </p:sp>
      <p:sp>
        <p:nvSpPr>
          <p:cNvPr id="10" name="CuadroTexto 9">
            <a:extLst>
              <a:ext uri="{FF2B5EF4-FFF2-40B4-BE49-F238E27FC236}">
                <a16:creationId xmlns:a16="http://schemas.microsoft.com/office/drawing/2014/main" id="{B8179C78-3C76-4739-BA80-851DB4E3B882}"/>
              </a:ext>
            </a:extLst>
          </p:cNvPr>
          <p:cNvSpPr txBox="1"/>
          <p:nvPr/>
        </p:nvSpPr>
        <p:spPr>
          <a:xfrm>
            <a:off x="1193800" y="1886842"/>
            <a:ext cx="9870440" cy="1569660"/>
          </a:xfrm>
          <a:prstGeom prst="rect">
            <a:avLst/>
          </a:prstGeom>
          <a:noFill/>
          <a:ln w="12700">
            <a:noFill/>
          </a:ln>
        </p:spPr>
        <p:txBody>
          <a:bodyPr wrap="square">
            <a:spAutoFit/>
          </a:bodyPr>
          <a:lstStyle/>
          <a:p>
            <a:pPr marL="342900" indent="-342900">
              <a:buFont typeface="Arial" panose="020B0604020202020204" pitchFamily="34" charset="0"/>
              <a:buChar char="•"/>
            </a:pPr>
            <a:r>
              <a:rPr lang="es-PE" sz="2400" dirty="0"/>
              <a:t>El objetivo de esta presentación es mostrar el conjunto de datos seleccionado para el presente proyecto, así como el análisis exploratorio y preprocesamiento de la data para encontrar un modelo de aprendizaje del tipo clasificación adecuado.</a:t>
            </a: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63823879"/>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65125" y="284859"/>
            <a:ext cx="4140199"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PE" altLang="es-ES" sz="2800" b="1" i="0" u="none" strike="noStrike" cap="none" normalizeH="0" baseline="0" dirty="0">
                <a:ln>
                  <a:noFill/>
                </a:ln>
                <a:effectLst/>
                <a:latin typeface="Roboto" panose="02000000000000000000" pitchFamily="2" charset="0"/>
              </a:rPr>
              <a:t>Antecedentes</a:t>
            </a:r>
            <a:endParaRPr kumimoji="0" lang="es-ES" altLang="es-ES" sz="2800" b="1" i="0" u="none" strike="noStrike" cap="none" normalizeH="0" baseline="0" dirty="0">
              <a:ln>
                <a:noFill/>
              </a:ln>
              <a:effectLst/>
              <a:latin typeface="Roboto" panose="02000000000000000000" pitchFamily="2" charset="0"/>
            </a:endParaRP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5" name="CuadroTexto 4">
            <a:extLst>
              <a:ext uri="{FF2B5EF4-FFF2-40B4-BE49-F238E27FC236}">
                <a16:creationId xmlns:a16="http://schemas.microsoft.com/office/drawing/2014/main" id="{4D77A57E-5DA1-4A9A-B5E8-1EAAE948357B}"/>
              </a:ext>
            </a:extLst>
          </p:cNvPr>
          <p:cNvSpPr txBox="1"/>
          <p:nvPr/>
        </p:nvSpPr>
        <p:spPr>
          <a:xfrm>
            <a:off x="1122680" y="1788175"/>
            <a:ext cx="9946640" cy="3693319"/>
          </a:xfrm>
          <a:prstGeom prst="rect">
            <a:avLst/>
          </a:prstGeom>
          <a:noFill/>
        </p:spPr>
        <p:txBody>
          <a:bodyPr wrap="square">
            <a:spAutoFit/>
          </a:bodyPr>
          <a:lstStyle/>
          <a:p>
            <a:pPr marL="285750" indent="-285750" algn="l">
              <a:buFont typeface="Arial" panose="020B0604020202020204" pitchFamily="34" charset="0"/>
              <a:buChar char="•"/>
            </a:pPr>
            <a:r>
              <a:rPr lang="es-ES" sz="2400" b="0" i="0" dirty="0">
                <a:solidFill>
                  <a:srgbClr val="212121"/>
                </a:solidFill>
                <a:effectLst/>
                <a:latin typeface="Calibri" panose="020F0502020204030204" pitchFamily="34" charset="0"/>
                <a:cs typeface="Calibri" panose="020F0502020204030204" pitchFamily="34" charset="0"/>
              </a:rPr>
              <a:t>Un nuevo fabricante de teléfonos móviles quiere estimar el precio de sus productos y ha recopilado información de ventas de teléfonos móviles  de varias empresas  de gran participación en el mercado. </a:t>
            </a:r>
          </a:p>
          <a:p>
            <a:pPr marL="285750" indent="-285750" algn="l">
              <a:buFont typeface="Arial" panose="020B0604020202020204" pitchFamily="34" charset="0"/>
              <a:buChar char="•"/>
            </a:pPr>
            <a:endParaRPr lang="es-ES" sz="2400" dirty="0">
              <a:solidFill>
                <a:srgbClr val="212121"/>
              </a:solidFill>
              <a:latin typeface="Roboto" panose="02000000000000000000" pitchFamily="2" charset="0"/>
            </a:endParaRPr>
          </a:p>
          <a:p>
            <a:pPr marL="285750" indent="-285750">
              <a:buFont typeface="Arial" panose="020B0604020202020204" pitchFamily="34" charset="0"/>
              <a:buChar char="•"/>
            </a:pPr>
            <a:r>
              <a:rPr lang="es-ES" sz="2400" dirty="0">
                <a:solidFill>
                  <a:srgbClr val="212121"/>
                </a:solidFill>
                <a:latin typeface="Calibri" panose="020F0502020204030204" pitchFamily="34" charset="0"/>
                <a:cs typeface="Calibri" panose="020F0502020204030204" pitchFamily="34" charset="0"/>
              </a:rPr>
              <a:t>El fabricante  no sabe como estimar el precio de los móviles y quiere averiguar alguna relación entre las funciones de un teléfono móvil y su precio de venta para lo cual requiere de la confección de un modelo de aprendizaje  que le permita clasificar en un rango de cuatro clases, que tan alto es el precio.</a:t>
            </a:r>
          </a:p>
          <a:p>
            <a:pPr algn="l"/>
            <a:endParaRPr lang="es-E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4252413749"/>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55600" y="303541"/>
            <a:ext cx="6321425"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2800" b="1" i="0" u="none" strike="noStrike" cap="none" normalizeH="0" baseline="0" dirty="0">
                <a:ln>
                  <a:noFill/>
                </a:ln>
                <a:effectLst/>
                <a:latin typeface="Roboto" panose="02000000000000000000" pitchFamily="2" charset="0"/>
              </a:rPr>
              <a:t>Detalle de los datos</a:t>
            </a: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chemeClr val="accent2">
                <a:lumMod val="75000"/>
              </a:schemeClr>
            </a:solidFill>
          </a:ln>
        </p:spPr>
        <p:style>
          <a:lnRef idx="3">
            <a:schemeClr val="accent5"/>
          </a:lnRef>
          <a:fillRef idx="0">
            <a:schemeClr val="accent5"/>
          </a:fillRef>
          <a:effectRef idx="2">
            <a:schemeClr val="accent5"/>
          </a:effectRef>
          <a:fontRef idx="minor">
            <a:schemeClr val="tx1"/>
          </a:fontRef>
        </p:style>
      </p:cxnSp>
      <p:graphicFrame>
        <p:nvGraphicFramePr>
          <p:cNvPr id="8" name="Diagrama 7">
            <a:extLst>
              <a:ext uri="{FF2B5EF4-FFF2-40B4-BE49-F238E27FC236}">
                <a16:creationId xmlns:a16="http://schemas.microsoft.com/office/drawing/2014/main" id="{6C1A00A6-7221-44F4-A640-BEB9AD9A6709}"/>
              </a:ext>
            </a:extLst>
          </p:cNvPr>
          <p:cNvGraphicFramePr/>
          <p:nvPr>
            <p:extLst>
              <p:ext uri="{D42A27DB-BD31-4B8C-83A1-F6EECF244321}">
                <p14:modId xmlns:p14="http://schemas.microsoft.com/office/powerpoint/2010/main" val="1479466708"/>
              </p:ext>
            </p:extLst>
          </p:nvPr>
        </p:nvGraphicFramePr>
        <p:xfrm>
          <a:off x="8308322" y="1439862"/>
          <a:ext cx="3258808" cy="3345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Objeto 11">
            <a:extLst>
              <a:ext uri="{FF2B5EF4-FFF2-40B4-BE49-F238E27FC236}">
                <a16:creationId xmlns:a16="http://schemas.microsoft.com/office/drawing/2014/main" id="{6A0F1277-66BB-4515-BB21-E0DE5A10BDA5}"/>
              </a:ext>
            </a:extLst>
          </p:cNvPr>
          <p:cNvGraphicFramePr>
            <a:graphicFrameLocks noChangeAspect="1"/>
          </p:cNvGraphicFramePr>
          <p:nvPr>
            <p:extLst>
              <p:ext uri="{D42A27DB-BD31-4B8C-83A1-F6EECF244321}">
                <p14:modId xmlns:p14="http://schemas.microsoft.com/office/powerpoint/2010/main" val="90328236"/>
              </p:ext>
            </p:extLst>
          </p:nvPr>
        </p:nvGraphicFramePr>
        <p:xfrm>
          <a:off x="624870" y="1439862"/>
          <a:ext cx="6776663" cy="4645975"/>
        </p:xfrm>
        <a:graphic>
          <a:graphicData uri="http://schemas.openxmlformats.org/presentationml/2006/ole">
            <mc:AlternateContent xmlns:mc="http://schemas.openxmlformats.org/markup-compatibility/2006">
              <mc:Choice xmlns:v="urn:schemas-microsoft-com:vml" Requires="v">
                <p:oleObj name="Worksheet" r:id="rId7" imgW="6292820" imgH="4108565" progId="Excel.Sheet.12">
                  <p:embed/>
                </p:oleObj>
              </mc:Choice>
              <mc:Fallback>
                <p:oleObj name="Worksheet" r:id="rId7" imgW="6292820" imgH="4108565" progId="Excel.Sheet.12">
                  <p:embed/>
                  <p:pic>
                    <p:nvPicPr>
                      <p:cNvPr id="0" name=""/>
                      <p:cNvPicPr/>
                      <p:nvPr/>
                    </p:nvPicPr>
                    <p:blipFill>
                      <a:blip r:embed="rId8"/>
                      <a:stretch>
                        <a:fillRect/>
                      </a:stretch>
                    </p:blipFill>
                    <p:spPr>
                      <a:xfrm>
                        <a:off x="624870" y="1439862"/>
                        <a:ext cx="6776663" cy="4645975"/>
                      </a:xfrm>
                      <a:prstGeom prst="rect">
                        <a:avLst/>
                      </a:prstGeom>
                    </p:spPr>
                  </p:pic>
                </p:oleObj>
              </mc:Fallback>
            </mc:AlternateContent>
          </a:graphicData>
        </a:graphic>
      </p:graphicFrame>
      <p:sp>
        <p:nvSpPr>
          <p:cNvPr id="13" name="Flecha: a la derecha 12">
            <a:extLst>
              <a:ext uri="{FF2B5EF4-FFF2-40B4-BE49-F238E27FC236}">
                <a16:creationId xmlns:a16="http://schemas.microsoft.com/office/drawing/2014/main" id="{7487C2CB-3EEF-493F-850A-5785E6312180}"/>
              </a:ext>
            </a:extLst>
          </p:cNvPr>
          <p:cNvSpPr/>
          <p:nvPr/>
        </p:nvSpPr>
        <p:spPr>
          <a:xfrm>
            <a:off x="7698726" y="2897818"/>
            <a:ext cx="396240" cy="375919"/>
          </a:xfrm>
          <a:prstGeom prst="rightArrow">
            <a:avLst/>
          </a:prstGeom>
          <a:solidFill>
            <a:srgbClr val="DD8C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BAE6B5B8-F8A3-4284-B60B-7E149C8C87AA}"/>
              </a:ext>
            </a:extLst>
          </p:cNvPr>
          <p:cNvSpPr txBox="1"/>
          <p:nvPr/>
        </p:nvSpPr>
        <p:spPr>
          <a:xfrm>
            <a:off x="8308322" y="5008619"/>
            <a:ext cx="3342645" cy="10772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s-PE" sz="1600" b="1" dirty="0"/>
              <a:t>21 Características tipo numéricas</a:t>
            </a:r>
          </a:p>
          <a:p>
            <a:pPr marL="285750" indent="-285750">
              <a:buFont typeface="Arial" panose="020B0604020202020204" pitchFamily="34" charset="0"/>
              <a:buChar char="•"/>
            </a:pPr>
            <a:r>
              <a:rPr lang="es-PE" sz="1600" b="1" dirty="0"/>
              <a:t>Datos Faltantes</a:t>
            </a:r>
            <a:r>
              <a:rPr lang="es-PE" sz="1600" dirty="0"/>
              <a:t>: Ninguno</a:t>
            </a:r>
          </a:p>
          <a:p>
            <a:pPr marL="285750" indent="-285750">
              <a:buFont typeface="Arial" panose="020B0604020202020204" pitchFamily="34" charset="0"/>
              <a:buChar char="•"/>
            </a:pPr>
            <a:r>
              <a:rPr lang="es-PE" sz="1600" b="1" dirty="0"/>
              <a:t>Columnas duplicadas</a:t>
            </a:r>
            <a:r>
              <a:rPr lang="es-PE" sz="1600" dirty="0"/>
              <a:t>: Ninguna</a:t>
            </a:r>
          </a:p>
          <a:p>
            <a:pPr marL="285750" indent="-285750">
              <a:buFont typeface="Arial" panose="020B0604020202020204" pitchFamily="34" charset="0"/>
              <a:buChar char="•"/>
            </a:pPr>
            <a:r>
              <a:rPr lang="es-PE" sz="1600" b="1" dirty="0"/>
              <a:t>Filas duplicadas</a:t>
            </a:r>
            <a:r>
              <a:rPr lang="es-PE" sz="1600" dirty="0"/>
              <a:t>: </a:t>
            </a:r>
            <a:r>
              <a:rPr lang="es-PE" sz="1600" dirty="0" err="1"/>
              <a:t>NInguna</a:t>
            </a:r>
            <a:endParaRPr lang="es-ES" sz="1600" dirty="0"/>
          </a:p>
        </p:txBody>
      </p:sp>
      <p:sp>
        <p:nvSpPr>
          <p:cNvPr id="11" name="CuadroTexto 10">
            <a:extLst>
              <a:ext uri="{FF2B5EF4-FFF2-40B4-BE49-F238E27FC236}">
                <a16:creationId xmlns:a16="http://schemas.microsoft.com/office/drawing/2014/main" id="{D692B106-61FE-446A-AC5E-0443E7A819E5}"/>
              </a:ext>
            </a:extLst>
          </p:cNvPr>
          <p:cNvSpPr txBox="1"/>
          <p:nvPr/>
        </p:nvSpPr>
        <p:spPr>
          <a:xfrm>
            <a:off x="560705" y="6193600"/>
            <a:ext cx="6840828" cy="461665"/>
          </a:xfrm>
          <a:prstGeom prst="rect">
            <a:avLst/>
          </a:prstGeom>
          <a:noFill/>
        </p:spPr>
        <p:txBody>
          <a:bodyPr wrap="square">
            <a:spAutoFit/>
          </a:bodyPr>
          <a:lstStyle/>
          <a:p>
            <a:r>
              <a:rPr lang="es-ES" sz="1200" dirty="0"/>
              <a:t>Fuente de datos: </a:t>
            </a:r>
            <a:r>
              <a:rPr lang="es-ES" sz="1200" dirty="0">
                <a:hlinkClick r:id="rId9"/>
              </a:rPr>
              <a:t>https://www.kaggle.com/datasets/iabhishekofficial/mobile-price-classification</a:t>
            </a:r>
            <a:endParaRPr lang="es-ES" sz="1200" dirty="0"/>
          </a:p>
          <a:p>
            <a:endParaRPr lang="es-ES" sz="1200" dirty="0"/>
          </a:p>
        </p:txBody>
      </p:sp>
    </p:spTree>
    <p:extLst>
      <p:ext uri="{BB962C8B-B14F-4D97-AF65-F5344CB8AC3E}">
        <p14:creationId xmlns:p14="http://schemas.microsoft.com/office/powerpoint/2010/main" val="112507190"/>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65125" y="284859"/>
            <a:ext cx="4140199"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PE" altLang="es-ES" sz="2800" b="1" dirty="0">
                <a:solidFill>
                  <a:srgbClr val="D5745D"/>
                </a:solidFill>
                <a:latin typeface="Roboto" panose="02000000000000000000" pitchFamily="2" charset="0"/>
              </a:rPr>
              <a:t>A</a:t>
            </a:r>
            <a:r>
              <a:rPr lang="es-ES" altLang="es-ES" sz="2800" b="1" dirty="0">
                <a:solidFill>
                  <a:srgbClr val="D5745D"/>
                </a:solidFill>
                <a:latin typeface="Roboto" panose="02000000000000000000" pitchFamily="2" charset="0"/>
              </a:rPr>
              <a:t>nálisis Exploratorio</a:t>
            </a:r>
            <a:endParaRPr kumimoji="0" lang="es-ES" altLang="es-ES" sz="2800" b="1" i="0" u="none" strike="noStrike" cap="none" normalizeH="0" baseline="0" dirty="0">
              <a:ln>
                <a:noFill/>
              </a:ln>
              <a:solidFill>
                <a:srgbClr val="D5745D"/>
              </a:solidFill>
              <a:effectLst/>
              <a:latin typeface="Roboto" panose="02000000000000000000" pitchFamily="2" charset="0"/>
            </a:endParaRP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graphicFrame>
        <p:nvGraphicFramePr>
          <p:cNvPr id="4" name="Tabla 4">
            <a:extLst>
              <a:ext uri="{FF2B5EF4-FFF2-40B4-BE49-F238E27FC236}">
                <a16:creationId xmlns:a16="http://schemas.microsoft.com/office/drawing/2014/main" id="{708A9944-4DB3-4686-9859-57B172E2E807}"/>
              </a:ext>
            </a:extLst>
          </p:cNvPr>
          <p:cNvGraphicFramePr>
            <a:graphicFrameLocks noGrp="1"/>
          </p:cNvGraphicFramePr>
          <p:nvPr/>
        </p:nvGraphicFramePr>
        <p:xfrm>
          <a:off x="4815840" y="1259837"/>
          <a:ext cx="7193280" cy="4880203"/>
        </p:xfrm>
        <a:graphic>
          <a:graphicData uri="http://schemas.openxmlformats.org/drawingml/2006/table">
            <a:tbl>
              <a:tblPr firstRow="1" bandRow="1">
                <a:tableStyleId>{5940675A-B579-460E-94D1-54222C63F5DA}</a:tableStyleId>
              </a:tblPr>
              <a:tblGrid>
                <a:gridCol w="3586480">
                  <a:extLst>
                    <a:ext uri="{9D8B030D-6E8A-4147-A177-3AD203B41FA5}">
                      <a16:colId xmlns:a16="http://schemas.microsoft.com/office/drawing/2014/main" val="314110616"/>
                    </a:ext>
                  </a:extLst>
                </a:gridCol>
                <a:gridCol w="3606800">
                  <a:extLst>
                    <a:ext uri="{9D8B030D-6E8A-4147-A177-3AD203B41FA5}">
                      <a16:colId xmlns:a16="http://schemas.microsoft.com/office/drawing/2014/main" val="456140358"/>
                    </a:ext>
                  </a:extLst>
                </a:gridCol>
              </a:tblGrid>
              <a:tr h="399643">
                <a:tc>
                  <a:txBody>
                    <a:bodyPr/>
                    <a:lstStyle/>
                    <a:p>
                      <a:pPr algn="ctr"/>
                      <a:r>
                        <a:rPr lang="es-PE" sz="2000" dirty="0">
                          <a:solidFill>
                            <a:schemeClr val="bg1"/>
                          </a:solidFill>
                        </a:rPr>
                        <a:t>Detalle de la Exploración</a:t>
                      </a:r>
                      <a:endParaRPr lang="es-ES" sz="2000" dirty="0">
                        <a:solidFill>
                          <a:schemeClr val="bg1"/>
                        </a:solidFill>
                      </a:endParaRPr>
                    </a:p>
                  </a:txBody>
                  <a:tcPr>
                    <a:solidFill>
                      <a:srgbClr val="DD8C7F"/>
                    </a:solidFill>
                  </a:tcPr>
                </a:tc>
                <a:tc>
                  <a:txBody>
                    <a:bodyPr/>
                    <a:lstStyle/>
                    <a:p>
                      <a:pPr algn="ctr"/>
                      <a:r>
                        <a:rPr lang="es-PE" sz="2000" dirty="0">
                          <a:solidFill>
                            <a:schemeClr val="bg1"/>
                          </a:solidFill>
                        </a:rPr>
                        <a:t>Referencia</a:t>
                      </a:r>
                      <a:endParaRPr lang="es-ES" sz="2000" dirty="0">
                        <a:solidFill>
                          <a:schemeClr val="bg1"/>
                        </a:solidFill>
                      </a:endParaRPr>
                    </a:p>
                  </a:txBody>
                  <a:tcPr>
                    <a:solidFill>
                      <a:srgbClr val="DD8C7F"/>
                    </a:solidFill>
                  </a:tcPr>
                </a:tc>
                <a:extLst>
                  <a:ext uri="{0D108BD9-81ED-4DB2-BD59-A6C34878D82A}">
                    <a16:rowId xmlns:a16="http://schemas.microsoft.com/office/drawing/2014/main" val="3009594668"/>
                  </a:ext>
                </a:extLst>
              </a:tr>
              <a:tr h="399643">
                <a:tc>
                  <a:txBody>
                    <a:bodyPr/>
                    <a:lstStyle/>
                    <a:p>
                      <a:r>
                        <a:rPr lang="es-PE" sz="1800" dirty="0"/>
                        <a:t>Revisión de columnas duplicadas</a:t>
                      </a:r>
                      <a:endParaRPr lang="es-ES" sz="1800" dirty="0"/>
                    </a:p>
                  </a:txBody>
                  <a:tcPr/>
                </a:tc>
                <a:tc>
                  <a:txBody>
                    <a:bodyPr/>
                    <a:lstStyle/>
                    <a:p>
                      <a:r>
                        <a:rPr lang="es-PE" sz="1200" dirty="0">
                          <a:hlinkClick r:id="rId2"/>
                        </a:rPr>
                        <a:t>https://pandas.pydata.org/docs/reference/api/pandas.DataFrame.duplicated.html</a:t>
                      </a:r>
                      <a:endParaRPr lang="es-PE" sz="1200" dirty="0"/>
                    </a:p>
                  </a:txBody>
                  <a:tcPr/>
                </a:tc>
                <a:extLst>
                  <a:ext uri="{0D108BD9-81ED-4DB2-BD59-A6C34878D82A}">
                    <a16:rowId xmlns:a16="http://schemas.microsoft.com/office/drawing/2014/main" val="759399653"/>
                  </a:ext>
                </a:extLst>
              </a:tr>
              <a:tr h="399643">
                <a:tc>
                  <a:txBody>
                    <a:bodyPr/>
                    <a:lstStyle/>
                    <a:p>
                      <a:r>
                        <a:rPr lang="es-PE" sz="1800" dirty="0"/>
                        <a:t>Revisión de filas duplicadas</a:t>
                      </a:r>
                      <a:endParaRPr lang="es-E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dirty="0">
                          <a:hlinkClick r:id="rId2"/>
                        </a:rPr>
                        <a:t>https://pandas.pydata.org/docs/reference/api/pandas.DataFrame.duplicated.html</a:t>
                      </a:r>
                      <a:endParaRPr lang="es-PE" sz="1200" dirty="0"/>
                    </a:p>
                  </a:txBody>
                  <a:tcPr/>
                </a:tc>
                <a:extLst>
                  <a:ext uri="{0D108BD9-81ED-4DB2-BD59-A6C34878D82A}">
                    <a16:rowId xmlns:a16="http://schemas.microsoft.com/office/drawing/2014/main" val="3263725487"/>
                  </a:ext>
                </a:extLst>
              </a:tr>
              <a:tr h="399643">
                <a:tc>
                  <a:txBody>
                    <a:bodyPr/>
                    <a:lstStyle/>
                    <a:p>
                      <a:r>
                        <a:rPr lang="es-PE" sz="1800" dirty="0"/>
                        <a:t>Revisión de valores faltantes</a:t>
                      </a:r>
                      <a:endParaRPr lang="es-ES" sz="1800" dirty="0"/>
                    </a:p>
                  </a:txBody>
                  <a:tcPr/>
                </a:tc>
                <a:tc>
                  <a:txBody>
                    <a:bodyPr/>
                    <a:lstStyle/>
                    <a:p>
                      <a:r>
                        <a:rPr lang="es-PE" sz="1200" dirty="0">
                          <a:hlinkClick r:id="rId3"/>
                        </a:rPr>
                        <a:t>https://pandas.pydata.org/docs/reference/api/pandas.DataFrame.info.html</a:t>
                      </a:r>
                      <a:endParaRPr lang="es-PE" sz="1200" dirty="0"/>
                    </a:p>
                  </a:txBody>
                  <a:tcPr/>
                </a:tc>
                <a:extLst>
                  <a:ext uri="{0D108BD9-81ED-4DB2-BD59-A6C34878D82A}">
                    <a16:rowId xmlns:a16="http://schemas.microsoft.com/office/drawing/2014/main" val="749935141"/>
                  </a:ext>
                </a:extLst>
              </a:tr>
              <a:tr h="690400">
                <a:tc>
                  <a:txBody>
                    <a:bodyPr/>
                    <a:lstStyle/>
                    <a:p>
                      <a:r>
                        <a:rPr lang="es-PE" sz="1800" dirty="0"/>
                        <a:t>Revisión de inconsistencias y valores atípicos</a:t>
                      </a:r>
                      <a:endParaRPr lang="es-ES" sz="1800" dirty="0"/>
                    </a:p>
                  </a:txBody>
                  <a:tcPr/>
                </a:tc>
                <a:tc>
                  <a:txBody>
                    <a:bodyPr/>
                    <a:lstStyle/>
                    <a:p>
                      <a:pPr marL="0" algn="l" defTabSz="914400" rtl="0" eaLnBrk="1" latinLnBrk="0" hangingPunct="1"/>
                      <a:r>
                        <a:rPr lang="es-ES" sz="1200" kern="1200" dirty="0">
                          <a:solidFill>
                            <a:schemeClr val="tx1"/>
                          </a:solidFill>
                          <a:latin typeface="+mn-lt"/>
                          <a:ea typeface="+mn-ea"/>
                          <a:cs typeface="+mn-cs"/>
                          <a:hlinkClick r:id="rId4"/>
                        </a:rPr>
                        <a:t>https://pandas.pydata.org/docs/reference/api/pandas.unique.html</a:t>
                      </a:r>
                      <a:endParaRPr lang="es-ES" sz="1200" kern="1200" dirty="0">
                        <a:solidFill>
                          <a:schemeClr val="tx1"/>
                        </a:solidFill>
                        <a:latin typeface="+mn-lt"/>
                        <a:ea typeface="+mn-ea"/>
                        <a:cs typeface="+mn-cs"/>
                      </a:endParaRPr>
                    </a:p>
                    <a:p>
                      <a:pPr marL="0" algn="l" defTabSz="914400" rtl="0" eaLnBrk="1" latinLnBrk="0" hangingPunct="1"/>
                      <a:r>
                        <a:rPr lang="es-ES" sz="1200" kern="1200" dirty="0">
                          <a:solidFill>
                            <a:schemeClr val="tx1"/>
                          </a:solidFill>
                          <a:latin typeface="+mn-lt"/>
                          <a:ea typeface="+mn-ea"/>
                          <a:cs typeface="+mn-cs"/>
                          <a:hlinkClick r:id="rId5"/>
                        </a:rPr>
                        <a:t>https://pandas.pydata.org/docs/reference/api/pandas.Series.value_counts.html</a:t>
                      </a:r>
                      <a:endParaRPr lang="es-ES" sz="1200" kern="1200" dirty="0">
                        <a:solidFill>
                          <a:schemeClr val="tx1"/>
                        </a:solidFill>
                        <a:latin typeface="+mn-lt"/>
                        <a:ea typeface="+mn-ea"/>
                        <a:cs typeface="+mn-cs"/>
                      </a:endParaRPr>
                    </a:p>
                  </a:txBody>
                  <a:tcPr/>
                </a:tc>
                <a:extLst>
                  <a:ext uri="{0D108BD9-81ED-4DB2-BD59-A6C34878D82A}">
                    <a16:rowId xmlns:a16="http://schemas.microsoft.com/office/drawing/2014/main" val="2528946856"/>
                  </a:ext>
                </a:extLst>
              </a:tr>
              <a:tr h="1589966">
                <a:tc>
                  <a:txBody>
                    <a:bodyPr/>
                    <a:lstStyle/>
                    <a:p>
                      <a:r>
                        <a:rPr lang="es-PE" sz="1800" dirty="0"/>
                        <a:t>Visualizaciones:</a:t>
                      </a:r>
                    </a:p>
                    <a:p>
                      <a:pPr marL="285750" indent="-285750">
                        <a:buFontTx/>
                        <a:buChar char="-"/>
                      </a:pPr>
                      <a:r>
                        <a:rPr lang="es-PE" sz="1800" dirty="0"/>
                        <a:t>Grafico tipo Pie</a:t>
                      </a:r>
                    </a:p>
                    <a:p>
                      <a:pPr marL="285750" indent="-285750">
                        <a:buFontTx/>
                        <a:buChar char="-"/>
                      </a:pPr>
                      <a:r>
                        <a:rPr lang="es-PE" sz="1800" dirty="0"/>
                        <a:t>Histogramas</a:t>
                      </a:r>
                    </a:p>
                    <a:p>
                      <a:pPr marL="285750" indent="-285750">
                        <a:buFontTx/>
                        <a:buChar char="-"/>
                      </a:pPr>
                      <a:r>
                        <a:rPr lang="es-PE" sz="1800" dirty="0"/>
                        <a:t>Boxplot</a:t>
                      </a:r>
                    </a:p>
                    <a:p>
                      <a:pPr marL="285750" indent="-285750">
                        <a:buFontTx/>
                        <a:buChar char="-"/>
                      </a:pPr>
                      <a:r>
                        <a:rPr lang="es-PE" sz="1800" dirty="0"/>
                        <a:t>Diagramas de Barras</a:t>
                      </a:r>
                    </a:p>
                    <a:p>
                      <a:pPr marL="285750" indent="-285750">
                        <a:buFontTx/>
                        <a:buChar char="-"/>
                      </a:pPr>
                      <a:r>
                        <a:rPr lang="es-PE" sz="1800" dirty="0"/>
                        <a:t>Producción de Mapa de Calor</a:t>
                      </a:r>
                    </a:p>
                    <a:p>
                      <a:pPr marL="285750" indent="-285750">
                        <a:buFontTx/>
                        <a:buChar char="-"/>
                      </a:pPr>
                      <a:r>
                        <a:rPr lang="es-PE" sz="1800" dirty="0"/>
                        <a:t>Gráficos de dispersión</a:t>
                      </a:r>
                    </a:p>
                    <a:p>
                      <a:pPr marL="285750" indent="-285750">
                        <a:buFontTx/>
                        <a:buChar char="-"/>
                      </a:pPr>
                      <a:endParaRPr lang="es-ES" sz="1800" dirty="0"/>
                    </a:p>
                  </a:txBody>
                  <a:tcPr/>
                </a:tc>
                <a:tc>
                  <a:txBody>
                    <a:bodyPr/>
                    <a:lstStyle/>
                    <a:p>
                      <a:pPr marL="0" algn="l" defTabSz="914400" rtl="0" eaLnBrk="1" latinLnBrk="0" hangingPunct="1"/>
                      <a:r>
                        <a:rPr lang="pt-BR" sz="1200" b="0" dirty="0">
                          <a:solidFill>
                            <a:srgbClr val="000000"/>
                          </a:solidFill>
                          <a:effectLst/>
                          <a:latin typeface="Calibri" panose="020F0502020204030204" pitchFamily="34" charset="0"/>
                          <a:cs typeface="Calibri" panose="020F0502020204030204" pitchFamily="34" charset="0"/>
                          <a:hlinkClick r:id="rId6"/>
                        </a:rPr>
                        <a:t>https://matplotlib.org/stable/api/_as_gen/matplotlib.pyplot.pie.html</a:t>
                      </a:r>
                      <a:endParaRPr lang="pt-BR" sz="1200" b="0" dirty="0">
                        <a:solidFill>
                          <a:srgbClr val="000000"/>
                        </a:solidFill>
                        <a:effectLst/>
                        <a:latin typeface="Calibri" panose="020F0502020204030204" pitchFamily="34" charset="0"/>
                        <a:cs typeface="Calibri" panose="020F0502020204030204" pitchFamily="34" charset="0"/>
                      </a:endParaRPr>
                    </a:p>
                    <a:p>
                      <a:pPr marL="0" algn="l" defTabSz="914400" rtl="0" eaLnBrk="1" latinLnBrk="0" hangingPunct="1"/>
                      <a:r>
                        <a:rPr lang="en-US" sz="1200" b="0" dirty="0">
                          <a:solidFill>
                            <a:srgbClr val="000000"/>
                          </a:solidFill>
                          <a:effectLst/>
                          <a:latin typeface="Calibri" panose="020F0502020204030204" pitchFamily="34" charset="0"/>
                          <a:cs typeface="Calibri" panose="020F0502020204030204" pitchFamily="34" charset="0"/>
                          <a:hlinkClick r:id="rId7"/>
                        </a:rPr>
                        <a:t>https://pandas.pydata.org/docs/reference/api/pandas.DataFrame.hist.html</a:t>
                      </a:r>
                      <a:endParaRPr lang="en-US" sz="1200" b="0" dirty="0">
                        <a:solidFill>
                          <a:srgbClr val="000000"/>
                        </a:solidFill>
                        <a:effectLst/>
                        <a:latin typeface="Calibri" panose="020F0502020204030204" pitchFamily="34" charset="0"/>
                        <a:cs typeface="Calibri" panose="020F0502020204030204" pitchFamily="34" charset="0"/>
                      </a:endParaRPr>
                    </a:p>
                    <a:p>
                      <a:pPr marL="0" algn="l" defTabSz="914400" rtl="0" eaLnBrk="1" latinLnBrk="0" hangingPunct="1"/>
                      <a:r>
                        <a:rPr lang="es-ES" sz="1200" kern="1200" dirty="0">
                          <a:solidFill>
                            <a:schemeClr val="tx1"/>
                          </a:solidFill>
                          <a:latin typeface="+mn-lt"/>
                          <a:ea typeface="+mn-ea"/>
                          <a:cs typeface="+mn-cs"/>
                          <a:hlinkClick r:id="rId8"/>
                        </a:rPr>
                        <a:t>https://pandas.pydata.org/docs/reference/api/pandas.DataFrame.boxplot.html</a:t>
                      </a:r>
                      <a:endParaRPr lang="es-ES" sz="1200" kern="1200" dirty="0">
                        <a:solidFill>
                          <a:schemeClr val="tx1"/>
                        </a:solidFill>
                        <a:latin typeface="+mn-lt"/>
                        <a:ea typeface="+mn-ea"/>
                        <a:cs typeface="+mn-cs"/>
                      </a:endParaRPr>
                    </a:p>
                    <a:p>
                      <a:pPr marL="0" algn="l" defTabSz="914400" rtl="0" eaLnBrk="1" latinLnBrk="0" hangingPunct="1"/>
                      <a:r>
                        <a:rPr lang="es-ES" sz="1200" kern="1200" dirty="0">
                          <a:solidFill>
                            <a:schemeClr val="tx1"/>
                          </a:solidFill>
                          <a:latin typeface="+mn-lt"/>
                          <a:ea typeface="+mn-ea"/>
                          <a:cs typeface="+mn-cs"/>
                          <a:hlinkClick r:id="rId9"/>
                        </a:rPr>
                        <a:t>https://matplotlib.org/stable/api/_as_gen/matplotlib.pyplot.bar.html</a:t>
                      </a:r>
                      <a:endParaRPr lang="es-ES" sz="1200" kern="1200" dirty="0">
                        <a:solidFill>
                          <a:schemeClr val="tx1"/>
                        </a:solidFill>
                        <a:latin typeface="+mn-lt"/>
                        <a:ea typeface="+mn-ea"/>
                        <a:cs typeface="+mn-cs"/>
                      </a:endParaRPr>
                    </a:p>
                    <a:p>
                      <a:pPr marL="0" algn="l" defTabSz="914400" rtl="0" eaLnBrk="1" latinLnBrk="0" hangingPunct="1"/>
                      <a:r>
                        <a:rPr lang="es-ES" sz="1200" kern="1200" dirty="0">
                          <a:solidFill>
                            <a:schemeClr val="tx1"/>
                          </a:solidFill>
                          <a:latin typeface="+mn-lt"/>
                          <a:ea typeface="+mn-ea"/>
                          <a:cs typeface="+mn-cs"/>
                          <a:hlinkClick r:id="rId10"/>
                        </a:rPr>
                        <a:t>https://seaborn.pydata.org/generated/seaborn.heatmap.html</a:t>
                      </a:r>
                      <a:endParaRPr lang="es-ES" sz="1200" kern="1200" dirty="0">
                        <a:solidFill>
                          <a:schemeClr val="tx1"/>
                        </a:solidFill>
                        <a:latin typeface="+mn-lt"/>
                        <a:ea typeface="+mn-ea"/>
                        <a:cs typeface="+mn-cs"/>
                      </a:endParaRPr>
                    </a:p>
                    <a:p>
                      <a:pPr marL="0" algn="l" defTabSz="914400" rtl="0" eaLnBrk="1" latinLnBrk="0" hangingPunct="1"/>
                      <a:r>
                        <a:rPr lang="es-ES" sz="1200" kern="1200" dirty="0">
                          <a:solidFill>
                            <a:schemeClr val="tx1"/>
                          </a:solidFill>
                          <a:latin typeface="+mn-lt"/>
                          <a:ea typeface="+mn-ea"/>
                          <a:cs typeface="+mn-cs"/>
                          <a:hlinkClick r:id="rId11"/>
                        </a:rPr>
                        <a:t>https://seaborn.pydata.org/generated/seaborn.scatterplot.html</a:t>
                      </a:r>
                      <a:endParaRPr lang="es-ES" sz="1200" kern="1200" dirty="0">
                        <a:solidFill>
                          <a:schemeClr val="tx1"/>
                        </a:solidFill>
                        <a:latin typeface="+mn-lt"/>
                        <a:ea typeface="+mn-ea"/>
                        <a:cs typeface="+mn-cs"/>
                      </a:endParaRPr>
                    </a:p>
                  </a:txBody>
                  <a:tcPr/>
                </a:tc>
                <a:extLst>
                  <a:ext uri="{0D108BD9-81ED-4DB2-BD59-A6C34878D82A}">
                    <a16:rowId xmlns:a16="http://schemas.microsoft.com/office/drawing/2014/main" val="3702451940"/>
                  </a:ext>
                </a:extLst>
              </a:tr>
            </a:tbl>
          </a:graphicData>
        </a:graphic>
      </p:graphicFrame>
      <p:graphicFrame>
        <p:nvGraphicFramePr>
          <p:cNvPr id="13" name="Tabla 4">
            <a:extLst>
              <a:ext uri="{FF2B5EF4-FFF2-40B4-BE49-F238E27FC236}">
                <a16:creationId xmlns:a16="http://schemas.microsoft.com/office/drawing/2014/main" id="{943E6D12-061A-4833-809B-23F8BCA701F5}"/>
              </a:ext>
            </a:extLst>
          </p:cNvPr>
          <p:cNvGraphicFramePr>
            <a:graphicFrameLocks noGrp="1"/>
          </p:cNvGraphicFramePr>
          <p:nvPr/>
        </p:nvGraphicFramePr>
        <p:xfrm>
          <a:off x="214153" y="3563640"/>
          <a:ext cx="4442142" cy="2576400"/>
        </p:xfrm>
        <a:graphic>
          <a:graphicData uri="http://schemas.openxmlformats.org/drawingml/2006/table">
            <a:tbl>
              <a:tblPr firstRow="1" bandRow="1">
                <a:tableStyleId>{5940675A-B579-460E-94D1-54222C63F5DA}</a:tableStyleId>
              </a:tblPr>
              <a:tblGrid>
                <a:gridCol w="1336969">
                  <a:extLst>
                    <a:ext uri="{9D8B030D-6E8A-4147-A177-3AD203B41FA5}">
                      <a16:colId xmlns:a16="http://schemas.microsoft.com/office/drawing/2014/main" val="2004920435"/>
                    </a:ext>
                  </a:extLst>
                </a:gridCol>
                <a:gridCol w="3105173">
                  <a:extLst>
                    <a:ext uri="{9D8B030D-6E8A-4147-A177-3AD203B41FA5}">
                      <a16:colId xmlns:a16="http://schemas.microsoft.com/office/drawing/2014/main" val="314110616"/>
                    </a:ext>
                  </a:extLst>
                </a:gridCol>
              </a:tblGrid>
              <a:tr h="440700">
                <a:tc>
                  <a:txBody>
                    <a:bodyPr/>
                    <a:lstStyle/>
                    <a:p>
                      <a:pPr algn="ctr"/>
                      <a:r>
                        <a:rPr lang="es-PE" sz="2000" dirty="0">
                          <a:solidFill>
                            <a:schemeClr val="bg1"/>
                          </a:solidFill>
                        </a:rPr>
                        <a:t>Librerías</a:t>
                      </a:r>
                      <a:endParaRPr lang="es-ES" sz="2400" dirty="0">
                        <a:solidFill>
                          <a:schemeClr val="bg1"/>
                        </a:solidFill>
                      </a:endParaRPr>
                    </a:p>
                  </a:txBody>
                  <a:tcPr>
                    <a:solidFill>
                      <a:srgbClr val="DD8C7F"/>
                    </a:solidFill>
                  </a:tcPr>
                </a:tc>
                <a:tc>
                  <a:txBody>
                    <a:bodyPr/>
                    <a:lstStyle/>
                    <a:p>
                      <a:pPr algn="ctr"/>
                      <a:r>
                        <a:rPr lang="es-PE" sz="2000" dirty="0">
                          <a:solidFill>
                            <a:schemeClr val="bg1"/>
                          </a:solidFill>
                        </a:rPr>
                        <a:t>Referencia</a:t>
                      </a:r>
                      <a:endParaRPr lang="es-ES" sz="2400" dirty="0">
                        <a:solidFill>
                          <a:schemeClr val="bg1"/>
                        </a:solidFill>
                      </a:endParaRPr>
                    </a:p>
                  </a:txBody>
                  <a:tcPr>
                    <a:solidFill>
                      <a:srgbClr val="DD8C7F"/>
                    </a:solidFill>
                  </a:tcPr>
                </a:tc>
                <a:extLst>
                  <a:ext uri="{0D108BD9-81ED-4DB2-BD59-A6C34878D82A}">
                    <a16:rowId xmlns:a16="http://schemas.microsoft.com/office/drawing/2014/main" val="3009594668"/>
                  </a:ext>
                </a:extLst>
              </a:tr>
              <a:tr h="406800">
                <a:tc>
                  <a:txBody>
                    <a:bodyPr/>
                    <a:lstStyle/>
                    <a:p>
                      <a:pPr marL="0" indent="0">
                        <a:buFontTx/>
                        <a:buNone/>
                      </a:pPr>
                      <a:r>
                        <a:rPr lang="es-PE" sz="1800" dirty="0"/>
                        <a:t>Numpy</a:t>
                      </a:r>
                    </a:p>
                  </a:txBody>
                  <a:tcPr/>
                </a:tc>
                <a:tc>
                  <a:txBody>
                    <a:bodyPr/>
                    <a:lstStyle/>
                    <a:p>
                      <a:pPr marL="0" indent="0">
                        <a:buFontTx/>
                        <a:buNone/>
                      </a:pPr>
                      <a:r>
                        <a:rPr lang="es-PE" sz="1200" dirty="0">
                          <a:hlinkClick r:id="rId12"/>
                        </a:rPr>
                        <a:t>https://numpy.org/</a:t>
                      </a:r>
                      <a:endParaRPr lang="es-PE" sz="1200" dirty="0"/>
                    </a:p>
                  </a:txBody>
                  <a:tcPr/>
                </a:tc>
                <a:extLst>
                  <a:ext uri="{0D108BD9-81ED-4DB2-BD59-A6C34878D82A}">
                    <a16:rowId xmlns:a16="http://schemas.microsoft.com/office/drawing/2014/main" val="3702451940"/>
                  </a:ext>
                </a:extLst>
              </a:tr>
              <a:tr h="508500">
                <a:tc>
                  <a:txBody>
                    <a:bodyPr/>
                    <a:lstStyle/>
                    <a:p>
                      <a:pPr marL="0" indent="0">
                        <a:buFontTx/>
                        <a:buNone/>
                      </a:pPr>
                      <a:r>
                        <a:rPr lang="es-PE" sz="1800" dirty="0"/>
                        <a:t>Pandas</a:t>
                      </a:r>
                    </a:p>
                  </a:txBody>
                  <a:tcPr/>
                </a:tc>
                <a:tc>
                  <a:txBody>
                    <a:bodyPr/>
                    <a:lstStyle/>
                    <a:p>
                      <a:pPr marL="0" indent="0">
                        <a:buFontTx/>
                        <a:buNone/>
                      </a:pPr>
                      <a:r>
                        <a:rPr lang="es-PE" sz="1200" dirty="0">
                          <a:hlinkClick r:id="rId13"/>
                        </a:rPr>
                        <a:t>https://pandas.pydata.org/</a:t>
                      </a:r>
                      <a:endParaRPr lang="es-PE" sz="1200" dirty="0"/>
                    </a:p>
                    <a:p>
                      <a:pPr marL="0" indent="0">
                        <a:buFontTx/>
                        <a:buNone/>
                      </a:pPr>
                      <a:endParaRPr lang="es-PE" sz="1200" dirty="0"/>
                    </a:p>
                  </a:txBody>
                  <a:tcPr/>
                </a:tc>
                <a:extLst>
                  <a:ext uri="{0D108BD9-81ED-4DB2-BD59-A6C34878D82A}">
                    <a16:rowId xmlns:a16="http://schemas.microsoft.com/office/drawing/2014/main" val="401082516"/>
                  </a:ext>
                </a:extLst>
              </a:tr>
              <a:tr h="711900">
                <a:tc>
                  <a:txBody>
                    <a:bodyPr/>
                    <a:lstStyle/>
                    <a:p>
                      <a:pPr marL="0" indent="0">
                        <a:buFontTx/>
                        <a:buNone/>
                      </a:pPr>
                      <a:r>
                        <a:rPr lang="es-PE" sz="1800" dirty="0"/>
                        <a:t>Matpotlilb</a:t>
                      </a:r>
                    </a:p>
                  </a:txBody>
                  <a:tcPr/>
                </a:tc>
                <a:tc>
                  <a:txBody>
                    <a:bodyPr/>
                    <a:lstStyle/>
                    <a:p>
                      <a:pPr marL="0" indent="0">
                        <a:buFontTx/>
                        <a:buNone/>
                      </a:pPr>
                      <a:r>
                        <a:rPr lang="es-PE" sz="1200" dirty="0">
                          <a:hlinkClick r:id="rId6"/>
                        </a:rPr>
                        <a:t>https://matplotlib.org/stable/api/_as_gen/matplotlib.pyplot.pie.html</a:t>
                      </a:r>
                      <a:endParaRPr lang="es-PE" sz="1200" dirty="0"/>
                    </a:p>
                    <a:p>
                      <a:pPr marL="0" indent="0">
                        <a:buFontTx/>
                        <a:buNone/>
                      </a:pPr>
                      <a:endParaRPr lang="es-PE" sz="1200" dirty="0"/>
                    </a:p>
                  </a:txBody>
                  <a:tcPr/>
                </a:tc>
                <a:extLst>
                  <a:ext uri="{0D108BD9-81ED-4DB2-BD59-A6C34878D82A}">
                    <a16:rowId xmlns:a16="http://schemas.microsoft.com/office/drawing/2014/main" val="2293135878"/>
                  </a:ext>
                </a:extLst>
              </a:tr>
              <a:tr h="508500">
                <a:tc>
                  <a:txBody>
                    <a:bodyPr/>
                    <a:lstStyle/>
                    <a:p>
                      <a:pPr marL="0" indent="0">
                        <a:buFontTx/>
                        <a:buNone/>
                      </a:pPr>
                      <a:r>
                        <a:rPr lang="es-PE" sz="1800" dirty="0"/>
                        <a:t>Seaborn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dirty="0">
                          <a:hlinkClick r:id="rId14"/>
                        </a:rPr>
                        <a:t>https://seaborn.pydata.org/</a:t>
                      </a:r>
                      <a:endParaRPr lang="es-PE" sz="1200" dirty="0"/>
                    </a:p>
                    <a:p>
                      <a:pPr marL="0" indent="0">
                        <a:buFontTx/>
                        <a:buNone/>
                      </a:pPr>
                      <a:endParaRPr lang="es-PE" sz="1200" dirty="0"/>
                    </a:p>
                  </a:txBody>
                  <a:tcPr/>
                </a:tc>
                <a:extLst>
                  <a:ext uri="{0D108BD9-81ED-4DB2-BD59-A6C34878D82A}">
                    <a16:rowId xmlns:a16="http://schemas.microsoft.com/office/drawing/2014/main" val="284768809"/>
                  </a:ext>
                </a:extLst>
              </a:tr>
            </a:tbl>
          </a:graphicData>
        </a:graphic>
      </p:graphicFrame>
      <p:sp>
        <p:nvSpPr>
          <p:cNvPr id="2" name="CuadroTexto 1">
            <a:extLst>
              <a:ext uri="{FF2B5EF4-FFF2-40B4-BE49-F238E27FC236}">
                <a16:creationId xmlns:a16="http://schemas.microsoft.com/office/drawing/2014/main" id="{049344DF-85E0-4232-9C04-FE1AEB8C3466}"/>
              </a:ext>
            </a:extLst>
          </p:cNvPr>
          <p:cNvSpPr txBox="1"/>
          <p:nvPr/>
        </p:nvSpPr>
        <p:spPr>
          <a:xfrm>
            <a:off x="461644" y="1842830"/>
            <a:ext cx="4043680" cy="707886"/>
          </a:xfrm>
          <a:prstGeom prst="rect">
            <a:avLst/>
          </a:prstGeom>
          <a:noFill/>
        </p:spPr>
        <p:txBody>
          <a:bodyPr wrap="square" rtlCol="0">
            <a:spAutoFit/>
          </a:bodyPr>
          <a:lstStyle/>
          <a:p>
            <a:pPr marL="285750" indent="-285750">
              <a:buFont typeface="Arial" panose="020B0604020202020204" pitchFamily="34" charset="0"/>
              <a:buChar char="•"/>
            </a:pPr>
            <a:r>
              <a:rPr lang="es-PE" sz="2000" dirty="0"/>
              <a:t>Referencias de códigos utilizados en el desarrollo del proyecto</a:t>
            </a:r>
            <a:endParaRPr lang="es-ES" sz="2000" dirty="0"/>
          </a:p>
        </p:txBody>
      </p:sp>
    </p:spTree>
    <p:extLst>
      <p:ext uri="{BB962C8B-B14F-4D97-AF65-F5344CB8AC3E}">
        <p14:creationId xmlns:p14="http://schemas.microsoft.com/office/powerpoint/2010/main" val="3132822324"/>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65125" y="284859"/>
            <a:ext cx="6817995"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2800" b="1" i="0" u="none" strike="noStrike" cap="none" normalizeH="0" baseline="0" dirty="0">
                <a:ln>
                  <a:noFill/>
                </a:ln>
                <a:effectLst/>
                <a:latin typeface="Roboto" panose="02000000000000000000" pitchFamily="2" charset="0"/>
              </a:rPr>
              <a:t>Visualización Univariada</a:t>
            </a: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7" name="CuadroTexto 6">
            <a:extLst>
              <a:ext uri="{FF2B5EF4-FFF2-40B4-BE49-F238E27FC236}">
                <a16:creationId xmlns:a16="http://schemas.microsoft.com/office/drawing/2014/main" id="{B0E0E1DC-6420-41DE-811D-1EDA7C2BBEC1}"/>
              </a:ext>
            </a:extLst>
          </p:cNvPr>
          <p:cNvSpPr txBox="1"/>
          <p:nvPr/>
        </p:nvSpPr>
        <p:spPr>
          <a:xfrm>
            <a:off x="4268829" y="1194344"/>
            <a:ext cx="3968678" cy="369332"/>
          </a:xfrm>
          <a:prstGeom prst="rect">
            <a:avLst/>
          </a:prstGeom>
          <a:noFill/>
        </p:spPr>
        <p:txBody>
          <a:bodyPr wrap="square" rtlCol="0">
            <a:spAutoFit/>
          </a:bodyPr>
          <a:lstStyle/>
          <a:p>
            <a:pPr algn="ctr"/>
            <a:r>
              <a:rPr lang="es-PE" dirty="0"/>
              <a:t>HISTOGRAMAS</a:t>
            </a:r>
          </a:p>
        </p:txBody>
      </p:sp>
      <p:sp>
        <p:nvSpPr>
          <p:cNvPr id="11" name="CuadroTexto 10">
            <a:extLst>
              <a:ext uri="{FF2B5EF4-FFF2-40B4-BE49-F238E27FC236}">
                <a16:creationId xmlns:a16="http://schemas.microsoft.com/office/drawing/2014/main" id="{985DB15A-D59D-45E4-B12F-8AAEC0E9B6F0}"/>
              </a:ext>
            </a:extLst>
          </p:cNvPr>
          <p:cNvSpPr txBox="1"/>
          <p:nvPr/>
        </p:nvSpPr>
        <p:spPr>
          <a:xfrm>
            <a:off x="8463499" y="1189090"/>
            <a:ext cx="3220719" cy="369332"/>
          </a:xfrm>
          <a:prstGeom prst="rect">
            <a:avLst/>
          </a:prstGeom>
          <a:noFill/>
        </p:spPr>
        <p:txBody>
          <a:bodyPr wrap="square" rtlCol="0">
            <a:spAutoFit/>
          </a:bodyPr>
          <a:lstStyle/>
          <a:p>
            <a:pPr algn="ctr"/>
            <a:r>
              <a:rPr lang="es-PE" dirty="0"/>
              <a:t>DIAGRAMAS DE BARRAS</a:t>
            </a:r>
          </a:p>
        </p:txBody>
      </p:sp>
      <p:sp>
        <p:nvSpPr>
          <p:cNvPr id="12" name="CuadroTexto 11">
            <a:extLst>
              <a:ext uri="{FF2B5EF4-FFF2-40B4-BE49-F238E27FC236}">
                <a16:creationId xmlns:a16="http://schemas.microsoft.com/office/drawing/2014/main" id="{581632F8-72F9-4FD7-80FF-5DA36ED00DA6}"/>
              </a:ext>
            </a:extLst>
          </p:cNvPr>
          <p:cNvSpPr txBox="1"/>
          <p:nvPr/>
        </p:nvSpPr>
        <p:spPr>
          <a:xfrm>
            <a:off x="768120" y="1189090"/>
            <a:ext cx="3274717" cy="446276"/>
          </a:xfrm>
          <a:prstGeom prst="rect">
            <a:avLst/>
          </a:prstGeom>
          <a:noFill/>
        </p:spPr>
        <p:txBody>
          <a:bodyPr wrap="square" rtlCol="0">
            <a:spAutoFit/>
          </a:bodyPr>
          <a:lstStyle/>
          <a:p>
            <a:pPr algn="ctr"/>
            <a:r>
              <a:rPr lang="es-PE" dirty="0"/>
              <a:t>GRAFICO TIPO PIE</a:t>
            </a:r>
          </a:p>
          <a:p>
            <a:pPr algn="ctr"/>
            <a:endParaRPr lang="es-PE" sz="500" b="1" dirty="0"/>
          </a:p>
        </p:txBody>
      </p:sp>
      <p:pic>
        <p:nvPicPr>
          <p:cNvPr id="18" name="Imagen 17">
            <a:extLst>
              <a:ext uri="{FF2B5EF4-FFF2-40B4-BE49-F238E27FC236}">
                <a16:creationId xmlns:a16="http://schemas.microsoft.com/office/drawing/2014/main" id="{B55475B3-AFCA-4F9B-B4DC-D0BBAB796F7D}"/>
              </a:ext>
            </a:extLst>
          </p:cNvPr>
          <p:cNvPicPr>
            <a:picLocks noChangeAspect="1"/>
          </p:cNvPicPr>
          <p:nvPr/>
        </p:nvPicPr>
        <p:blipFill rotWithShape="1">
          <a:blip r:embed="rId2"/>
          <a:srcRect r="80000"/>
          <a:stretch/>
        </p:blipFill>
        <p:spPr>
          <a:xfrm>
            <a:off x="4375343" y="1672169"/>
            <a:ext cx="3441313" cy="3443297"/>
          </a:xfrm>
          <a:prstGeom prst="rect">
            <a:avLst/>
          </a:prstGeom>
        </p:spPr>
      </p:pic>
      <p:pic>
        <p:nvPicPr>
          <p:cNvPr id="20" name="Imagen 19">
            <a:extLst>
              <a:ext uri="{FF2B5EF4-FFF2-40B4-BE49-F238E27FC236}">
                <a16:creationId xmlns:a16="http://schemas.microsoft.com/office/drawing/2014/main" id="{6C4D2C9F-B3F1-43DD-B3D7-E81A256C9504}"/>
              </a:ext>
            </a:extLst>
          </p:cNvPr>
          <p:cNvPicPr>
            <a:picLocks noChangeAspect="1"/>
          </p:cNvPicPr>
          <p:nvPr/>
        </p:nvPicPr>
        <p:blipFill rotWithShape="1">
          <a:blip r:embed="rId3"/>
          <a:srcRect l="66948"/>
          <a:stretch/>
        </p:blipFill>
        <p:spPr>
          <a:xfrm>
            <a:off x="8634345" y="1806928"/>
            <a:ext cx="2879026" cy="3244144"/>
          </a:xfrm>
          <a:prstGeom prst="rect">
            <a:avLst/>
          </a:prstGeom>
        </p:spPr>
      </p:pic>
      <p:pic>
        <p:nvPicPr>
          <p:cNvPr id="2056" name="Picture 8">
            <a:extLst>
              <a:ext uri="{FF2B5EF4-FFF2-40B4-BE49-F238E27FC236}">
                <a16:creationId xmlns:a16="http://schemas.microsoft.com/office/drawing/2014/main" id="{2235D0C4-F7AB-4158-8CF0-728C0182B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23" y="1672169"/>
            <a:ext cx="3206837" cy="3255637"/>
          </a:xfrm>
          <a:prstGeom prst="rect">
            <a:avLst/>
          </a:prstGeom>
          <a:noFill/>
          <a:extLst>
            <a:ext uri="{909E8E84-426E-40DD-AFC4-6F175D3DCCD1}">
              <a14:hiddenFill xmlns:a14="http://schemas.microsoft.com/office/drawing/2010/main">
                <a:solidFill>
                  <a:srgbClr val="FFFFFF"/>
                </a:solidFill>
              </a14:hiddenFill>
            </a:ext>
          </a:extLst>
        </p:spPr>
      </p:pic>
      <p:sp>
        <p:nvSpPr>
          <p:cNvPr id="27" name="CuadroTexto 26">
            <a:extLst>
              <a:ext uri="{FF2B5EF4-FFF2-40B4-BE49-F238E27FC236}">
                <a16:creationId xmlns:a16="http://schemas.microsoft.com/office/drawing/2014/main" id="{836F5A2D-B4B7-4D4E-A392-0188DBB593C9}"/>
              </a:ext>
            </a:extLst>
          </p:cNvPr>
          <p:cNvSpPr txBox="1"/>
          <p:nvPr/>
        </p:nvSpPr>
        <p:spPr>
          <a:xfrm>
            <a:off x="468486" y="5310485"/>
            <a:ext cx="3677713" cy="923330"/>
          </a:xfrm>
          <a:prstGeom prst="rect">
            <a:avLst/>
          </a:prstGeom>
          <a:noFill/>
          <a:ln>
            <a:solidFill>
              <a:schemeClr val="accent1">
                <a:shade val="50000"/>
              </a:schemeClr>
            </a:solidFill>
          </a:ln>
        </p:spPr>
        <p:txBody>
          <a:bodyPr wrap="square">
            <a:spAutoFit/>
          </a:bodyPr>
          <a:lstStyle/>
          <a:p>
            <a:pPr marL="285750" indent="-285750">
              <a:buFont typeface="Arial" panose="020B0604020202020204" pitchFamily="34" charset="0"/>
              <a:buChar char="•"/>
            </a:pPr>
            <a:r>
              <a:rPr lang="es-ES" sz="1800" dirty="0"/>
              <a:t>Las variable objetivo, muestra una cantidad balanceada de datos para cada rango o categoría </a:t>
            </a:r>
          </a:p>
        </p:txBody>
      </p:sp>
      <p:sp>
        <p:nvSpPr>
          <p:cNvPr id="28" name="CuadroTexto 27">
            <a:extLst>
              <a:ext uri="{FF2B5EF4-FFF2-40B4-BE49-F238E27FC236}">
                <a16:creationId xmlns:a16="http://schemas.microsoft.com/office/drawing/2014/main" id="{26F7C590-ADBD-4351-B62F-C27D6B9591D9}"/>
              </a:ext>
            </a:extLst>
          </p:cNvPr>
          <p:cNvSpPr txBox="1"/>
          <p:nvPr/>
        </p:nvSpPr>
        <p:spPr>
          <a:xfrm>
            <a:off x="4361853" y="5290559"/>
            <a:ext cx="3968677" cy="1200329"/>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s-PE" dirty="0"/>
              <a:t>14 categorías muestran gran variedad de valores únicos, con una distribución de frecuencia entre normal y con sesgo hacia la derecha</a:t>
            </a:r>
          </a:p>
        </p:txBody>
      </p:sp>
      <p:sp>
        <p:nvSpPr>
          <p:cNvPr id="29" name="CuadroTexto 28">
            <a:extLst>
              <a:ext uri="{FF2B5EF4-FFF2-40B4-BE49-F238E27FC236}">
                <a16:creationId xmlns:a16="http://schemas.microsoft.com/office/drawing/2014/main" id="{19D8EF63-6EC7-426D-929D-E5F8452330A6}"/>
              </a:ext>
            </a:extLst>
          </p:cNvPr>
          <p:cNvSpPr txBox="1"/>
          <p:nvPr/>
        </p:nvSpPr>
        <p:spPr>
          <a:xfrm>
            <a:off x="8546184" y="5287364"/>
            <a:ext cx="3220719" cy="923330"/>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s-PE" dirty="0"/>
              <a:t>6 categorías son del tipo binario correspondiente a una categoría tiene o no tiene</a:t>
            </a:r>
            <a:endParaRPr lang="es-ES" sz="2000" dirty="0"/>
          </a:p>
        </p:txBody>
      </p:sp>
    </p:spTree>
    <p:extLst>
      <p:ext uri="{BB962C8B-B14F-4D97-AF65-F5344CB8AC3E}">
        <p14:creationId xmlns:p14="http://schemas.microsoft.com/office/powerpoint/2010/main" val="3542336574"/>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65125" y="284859"/>
            <a:ext cx="4140199"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2800" b="1" i="0" u="none" strike="noStrike" cap="none" normalizeH="0" baseline="0" dirty="0">
                <a:ln>
                  <a:noFill/>
                </a:ln>
                <a:effectLst/>
                <a:latin typeface="Roboto" panose="02000000000000000000" pitchFamily="2" charset="0"/>
              </a:rPr>
              <a:t>Mapa de Calor</a:t>
            </a: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11" name="Imagen 10">
            <a:extLst>
              <a:ext uri="{FF2B5EF4-FFF2-40B4-BE49-F238E27FC236}">
                <a16:creationId xmlns:a16="http://schemas.microsoft.com/office/drawing/2014/main" id="{D45C0763-D224-4B97-961C-B0166C5FAC94}"/>
              </a:ext>
            </a:extLst>
          </p:cNvPr>
          <p:cNvPicPr>
            <a:picLocks noChangeAspect="1"/>
          </p:cNvPicPr>
          <p:nvPr/>
        </p:nvPicPr>
        <p:blipFill>
          <a:blip r:embed="rId2"/>
          <a:stretch>
            <a:fillRect/>
          </a:stretch>
        </p:blipFill>
        <p:spPr>
          <a:xfrm>
            <a:off x="754364" y="1363622"/>
            <a:ext cx="5341636" cy="5068531"/>
          </a:xfrm>
          <a:prstGeom prst="rect">
            <a:avLst/>
          </a:prstGeom>
        </p:spPr>
      </p:pic>
      <p:sp>
        <p:nvSpPr>
          <p:cNvPr id="13" name="CuadroTexto 12">
            <a:extLst>
              <a:ext uri="{FF2B5EF4-FFF2-40B4-BE49-F238E27FC236}">
                <a16:creationId xmlns:a16="http://schemas.microsoft.com/office/drawing/2014/main" id="{5981CF3E-05BA-40A2-961E-FCF64ED09EF2}"/>
              </a:ext>
            </a:extLst>
          </p:cNvPr>
          <p:cNvSpPr txBox="1"/>
          <p:nvPr/>
        </p:nvSpPr>
        <p:spPr>
          <a:xfrm>
            <a:off x="6649509" y="1640713"/>
            <a:ext cx="4602956" cy="369332"/>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s-ES" dirty="0"/>
              <a:t>Solo once categorías mostraron correlación: </a:t>
            </a:r>
          </a:p>
        </p:txBody>
      </p:sp>
      <p:graphicFrame>
        <p:nvGraphicFramePr>
          <p:cNvPr id="15" name="Tabla 4">
            <a:extLst>
              <a:ext uri="{FF2B5EF4-FFF2-40B4-BE49-F238E27FC236}">
                <a16:creationId xmlns:a16="http://schemas.microsoft.com/office/drawing/2014/main" id="{4143674F-B235-443C-9D55-50FF2CB0328C}"/>
              </a:ext>
            </a:extLst>
          </p:cNvPr>
          <p:cNvGraphicFramePr>
            <a:graphicFrameLocks noGrp="1"/>
          </p:cNvGraphicFramePr>
          <p:nvPr>
            <p:extLst>
              <p:ext uri="{D42A27DB-BD31-4B8C-83A1-F6EECF244321}">
                <p14:modId xmlns:p14="http://schemas.microsoft.com/office/powerpoint/2010/main" val="25637349"/>
              </p:ext>
            </p:extLst>
          </p:nvPr>
        </p:nvGraphicFramePr>
        <p:xfrm>
          <a:off x="6943725" y="2326433"/>
          <a:ext cx="4308740" cy="2006794"/>
        </p:xfrm>
        <a:graphic>
          <a:graphicData uri="http://schemas.openxmlformats.org/drawingml/2006/table">
            <a:tbl>
              <a:tblPr firstRow="1" bandRow="1">
                <a:tableStyleId>{5940675A-B579-460E-94D1-54222C63F5DA}</a:tableStyleId>
              </a:tblPr>
              <a:tblGrid>
                <a:gridCol w="1073848">
                  <a:extLst>
                    <a:ext uri="{9D8B030D-6E8A-4147-A177-3AD203B41FA5}">
                      <a16:colId xmlns:a16="http://schemas.microsoft.com/office/drawing/2014/main" val="314110616"/>
                    </a:ext>
                  </a:extLst>
                </a:gridCol>
                <a:gridCol w="2611075">
                  <a:extLst>
                    <a:ext uri="{9D8B030D-6E8A-4147-A177-3AD203B41FA5}">
                      <a16:colId xmlns:a16="http://schemas.microsoft.com/office/drawing/2014/main" val="456140358"/>
                    </a:ext>
                  </a:extLst>
                </a:gridCol>
                <a:gridCol w="623817">
                  <a:extLst>
                    <a:ext uri="{9D8B030D-6E8A-4147-A177-3AD203B41FA5}">
                      <a16:colId xmlns:a16="http://schemas.microsoft.com/office/drawing/2014/main" val="559949629"/>
                    </a:ext>
                  </a:extLst>
                </a:gridCol>
              </a:tblGrid>
              <a:tr h="360874">
                <a:tc>
                  <a:txBody>
                    <a:bodyPr/>
                    <a:lstStyle/>
                    <a:p>
                      <a:pPr algn="ctr"/>
                      <a:r>
                        <a:rPr lang="es-PE" sz="1600" dirty="0"/>
                        <a:t>Muy Alta</a:t>
                      </a:r>
                      <a:endParaRPr lang="es-ES" sz="1600" dirty="0"/>
                    </a:p>
                  </a:txBody>
                  <a:tcPr anchor="ctr"/>
                </a:tc>
                <a:tc>
                  <a:txBody>
                    <a:bodyPr/>
                    <a:lstStyle/>
                    <a:p>
                      <a:r>
                        <a:rPr lang="es-PE" sz="1600" dirty="0" err="1"/>
                        <a:t>price_range</a:t>
                      </a:r>
                      <a:r>
                        <a:rPr lang="es-PE" sz="1600" dirty="0"/>
                        <a:t> y </a:t>
                      </a:r>
                      <a:r>
                        <a:rPr lang="es-PE" sz="1600" dirty="0" err="1"/>
                        <a:t>ram</a:t>
                      </a:r>
                      <a:endParaRPr lang="es-PE" sz="1600" dirty="0"/>
                    </a:p>
                  </a:txBody>
                  <a:tcPr/>
                </a:tc>
                <a:tc>
                  <a:txBody>
                    <a:bodyPr/>
                    <a:lstStyle/>
                    <a:p>
                      <a:r>
                        <a:rPr lang="es-PE" sz="1600" dirty="0"/>
                        <a:t>0.92</a:t>
                      </a:r>
                    </a:p>
                  </a:txBody>
                  <a:tcPr/>
                </a:tc>
                <a:extLst>
                  <a:ext uri="{0D108BD9-81ED-4DB2-BD59-A6C34878D82A}">
                    <a16:rowId xmlns:a16="http://schemas.microsoft.com/office/drawing/2014/main" val="759399653"/>
                  </a:ext>
                </a:extLst>
              </a:tr>
              <a:tr h="360874">
                <a:tc>
                  <a:txBody>
                    <a:bodyPr/>
                    <a:lstStyle/>
                    <a:p>
                      <a:pPr marL="0" algn="ctr" defTabSz="914400" rtl="0" eaLnBrk="1" latinLnBrk="0" hangingPunct="1"/>
                      <a:r>
                        <a:rPr lang="es-PE" sz="1600" kern="1200" dirty="0">
                          <a:solidFill>
                            <a:schemeClr val="tx1"/>
                          </a:solidFill>
                          <a:latin typeface="+mn-lt"/>
                          <a:ea typeface="+mn-ea"/>
                          <a:cs typeface="+mn-cs"/>
                        </a:rPr>
                        <a:t>Alta</a:t>
                      </a:r>
                      <a:endParaRPr lang="es-ES" sz="16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err="1"/>
                        <a:t>fc</a:t>
                      </a:r>
                      <a:r>
                        <a:rPr lang="es-PE" sz="1600" dirty="0"/>
                        <a:t> y pc</a:t>
                      </a:r>
                    </a:p>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err="1"/>
                        <a:t>four_g</a:t>
                      </a:r>
                      <a:r>
                        <a:rPr lang="es-PE" sz="1600" dirty="0"/>
                        <a:t> y </a:t>
                      </a:r>
                      <a:r>
                        <a:rPr lang="es-PE" sz="1600" dirty="0" err="1"/>
                        <a:t>three_g</a:t>
                      </a:r>
                      <a:endParaRPr lang="es-PE"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err="1"/>
                        <a:t>px_hight</a:t>
                      </a:r>
                      <a:r>
                        <a:rPr lang="es-ES" sz="1600" dirty="0"/>
                        <a:t> y </a:t>
                      </a:r>
                      <a:r>
                        <a:rPr lang="es-ES" sz="1600" dirty="0" err="1"/>
                        <a:t>px_width</a:t>
                      </a:r>
                      <a:endParaRPr lang="es-E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0.64</a:t>
                      </a:r>
                    </a:p>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0.58</a:t>
                      </a:r>
                    </a:p>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0.51</a:t>
                      </a:r>
                      <a:endParaRPr lang="es-ES" sz="1600" dirty="0"/>
                    </a:p>
                  </a:txBody>
                  <a:tcPr/>
                </a:tc>
                <a:extLst>
                  <a:ext uri="{0D108BD9-81ED-4DB2-BD59-A6C34878D82A}">
                    <a16:rowId xmlns:a16="http://schemas.microsoft.com/office/drawing/2014/main" val="3263725487"/>
                  </a:ext>
                </a:extLst>
              </a:tr>
              <a:tr h="360874">
                <a:tc>
                  <a:txBody>
                    <a:bodyPr/>
                    <a:lstStyle/>
                    <a:p>
                      <a:pPr algn="ctr"/>
                      <a:r>
                        <a:rPr lang="es-PE" sz="1600" kern="1200" dirty="0">
                          <a:solidFill>
                            <a:schemeClr val="tx1"/>
                          </a:solidFill>
                          <a:latin typeface="+mn-lt"/>
                          <a:ea typeface="+mn-ea"/>
                          <a:cs typeface="+mn-cs"/>
                        </a:rPr>
                        <a:t>Baja</a:t>
                      </a:r>
                      <a:endParaRPr lang="es-ES" sz="1600" kern="1200" dirty="0">
                        <a:solidFill>
                          <a:schemeClr val="tx1"/>
                        </a:solidFill>
                        <a:latin typeface="+mn-lt"/>
                        <a:ea typeface="+mn-ea"/>
                        <a:cs typeface="+mn-cs"/>
                      </a:endParaRPr>
                    </a:p>
                  </a:txBody>
                  <a:tcPr anchor="ctr"/>
                </a:tc>
                <a:tc>
                  <a:txBody>
                    <a:bodyPr/>
                    <a:lstStyle/>
                    <a:p>
                      <a:r>
                        <a:rPr lang="es-PE" sz="1600" dirty="0" err="1"/>
                        <a:t>price_range</a:t>
                      </a:r>
                      <a:r>
                        <a:rPr lang="es-PE" sz="1600" dirty="0"/>
                        <a:t> y </a:t>
                      </a:r>
                      <a:r>
                        <a:rPr lang="es-PE" sz="1600" dirty="0" err="1"/>
                        <a:t>battery_power</a:t>
                      </a:r>
                      <a:endParaRPr lang="es-PE" sz="1600" dirty="0"/>
                    </a:p>
                    <a:p>
                      <a:r>
                        <a:rPr lang="es-PE" sz="1600" dirty="0" err="1"/>
                        <a:t>price_range</a:t>
                      </a:r>
                      <a:r>
                        <a:rPr lang="es-PE" sz="1600" dirty="0"/>
                        <a:t> y </a:t>
                      </a:r>
                      <a:r>
                        <a:rPr lang="es-PE" sz="1600" dirty="0" err="1"/>
                        <a:t>px_height</a:t>
                      </a:r>
                      <a:endParaRPr lang="es-PE" sz="1600" dirty="0"/>
                    </a:p>
                    <a:p>
                      <a:r>
                        <a:rPr lang="es-PE" sz="1600" dirty="0" err="1"/>
                        <a:t>price_range</a:t>
                      </a:r>
                      <a:r>
                        <a:rPr lang="es-PE" sz="1600" dirty="0"/>
                        <a:t> y </a:t>
                      </a:r>
                      <a:r>
                        <a:rPr lang="es-PE" sz="1600" dirty="0" err="1"/>
                        <a:t>px_width</a:t>
                      </a:r>
                      <a:endParaRPr lang="es-ES" sz="1600" dirty="0"/>
                    </a:p>
                  </a:txBody>
                  <a:tcPr/>
                </a:tc>
                <a:tc>
                  <a:txBody>
                    <a:bodyPr/>
                    <a:lstStyle/>
                    <a:p>
                      <a:r>
                        <a:rPr lang="es-PE" sz="1600" dirty="0"/>
                        <a:t>0.20</a:t>
                      </a:r>
                    </a:p>
                    <a:p>
                      <a:r>
                        <a:rPr lang="es-ES" sz="1600" dirty="0"/>
                        <a:t>0.15</a:t>
                      </a:r>
                    </a:p>
                    <a:p>
                      <a:r>
                        <a:rPr lang="es-ES" sz="1600" dirty="0"/>
                        <a:t>0.17</a:t>
                      </a:r>
                    </a:p>
                  </a:txBody>
                  <a:tcPr/>
                </a:tc>
                <a:extLst>
                  <a:ext uri="{0D108BD9-81ED-4DB2-BD59-A6C34878D82A}">
                    <a16:rowId xmlns:a16="http://schemas.microsoft.com/office/drawing/2014/main" val="749935141"/>
                  </a:ext>
                </a:extLst>
              </a:tr>
            </a:tbl>
          </a:graphicData>
        </a:graphic>
      </p:graphicFrame>
    </p:spTree>
    <p:extLst>
      <p:ext uri="{BB962C8B-B14F-4D97-AF65-F5344CB8AC3E}">
        <p14:creationId xmlns:p14="http://schemas.microsoft.com/office/powerpoint/2010/main" val="263071642"/>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511B7907-08BB-4439-91A2-906B21F42A6E}"/>
              </a:ext>
            </a:extLst>
          </p:cNvPr>
          <p:cNvPicPr>
            <a:picLocks noChangeAspect="1"/>
          </p:cNvPicPr>
          <p:nvPr/>
        </p:nvPicPr>
        <p:blipFill rotWithShape="1">
          <a:blip r:embed="rId2"/>
          <a:srcRect r="78170" b="50000"/>
          <a:stretch/>
        </p:blipFill>
        <p:spPr>
          <a:xfrm>
            <a:off x="990871" y="1246418"/>
            <a:ext cx="2168889" cy="2070255"/>
          </a:xfrm>
          <a:prstGeom prst="rect">
            <a:avLst/>
          </a:prstGeom>
        </p:spPr>
      </p:pic>
      <p:sp>
        <p:nvSpPr>
          <p:cNvPr id="8" name="CuadroTexto 7">
            <a:extLst>
              <a:ext uri="{FF2B5EF4-FFF2-40B4-BE49-F238E27FC236}">
                <a16:creationId xmlns:a16="http://schemas.microsoft.com/office/drawing/2014/main" id="{0E6B0D60-3DD6-4D66-A672-7ED8BC5A765A}"/>
              </a:ext>
            </a:extLst>
          </p:cNvPr>
          <p:cNvSpPr txBox="1"/>
          <p:nvPr/>
        </p:nvSpPr>
        <p:spPr>
          <a:xfrm>
            <a:off x="999649" y="1277466"/>
            <a:ext cx="2061691" cy="2081320"/>
          </a:xfrm>
          <a:prstGeom prst="rect">
            <a:avLst/>
          </a:prstGeom>
          <a:noFill/>
          <a:ln w="22225">
            <a:solidFill>
              <a:schemeClr val="tx1"/>
            </a:solidFill>
            <a:prstDash val="sysDash"/>
          </a:ln>
        </p:spPr>
        <p:txBody>
          <a:bodyPr wrap="square" rtlCol="0">
            <a:spAutoFit/>
          </a:bodyPr>
          <a:lstStyle/>
          <a:p>
            <a:endParaRPr lang="es-ES" dirty="0"/>
          </a:p>
        </p:txBody>
      </p:sp>
      <p:pic>
        <p:nvPicPr>
          <p:cNvPr id="12" name="Imagen 11">
            <a:extLst>
              <a:ext uri="{FF2B5EF4-FFF2-40B4-BE49-F238E27FC236}">
                <a16:creationId xmlns:a16="http://schemas.microsoft.com/office/drawing/2014/main" id="{002C4B26-FF04-4232-92E2-D1F6F5161CBA}"/>
              </a:ext>
            </a:extLst>
          </p:cNvPr>
          <p:cNvPicPr>
            <a:picLocks noChangeAspect="1"/>
          </p:cNvPicPr>
          <p:nvPr/>
        </p:nvPicPr>
        <p:blipFill rotWithShape="1">
          <a:blip r:embed="rId2"/>
          <a:srcRect t="49454" r="79249"/>
          <a:stretch/>
        </p:blipFill>
        <p:spPr>
          <a:xfrm>
            <a:off x="938271" y="3513052"/>
            <a:ext cx="2061691" cy="2092880"/>
          </a:xfrm>
          <a:prstGeom prst="rect">
            <a:avLst/>
          </a:prstGeom>
        </p:spPr>
      </p:pic>
      <p:pic>
        <p:nvPicPr>
          <p:cNvPr id="16" name="Imagen 15">
            <a:extLst>
              <a:ext uri="{FF2B5EF4-FFF2-40B4-BE49-F238E27FC236}">
                <a16:creationId xmlns:a16="http://schemas.microsoft.com/office/drawing/2014/main" id="{4A9F0C0E-B88B-404E-9EE7-4D041674B923}"/>
              </a:ext>
            </a:extLst>
          </p:cNvPr>
          <p:cNvPicPr>
            <a:picLocks noChangeAspect="1"/>
          </p:cNvPicPr>
          <p:nvPr/>
        </p:nvPicPr>
        <p:blipFill rotWithShape="1">
          <a:blip r:embed="rId3"/>
          <a:srcRect l="19941"/>
          <a:stretch/>
        </p:blipFill>
        <p:spPr>
          <a:xfrm>
            <a:off x="3159760" y="3501321"/>
            <a:ext cx="7955710" cy="2091109"/>
          </a:xfrm>
          <a:prstGeom prst="rect">
            <a:avLst/>
          </a:prstGeom>
        </p:spPr>
      </p:pic>
      <p:pic>
        <p:nvPicPr>
          <p:cNvPr id="15" name="Imagen 14">
            <a:extLst>
              <a:ext uri="{FF2B5EF4-FFF2-40B4-BE49-F238E27FC236}">
                <a16:creationId xmlns:a16="http://schemas.microsoft.com/office/drawing/2014/main" id="{3D76E5C9-4DCB-46F1-B889-2AC7A8953A30}"/>
              </a:ext>
            </a:extLst>
          </p:cNvPr>
          <p:cNvPicPr>
            <a:picLocks noChangeAspect="1"/>
          </p:cNvPicPr>
          <p:nvPr/>
        </p:nvPicPr>
        <p:blipFill rotWithShape="1">
          <a:blip r:embed="rId4"/>
          <a:srcRect l="21373"/>
          <a:stretch/>
        </p:blipFill>
        <p:spPr>
          <a:xfrm>
            <a:off x="3230880" y="1254437"/>
            <a:ext cx="7813470" cy="2072820"/>
          </a:xfrm>
          <a:prstGeom prst="rect">
            <a:avLst/>
          </a:prstGeom>
        </p:spPr>
      </p:pic>
      <p:sp>
        <p:nvSpPr>
          <p:cNvPr id="9" name="CuadroTexto 8">
            <a:extLst>
              <a:ext uri="{FF2B5EF4-FFF2-40B4-BE49-F238E27FC236}">
                <a16:creationId xmlns:a16="http://schemas.microsoft.com/office/drawing/2014/main" id="{31288D34-332F-4D3E-BCC3-88902E096DE7}"/>
              </a:ext>
            </a:extLst>
          </p:cNvPr>
          <p:cNvSpPr txBox="1"/>
          <p:nvPr/>
        </p:nvSpPr>
        <p:spPr>
          <a:xfrm>
            <a:off x="365125" y="284859"/>
            <a:ext cx="10883900"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s-ES" altLang="es-ES" sz="2800" b="1" dirty="0">
                <a:solidFill>
                  <a:srgbClr val="D5745D"/>
                </a:solidFill>
                <a:latin typeface="Roboto" panose="02000000000000000000" pitchFamily="2" charset="0"/>
              </a:rPr>
              <a:t>Análisis de las características seleccionas por Rango de Precio</a:t>
            </a:r>
            <a:endParaRPr kumimoji="0" lang="es-ES" altLang="es-ES" sz="2800" b="1" i="0" u="none" strike="noStrike" cap="none" normalizeH="0" baseline="0" dirty="0">
              <a:ln>
                <a:noFill/>
              </a:ln>
              <a:solidFill>
                <a:srgbClr val="D5745D"/>
              </a:solidFill>
              <a:effectLst/>
              <a:latin typeface="Roboto" panose="02000000000000000000" pitchFamily="2" charset="0"/>
            </a:endParaRP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4" name="CuadroTexto 3">
            <a:extLst>
              <a:ext uri="{FF2B5EF4-FFF2-40B4-BE49-F238E27FC236}">
                <a16:creationId xmlns:a16="http://schemas.microsoft.com/office/drawing/2014/main" id="{9B11B1EB-988C-49B5-A800-E7FB4018C7DB}"/>
              </a:ext>
            </a:extLst>
          </p:cNvPr>
          <p:cNvSpPr txBox="1"/>
          <p:nvPr/>
        </p:nvSpPr>
        <p:spPr>
          <a:xfrm>
            <a:off x="3159760" y="3451315"/>
            <a:ext cx="2102875" cy="2092879"/>
          </a:xfrm>
          <a:prstGeom prst="rect">
            <a:avLst/>
          </a:prstGeom>
          <a:noFill/>
          <a:ln w="22225">
            <a:solidFill>
              <a:schemeClr val="tx1"/>
            </a:solidFill>
            <a:prstDash val="sysDash"/>
          </a:ln>
        </p:spPr>
        <p:txBody>
          <a:bodyPr wrap="square" rtlCol="0">
            <a:spAutoFit/>
          </a:bodyPr>
          <a:lstStyle/>
          <a:p>
            <a:endParaRPr lang="es-ES" dirty="0"/>
          </a:p>
        </p:txBody>
      </p:sp>
      <p:sp>
        <p:nvSpPr>
          <p:cNvPr id="6" name="CuadroTexto 5">
            <a:extLst>
              <a:ext uri="{FF2B5EF4-FFF2-40B4-BE49-F238E27FC236}">
                <a16:creationId xmlns:a16="http://schemas.microsoft.com/office/drawing/2014/main" id="{51E4162E-8797-49D6-887B-07CB7FF63C33}"/>
              </a:ext>
            </a:extLst>
          </p:cNvPr>
          <p:cNvSpPr txBox="1"/>
          <p:nvPr/>
        </p:nvSpPr>
        <p:spPr>
          <a:xfrm>
            <a:off x="5373361" y="5469320"/>
            <a:ext cx="2804160" cy="246221"/>
          </a:xfrm>
          <a:prstGeom prst="rect">
            <a:avLst/>
          </a:prstGeom>
          <a:noFill/>
        </p:spPr>
        <p:txBody>
          <a:bodyPr wrap="square" rtlCol="0">
            <a:spAutoFit/>
          </a:bodyPr>
          <a:lstStyle/>
          <a:p>
            <a:r>
              <a:rPr lang="es-PE" sz="1000" dirty="0"/>
              <a:t>Rango de Precios</a:t>
            </a:r>
            <a:endParaRPr lang="es-ES" sz="1000" dirty="0"/>
          </a:p>
        </p:txBody>
      </p:sp>
      <p:sp>
        <p:nvSpPr>
          <p:cNvPr id="7" name="CuadroTexto 6">
            <a:extLst>
              <a:ext uri="{FF2B5EF4-FFF2-40B4-BE49-F238E27FC236}">
                <a16:creationId xmlns:a16="http://schemas.microsoft.com/office/drawing/2014/main" id="{744E46D1-AA31-4684-B53B-52F8BD035EFE}"/>
              </a:ext>
            </a:extLst>
          </p:cNvPr>
          <p:cNvSpPr txBox="1"/>
          <p:nvPr/>
        </p:nvSpPr>
        <p:spPr>
          <a:xfrm>
            <a:off x="365125" y="5698461"/>
            <a:ext cx="11216640" cy="830997"/>
          </a:xfrm>
          <a:prstGeom prst="rect">
            <a:avLst/>
          </a:prstGeom>
          <a:noFill/>
          <a:ln>
            <a:noFill/>
          </a:ln>
        </p:spPr>
        <p:txBody>
          <a:bodyPr wrap="square" rtlCol="0">
            <a:spAutoFit/>
          </a:bodyPr>
          <a:lstStyle/>
          <a:p>
            <a:pPr marL="285750" indent="-285750">
              <a:buFont typeface="Arial" panose="020B0604020202020204" pitchFamily="34" charset="0"/>
              <a:buChar char="•"/>
            </a:pPr>
            <a:r>
              <a:rPr lang="es-ES" sz="1600" dirty="0"/>
              <a:t>En la grafica de las características con respecto al rango de precios, se han  marcado con línea pespunteada  las características internas Batería,  Pixeles de Alto y Ancho y Memoria RAM, las cuales muestran una diferenciación por cada rango, resaltando la Memoria RAM con una marcada. El resto de casi no hay diferencias.</a:t>
            </a:r>
          </a:p>
        </p:txBody>
      </p:sp>
      <p:sp>
        <p:nvSpPr>
          <p:cNvPr id="14" name="CuadroTexto 13">
            <a:extLst>
              <a:ext uri="{FF2B5EF4-FFF2-40B4-BE49-F238E27FC236}">
                <a16:creationId xmlns:a16="http://schemas.microsoft.com/office/drawing/2014/main" id="{5D975742-0B0B-44E3-90FF-17C869E52798}"/>
              </a:ext>
            </a:extLst>
          </p:cNvPr>
          <p:cNvSpPr txBox="1"/>
          <p:nvPr/>
        </p:nvSpPr>
        <p:spPr>
          <a:xfrm>
            <a:off x="990871" y="3451314"/>
            <a:ext cx="2058163" cy="2092879"/>
          </a:xfrm>
          <a:prstGeom prst="rect">
            <a:avLst/>
          </a:prstGeom>
          <a:noFill/>
          <a:ln w="22225">
            <a:solidFill>
              <a:schemeClr val="tx1"/>
            </a:solidFill>
            <a:prstDash val="sysDash"/>
          </a:ln>
        </p:spPr>
        <p:txBody>
          <a:bodyPr wrap="square" rtlCol="0">
            <a:spAutoFit/>
          </a:bodyPr>
          <a:lstStyle/>
          <a:p>
            <a:endParaRPr lang="es-ES" dirty="0"/>
          </a:p>
        </p:txBody>
      </p:sp>
      <p:sp>
        <p:nvSpPr>
          <p:cNvPr id="19" name="CuadroTexto 18">
            <a:extLst>
              <a:ext uri="{FF2B5EF4-FFF2-40B4-BE49-F238E27FC236}">
                <a16:creationId xmlns:a16="http://schemas.microsoft.com/office/drawing/2014/main" id="{431B51AA-572F-4FDF-86DF-78E47B7B6F4A}"/>
              </a:ext>
            </a:extLst>
          </p:cNvPr>
          <p:cNvSpPr txBox="1"/>
          <p:nvPr/>
        </p:nvSpPr>
        <p:spPr>
          <a:xfrm>
            <a:off x="9032240" y="1287562"/>
            <a:ext cx="2012110" cy="2081320"/>
          </a:xfrm>
          <a:prstGeom prst="rect">
            <a:avLst/>
          </a:prstGeom>
          <a:noFill/>
          <a:ln w="22225">
            <a:solidFill>
              <a:schemeClr val="tx1"/>
            </a:solidFill>
            <a:prstDash val="sysDash"/>
          </a:ln>
        </p:spPr>
        <p:txBody>
          <a:bodyPr wrap="square" rtlCol="0">
            <a:spAutoFit/>
          </a:bodyPr>
          <a:lstStyle/>
          <a:p>
            <a:endParaRPr lang="es-ES" dirty="0"/>
          </a:p>
        </p:txBody>
      </p:sp>
    </p:spTree>
    <p:extLst>
      <p:ext uri="{BB962C8B-B14F-4D97-AF65-F5344CB8AC3E}">
        <p14:creationId xmlns:p14="http://schemas.microsoft.com/office/powerpoint/2010/main" val="809950441"/>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1288D34-332F-4D3E-BCC3-88902E096DE7}"/>
              </a:ext>
            </a:extLst>
          </p:cNvPr>
          <p:cNvSpPr txBox="1"/>
          <p:nvPr/>
        </p:nvSpPr>
        <p:spPr>
          <a:xfrm>
            <a:off x="387985" y="219936"/>
            <a:ext cx="9308465" cy="52322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PE" altLang="es-ES" sz="2800" b="1" i="0" u="none" strike="noStrike" cap="none" normalizeH="0" baseline="0" dirty="0" err="1">
                <a:ln>
                  <a:noFill/>
                </a:ln>
                <a:effectLst/>
                <a:latin typeface="Roboto" panose="02000000000000000000" pitchFamily="2" charset="0"/>
              </a:rPr>
              <a:t>Caracteristicas</a:t>
            </a:r>
            <a:r>
              <a:rPr kumimoji="0" lang="es-PE" altLang="es-ES" sz="2800" b="1" i="0" u="none" strike="noStrike" cap="none" normalizeH="0" baseline="0" dirty="0">
                <a:ln>
                  <a:noFill/>
                </a:ln>
                <a:effectLst/>
                <a:latin typeface="Roboto" panose="02000000000000000000" pitchFamily="2" charset="0"/>
              </a:rPr>
              <a:t> correlacionadas con la variable objetivo</a:t>
            </a:r>
            <a:endParaRPr kumimoji="0" lang="es-ES" altLang="es-ES" sz="2800" b="1" i="0" u="none" strike="noStrike" cap="none" normalizeH="0" baseline="0" dirty="0">
              <a:ln>
                <a:noFill/>
              </a:ln>
              <a:effectLst/>
              <a:latin typeface="Roboto" panose="02000000000000000000" pitchFamily="2" charset="0"/>
            </a:endParaRPr>
          </a:p>
        </p:txBody>
      </p:sp>
      <p:cxnSp>
        <p:nvCxnSpPr>
          <p:cNvPr id="3" name="Conector recto 2">
            <a:extLst>
              <a:ext uri="{FF2B5EF4-FFF2-40B4-BE49-F238E27FC236}">
                <a16:creationId xmlns:a16="http://schemas.microsoft.com/office/drawing/2014/main" id="{5E9922BB-210F-45FC-A99E-617448356742}"/>
              </a:ext>
            </a:extLst>
          </p:cNvPr>
          <p:cNvCxnSpPr>
            <a:cxnSpLocks/>
          </p:cNvCxnSpPr>
          <p:nvPr/>
        </p:nvCxnSpPr>
        <p:spPr>
          <a:xfrm>
            <a:off x="-26980" y="1085850"/>
            <a:ext cx="1221898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2" name="Imagen 1">
            <a:extLst>
              <a:ext uri="{FF2B5EF4-FFF2-40B4-BE49-F238E27FC236}">
                <a16:creationId xmlns:a16="http://schemas.microsoft.com/office/drawing/2014/main" id="{9B3C42F9-E5CD-400C-9F61-5FE24ECA1AB6}"/>
              </a:ext>
            </a:extLst>
          </p:cNvPr>
          <p:cNvPicPr>
            <a:picLocks noChangeAspect="1"/>
          </p:cNvPicPr>
          <p:nvPr/>
        </p:nvPicPr>
        <p:blipFill>
          <a:blip r:embed="rId2"/>
          <a:stretch>
            <a:fillRect/>
          </a:stretch>
        </p:blipFill>
        <p:spPr>
          <a:xfrm>
            <a:off x="694864" y="1606873"/>
            <a:ext cx="2877139" cy="2628891"/>
          </a:xfrm>
          <a:prstGeom prst="rect">
            <a:avLst/>
          </a:prstGeom>
          <a:ln>
            <a:solidFill>
              <a:schemeClr val="tx1"/>
            </a:solidFill>
          </a:ln>
        </p:spPr>
      </p:pic>
      <p:sp>
        <p:nvSpPr>
          <p:cNvPr id="7" name="CuadroTexto 6">
            <a:extLst>
              <a:ext uri="{FF2B5EF4-FFF2-40B4-BE49-F238E27FC236}">
                <a16:creationId xmlns:a16="http://schemas.microsoft.com/office/drawing/2014/main" id="{DB7A9888-ABB9-4D6C-9CB5-C77BEA37F929}"/>
              </a:ext>
            </a:extLst>
          </p:cNvPr>
          <p:cNvSpPr txBox="1"/>
          <p:nvPr/>
        </p:nvSpPr>
        <p:spPr>
          <a:xfrm>
            <a:off x="612840" y="4756791"/>
            <a:ext cx="3201631"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s-PE" dirty="0"/>
              <a:t>Dispersión de la Memoria RAM en correlación alta con la Variable Objetivo</a:t>
            </a:r>
            <a:endParaRPr lang="es-ES" dirty="0"/>
          </a:p>
        </p:txBody>
      </p:sp>
      <p:sp>
        <p:nvSpPr>
          <p:cNvPr id="11" name="CuadroTexto 10">
            <a:extLst>
              <a:ext uri="{FF2B5EF4-FFF2-40B4-BE49-F238E27FC236}">
                <a16:creationId xmlns:a16="http://schemas.microsoft.com/office/drawing/2014/main" id="{FFBF299B-8808-4B9E-BE0C-2E727C4D0EF2}"/>
              </a:ext>
            </a:extLst>
          </p:cNvPr>
          <p:cNvSpPr txBox="1"/>
          <p:nvPr/>
        </p:nvSpPr>
        <p:spPr>
          <a:xfrm>
            <a:off x="4133850" y="4756791"/>
            <a:ext cx="7504387"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s-PE" dirty="0"/>
              <a:t>Información estadística a través de </a:t>
            </a:r>
            <a:r>
              <a:rPr lang="es-PE" dirty="0" err="1"/>
              <a:t>boxplots</a:t>
            </a:r>
            <a:r>
              <a:rPr lang="es-PE" dirty="0"/>
              <a:t> de las características </a:t>
            </a:r>
            <a:r>
              <a:rPr lang="es-PE" dirty="0" err="1"/>
              <a:t>Bateria</a:t>
            </a:r>
            <a:r>
              <a:rPr lang="es-PE" dirty="0"/>
              <a:t>, Pixeles de Alto y Pixeles de Ancho en correlación baja con la Variable Objetivo</a:t>
            </a:r>
            <a:endParaRPr lang="es-ES" dirty="0"/>
          </a:p>
        </p:txBody>
      </p:sp>
      <p:pic>
        <p:nvPicPr>
          <p:cNvPr id="4" name="Imagen 3">
            <a:extLst>
              <a:ext uri="{FF2B5EF4-FFF2-40B4-BE49-F238E27FC236}">
                <a16:creationId xmlns:a16="http://schemas.microsoft.com/office/drawing/2014/main" id="{3A9DFF53-8123-4E10-BEB1-3D3D2E379C6D}"/>
              </a:ext>
            </a:extLst>
          </p:cNvPr>
          <p:cNvPicPr>
            <a:picLocks noChangeAspect="1"/>
          </p:cNvPicPr>
          <p:nvPr/>
        </p:nvPicPr>
        <p:blipFill>
          <a:blip r:embed="rId3"/>
          <a:stretch>
            <a:fillRect/>
          </a:stretch>
        </p:blipFill>
        <p:spPr>
          <a:xfrm>
            <a:off x="3814470" y="1606878"/>
            <a:ext cx="7823767" cy="2628886"/>
          </a:xfrm>
          <a:prstGeom prst="rect">
            <a:avLst/>
          </a:prstGeom>
        </p:spPr>
      </p:pic>
    </p:spTree>
    <p:extLst>
      <p:ext uri="{BB962C8B-B14F-4D97-AF65-F5344CB8AC3E}">
        <p14:creationId xmlns:p14="http://schemas.microsoft.com/office/powerpoint/2010/main" val="1065915557"/>
      </p:ext>
    </p:extLst>
  </p:cSld>
  <p:clrMapOvr>
    <a:masterClrMapping/>
  </p:clrMapOvr>
  <mc:AlternateContent xmlns:mc="http://schemas.openxmlformats.org/markup-compatibility/2006" xmlns:p14="http://schemas.microsoft.com/office/powerpoint/2010/main">
    <mc:Choice Requires="p14">
      <p:transition spd="slow" p14:dur="2000" advTm="35321"/>
    </mc:Choice>
    <mc:Fallback xmlns="">
      <p:transition spd="slow" advTm="3532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4428</TotalTime>
  <Words>991</Words>
  <Application>Microsoft Office PowerPoint</Application>
  <PresentationFormat>Panorámica</PresentationFormat>
  <Paragraphs>119</Paragraphs>
  <Slides>11</Slides>
  <Notes>0</Notes>
  <HiddenSlides>0</HiddenSlides>
  <MMClips>1</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Roboto</vt:lpstr>
      <vt:lpstr>Tema de Office</vt:lpstr>
      <vt:lpstr>Worksheet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dc:creator>
  <cp:lastModifiedBy>Juan Carlos</cp:lastModifiedBy>
  <cp:revision>14</cp:revision>
  <dcterms:created xsi:type="dcterms:W3CDTF">2022-12-29T02:59:52Z</dcterms:created>
  <dcterms:modified xsi:type="dcterms:W3CDTF">2023-01-17T05:44:06Z</dcterms:modified>
</cp:coreProperties>
</file>