
<file path=[Content_Types].xml><?xml version="1.0" encoding="utf-8"?>
<Types xmlns="http://schemas.openxmlformats.org/package/2006/content-types">
  <Default Extension="png" ContentType="image/png"/>
  <Default Extension="mov" ContentType="video/quicktime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23"/>
  </p:notesMasterIdLst>
  <p:sldIdLst>
    <p:sldId id="294" r:id="rId2"/>
    <p:sldId id="312" r:id="rId3"/>
    <p:sldId id="298" r:id="rId4"/>
    <p:sldId id="313" r:id="rId5"/>
    <p:sldId id="299" r:id="rId6"/>
    <p:sldId id="300" r:id="rId7"/>
    <p:sldId id="296" r:id="rId8"/>
    <p:sldId id="297" r:id="rId9"/>
    <p:sldId id="315" r:id="rId10"/>
    <p:sldId id="314" r:id="rId11"/>
    <p:sldId id="318" r:id="rId12"/>
    <p:sldId id="316" r:id="rId13"/>
    <p:sldId id="317" r:id="rId14"/>
    <p:sldId id="304" r:id="rId15"/>
    <p:sldId id="306" r:id="rId16"/>
    <p:sldId id="305" r:id="rId17"/>
    <p:sldId id="307" r:id="rId18"/>
    <p:sldId id="308" r:id="rId19"/>
    <p:sldId id="301" r:id="rId20"/>
    <p:sldId id="302" r:id="rId21"/>
    <p:sldId id="272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FE42"/>
    <a:srgbClr val="A91DFF"/>
    <a:srgbClr val="1D63FF"/>
    <a:srgbClr val="004BF2"/>
    <a:srgbClr val="00B9CC"/>
    <a:srgbClr val="FF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D07801-AEA9-4BB0-A9DA-57865F380088}">
  <a:tblStyle styleId="{22D07801-AEA9-4BB0-A9DA-57865F3800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0" autoAdjust="0"/>
    <p:restoredTop sz="75900" autoAdjust="0"/>
  </p:normalViewPr>
  <p:slideViewPr>
    <p:cSldViewPr snapToGrid="0">
      <p:cViewPr varScale="1">
        <p:scale>
          <a:sx n="99" d="100"/>
          <a:sy n="99" d="100"/>
        </p:scale>
        <p:origin x="115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Hello everyone. Today I would like to present on the topic of…</a:t>
            </a:r>
          </a:p>
        </p:txBody>
      </p:sp>
    </p:spTree>
    <p:extLst>
      <p:ext uri="{BB962C8B-B14F-4D97-AF65-F5344CB8AC3E}">
        <p14:creationId xmlns:p14="http://schemas.microsoft.com/office/powerpoint/2010/main" val="1689296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/>
              <a:t>Now here’s an example of another mutation, or another row.</a:t>
            </a:r>
          </a:p>
          <a:p>
            <a:pPr marL="158750" indent="0">
              <a:buNone/>
            </a:pPr>
            <a:r>
              <a:rPr lang="en-US"/>
              <a:t>For this mutation in gene SDHB, 7 labs decided that the variation is benign, 1 lab said it was uncertain, and 1 lab said it was pathogenic.</a:t>
            </a:r>
          </a:p>
        </p:txBody>
      </p:sp>
    </p:spTree>
    <p:extLst>
      <p:ext uri="{BB962C8B-B14F-4D97-AF65-F5344CB8AC3E}">
        <p14:creationId xmlns:p14="http://schemas.microsoft.com/office/powerpoint/2010/main" val="1609661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/>
              <a:t>As you saw sometimes the labs agree on what the health effects of are, and sometimes they disagree. Other times, the mutation is only looked at by one lab.</a:t>
            </a:r>
          </a:p>
          <a:p>
            <a:pPr marL="158750" indent="0">
              <a:buNone/>
            </a:pPr>
            <a:endParaRPr lang="en-US"/>
          </a:p>
          <a:p>
            <a:pPr marL="158750" indent="0">
              <a:buNone/>
            </a:pPr>
            <a:r>
              <a:rPr lang="en-US"/>
              <a:t>Therefore, one can say that the reliability of these clinical designations vary widely.</a:t>
            </a:r>
          </a:p>
          <a:p>
            <a:pPr marL="158750" indent="0">
              <a:buNone/>
            </a:pPr>
            <a:endParaRPr lang="en-US"/>
          </a:p>
          <a:p>
            <a:pPr marL="158750" indent="0">
              <a:buNone/>
            </a:pPr>
            <a:r>
              <a:rPr lang="en-US"/>
              <a:t>For the training and testing of the model, I needed the mutations that have minimal ambiguity and a clear “answer key” so to speak.</a:t>
            </a:r>
          </a:p>
          <a:p>
            <a:pPr marL="15875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31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/>
              <a:t>For that purpose, I decided to focus on the 57,000 rows that would likely have high reliability in health effect designations.</a:t>
            </a:r>
          </a:p>
        </p:txBody>
      </p:sp>
    </p:spTree>
    <p:extLst>
      <p:ext uri="{BB962C8B-B14F-4D97-AF65-F5344CB8AC3E}">
        <p14:creationId xmlns:p14="http://schemas.microsoft.com/office/powerpoint/2010/main" val="431846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/>
              <a:t>To train the model, I used the</a:t>
            </a:r>
          </a:p>
        </p:txBody>
      </p:sp>
    </p:spTree>
    <p:extLst>
      <p:ext uri="{BB962C8B-B14F-4D97-AF65-F5344CB8AC3E}">
        <p14:creationId xmlns:p14="http://schemas.microsoft.com/office/powerpoint/2010/main" val="1336354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/>
              <a:t>I trained the model using XGBoost.</a:t>
            </a:r>
          </a:p>
          <a:p>
            <a:pPr marL="158750" indent="0">
              <a:buNone/>
            </a:pPr>
            <a:r>
              <a:rPr lang="en-US"/>
              <a:t>The accuracy of the model ended up being 0.89, with the precision and recall also being around that. </a:t>
            </a:r>
          </a:p>
          <a:p>
            <a:pPr marL="158750" indent="0">
              <a:buNone/>
            </a:pPr>
            <a:r>
              <a:rPr lang="en-US"/>
              <a:t>I consider this model to be relatively good at its predictions based on the metrics.</a:t>
            </a:r>
          </a:p>
          <a:p>
            <a:pPr marL="158750" indent="0">
              <a:buNone/>
            </a:pPr>
            <a:endParaRPr lang="en-US"/>
          </a:p>
          <a:p>
            <a:pPr marL="158750" indent="0">
              <a:buNone/>
            </a:pPr>
            <a:r>
              <a:rPr lang="en-US"/>
              <a:t>I was also glad that very few of the variants were severely off; </a:t>
            </a:r>
          </a:p>
          <a:p>
            <a:pPr marL="158750" indent="0">
              <a:buNone/>
            </a:pPr>
            <a:r>
              <a:rPr lang="en-US"/>
              <a:t>So, what I mean by that is, very few of the variants my model thought was pathogenic ended up being benign, and vice versa, so that was a good sign.</a:t>
            </a:r>
          </a:p>
        </p:txBody>
      </p:sp>
    </p:spTree>
    <p:extLst>
      <p:ext uri="{BB962C8B-B14F-4D97-AF65-F5344CB8AC3E}">
        <p14:creationId xmlns:p14="http://schemas.microsoft.com/office/powerpoint/2010/main" val="1073484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/>
              <a:t>Now that we have the model, I decided to look at some potential applications of the model.</a:t>
            </a:r>
          </a:p>
        </p:txBody>
      </p:sp>
    </p:spTree>
    <p:extLst>
      <p:ext uri="{BB962C8B-B14F-4D97-AF65-F5344CB8AC3E}">
        <p14:creationId xmlns:p14="http://schemas.microsoft.com/office/powerpoint/2010/main" val="867805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/>
              <a:t>Remember that a lot of the variations did not have a robust “answer key”. They were either reviewed by a single lab, or sometimes there was just the designation without any justification.</a:t>
            </a:r>
          </a:p>
          <a:p>
            <a:pPr marL="158750" indent="0">
              <a:buNone/>
            </a:pPr>
            <a:r>
              <a:rPr lang="en-US"/>
              <a:t>I wanted to run my model on these variants to see how much the clinical designations matched up with my model.</a:t>
            </a:r>
          </a:p>
        </p:txBody>
      </p:sp>
    </p:spTree>
    <p:extLst>
      <p:ext uri="{BB962C8B-B14F-4D97-AF65-F5344CB8AC3E}">
        <p14:creationId xmlns:p14="http://schemas.microsoft.com/office/powerpoint/2010/main" val="1338992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/>
              <a:t>In total 65% of these designations agreed with my model, which suggested to me that the low-reliability designations are still somewhat accurate.</a:t>
            </a:r>
          </a:p>
          <a:p>
            <a:pPr marL="158750" indent="0">
              <a:buNone/>
            </a:pPr>
            <a:endParaRPr lang="en-US"/>
          </a:p>
          <a:p>
            <a:pPr marL="158750" indent="0">
              <a:buNone/>
            </a:pPr>
            <a:r>
              <a:rPr lang="en-US"/>
              <a:t>When you look at the heatmap actually, there IS an interesting pattern. </a:t>
            </a:r>
          </a:p>
          <a:p>
            <a:pPr marL="158750" indent="0">
              <a:buNone/>
            </a:pPr>
            <a:r>
              <a:rPr lang="en-US"/>
              <a:t>A large proportion of the variants that my model predicts to be benign was categorized as uncertain by the labs.</a:t>
            </a:r>
          </a:p>
          <a:p>
            <a:pPr marL="158750" indent="0">
              <a:buNone/>
            </a:pPr>
            <a:r>
              <a:rPr lang="en-US"/>
              <a:t>My hypothesis is that perhaps labs tend to err on the safe side before declaring a less-studied variant as benign. </a:t>
            </a:r>
          </a:p>
        </p:txBody>
      </p:sp>
    </p:spTree>
    <p:extLst>
      <p:ext uri="{BB962C8B-B14F-4D97-AF65-F5344CB8AC3E}">
        <p14:creationId xmlns:p14="http://schemas.microsoft.com/office/powerpoint/2010/main" val="3987771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/>
              <a:t>(start video)</a:t>
            </a:r>
          </a:p>
          <a:p>
            <a:pPr marL="158750" indent="0">
              <a:buNone/>
            </a:pPr>
            <a:r>
              <a:rPr lang="en-US"/>
              <a:t>Lastly, I made an interactive website using streamlit.</a:t>
            </a:r>
          </a:p>
          <a:p>
            <a:pPr marL="158750" indent="0">
              <a:buNone/>
            </a:pPr>
            <a:r>
              <a:rPr lang="en-US"/>
              <a:t>You can enter the fields and move around the sliders.</a:t>
            </a:r>
          </a:p>
          <a:p>
            <a:pPr marL="158750" indent="0">
              <a:buNone/>
            </a:pPr>
            <a:r>
              <a:rPr lang="en-US"/>
              <a:t>I thought it was very interesting how the frequency of the variation in the population is a strong predictor for whether the mutation will be harmful or not.</a:t>
            </a:r>
          </a:p>
          <a:p>
            <a:pPr marL="158750" indent="0">
              <a:buNone/>
            </a:pPr>
            <a:r>
              <a:rPr lang="en-US"/>
              <a:t>It makes sense from an evolutionary perspective, as carriers of harmful variations are less likely to leave progeny, therefore harmful mutations can’t be too prevalent in the population.</a:t>
            </a:r>
          </a:p>
          <a:p>
            <a:pPr marL="158750" indent="0">
              <a:buNone/>
            </a:pPr>
            <a:r>
              <a:rPr lang="en-US"/>
              <a:t>But it was interesting to see.</a:t>
            </a:r>
          </a:p>
        </p:txBody>
      </p:sp>
    </p:spTree>
    <p:extLst>
      <p:ext uri="{BB962C8B-B14F-4D97-AF65-F5344CB8AC3E}">
        <p14:creationId xmlns:p14="http://schemas.microsoft.com/office/powerpoint/2010/main" val="4273292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5465e7bc0b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5465e7bc0b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/>
              <a:t>First, I’d like to take us all back to intro bio and give a refresher on what DNA is.</a:t>
            </a:r>
          </a:p>
          <a:p>
            <a:pPr marL="158750" indent="0">
              <a:buNone/>
            </a:pPr>
            <a:r>
              <a:rPr lang="en-US"/>
              <a:t>DNA contain the code for proteins. And since proteins are the building blocks of life, ultimately DNA are the blueprints for life.</a:t>
            </a:r>
          </a:p>
          <a:p>
            <a:pPr marL="158750" indent="0">
              <a:buNone/>
            </a:pPr>
            <a:r>
              <a:rPr lang="en-US"/>
              <a:t>Humans have 46 of these spagettis floating around in every cell nuclei, but on rare occasions, during cell division, they condense to a much more visible form…</a:t>
            </a:r>
          </a:p>
        </p:txBody>
      </p:sp>
    </p:spTree>
    <p:extLst>
      <p:ext uri="{BB962C8B-B14F-4D97-AF65-F5344CB8AC3E}">
        <p14:creationId xmlns:p14="http://schemas.microsoft.com/office/powerpoint/2010/main" val="1737583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/>
              <a:t>….like what you see in this picture on right.</a:t>
            </a:r>
          </a:p>
        </p:txBody>
      </p:sp>
    </p:spTree>
    <p:extLst>
      <p:ext uri="{BB962C8B-B14F-4D97-AF65-F5344CB8AC3E}">
        <p14:creationId xmlns:p14="http://schemas.microsoft.com/office/powerpoint/2010/main" val="202888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/>
              <a:t>The vast majority of everyone’s DNA is identical, but there are still some differences between our genomes.</a:t>
            </a:r>
          </a:p>
          <a:p>
            <a:pPr marL="158750" indent="0">
              <a:buNone/>
            </a:pPr>
            <a:endParaRPr lang="en-US"/>
          </a:p>
          <a:p>
            <a:pPr marL="158750" indent="0">
              <a:buNone/>
            </a:pPr>
            <a:r>
              <a:rPr lang="en-US"/>
              <a:t>These are called genetic variations, or polymorphisms or mutations depending on the context</a:t>
            </a:r>
          </a:p>
        </p:txBody>
      </p:sp>
    </p:spTree>
    <p:extLst>
      <p:ext uri="{BB962C8B-B14F-4D97-AF65-F5344CB8AC3E}">
        <p14:creationId xmlns:p14="http://schemas.microsoft.com/office/powerpoint/2010/main" val="2539529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/>
              <a:t>The important thing, however, is that not all variations are created equal in their effects on human health. </a:t>
            </a:r>
          </a:p>
          <a:p>
            <a:pPr marL="158750" indent="0">
              <a:buNone/>
            </a:pPr>
            <a:r>
              <a:rPr lang="en-US"/>
              <a:t>Some are detrimental, while others are relatively harmless.</a:t>
            </a:r>
          </a:p>
        </p:txBody>
      </p:sp>
    </p:spTree>
    <p:extLst>
      <p:ext uri="{BB962C8B-B14F-4D97-AF65-F5344CB8AC3E}">
        <p14:creationId xmlns:p14="http://schemas.microsoft.com/office/powerpoint/2010/main" val="1635402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/>
              <a:t>The research question I sought to answer is this: ….</a:t>
            </a:r>
          </a:p>
        </p:txBody>
      </p:sp>
    </p:spTree>
    <p:extLst>
      <p:ext uri="{BB962C8B-B14F-4D97-AF65-F5344CB8AC3E}">
        <p14:creationId xmlns:p14="http://schemas.microsoft.com/office/powerpoint/2010/main" val="815418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/>
              <a:t>Inspired by a Kaggle dataset, I downloaded and processed a database containing ~350,000 human genomic variations derived from these two sites</a:t>
            </a:r>
          </a:p>
          <a:p>
            <a:pPr marL="158750" indent="0">
              <a:buNone/>
            </a:pPr>
            <a:r>
              <a:rPr lang="en-US"/>
              <a:t>The database only included single-nucleotide variations or small deletions/insertions</a:t>
            </a:r>
          </a:p>
        </p:txBody>
      </p:sp>
    </p:spTree>
    <p:extLst>
      <p:ext uri="{BB962C8B-B14F-4D97-AF65-F5344CB8AC3E}">
        <p14:creationId xmlns:p14="http://schemas.microsoft.com/office/powerpoint/2010/main" val="870589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/>
              <a:t>When I looked at the data, 97% of the variations already had some information on their health effects.</a:t>
            </a:r>
          </a:p>
          <a:p>
            <a:pPr marL="158750" indent="0">
              <a:buNone/>
            </a:pPr>
            <a:endParaRPr lang="en-US"/>
          </a:p>
          <a:p>
            <a:pPr marL="158750" indent="0">
              <a:buNone/>
            </a:pPr>
            <a:r>
              <a:rPr lang="en-US"/>
              <a:t>These designations have been assigned by scientists who review relevant clinical data / research papers, who then make their best judgment on their pathogenicity.</a:t>
            </a:r>
          </a:p>
        </p:txBody>
      </p:sp>
    </p:spTree>
    <p:extLst>
      <p:ext uri="{BB962C8B-B14F-4D97-AF65-F5344CB8AC3E}">
        <p14:creationId xmlns:p14="http://schemas.microsoft.com/office/powerpoint/2010/main" val="4235098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/>
              <a:t>Here’s an example row in the dataset</a:t>
            </a:r>
          </a:p>
          <a:p>
            <a:pPr marL="158750" indent="0">
              <a:buNone/>
            </a:pPr>
            <a:r>
              <a:rPr lang="en-US"/>
              <a:t>For this variant in the gene PAFAH1B1, one lab reviewed this variant and guessed that this mutation is likely to be pathogenic</a:t>
            </a:r>
          </a:p>
        </p:txBody>
      </p:sp>
    </p:spTree>
    <p:extLst>
      <p:ext uri="{BB962C8B-B14F-4D97-AF65-F5344CB8AC3E}">
        <p14:creationId xmlns:p14="http://schemas.microsoft.com/office/powerpoint/2010/main" val="391437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2566175"/>
            <a:ext cx="3500700" cy="144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48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843250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 sz="1100">
                <a:solidFill>
                  <a:srgbClr val="F3F3F3"/>
                </a:solidFill>
                <a:latin typeface="Exo Thin"/>
                <a:ea typeface="Exo Thin"/>
                <a:cs typeface="Exo Thin"/>
                <a:sym typeface="Exo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_1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 + DESIGN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65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Unica One"/>
              <a:buNone/>
              <a:defRPr sz="2800" b="1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●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○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■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●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○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■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●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○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Abel"/>
              <a:buChar char="■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4" r:id="rId2"/>
    <p:sldLayoutId id="2147483665" r:id="rId3"/>
    <p:sldLayoutId id="2147483668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subTitle" idx="1"/>
          </p:nvPr>
        </p:nvSpPr>
        <p:spPr>
          <a:xfrm>
            <a:off x="833000" y="4043279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n w="3175">
                  <a:solidFill>
                    <a:schemeClr val="tx2">
                      <a:lumMod val="90000"/>
                    </a:schemeClr>
                  </a:solidFill>
                </a:ln>
                <a:latin typeface="Abel"/>
                <a:ea typeface="Abel"/>
                <a:cs typeface="Abel"/>
                <a:sym typeface="Abel"/>
              </a:rPr>
              <a:t>Oct 28, 2020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n w="3175">
                  <a:solidFill>
                    <a:schemeClr val="tx2">
                      <a:lumMod val="90000"/>
                    </a:schemeClr>
                  </a:solidFill>
                </a:ln>
                <a:latin typeface="Abel"/>
                <a:ea typeface="Abel"/>
                <a:cs typeface="Abel"/>
                <a:sym typeface="Abel"/>
              </a:rPr>
              <a:t>Jay Park</a:t>
            </a:r>
            <a:endParaRPr sz="1600">
              <a:ln w="3175">
                <a:solidFill>
                  <a:schemeClr val="tx2">
                    <a:lumMod val="90000"/>
                  </a:schemeClr>
                </a:solidFill>
              </a:ln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4" name="Google Shape;94;p22"/>
          <p:cNvSpPr txBox="1">
            <a:spLocks noGrp="1"/>
          </p:cNvSpPr>
          <p:nvPr>
            <p:ph type="ctrTitle"/>
          </p:nvPr>
        </p:nvSpPr>
        <p:spPr>
          <a:xfrm>
            <a:off x="832999" y="2571749"/>
            <a:ext cx="4010463" cy="1441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n w="3175">
                  <a:solidFill>
                    <a:schemeClr val="bg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bel"/>
              </a:rPr>
              <a:t>PREDICTING THE EFFECTS OF DNA VARIATIONS ON HUMAN HEALTH</a:t>
            </a:r>
            <a:endParaRPr sz="2800">
              <a:ln w="3175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bg1"/>
              </a:solidFill>
              <a:latin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1920184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4;p22">
            <a:extLst>
              <a:ext uri="{FF2B5EF4-FFF2-40B4-BE49-F238E27FC236}">
                <a16:creationId xmlns:a16="http://schemas.microsoft.com/office/drawing/2014/main" id="{F45B21B5-D4B5-4E92-9660-A5C3BFAA0FA7}"/>
              </a:ext>
            </a:extLst>
          </p:cNvPr>
          <p:cNvSpPr txBox="1">
            <a:spLocks/>
          </p:cNvSpPr>
          <p:nvPr/>
        </p:nvSpPr>
        <p:spPr>
          <a:xfrm>
            <a:off x="1025129" y="312450"/>
            <a:ext cx="7093742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Unica One"/>
              <a:buNone/>
              <a:defRPr sz="3600" b="1" i="0" u="none" strike="noStrike" cap="none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en-US" sz="2800">
                <a:ln w="6350">
                  <a:solidFill>
                    <a:schemeClr val="bg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bel"/>
              </a:rPr>
              <a:t>IS THE VARIATION…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B237F9-AD37-4BC3-8ADD-CC0188621A82}"/>
              </a:ext>
            </a:extLst>
          </p:cNvPr>
          <p:cNvGrpSpPr/>
          <p:nvPr/>
        </p:nvGrpSpPr>
        <p:grpSpPr>
          <a:xfrm>
            <a:off x="2071687" y="1450270"/>
            <a:ext cx="5000625" cy="2171700"/>
            <a:chOff x="3084689" y="2178976"/>
            <a:chExt cx="2974619" cy="2171700"/>
          </a:xfrm>
        </p:grpSpPr>
        <p:sp>
          <p:nvSpPr>
            <p:cNvPr id="9" name="Google Shape;93;p22">
              <a:extLst>
                <a:ext uri="{FF2B5EF4-FFF2-40B4-BE49-F238E27FC236}">
                  <a16:creationId xmlns:a16="http://schemas.microsoft.com/office/drawing/2014/main" id="{7EDF7DE0-664D-4FAF-B34A-D33DD6C6A5A7}"/>
                </a:ext>
              </a:extLst>
            </p:cNvPr>
            <p:cNvSpPr txBox="1">
              <a:spLocks/>
            </p:cNvSpPr>
            <p:nvPr/>
          </p:nvSpPr>
          <p:spPr>
            <a:xfrm>
              <a:off x="3537237" y="2178976"/>
              <a:ext cx="2069526" cy="385719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800">
                  <a:ln w="3175">
                    <a:noFill/>
                  </a:ln>
                  <a:solidFill>
                    <a:srgbClr val="81FE42"/>
                  </a:solidFill>
                  <a:latin typeface="Abel"/>
                  <a:ea typeface="Abel"/>
                  <a:cs typeface="Abel"/>
                  <a:sym typeface="Abel"/>
                </a:rPr>
                <a:t>Benign / Likely benign</a:t>
              </a:r>
            </a:p>
            <a:p>
              <a:endParaRPr lang="en-US" sz="28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endParaRPr lang="en-US" sz="28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endParaRPr lang="en-US" sz="28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11" name="Google Shape;93;p22">
              <a:extLst>
                <a:ext uri="{FF2B5EF4-FFF2-40B4-BE49-F238E27FC236}">
                  <a16:creationId xmlns:a16="http://schemas.microsoft.com/office/drawing/2014/main" id="{12817A7C-A404-47BB-9D9A-50888C6BF970}"/>
                </a:ext>
              </a:extLst>
            </p:cNvPr>
            <p:cNvSpPr txBox="1">
              <a:spLocks/>
            </p:cNvSpPr>
            <p:nvPr/>
          </p:nvSpPr>
          <p:spPr>
            <a:xfrm>
              <a:off x="3955036" y="3052455"/>
              <a:ext cx="1233925" cy="385719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800">
                  <a:ln w="3175">
                    <a:noFill/>
                  </a:ln>
                  <a:solidFill>
                    <a:schemeClr val="bg1"/>
                  </a:solidFill>
                  <a:latin typeface="Abel"/>
                  <a:ea typeface="Abel"/>
                  <a:cs typeface="Abel"/>
                  <a:sym typeface="Abel"/>
                </a:rPr>
                <a:t>Uncertain</a:t>
              </a:r>
            </a:p>
            <a:p>
              <a:endParaRPr lang="en-US" sz="28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endParaRPr lang="en-US" sz="28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endParaRPr lang="en-US" sz="28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13" name="Google Shape;93;p22">
              <a:extLst>
                <a:ext uri="{FF2B5EF4-FFF2-40B4-BE49-F238E27FC236}">
                  <a16:creationId xmlns:a16="http://schemas.microsoft.com/office/drawing/2014/main" id="{0BEC1F95-2CEA-4C31-9DD0-E387558A9096}"/>
                </a:ext>
              </a:extLst>
            </p:cNvPr>
            <p:cNvSpPr txBox="1">
              <a:spLocks/>
            </p:cNvSpPr>
            <p:nvPr/>
          </p:nvSpPr>
          <p:spPr>
            <a:xfrm>
              <a:off x="3084689" y="3964957"/>
              <a:ext cx="2974619" cy="385719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800">
                  <a:ln w="3175">
                    <a:noFill/>
                  </a:ln>
                  <a:solidFill>
                    <a:srgbClr val="FF7575"/>
                  </a:solidFill>
                  <a:latin typeface="Abel"/>
                  <a:ea typeface="Abel"/>
                  <a:cs typeface="Abel"/>
                  <a:sym typeface="Abel"/>
                </a:rPr>
                <a:t>Pathogenic / Likely pathogenic</a:t>
              </a:r>
            </a:p>
          </p:txBody>
        </p:sp>
      </p:grpSp>
      <p:sp>
        <p:nvSpPr>
          <p:cNvPr id="5" name="Google Shape;93;p22">
            <a:extLst>
              <a:ext uri="{FF2B5EF4-FFF2-40B4-BE49-F238E27FC236}">
                <a16:creationId xmlns:a16="http://schemas.microsoft.com/office/drawing/2014/main" id="{E398A29F-F191-4534-AFDE-5EC89B72482E}"/>
              </a:ext>
            </a:extLst>
          </p:cNvPr>
          <p:cNvSpPr txBox="1">
            <a:spLocks/>
          </p:cNvSpPr>
          <p:nvPr/>
        </p:nvSpPr>
        <p:spPr>
          <a:xfrm>
            <a:off x="4208448" y="2165807"/>
            <a:ext cx="3036911" cy="953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>
                <a:ln w="9525"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(1)</a:t>
            </a:r>
          </a:p>
          <a:p>
            <a:endParaRPr lang="en-US" sz="1600">
              <a:ln w="3175">
                <a:solidFill>
                  <a:schemeClr val="tx2">
                    <a:lumMod val="9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" name="Google Shape;93;p22">
            <a:extLst>
              <a:ext uri="{FF2B5EF4-FFF2-40B4-BE49-F238E27FC236}">
                <a16:creationId xmlns:a16="http://schemas.microsoft.com/office/drawing/2014/main" id="{CA735D92-78EE-4E97-A9AE-E754A5177091}"/>
              </a:ext>
            </a:extLst>
          </p:cNvPr>
          <p:cNvSpPr txBox="1">
            <a:spLocks/>
          </p:cNvSpPr>
          <p:nvPr/>
        </p:nvSpPr>
        <p:spPr>
          <a:xfrm rot="19925160">
            <a:off x="-114611" y="1109271"/>
            <a:ext cx="3157537" cy="873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>
                <a:ln w="3175"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RS 11203289</a:t>
            </a:r>
          </a:p>
          <a:p>
            <a:pPr algn="ctr"/>
            <a:r>
              <a:rPr lang="en-US" sz="2000">
                <a:ln w="3175"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Gene: SDHB</a:t>
            </a:r>
          </a:p>
          <a:p>
            <a:endParaRPr lang="en-US" sz="1600">
              <a:ln w="3175">
                <a:solidFill>
                  <a:schemeClr val="bg2">
                    <a:lumMod val="40000"/>
                    <a:lumOff val="6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" name="Google Shape;93;p22">
            <a:extLst>
              <a:ext uri="{FF2B5EF4-FFF2-40B4-BE49-F238E27FC236}">
                <a16:creationId xmlns:a16="http://schemas.microsoft.com/office/drawing/2014/main" id="{A99D72D1-A324-46F0-8740-4CED699CE06F}"/>
              </a:ext>
            </a:extLst>
          </p:cNvPr>
          <p:cNvSpPr txBox="1">
            <a:spLocks/>
          </p:cNvSpPr>
          <p:nvPr/>
        </p:nvSpPr>
        <p:spPr>
          <a:xfrm>
            <a:off x="5052172" y="1267237"/>
            <a:ext cx="3036911" cy="953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>
                <a:ln w="9525"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(7)</a:t>
            </a:r>
          </a:p>
          <a:p>
            <a:endParaRPr lang="en-US" sz="1600">
              <a:ln w="3175">
                <a:solidFill>
                  <a:schemeClr val="tx2">
                    <a:lumMod val="9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0" name="Google Shape;93;p22">
            <a:extLst>
              <a:ext uri="{FF2B5EF4-FFF2-40B4-BE49-F238E27FC236}">
                <a16:creationId xmlns:a16="http://schemas.microsoft.com/office/drawing/2014/main" id="{7053CFA0-6470-4153-94B6-7F86FE7D4039}"/>
              </a:ext>
            </a:extLst>
          </p:cNvPr>
          <p:cNvSpPr txBox="1">
            <a:spLocks/>
          </p:cNvSpPr>
          <p:nvPr/>
        </p:nvSpPr>
        <p:spPr>
          <a:xfrm>
            <a:off x="5691560" y="3041025"/>
            <a:ext cx="3036911" cy="953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>
                <a:ln w="9525"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(1)</a:t>
            </a:r>
          </a:p>
          <a:p>
            <a:endParaRPr lang="en-US" sz="1600">
              <a:ln w="3175">
                <a:solidFill>
                  <a:schemeClr val="tx2">
                    <a:lumMod val="9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21" name="Google Shape;1588;p41">
            <a:extLst>
              <a:ext uri="{FF2B5EF4-FFF2-40B4-BE49-F238E27FC236}">
                <a16:creationId xmlns:a16="http://schemas.microsoft.com/office/drawing/2014/main" id="{95B2FC70-99A8-44C5-8411-FDE52D11D24C}"/>
              </a:ext>
            </a:extLst>
          </p:cNvPr>
          <p:cNvGrpSpPr/>
          <p:nvPr/>
        </p:nvGrpSpPr>
        <p:grpSpPr>
          <a:xfrm>
            <a:off x="6043148" y="272164"/>
            <a:ext cx="381383" cy="378602"/>
            <a:chOff x="2801839" y="2856347"/>
            <a:chExt cx="381383" cy="378602"/>
          </a:xfrm>
        </p:grpSpPr>
        <p:sp>
          <p:nvSpPr>
            <p:cNvPr id="22" name="Google Shape;1589;p41">
              <a:extLst>
                <a:ext uri="{FF2B5EF4-FFF2-40B4-BE49-F238E27FC236}">
                  <a16:creationId xmlns:a16="http://schemas.microsoft.com/office/drawing/2014/main" id="{DC092B91-5FAE-4F81-9281-2C8A2A429A72}"/>
                </a:ext>
              </a:extLst>
            </p:cNvPr>
            <p:cNvSpPr/>
            <p:nvPr/>
          </p:nvSpPr>
          <p:spPr>
            <a:xfrm>
              <a:off x="3046078" y="3220092"/>
              <a:ext cx="20471" cy="14858"/>
            </a:xfrm>
            <a:custGeom>
              <a:avLst/>
              <a:gdLst/>
              <a:ahLst/>
              <a:cxnLst/>
              <a:rect l="l" t="t" r="r" b="b"/>
              <a:pathLst>
                <a:path w="795" h="577" extrusionOk="0">
                  <a:moveTo>
                    <a:pt x="402" y="0"/>
                  </a:moveTo>
                  <a:cubicBezTo>
                    <a:pt x="81" y="0"/>
                    <a:pt x="0" y="432"/>
                    <a:pt x="292" y="553"/>
                  </a:cubicBezTo>
                  <a:cubicBezTo>
                    <a:pt x="331" y="569"/>
                    <a:pt x="369" y="576"/>
                    <a:pt x="405" y="576"/>
                  </a:cubicBezTo>
                  <a:cubicBezTo>
                    <a:pt x="639" y="576"/>
                    <a:pt x="794" y="272"/>
                    <a:pt x="603" y="81"/>
                  </a:cubicBezTo>
                  <a:cubicBezTo>
                    <a:pt x="543" y="31"/>
                    <a:pt x="472" y="0"/>
                    <a:pt x="402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90;p41">
              <a:extLst>
                <a:ext uri="{FF2B5EF4-FFF2-40B4-BE49-F238E27FC236}">
                  <a16:creationId xmlns:a16="http://schemas.microsoft.com/office/drawing/2014/main" id="{4240265D-D3CF-452A-B8EE-5E50D261EDA7}"/>
                </a:ext>
              </a:extLst>
            </p:cNvPr>
            <p:cNvSpPr/>
            <p:nvPr/>
          </p:nvSpPr>
          <p:spPr>
            <a:xfrm>
              <a:off x="2801839" y="2856347"/>
              <a:ext cx="101455" cy="137402"/>
            </a:xfrm>
            <a:custGeom>
              <a:avLst/>
              <a:gdLst/>
              <a:ahLst/>
              <a:cxnLst/>
              <a:rect l="l" t="t" r="r" b="b"/>
              <a:pathLst>
                <a:path w="3940" h="5336" extrusionOk="0">
                  <a:moveTo>
                    <a:pt x="1970" y="573"/>
                  </a:moveTo>
                  <a:cubicBezTo>
                    <a:pt x="3145" y="573"/>
                    <a:pt x="3738" y="1989"/>
                    <a:pt x="2904" y="2823"/>
                  </a:cubicBezTo>
                  <a:cubicBezTo>
                    <a:pt x="2635" y="3093"/>
                    <a:pt x="2305" y="3213"/>
                    <a:pt x="1981" y="3213"/>
                  </a:cubicBezTo>
                  <a:cubicBezTo>
                    <a:pt x="1303" y="3213"/>
                    <a:pt x="654" y="2685"/>
                    <a:pt x="654" y="1889"/>
                  </a:cubicBezTo>
                  <a:cubicBezTo>
                    <a:pt x="654" y="1156"/>
                    <a:pt x="1247" y="573"/>
                    <a:pt x="1970" y="573"/>
                  </a:cubicBezTo>
                  <a:close/>
                  <a:moveTo>
                    <a:pt x="1970" y="0"/>
                  </a:moveTo>
                  <a:cubicBezTo>
                    <a:pt x="975" y="0"/>
                    <a:pt x="151" y="754"/>
                    <a:pt x="81" y="1748"/>
                  </a:cubicBezTo>
                  <a:cubicBezTo>
                    <a:pt x="1" y="2733"/>
                    <a:pt x="704" y="3617"/>
                    <a:pt x="1689" y="3768"/>
                  </a:cubicBezTo>
                  <a:lnTo>
                    <a:pt x="1689" y="5064"/>
                  </a:lnTo>
                  <a:cubicBezTo>
                    <a:pt x="1699" y="5245"/>
                    <a:pt x="1834" y="5335"/>
                    <a:pt x="1971" y="5335"/>
                  </a:cubicBezTo>
                  <a:cubicBezTo>
                    <a:pt x="2108" y="5335"/>
                    <a:pt x="2246" y="5245"/>
                    <a:pt x="2261" y="5064"/>
                  </a:cubicBezTo>
                  <a:lnTo>
                    <a:pt x="2261" y="3768"/>
                  </a:lnTo>
                  <a:cubicBezTo>
                    <a:pt x="3236" y="3617"/>
                    <a:pt x="3939" y="2733"/>
                    <a:pt x="3859" y="1748"/>
                  </a:cubicBezTo>
                  <a:cubicBezTo>
                    <a:pt x="3788" y="754"/>
                    <a:pt x="2965" y="0"/>
                    <a:pt x="1970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91;p41">
              <a:extLst>
                <a:ext uri="{FF2B5EF4-FFF2-40B4-BE49-F238E27FC236}">
                  <a16:creationId xmlns:a16="http://schemas.microsoft.com/office/drawing/2014/main" id="{24FD0197-3F92-4F1C-994C-A6068B301C7F}"/>
                </a:ext>
              </a:extLst>
            </p:cNvPr>
            <p:cNvSpPr/>
            <p:nvPr/>
          </p:nvSpPr>
          <p:spPr>
            <a:xfrm>
              <a:off x="2855656" y="2885754"/>
              <a:ext cx="20471" cy="14858"/>
            </a:xfrm>
            <a:custGeom>
              <a:avLst/>
              <a:gdLst/>
              <a:ahLst/>
              <a:cxnLst/>
              <a:rect l="l" t="t" r="r" b="b"/>
              <a:pathLst>
                <a:path w="795" h="577" extrusionOk="0">
                  <a:moveTo>
                    <a:pt x="389" y="0"/>
                  </a:moveTo>
                  <a:cubicBezTo>
                    <a:pt x="155" y="0"/>
                    <a:pt x="0" y="304"/>
                    <a:pt x="191" y="496"/>
                  </a:cubicBezTo>
                  <a:cubicBezTo>
                    <a:pt x="252" y="546"/>
                    <a:pt x="322" y="576"/>
                    <a:pt x="392" y="576"/>
                  </a:cubicBezTo>
                  <a:cubicBezTo>
                    <a:pt x="714" y="576"/>
                    <a:pt x="794" y="144"/>
                    <a:pt x="503" y="24"/>
                  </a:cubicBezTo>
                  <a:cubicBezTo>
                    <a:pt x="464" y="7"/>
                    <a:pt x="426" y="0"/>
                    <a:pt x="389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92;p41">
              <a:extLst>
                <a:ext uri="{FF2B5EF4-FFF2-40B4-BE49-F238E27FC236}">
                  <a16:creationId xmlns:a16="http://schemas.microsoft.com/office/drawing/2014/main" id="{63A56213-9747-4B66-87EC-8C06B863EA3D}"/>
                </a:ext>
              </a:extLst>
            </p:cNvPr>
            <p:cNvSpPr/>
            <p:nvPr/>
          </p:nvSpPr>
          <p:spPr>
            <a:xfrm>
              <a:off x="2825503" y="2889848"/>
              <a:ext cx="25930" cy="19158"/>
            </a:xfrm>
            <a:custGeom>
              <a:avLst/>
              <a:gdLst/>
              <a:ahLst/>
              <a:cxnLst/>
              <a:rect l="l" t="t" r="r" b="b"/>
              <a:pathLst>
                <a:path w="1007" h="744" extrusionOk="0">
                  <a:moveTo>
                    <a:pt x="436" y="0"/>
                  </a:moveTo>
                  <a:cubicBezTo>
                    <a:pt x="205" y="0"/>
                    <a:pt x="0" y="309"/>
                    <a:pt x="237" y="508"/>
                  </a:cubicBezTo>
                  <a:lnTo>
                    <a:pt x="368" y="638"/>
                  </a:lnTo>
                  <a:cubicBezTo>
                    <a:pt x="430" y="713"/>
                    <a:pt x="504" y="744"/>
                    <a:pt x="576" y="744"/>
                  </a:cubicBezTo>
                  <a:cubicBezTo>
                    <a:pt x="802" y="744"/>
                    <a:pt x="1006" y="435"/>
                    <a:pt x="770" y="236"/>
                  </a:cubicBezTo>
                  <a:lnTo>
                    <a:pt x="649" y="106"/>
                  </a:lnTo>
                  <a:cubicBezTo>
                    <a:pt x="584" y="31"/>
                    <a:pt x="508" y="0"/>
                    <a:pt x="43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93;p41">
              <a:extLst>
                <a:ext uri="{FF2B5EF4-FFF2-40B4-BE49-F238E27FC236}">
                  <a16:creationId xmlns:a16="http://schemas.microsoft.com/office/drawing/2014/main" id="{95F35B6A-DA7F-4A68-A0A0-CEFC7ABFF14B}"/>
                </a:ext>
              </a:extLst>
            </p:cNvPr>
            <p:cNvSpPr/>
            <p:nvPr/>
          </p:nvSpPr>
          <p:spPr>
            <a:xfrm>
              <a:off x="2846592" y="2908955"/>
              <a:ext cx="23947" cy="19647"/>
            </a:xfrm>
            <a:custGeom>
              <a:avLst/>
              <a:gdLst/>
              <a:ahLst/>
              <a:cxnLst/>
              <a:rect l="l" t="t" r="r" b="b"/>
              <a:pathLst>
                <a:path w="930" h="763" extrusionOk="0">
                  <a:moveTo>
                    <a:pt x="507" y="0"/>
                  </a:moveTo>
                  <a:cubicBezTo>
                    <a:pt x="434" y="0"/>
                    <a:pt x="358" y="32"/>
                    <a:pt x="292" y="107"/>
                  </a:cubicBezTo>
                  <a:lnTo>
                    <a:pt x="121" y="278"/>
                  </a:lnTo>
                  <a:cubicBezTo>
                    <a:pt x="1" y="389"/>
                    <a:pt x="11" y="569"/>
                    <a:pt x="121" y="680"/>
                  </a:cubicBezTo>
                  <a:cubicBezTo>
                    <a:pt x="177" y="735"/>
                    <a:pt x="250" y="763"/>
                    <a:pt x="322" y="763"/>
                  </a:cubicBezTo>
                  <a:cubicBezTo>
                    <a:pt x="395" y="763"/>
                    <a:pt x="468" y="735"/>
                    <a:pt x="523" y="680"/>
                  </a:cubicBezTo>
                  <a:lnTo>
                    <a:pt x="694" y="509"/>
                  </a:lnTo>
                  <a:cubicBezTo>
                    <a:pt x="930" y="304"/>
                    <a:pt x="734" y="0"/>
                    <a:pt x="507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94;p41">
              <a:extLst>
                <a:ext uri="{FF2B5EF4-FFF2-40B4-BE49-F238E27FC236}">
                  <a16:creationId xmlns:a16="http://schemas.microsoft.com/office/drawing/2014/main" id="{1285E8DA-EAFF-4571-B355-902C2D9DB772}"/>
                </a:ext>
              </a:extLst>
            </p:cNvPr>
            <p:cNvSpPr/>
            <p:nvPr/>
          </p:nvSpPr>
          <p:spPr>
            <a:xfrm>
              <a:off x="2924744" y="2923323"/>
              <a:ext cx="47972" cy="44599"/>
            </a:xfrm>
            <a:custGeom>
              <a:avLst/>
              <a:gdLst/>
              <a:ahLst/>
              <a:cxnLst/>
              <a:rect l="l" t="t" r="r" b="b"/>
              <a:pathLst>
                <a:path w="1863" h="1732" extrusionOk="0">
                  <a:moveTo>
                    <a:pt x="1495" y="0"/>
                  </a:moveTo>
                  <a:cubicBezTo>
                    <a:pt x="1486" y="0"/>
                    <a:pt x="1476" y="1"/>
                    <a:pt x="1467" y="1"/>
                  </a:cubicBezTo>
                  <a:cubicBezTo>
                    <a:pt x="653" y="1"/>
                    <a:pt x="0" y="654"/>
                    <a:pt x="0" y="1468"/>
                  </a:cubicBezTo>
                  <a:cubicBezTo>
                    <a:pt x="10" y="1644"/>
                    <a:pt x="146" y="1732"/>
                    <a:pt x="283" y="1732"/>
                  </a:cubicBezTo>
                  <a:cubicBezTo>
                    <a:pt x="420" y="1732"/>
                    <a:pt x="558" y="1644"/>
                    <a:pt x="573" y="1468"/>
                  </a:cubicBezTo>
                  <a:cubicBezTo>
                    <a:pt x="573" y="976"/>
                    <a:pt x="975" y="574"/>
                    <a:pt x="1467" y="574"/>
                  </a:cubicBezTo>
                  <a:cubicBezTo>
                    <a:pt x="1473" y="574"/>
                    <a:pt x="1480" y="575"/>
                    <a:pt x="1486" y="575"/>
                  </a:cubicBezTo>
                  <a:cubicBezTo>
                    <a:pt x="1860" y="575"/>
                    <a:pt x="1863" y="0"/>
                    <a:pt x="1495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95;p41">
              <a:extLst>
                <a:ext uri="{FF2B5EF4-FFF2-40B4-BE49-F238E27FC236}">
                  <a16:creationId xmlns:a16="http://schemas.microsoft.com/office/drawing/2014/main" id="{0A308076-FB68-4F3B-8A3D-49D0B85485C3}"/>
                </a:ext>
              </a:extLst>
            </p:cNvPr>
            <p:cNvSpPr/>
            <p:nvPr/>
          </p:nvSpPr>
          <p:spPr>
            <a:xfrm>
              <a:off x="2803925" y="2890337"/>
              <a:ext cx="379297" cy="344561"/>
            </a:xfrm>
            <a:custGeom>
              <a:avLst/>
              <a:gdLst/>
              <a:ahLst/>
              <a:cxnLst/>
              <a:rect l="l" t="t" r="r" b="b"/>
              <a:pathLst>
                <a:path w="14730" h="13381" extrusionOk="0">
                  <a:moveTo>
                    <a:pt x="8570" y="800"/>
                  </a:moveTo>
                  <a:lnTo>
                    <a:pt x="8560" y="1594"/>
                  </a:lnTo>
                  <a:cubicBezTo>
                    <a:pt x="8560" y="2388"/>
                    <a:pt x="7917" y="3041"/>
                    <a:pt x="7113" y="3041"/>
                  </a:cubicBezTo>
                  <a:lnTo>
                    <a:pt x="4200" y="3041"/>
                  </a:lnTo>
                  <a:lnTo>
                    <a:pt x="4200" y="2749"/>
                  </a:lnTo>
                  <a:cubicBezTo>
                    <a:pt x="4200" y="1664"/>
                    <a:pt x="5074" y="800"/>
                    <a:pt x="6159" y="800"/>
                  </a:cubicBezTo>
                  <a:close/>
                  <a:moveTo>
                    <a:pt x="7736" y="3613"/>
                  </a:moveTo>
                  <a:lnTo>
                    <a:pt x="7736" y="4799"/>
                  </a:lnTo>
                  <a:lnTo>
                    <a:pt x="6661" y="4799"/>
                  </a:lnTo>
                  <a:lnTo>
                    <a:pt x="6179" y="4317"/>
                  </a:lnTo>
                  <a:cubicBezTo>
                    <a:pt x="6124" y="4261"/>
                    <a:pt x="6051" y="4234"/>
                    <a:pt x="5978" y="4234"/>
                  </a:cubicBezTo>
                  <a:cubicBezTo>
                    <a:pt x="5905" y="4234"/>
                    <a:pt x="5832" y="4261"/>
                    <a:pt x="5777" y="4317"/>
                  </a:cubicBezTo>
                  <a:lnTo>
                    <a:pt x="5295" y="4789"/>
                  </a:lnTo>
                  <a:lnTo>
                    <a:pt x="4210" y="4789"/>
                  </a:lnTo>
                  <a:lnTo>
                    <a:pt x="4210" y="3613"/>
                  </a:lnTo>
                  <a:close/>
                  <a:moveTo>
                    <a:pt x="13624" y="3804"/>
                  </a:moveTo>
                  <a:lnTo>
                    <a:pt x="14076" y="4588"/>
                  </a:lnTo>
                  <a:lnTo>
                    <a:pt x="13624" y="5382"/>
                  </a:lnTo>
                  <a:lnTo>
                    <a:pt x="12710" y="5382"/>
                  </a:lnTo>
                  <a:lnTo>
                    <a:pt x="12258" y="4588"/>
                  </a:lnTo>
                  <a:lnTo>
                    <a:pt x="12710" y="3804"/>
                  </a:lnTo>
                  <a:close/>
                  <a:moveTo>
                    <a:pt x="11765" y="4879"/>
                  </a:moveTo>
                  <a:lnTo>
                    <a:pt x="12217" y="5663"/>
                  </a:lnTo>
                  <a:lnTo>
                    <a:pt x="11735" y="6457"/>
                  </a:lnTo>
                  <a:lnTo>
                    <a:pt x="10831" y="6457"/>
                  </a:lnTo>
                  <a:lnTo>
                    <a:pt x="10369" y="5663"/>
                  </a:lnTo>
                  <a:lnTo>
                    <a:pt x="10831" y="4879"/>
                  </a:lnTo>
                  <a:close/>
                  <a:moveTo>
                    <a:pt x="5968" y="4929"/>
                  </a:moveTo>
                  <a:lnTo>
                    <a:pt x="6330" y="5281"/>
                  </a:lnTo>
                  <a:cubicBezTo>
                    <a:pt x="6380" y="5341"/>
                    <a:pt x="6450" y="5372"/>
                    <a:pt x="6531" y="5372"/>
                  </a:cubicBezTo>
                  <a:lnTo>
                    <a:pt x="7726" y="5372"/>
                  </a:lnTo>
                  <a:cubicBezTo>
                    <a:pt x="7636" y="6205"/>
                    <a:pt x="6933" y="6838"/>
                    <a:pt x="6089" y="6848"/>
                  </a:cubicBezTo>
                  <a:lnTo>
                    <a:pt x="5858" y="6848"/>
                  </a:lnTo>
                  <a:cubicBezTo>
                    <a:pt x="5014" y="6848"/>
                    <a:pt x="4300" y="6205"/>
                    <a:pt x="4210" y="5372"/>
                  </a:cubicBezTo>
                  <a:lnTo>
                    <a:pt x="5405" y="5372"/>
                  </a:lnTo>
                  <a:cubicBezTo>
                    <a:pt x="5486" y="5372"/>
                    <a:pt x="5556" y="5341"/>
                    <a:pt x="5616" y="5281"/>
                  </a:cubicBezTo>
                  <a:lnTo>
                    <a:pt x="5968" y="4929"/>
                  </a:lnTo>
                  <a:close/>
                  <a:moveTo>
                    <a:pt x="5275" y="7431"/>
                  </a:moveTo>
                  <a:lnTo>
                    <a:pt x="4883" y="7823"/>
                  </a:lnTo>
                  <a:lnTo>
                    <a:pt x="4531" y="7471"/>
                  </a:lnTo>
                  <a:cubicBezTo>
                    <a:pt x="4782" y="7451"/>
                    <a:pt x="5024" y="7431"/>
                    <a:pt x="5275" y="7431"/>
                  </a:cubicBezTo>
                  <a:close/>
                  <a:moveTo>
                    <a:pt x="6671" y="7431"/>
                  </a:moveTo>
                  <a:cubicBezTo>
                    <a:pt x="6912" y="7441"/>
                    <a:pt x="7154" y="7461"/>
                    <a:pt x="7395" y="7481"/>
                  </a:cubicBezTo>
                  <a:lnTo>
                    <a:pt x="7063" y="7823"/>
                  </a:lnTo>
                  <a:lnTo>
                    <a:pt x="6671" y="7431"/>
                  </a:lnTo>
                  <a:close/>
                  <a:moveTo>
                    <a:pt x="5968" y="7542"/>
                  </a:moveTo>
                  <a:lnTo>
                    <a:pt x="6300" y="7873"/>
                  </a:lnTo>
                  <a:lnTo>
                    <a:pt x="5978" y="8205"/>
                  </a:lnTo>
                  <a:lnTo>
                    <a:pt x="5647" y="7873"/>
                  </a:lnTo>
                  <a:lnTo>
                    <a:pt x="5968" y="7542"/>
                  </a:lnTo>
                  <a:close/>
                  <a:moveTo>
                    <a:pt x="4481" y="8225"/>
                  </a:moveTo>
                  <a:lnTo>
                    <a:pt x="4682" y="8426"/>
                  </a:lnTo>
                  <a:cubicBezTo>
                    <a:pt x="4732" y="8476"/>
                    <a:pt x="4803" y="8516"/>
                    <a:pt x="4883" y="8516"/>
                  </a:cubicBezTo>
                  <a:cubicBezTo>
                    <a:pt x="4953" y="8516"/>
                    <a:pt x="5034" y="8476"/>
                    <a:pt x="5084" y="8426"/>
                  </a:cubicBezTo>
                  <a:lnTo>
                    <a:pt x="5235" y="8275"/>
                  </a:lnTo>
                  <a:lnTo>
                    <a:pt x="5647" y="8687"/>
                  </a:lnTo>
                  <a:lnTo>
                    <a:pt x="5044" y="10646"/>
                  </a:lnTo>
                  <a:lnTo>
                    <a:pt x="4481" y="8225"/>
                  </a:lnTo>
                  <a:close/>
                  <a:moveTo>
                    <a:pt x="7465" y="8225"/>
                  </a:moveTo>
                  <a:lnTo>
                    <a:pt x="6892" y="10666"/>
                  </a:lnTo>
                  <a:lnTo>
                    <a:pt x="6300" y="8697"/>
                  </a:lnTo>
                  <a:lnTo>
                    <a:pt x="6712" y="8275"/>
                  </a:lnTo>
                  <a:lnTo>
                    <a:pt x="6852" y="8426"/>
                  </a:lnTo>
                  <a:cubicBezTo>
                    <a:pt x="6912" y="8476"/>
                    <a:pt x="6983" y="8516"/>
                    <a:pt x="7063" y="8516"/>
                  </a:cubicBezTo>
                  <a:cubicBezTo>
                    <a:pt x="7134" y="8516"/>
                    <a:pt x="7214" y="8476"/>
                    <a:pt x="7264" y="8426"/>
                  </a:cubicBezTo>
                  <a:lnTo>
                    <a:pt x="7465" y="8225"/>
                  </a:lnTo>
                  <a:close/>
                  <a:moveTo>
                    <a:pt x="8219" y="7602"/>
                  </a:moveTo>
                  <a:cubicBezTo>
                    <a:pt x="8520" y="7652"/>
                    <a:pt x="8821" y="7723"/>
                    <a:pt x="9113" y="7803"/>
                  </a:cubicBezTo>
                  <a:lnTo>
                    <a:pt x="8088" y="9903"/>
                  </a:lnTo>
                  <a:cubicBezTo>
                    <a:pt x="8038" y="9983"/>
                    <a:pt x="8048" y="10094"/>
                    <a:pt x="8098" y="10174"/>
                  </a:cubicBezTo>
                  <a:lnTo>
                    <a:pt x="8088" y="10174"/>
                  </a:lnTo>
                  <a:cubicBezTo>
                    <a:pt x="8138" y="10264"/>
                    <a:pt x="8229" y="10315"/>
                    <a:pt x="8329" y="10315"/>
                  </a:cubicBezTo>
                  <a:lnTo>
                    <a:pt x="8902" y="10315"/>
                  </a:lnTo>
                  <a:lnTo>
                    <a:pt x="7043" y="12545"/>
                  </a:lnTo>
                  <a:lnTo>
                    <a:pt x="7043" y="12545"/>
                  </a:lnTo>
                  <a:lnTo>
                    <a:pt x="8219" y="7602"/>
                  </a:lnTo>
                  <a:close/>
                  <a:moveTo>
                    <a:pt x="3738" y="7572"/>
                  </a:moveTo>
                  <a:lnTo>
                    <a:pt x="4903" y="12545"/>
                  </a:lnTo>
                  <a:lnTo>
                    <a:pt x="3024" y="10295"/>
                  </a:lnTo>
                  <a:lnTo>
                    <a:pt x="3607" y="10295"/>
                  </a:lnTo>
                  <a:cubicBezTo>
                    <a:pt x="3818" y="10295"/>
                    <a:pt x="3949" y="10074"/>
                    <a:pt x="3858" y="9883"/>
                  </a:cubicBezTo>
                  <a:lnTo>
                    <a:pt x="2823" y="7763"/>
                  </a:lnTo>
                  <a:cubicBezTo>
                    <a:pt x="3125" y="7692"/>
                    <a:pt x="3426" y="7622"/>
                    <a:pt x="3738" y="7572"/>
                  </a:cubicBezTo>
                  <a:close/>
                  <a:moveTo>
                    <a:pt x="2261" y="7923"/>
                  </a:moveTo>
                  <a:lnTo>
                    <a:pt x="3135" y="9722"/>
                  </a:lnTo>
                  <a:lnTo>
                    <a:pt x="2411" y="9722"/>
                  </a:lnTo>
                  <a:cubicBezTo>
                    <a:pt x="2170" y="9722"/>
                    <a:pt x="2040" y="10003"/>
                    <a:pt x="2190" y="10194"/>
                  </a:cubicBezTo>
                  <a:lnTo>
                    <a:pt x="4361" y="12806"/>
                  </a:lnTo>
                  <a:lnTo>
                    <a:pt x="573" y="12806"/>
                  </a:lnTo>
                  <a:lnTo>
                    <a:pt x="563" y="10043"/>
                  </a:lnTo>
                  <a:cubicBezTo>
                    <a:pt x="563" y="9119"/>
                    <a:pt x="1145" y="8305"/>
                    <a:pt x="2020" y="8004"/>
                  </a:cubicBezTo>
                  <a:lnTo>
                    <a:pt x="2261" y="7923"/>
                  </a:lnTo>
                  <a:close/>
                  <a:moveTo>
                    <a:pt x="5968" y="9591"/>
                  </a:moveTo>
                  <a:lnTo>
                    <a:pt x="6631" y="11782"/>
                  </a:lnTo>
                  <a:lnTo>
                    <a:pt x="6390" y="12806"/>
                  </a:lnTo>
                  <a:lnTo>
                    <a:pt x="5546" y="12806"/>
                  </a:lnTo>
                  <a:lnTo>
                    <a:pt x="5295" y="11751"/>
                  </a:lnTo>
                  <a:lnTo>
                    <a:pt x="5968" y="9591"/>
                  </a:lnTo>
                  <a:close/>
                  <a:moveTo>
                    <a:pt x="11902" y="1"/>
                  </a:moveTo>
                  <a:cubicBezTo>
                    <a:pt x="11701" y="1"/>
                    <a:pt x="11506" y="210"/>
                    <a:pt x="11645" y="438"/>
                  </a:cubicBezTo>
                  <a:lnTo>
                    <a:pt x="12177" y="1373"/>
                  </a:lnTo>
                  <a:lnTo>
                    <a:pt x="11735" y="2156"/>
                  </a:lnTo>
                  <a:lnTo>
                    <a:pt x="10831" y="2156"/>
                  </a:lnTo>
                  <a:lnTo>
                    <a:pt x="10369" y="1373"/>
                  </a:lnTo>
                  <a:lnTo>
                    <a:pt x="10911" y="438"/>
                  </a:lnTo>
                  <a:cubicBezTo>
                    <a:pt x="11042" y="212"/>
                    <a:pt x="10849" y="4"/>
                    <a:pt x="10652" y="4"/>
                  </a:cubicBezTo>
                  <a:cubicBezTo>
                    <a:pt x="10561" y="4"/>
                    <a:pt x="10469" y="49"/>
                    <a:pt x="10409" y="157"/>
                  </a:cubicBezTo>
                  <a:lnTo>
                    <a:pt x="9866" y="1081"/>
                  </a:lnTo>
                  <a:lnTo>
                    <a:pt x="9143" y="1081"/>
                  </a:lnTo>
                  <a:lnTo>
                    <a:pt x="9143" y="509"/>
                  </a:lnTo>
                  <a:cubicBezTo>
                    <a:pt x="9143" y="348"/>
                    <a:pt x="9012" y="227"/>
                    <a:pt x="8852" y="227"/>
                  </a:cubicBezTo>
                  <a:lnTo>
                    <a:pt x="6159" y="227"/>
                  </a:lnTo>
                  <a:cubicBezTo>
                    <a:pt x="4762" y="227"/>
                    <a:pt x="3637" y="1353"/>
                    <a:pt x="3637" y="2749"/>
                  </a:cubicBezTo>
                  <a:lnTo>
                    <a:pt x="3637" y="5201"/>
                  </a:lnTo>
                  <a:cubicBezTo>
                    <a:pt x="3637" y="5854"/>
                    <a:pt x="3928" y="6487"/>
                    <a:pt x="4431" y="6909"/>
                  </a:cubicBezTo>
                  <a:cubicBezTo>
                    <a:pt x="3547" y="6989"/>
                    <a:pt x="2683" y="7180"/>
                    <a:pt x="1839" y="7471"/>
                  </a:cubicBezTo>
                  <a:cubicBezTo>
                    <a:pt x="734" y="7843"/>
                    <a:pt x="0" y="8878"/>
                    <a:pt x="0" y="10053"/>
                  </a:cubicBezTo>
                  <a:lnTo>
                    <a:pt x="0" y="13098"/>
                  </a:lnTo>
                  <a:cubicBezTo>
                    <a:pt x="0" y="13248"/>
                    <a:pt x="121" y="13379"/>
                    <a:pt x="281" y="13379"/>
                  </a:cubicBezTo>
                  <a:lnTo>
                    <a:pt x="8580" y="13379"/>
                  </a:lnTo>
                  <a:cubicBezTo>
                    <a:pt x="8590" y="13380"/>
                    <a:pt x="8599" y="13380"/>
                    <a:pt x="8608" y="13380"/>
                  </a:cubicBezTo>
                  <a:cubicBezTo>
                    <a:pt x="8983" y="13380"/>
                    <a:pt x="8983" y="12805"/>
                    <a:pt x="8608" y="12805"/>
                  </a:cubicBezTo>
                  <a:cubicBezTo>
                    <a:pt x="8599" y="12805"/>
                    <a:pt x="8590" y="12806"/>
                    <a:pt x="8580" y="12806"/>
                  </a:cubicBezTo>
                  <a:lnTo>
                    <a:pt x="7586" y="12806"/>
                  </a:lnTo>
                  <a:lnTo>
                    <a:pt x="9746" y="10214"/>
                  </a:lnTo>
                  <a:cubicBezTo>
                    <a:pt x="9896" y="10023"/>
                    <a:pt x="9766" y="9742"/>
                    <a:pt x="9525" y="9742"/>
                  </a:cubicBezTo>
                  <a:lnTo>
                    <a:pt x="8801" y="9742"/>
                  </a:lnTo>
                  <a:lnTo>
                    <a:pt x="9665" y="7974"/>
                  </a:lnTo>
                  <a:lnTo>
                    <a:pt x="9886" y="8034"/>
                  </a:lnTo>
                  <a:cubicBezTo>
                    <a:pt x="10781" y="8315"/>
                    <a:pt x="11393" y="9149"/>
                    <a:pt x="11393" y="10094"/>
                  </a:cubicBezTo>
                  <a:lnTo>
                    <a:pt x="11393" y="12806"/>
                  </a:lnTo>
                  <a:lnTo>
                    <a:pt x="10901" y="12806"/>
                  </a:lnTo>
                  <a:cubicBezTo>
                    <a:pt x="10892" y="12806"/>
                    <a:pt x="10883" y="12805"/>
                    <a:pt x="10874" y="12805"/>
                  </a:cubicBezTo>
                  <a:cubicBezTo>
                    <a:pt x="10508" y="12805"/>
                    <a:pt x="10508" y="13380"/>
                    <a:pt x="10874" y="13380"/>
                  </a:cubicBezTo>
                  <a:cubicBezTo>
                    <a:pt x="10883" y="13380"/>
                    <a:pt x="10892" y="13380"/>
                    <a:pt x="10901" y="13379"/>
                  </a:cubicBezTo>
                  <a:lnTo>
                    <a:pt x="11675" y="13379"/>
                  </a:lnTo>
                  <a:cubicBezTo>
                    <a:pt x="11836" y="13379"/>
                    <a:pt x="11966" y="13248"/>
                    <a:pt x="11966" y="13098"/>
                  </a:cubicBezTo>
                  <a:lnTo>
                    <a:pt x="11966" y="10094"/>
                  </a:lnTo>
                  <a:cubicBezTo>
                    <a:pt x="11966" y="8908"/>
                    <a:pt x="11203" y="7853"/>
                    <a:pt x="10067" y="7491"/>
                  </a:cubicBezTo>
                  <a:lnTo>
                    <a:pt x="9736" y="7391"/>
                  </a:lnTo>
                  <a:cubicBezTo>
                    <a:pt x="9012" y="7160"/>
                    <a:pt x="8269" y="6999"/>
                    <a:pt x="7505" y="6919"/>
                  </a:cubicBezTo>
                  <a:cubicBezTo>
                    <a:pt x="8028" y="6497"/>
                    <a:pt x="8329" y="5864"/>
                    <a:pt x="8319" y="5201"/>
                  </a:cubicBezTo>
                  <a:lnTo>
                    <a:pt x="8319" y="3322"/>
                  </a:lnTo>
                  <a:cubicBezTo>
                    <a:pt x="8319" y="3292"/>
                    <a:pt x="8319" y="3262"/>
                    <a:pt x="8309" y="3231"/>
                  </a:cubicBezTo>
                  <a:cubicBezTo>
                    <a:pt x="8811" y="2860"/>
                    <a:pt x="9123" y="2277"/>
                    <a:pt x="9143" y="1654"/>
                  </a:cubicBezTo>
                  <a:lnTo>
                    <a:pt x="9876" y="1654"/>
                  </a:lnTo>
                  <a:lnTo>
                    <a:pt x="10409" y="2588"/>
                  </a:lnTo>
                  <a:cubicBezTo>
                    <a:pt x="10459" y="2679"/>
                    <a:pt x="10560" y="2729"/>
                    <a:pt x="10660" y="2729"/>
                  </a:cubicBezTo>
                  <a:lnTo>
                    <a:pt x="11906" y="2729"/>
                  </a:lnTo>
                  <a:cubicBezTo>
                    <a:pt x="12006" y="2729"/>
                    <a:pt x="12107" y="2679"/>
                    <a:pt x="12157" y="2588"/>
                  </a:cubicBezTo>
                  <a:lnTo>
                    <a:pt x="12690" y="1654"/>
                  </a:lnTo>
                  <a:lnTo>
                    <a:pt x="13634" y="1654"/>
                  </a:lnTo>
                  <a:lnTo>
                    <a:pt x="14086" y="2448"/>
                  </a:lnTo>
                  <a:lnTo>
                    <a:pt x="13634" y="3231"/>
                  </a:lnTo>
                  <a:lnTo>
                    <a:pt x="12559" y="3231"/>
                  </a:lnTo>
                  <a:cubicBezTo>
                    <a:pt x="12448" y="3231"/>
                    <a:pt x="12358" y="3282"/>
                    <a:pt x="12308" y="3372"/>
                  </a:cubicBezTo>
                  <a:lnTo>
                    <a:pt x="11765" y="4307"/>
                  </a:lnTo>
                  <a:lnTo>
                    <a:pt x="10851" y="4307"/>
                  </a:lnTo>
                  <a:lnTo>
                    <a:pt x="10318" y="3372"/>
                  </a:lnTo>
                  <a:cubicBezTo>
                    <a:pt x="10256" y="3269"/>
                    <a:pt x="10164" y="3226"/>
                    <a:pt x="10073" y="3226"/>
                  </a:cubicBezTo>
                  <a:cubicBezTo>
                    <a:pt x="9873" y="3226"/>
                    <a:pt x="9678" y="3435"/>
                    <a:pt x="9816" y="3664"/>
                  </a:cubicBezTo>
                  <a:lnTo>
                    <a:pt x="10349" y="4568"/>
                  </a:lnTo>
                  <a:lnTo>
                    <a:pt x="9796" y="5522"/>
                  </a:lnTo>
                  <a:cubicBezTo>
                    <a:pt x="9746" y="5613"/>
                    <a:pt x="9746" y="5723"/>
                    <a:pt x="9796" y="5814"/>
                  </a:cubicBezTo>
                  <a:lnTo>
                    <a:pt x="10419" y="6889"/>
                  </a:lnTo>
                  <a:cubicBezTo>
                    <a:pt x="10469" y="6979"/>
                    <a:pt x="10570" y="7029"/>
                    <a:pt x="10670" y="7029"/>
                  </a:cubicBezTo>
                  <a:lnTo>
                    <a:pt x="11906" y="7029"/>
                  </a:lnTo>
                  <a:cubicBezTo>
                    <a:pt x="12016" y="7029"/>
                    <a:pt x="12107" y="6979"/>
                    <a:pt x="12157" y="6889"/>
                  </a:cubicBezTo>
                  <a:lnTo>
                    <a:pt x="12730" y="5954"/>
                  </a:lnTo>
                  <a:lnTo>
                    <a:pt x="13805" y="5954"/>
                  </a:lnTo>
                  <a:cubicBezTo>
                    <a:pt x="13905" y="5954"/>
                    <a:pt x="14006" y="5904"/>
                    <a:pt x="14056" y="5814"/>
                  </a:cubicBezTo>
                  <a:lnTo>
                    <a:pt x="14679" y="4739"/>
                  </a:lnTo>
                  <a:cubicBezTo>
                    <a:pt x="14729" y="4648"/>
                    <a:pt x="14729" y="4538"/>
                    <a:pt x="14679" y="4447"/>
                  </a:cubicBezTo>
                  <a:lnTo>
                    <a:pt x="14116" y="3523"/>
                  </a:lnTo>
                  <a:lnTo>
                    <a:pt x="14659" y="2588"/>
                  </a:lnTo>
                  <a:cubicBezTo>
                    <a:pt x="14709" y="2498"/>
                    <a:pt x="14709" y="2388"/>
                    <a:pt x="14659" y="2297"/>
                  </a:cubicBezTo>
                  <a:lnTo>
                    <a:pt x="14036" y="1222"/>
                  </a:lnTo>
                  <a:cubicBezTo>
                    <a:pt x="13986" y="1132"/>
                    <a:pt x="13885" y="1081"/>
                    <a:pt x="13785" y="1081"/>
                  </a:cubicBezTo>
                  <a:lnTo>
                    <a:pt x="12680" y="1081"/>
                  </a:lnTo>
                  <a:lnTo>
                    <a:pt x="12147" y="147"/>
                  </a:lnTo>
                  <a:cubicBezTo>
                    <a:pt x="12084" y="44"/>
                    <a:pt x="11993" y="1"/>
                    <a:pt x="11902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5455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4;p22">
            <a:extLst>
              <a:ext uri="{FF2B5EF4-FFF2-40B4-BE49-F238E27FC236}">
                <a16:creationId xmlns:a16="http://schemas.microsoft.com/office/drawing/2014/main" id="{10A54662-5557-41EA-9352-C99156123290}"/>
              </a:ext>
            </a:extLst>
          </p:cNvPr>
          <p:cNvSpPr txBox="1">
            <a:spLocks/>
          </p:cNvSpPr>
          <p:nvPr/>
        </p:nvSpPr>
        <p:spPr>
          <a:xfrm>
            <a:off x="1025129" y="271463"/>
            <a:ext cx="7093742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Unica One"/>
              <a:buNone/>
              <a:defRPr sz="3600" b="1" i="0" u="none" strike="noStrike" cap="none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en-US" sz="2800">
                <a:ln w="6350">
                  <a:solidFill>
                    <a:schemeClr val="bg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bel"/>
              </a:rPr>
              <a:t>‘CLINICAL REVIEW STATUS’ TIERS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8674A1A-D30F-42B6-80B7-D88A44E82F6F}"/>
              </a:ext>
            </a:extLst>
          </p:cNvPr>
          <p:cNvGraphicFramePr>
            <a:graphicFrameLocks noGrp="1"/>
          </p:cNvGraphicFramePr>
          <p:nvPr/>
        </p:nvGraphicFramePr>
        <p:xfrm>
          <a:off x="378619" y="1268276"/>
          <a:ext cx="5300666" cy="2895825"/>
        </p:xfrm>
        <a:graphic>
          <a:graphicData uri="http://schemas.openxmlformats.org/drawingml/2006/table">
            <a:tbl>
              <a:tblPr firstRow="1" bandRow="1">
                <a:tableStyleId>{22D07801-AEA9-4BB0-A9DA-57865F380088}</a:tableStyleId>
              </a:tblPr>
              <a:tblGrid>
                <a:gridCol w="5300666">
                  <a:extLst>
                    <a:ext uri="{9D8B030D-6E8A-4147-A177-3AD203B41FA5}">
                      <a16:colId xmlns:a16="http://schemas.microsoft.com/office/drawing/2014/main" val="3988728803"/>
                    </a:ext>
                  </a:extLst>
                </a:gridCol>
              </a:tblGrid>
              <a:tr h="579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>
                          <a:ln w="3175">
                            <a:solidFill>
                              <a:schemeClr val="tx2">
                                <a:lumMod val="9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Reviewed by expert panel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060570"/>
                  </a:ext>
                </a:extLst>
              </a:tr>
              <a:tr h="579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>
                          <a:ln w="3175">
                            <a:solidFill>
                              <a:schemeClr val="tx2">
                                <a:lumMod val="9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Reviewed by multiple labs / No conflicts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786962"/>
                  </a:ext>
                </a:extLst>
              </a:tr>
              <a:tr h="579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>
                          <a:ln w="3175">
                            <a:solidFill>
                              <a:schemeClr val="tx2">
                                <a:lumMod val="9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Reviewed by multiple labs / Conflicting interpretations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2247147"/>
                  </a:ext>
                </a:extLst>
              </a:tr>
              <a:tr h="579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>
                          <a:ln w="3175">
                            <a:solidFill>
                              <a:schemeClr val="tx2">
                                <a:lumMod val="9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Reviewed by single lab with justification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4612105"/>
                  </a:ext>
                </a:extLst>
              </a:tr>
              <a:tr h="579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>
                          <a:ln w="3175">
                            <a:solidFill>
                              <a:schemeClr val="tx2">
                                <a:lumMod val="9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Only assertion provided (no justification)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261745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AE3A01E2-27AD-485F-8275-1460B9DC2695}"/>
              </a:ext>
            </a:extLst>
          </p:cNvPr>
          <p:cNvSpPr/>
          <p:nvPr/>
        </p:nvSpPr>
        <p:spPr>
          <a:xfrm flipV="1">
            <a:off x="5929313" y="1576761"/>
            <a:ext cx="385763" cy="227885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93;p22">
            <a:extLst>
              <a:ext uri="{FF2B5EF4-FFF2-40B4-BE49-F238E27FC236}">
                <a16:creationId xmlns:a16="http://schemas.microsoft.com/office/drawing/2014/main" id="{3E7B8FFC-A5FF-41DB-AF1A-546AACC35E8B}"/>
              </a:ext>
            </a:extLst>
          </p:cNvPr>
          <p:cNvSpPr txBox="1">
            <a:spLocks/>
          </p:cNvSpPr>
          <p:nvPr/>
        </p:nvSpPr>
        <p:spPr>
          <a:xfrm>
            <a:off x="6486523" y="2412047"/>
            <a:ext cx="2386015" cy="745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RELIABILITY</a:t>
            </a:r>
          </a:p>
          <a:p>
            <a:endParaRPr lang="en-US" sz="1600">
              <a:ln w="3175">
                <a:solidFill>
                  <a:schemeClr val="tx2">
                    <a:lumMod val="9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26" name="Google Shape;1619;p41">
            <a:extLst>
              <a:ext uri="{FF2B5EF4-FFF2-40B4-BE49-F238E27FC236}">
                <a16:creationId xmlns:a16="http://schemas.microsoft.com/office/drawing/2014/main" id="{5652604E-D8A0-467A-A79C-A0075A6FE11D}"/>
              </a:ext>
            </a:extLst>
          </p:cNvPr>
          <p:cNvGrpSpPr/>
          <p:nvPr/>
        </p:nvGrpSpPr>
        <p:grpSpPr>
          <a:xfrm>
            <a:off x="7007816" y="224329"/>
            <a:ext cx="378783" cy="378525"/>
            <a:chOff x="2170320" y="2855549"/>
            <a:chExt cx="378783" cy="378525"/>
          </a:xfrm>
        </p:grpSpPr>
        <p:sp>
          <p:nvSpPr>
            <p:cNvPr id="27" name="Google Shape;1620;p41">
              <a:extLst>
                <a:ext uri="{FF2B5EF4-FFF2-40B4-BE49-F238E27FC236}">
                  <a16:creationId xmlns:a16="http://schemas.microsoft.com/office/drawing/2014/main" id="{D78D248E-D4A6-4FBE-BCD0-A3CA99322EC5}"/>
                </a:ext>
              </a:extLst>
            </p:cNvPr>
            <p:cNvSpPr/>
            <p:nvPr/>
          </p:nvSpPr>
          <p:spPr>
            <a:xfrm>
              <a:off x="2329687" y="3131872"/>
              <a:ext cx="20471" cy="14858"/>
            </a:xfrm>
            <a:custGeom>
              <a:avLst/>
              <a:gdLst/>
              <a:ahLst/>
              <a:cxnLst/>
              <a:rect l="l" t="t" r="r" b="b"/>
              <a:pathLst>
                <a:path w="795" h="577" extrusionOk="0">
                  <a:moveTo>
                    <a:pt x="393" y="0"/>
                  </a:moveTo>
                  <a:cubicBezTo>
                    <a:pt x="312" y="0"/>
                    <a:pt x="242" y="30"/>
                    <a:pt x="192" y="91"/>
                  </a:cubicBezTo>
                  <a:cubicBezTo>
                    <a:pt x="1" y="281"/>
                    <a:pt x="154" y="577"/>
                    <a:pt x="387" y="577"/>
                  </a:cubicBezTo>
                  <a:cubicBezTo>
                    <a:pt x="424" y="577"/>
                    <a:pt x="463" y="569"/>
                    <a:pt x="503" y="553"/>
                  </a:cubicBezTo>
                  <a:cubicBezTo>
                    <a:pt x="794" y="432"/>
                    <a:pt x="704" y="0"/>
                    <a:pt x="393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21;p41">
              <a:extLst>
                <a:ext uri="{FF2B5EF4-FFF2-40B4-BE49-F238E27FC236}">
                  <a16:creationId xmlns:a16="http://schemas.microsoft.com/office/drawing/2014/main" id="{452E8B75-3289-43E3-BED0-5933945A73C5}"/>
                </a:ext>
              </a:extLst>
            </p:cNvPr>
            <p:cNvSpPr/>
            <p:nvPr/>
          </p:nvSpPr>
          <p:spPr>
            <a:xfrm>
              <a:off x="2414559" y="3156953"/>
              <a:ext cx="20471" cy="14858"/>
            </a:xfrm>
            <a:custGeom>
              <a:avLst/>
              <a:gdLst/>
              <a:ahLst/>
              <a:cxnLst/>
              <a:rect l="l" t="t" r="r" b="b"/>
              <a:pathLst>
                <a:path w="795" h="577" extrusionOk="0">
                  <a:moveTo>
                    <a:pt x="402" y="1"/>
                  </a:moveTo>
                  <a:cubicBezTo>
                    <a:pt x="81" y="1"/>
                    <a:pt x="0" y="433"/>
                    <a:pt x="292" y="553"/>
                  </a:cubicBezTo>
                  <a:cubicBezTo>
                    <a:pt x="331" y="570"/>
                    <a:pt x="369" y="577"/>
                    <a:pt x="405" y="577"/>
                  </a:cubicBezTo>
                  <a:cubicBezTo>
                    <a:pt x="639" y="577"/>
                    <a:pt x="794" y="273"/>
                    <a:pt x="603" y="81"/>
                  </a:cubicBezTo>
                  <a:cubicBezTo>
                    <a:pt x="543" y="31"/>
                    <a:pt x="472" y="1"/>
                    <a:pt x="402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22;p41">
              <a:extLst>
                <a:ext uri="{FF2B5EF4-FFF2-40B4-BE49-F238E27FC236}">
                  <a16:creationId xmlns:a16="http://schemas.microsoft.com/office/drawing/2014/main" id="{C8803542-C7B6-4A55-AD94-9FFBF046D5B2}"/>
                </a:ext>
              </a:extLst>
            </p:cNvPr>
            <p:cNvSpPr/>
            <p:nvPr/>
          </p:nvSpPr>
          <p:spPr>
            <a:xfrm>
              <a:off x="2242755" y="2885059"/>
              <a:ext cx="170697" cy="162663"/>
            </a:xfrm>
            <a:custGeom>
              <a:avLst/>
              <a:gdLst/>
              <a:ahLst/>
              <a:cxnLst/>
              <a:rect l="l" t="t" r="r" b="b"/>
              <a:pathLst>
                <a:path w="6629" h="6317" extrusionOk="0">
                  <a:moveTo>
                    <a:pt x="4070" y="573"/>
                  </a:moveTo>
                  <a:cubicBezTo>
                    <a:pt x="4402" y="573"/>
                    <a:pt x="4562" y="965"/>
                    <a:pt x="4331" y="1196"/>
                  </a:cubicBezTo>
                  <a:cubicBezTo>
                    <a:pt x="4256" y="1271"/>
                    <a:pt x="4163" y="1305"/>
                    <a:pt x="4073" y="1305"/>
                  </a:cubicBezTo>
                  <a:cubicBezTo>
                    <a:pt x="3886" y="1305"/>
                    <a:pt x="3708" y="1161"/>
                    <a:pt x="3708" y="945"/>
                  </a:cubicBezTo>
                  <a:cubicBezTo>
                    <a:pt x="3708" y="734"/>
                    <a:pt x="3869" y="573"/>
                    <a:pt x="4070" y="573"/>
                  </a:cubicBezTo>
                  <a:close/>
                  <a:moveTo>
                    <a:pt x="4070" y="2532"/>
                  </a:moveTo>
                  <a:cubicBezTo>
                    <a:pt x="4633" y="2532"/>
                    <a:pt x="4914" y="3215"/>
                    <a:pt x="4512" y="3607"/>
                  </a:cubicBezTo>
                  <a:cubicBezTo>
                    <a:pt x="4386" y="3733"/>
                    <a:pt x="4231" y="3790"/>
                    <a:pt x="4078" y="3790"/>
                  </a:cubicBezTo>
                  <a:cubicBezTo>
                    <a:pt x="3756" y="3790"/>
                    <a:pt x="3447" y="3540"/>
                    <a:pt x="3447" y="3165"/>
                  </a:cubicBezTo>
                  <a:cubicBezTo>
                    <a:pt x="3447" y="2814"/>
                    <a:pt x="3728" y="2532"/>
                    <a:pt x="4070" y="2532"/>
                  </a:cubicBezTo>
                  <a:close/>
                  <a:moveTo>
                    <a:pt x="1186" y="3447"/>
                  </a:moveTo>
                  <a:cubicBezTo>
                    <a:pt x="1528" y="3447"/>
                    <a:pt x="1699" y="3848"/>
                    <a:pt x="1458" y="4090"/>
                  </a:cubicBezTo>
                  <a:cubicBezTo>
                    <a:pt x="1379" y="4168"/>
                    <a:pt x="1284" y="4203"/>
                    <a:pt x="1191" y="4203"/>
                  </a:cubicBezTo>
                  <a:cubicBezTo>
                    <a:pt x="998" y="4203"/>
                    <a:pt x="815" y="4052"/>
                    <a:pt x="815" y="3828"/>
                  </a:cubicBezTo>
                  <a:cubicBezTo>
                    <a:pt x="815" y="3617"/>
                    <a:pt x="985" y="3447"/>
                    <a:pt x="1186" y="3447"/>
                  </a:cubicBezTo>
                  <a:close/>
                  <a:moveTo>
                    <a:pt x="5306" y="5014"/>
                  </a:moveTo>
                  <a:cubicBezTo>
                    <a:pt x="5507" y="5014"/>
                    <a:pt x="5667" y="5175"/>
                    <a:pt x="5667" y="5376"/>
                  </a:cubicBezTo>
                  <a:cubicBezTo>
                    <a:pt x="5667" y="5600"/>
                    <a:pt x="5489" y="5746"/>
                    <a:pt x="5301" y="5746"/>
                  </a:cubicBezTo>
                  <a:cubicBezTo>
                    <a:pt x="5211" y="5746"/>
                    <a:pt x="5120" y="5712"/>
                    <a:pt x="5045" y="5637"/>
                  </a:cubicBezTo>
                  <a:cubicBezTo>
                    <a:pt x="4813" y="5406"/>
                    <a:pt x="4974" y="5014"/>
                    <a:pt x="5306" y="5014"/>
                  </a:cubicBezTo>
                  <a:close/>
                  <a:moveTo>
                    <a:pt x="4070" y="0"/>
                  </a:moveTo>
                  <a:cubicBezTo>
                    <a:pt x="3005" y="0"/>
                    <a:pt x="2764" y="1507"/>
                    <a:pt x="3789" y="1839"/>
                  </a:cubicBezTo>
                  <a:lnTo>
                    <a:pt x="3789" y="2000"/>
                  </a:lnTo>
                  <a:cubicBezTo>
                    <a:pt x="3256" y="2130"/>
                    <a:pt x="2884" y="2593"/>
                    <a:pt x="2884" y="3145"/>
                  </a:cubicBezTo>
                  <a:lnTo>
                    <a:pt x="2010" y="3336"/>
                  </a:lnTo>
                  <a:cubicBezTo>
                    <a:pt x="1825" y="3026"/>
                    <a:pt x="1508" y="2870"/>
                    <a:pt x="1191" y="2870"/>
                  </a:cubicBezTo>
                  <a:cubicBezTo>
                    <a:pt x="872" y="2870"/>
                    <a:pt x="554" y="3028"/>
                    <a:pt x="373" y="3346"/>
                  </a:cubicBezTo>
                  <a:cubicBezTo>
                    <a:pt x="1" y="3979"/>
                    <a:pt x="463" y="4773"/>
                    <a:pt x="1186" y="4773"/>
                  </a:cubicBezTo>
                  <a:cubicBezTo>
                    <a:pt x="1689" y="4773"/>
                    <a:pt x="2101" y="4391"/>
                    <a:pt x="2141" y="3899"/>
                  </a:cubicBezTo>
                  <a:lnTo>
                    <a:pt x="3005" y="3698"/>
                  </a:lnTo>
                  <a:cubicBezTo>
                    <a:pt x="3208" y="4104"/>
                    <a:pt x="3629" y="4353"/>
                    <a:pt x="4070" y="4353"/>
                  </a:cubicBezTo>
                  <a:cubicBezTo>
                    <a:pt x="4173" y="4353"/>
                    <a:pt x="4278" y="4339"/>
                    <a:pt x="4381" y="4311"/>
                  </a:cubicBezTo>
                  <a:lnTo>
                    <a:pt x="4623" y="4733"/>
                  </a:lnTo>
                  <a:cubicBezTo>
                    <a:pt x="4013" y="5375"/>
                    <a:pt x="4555" y="6317"/>
                    <a:pt x="5292" y="6317"/>
                  </a:cubicBezTo>
                  <a:cubicBezTo>
                    <a:pt x="5442" y="6317"/>
                    <a:pt x="5600" y="6278"/>
                    <a:pt x="5758" y="6189"/>
                  </a:cubicBezTo>
                  <a:cubicBezTo>
                    <a:pt x="6629" y="5702"/>
                    <a:pt x="6234" y="4430"/>
                    <a:pt x="5331" y="4430"/>
                  </a:cubicBezTo>
                  <a:cubicBezTo>
                    <a:pt x="5265" y="4430"/>
                    <a:pt x="5196" y="4437"/>
                    <a:pt x="5125" y="4451"/>
                  </a:cubicBezTo>
                  <a:lnTo>
                    <a:pt x="4894" y="4039"/>
                  </a:lnTo>
                  <a:cubicBezTo>
                    <a:pt x="5587" y="3386"/>
                    <a:pt x="5286" y="2221"/>
                    <a:pt x="4361" y="2000"/>
                  </a:cubicBezTo>
                  <a:lnTo>
                    <a:pt x="4361" y="1839"/>
                  </a:lnTo>
                  <a:cubicBezTo>
                    <a:pt x="5386" y="1507"/>
                    <a:pt x="5145" y="0"/>
                    <a:pt x="4070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23;p41">
              <a:extLst>
                <a:ext uri="{FF2B5EF4-FFF2-40B4-BE49-F238E27FC236}">
                  <a16:creationId xmlns:a16="http://schemas.microsoft.com/office/drawing/2014/main" id="{9E325D22-BCC1-49A4-9A8F-C326A908A2E5}"/>
                </a:ext>
              </a:extLst>
            </p:cNvPr>
            <p:cNvSpPr/>
            <p:nvPr/>
          </p:nvSpPr>
          <p:spPr>
            <a:xfrm>
              <a:off x="2170320" y="2855549"/>
              <a:ext cx="378783" cy="378525"/>
            </a:xfrm>
            <a:custGeom>
              <a:avLst/>
              <a:gdLst/>
              <a:ahLst/>
              <a:cxnLst/>
              <a:rect l="l" t="t" r="r" b="b"/>
              <a:pathLst>
                <a:path w="14710" h="14700" extrusionOk="0">
                  <a:moveTo>
                    <a:pt x="14137" y="574"/>
                  </a:moveTo>
                  <a:lnTo>
                    <a:pt x="14137" y="8039"/>
                  </a:lnTo>
                  <a:lnTo>
                    <a:pt x="2533" y="8039"/>
                  </a:lnTo>
                  <a:lnTo>
                    <a:pt x="2533" y="574"/>
                  </a:lnTo>
                  <a:close/>
                  <a:moveTo>
                    <a:pt x="1960" y="2744"/>
                  </a:moveTo>
                  <a:lnTo>
                    <a:pt x="1960" y="8320"/>
                  </a:lnTo>
                  <a:cubicBezTo>
                    <a:pt x="1960" y="8481"/>
                    <a:pt x="2090" y="8611"/>
                    <a:pt x="2241" y="8611"/>
                  </a:cubicBezTo>
                  <a:lnTo>
                    <a:pt x="12580" y="8611"/>
                  </a:lnTo>
                  <a:lnTo>
                    <a:pt x="12580" y="9747"/>
                  </a:lnTo>
                  <a:lnTo>
                    <a:pt x="583" y="9747"/>
                  </a:lnTo>
                  <a:lnTo>
                    <a:pt x="583" y="3608"/>
                  </a:lnTo>
                  <a:cubicBezTo>
                    <a:pt x="583" y="3126"/>
                    <a:pt x="965" y="2744"/>
                    <a:pt x="1437" y="2744"/>
                  </a:cubicBezTo>
                  <a:close/>
                  <a:moveTo>
                    <a:pt x="7446" y="12279"/>
                  </a:moveTo>
                  <a:lnTo>
                    <a:pt x="7446" y="12972"/>
                  </a:lnTo>
                  <a:lnTo>
                    <a:pt x="5717" y="12972"/>
                  </a:lnTo>
                  <a:lnTo>
                    <a:pt x="5717" y="12279"/>
                  </a:lnTo>
                  <a:close/>
                  <a:moveTo>
                    <a:pt x="7988" y="13545"/>
                  </a:moveTo>
                  <a:cubicBezTo>
                    <a:pt x="8350" y="13545"/>
                    <a:pt x="8681" y="13776"/>
                    <a:pt x="8802" y="14117"/>
                  </a:cubicBezTo>
                  <a:lnTo>
                    <a:pt x="4361" y="14117"/>
                  </a:lnTo>
                  <a:cubicBezTo>
                    <a:pt x="4482" y="13776"/>
                    <a:pt x="4813" y="13545"/>
                    <a:pt x="5175" y="13545"/>
                  </a:cubicBezTo>
                  <a:close/>
                  <a:moveTo>
                    <a:pt x="14436" y="0"/>
                  </a:moveTo>
                  <a:cubicBezTo>
                    <a:pt x="14430" y="0"/>
                    <a:pt x="14424" y="1"/>
                    <a:pt x="14418" y="1"/>
                  </a:cubicBezTo>
                  <a:lnTo>
                    <a:pt x="2241" y="1"/>
                  </a:lnTo>
                  <a:cubicBezTo>
                    <a:pt x="2080" y="1"/>
                    <a:pt x="1950" y="122"/>
                    <a:pt x="1950" y="282"/>
                  </a:cubicBezTo>
                  <a:lnTo>
                    <a:pt x="1950" y="2171"/>
                  </a:lnTo>
                  <a:lnTo>
                    <a:pt x="1437" y="2171"/>
                  </a:lnTo>
                  <a:cubicBezTo>
                    <a:pt x="644" y="2171"/>
                    <a:pt x="1" y="2814"/>
                    <a:pt x="1" y="3608"/>
                  </a:cubicBezTo>
                  <a:lnTo>
                    <a:pt x="1" y="10842"/>
                  </a:lnTo>
                  <a:cubicBezTo>
                    <a:pt x="1" y="11636"/>
                    <a:pt x="644" y="12279"/>
                    <a:pt x="1437" y="12279"/>
                  </a:cubicBezTo>
                  <a:lnTo>
                    <a:pt x="5135" y="12279"/>
                  </a:lnTo>
                  <a:lnTo>
                    <a:pt x="5135" y="12972"/>
                  </a:lnTo>
                  <a:cubicBezTo>
                    <a:pt x="4351" y="12992"/>
                    <a:pt x="3728" y="13625"/>
                    <a:pt x="3728" y="14409"/>
                  </a:cubicBezTo>
                  <a:cubicBezTo>
                    <a:pt x="3728" y="14569"/>
                    <a:pt x="3859" y="14700"/>
                    <a:pt x="4020" y="14700"/>
                  </a:cubicBezTo>
                  <a:lnTo>
                    <a:pt x="9134" y="14700"/>
                  </a:lnTo>
                  <a:cubicBezTo>
                    <a:pt x="9284" y="14700"/>
                    <a:pt x="9415" y="14569"/>
                    <a:pt x="9415" y="14409"/>
                  </a:cubicBezTo>
                  <a:cubicBezTo>
                    <a:pt x="9415" y="13625"/>
                    <a:pt x="8792" y="12992"/>
                    <a:pt x="8008" y="12972"/>
                  </a:cubicBezTo>
                  <a:lnTo>
                    <a:pt x="8008" y="12279"/>
                  </a:lnTo>
                  <a:lnTo>
                    <a:pt x="8812" y="12279"/>
                  </a:lnTo>
                  <a:cubicBezTo>
                    <a:pt x="8822" y="12279"/>
                    <a:pt x="8831" y="12280"/>
                    <a:pt x="8840" y="12280"/>
                  </a:cubicBezTo>
                  <a:cubicBezTo>
                    <a:pt x="9215" y="12280"/>
                    <a:pt x="9215" y="11705"/>
                    <a:pt x="8840" y="11705"/>
                  </a:cubicBezTo>
                  <a:cubicBezTo>
                    <a:pt x="8831" y="11705"/>
                    <a:pt x="8822" y="11705"/>
                    <a:pt x="8812" y="11706"/>
                  </a:cubicBezTo>
                  <a:lnTo>
                    <a:pt x="1437" y="11706"/>
                  </a:lnTo>
                  <a:cubicBezTo>
                    <a:pt x="965" y="11706"/>
                    <a:pt x="583" y="11314"/>
                    <a:pt x="583" y="10842"/>
                  </a:cubicBezTo>
                  <a:lnTo>
                    <a:pt x="583" y="10329"/>
                  </a:lnTo>
                  <a:lnTo>
                    <a:pt x="12580" y="10329"/>
                  </a:lnTo>
                  <a:lnTo>
                    <a:pt x="12580" y="10842"/>
                  </a:lnTo>
                  <a:cubicBezTo>
                    <a:pt x="12580" y="11314"/>
                    <a:pt x="12198" y="11706"/>
                    <a:pt x="11716" y="11706"/>
                  </a:cubicBezTo>
                  <a:lnTo>
                    <a:pt x="11063" y="11706"/>
                  </a:lnTo>
                  <a:cubicBezTo>
                    <a:pt x="11053" y="11705"/>
                    <a:pt x="11044" y="11705"/>
                    <a:pt x="11034" y="11705"/>
                  </a:cubicBezTo>
                  <a:cubicBezTo>
                    <a:pt x="10660" y="11705"/>
                    <a:pt x="10660" y="12280"/>
                    <a:pt x="11034" y="12280"/>
                  </a:cubicBezTo>
                  <a:cubicBezTo>
                    <a:pt x="11044" y="12280"/>
                    <a:pt x="11053" y="12279"/>
                    <a:pt x="11063" y="12279"/>
                  </a:cubicBezTo>
                  <a:lnTo>
                    <a:pt x="11726" y="12279"/>
                  </a:lnTo>
                  <a:cubicBezTo>
                    <a:pt x="12509" y="12279"/>
                    <a:pt x="13152" y="11636"/>
                    <a:pt x="13152" y="10842"/>
                  </a:cubicBezTo>
                  <a:lnTo>
                    <a:pt x="13152" y="8611"/>
                  </a:lnTo>
                  <a:lnTo>
                    <a:pt x="14418" y="8611"/>
                  </a:lnTo>
                  <a:cubicBezTo>
                    <a:pt x="14579" y="8611"/>
                    <a:pt x="14710" y="8481"/>
                    <a:pt x="14710" y="8320"/>
                  </a:cubicBezTo>
                  <a:lnTo>
                    <a:pt x="14710" y="282"/>
                  </a:lnTo>
                  <a:cubicBezTo>
                    <a:pt x="14710" y="127"/>
                    <a:pt x="14588" y="0"/>
                    <a:pt x="1443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24;p41">
              <a:extLst>
                <a:ext uri="{FF2B5EF4-FFF2-40B4-BE49-F238E27FC236}">
                  <a16:creationId xmlns:a16="http://schemas.microsoft.com/office/drawing/2014/main" id="{9F085497-611B-4D2F-ADC1-C038D3533C3E}"/>
                </a:ext>
              </a:extLst>
            </p:cNvPr>
            <p:cNvSpPr/>
            <p:nvPr/>
          </p:nvSpPr>
          <p:spPr>
            <a:xfrm>
              <a:off x="2414559" y="2917555"/>
              <a:ext cx="20446" cy="14858"/>
            </a:xfrm>
            <a:custGeom>
              <a:avLst/>
              <a:gdLst/>
              <a:ahLst/>
              <a:cxnLst/>
              <a:rect l="l" t="t" r="r" b="b"/>
              <a:pathLst>
                <a:path w="794" h="577" extrusionOk="0">
                  <a:moveTo>
                    <a:pt x="387" y="0"/>
                  </a:moveTo>
                  <a:cubicBezTo>
                    <a:pt x="154" y="0"/>
                    <a:pt x="0" y="296"/>
                    <a:pt x="191" y="487"/>
                  </a:cubicBezTo>
                  <a:cubicBezTo>
                    <a:pt x="251" y="547"/>
                    <a:pt x="322" y="577"/>
                    <a:pt x="402" y="577"/>
                  </a:cubicBezTo>
                  <a:cubicBezTo>
                    <a:pt x="714" y="577"/>
                    <a:pt x="794" y="145"/>
                    <a:pt x="503" y="24"/>
                  </a:cubicBezTo>
                  <a:cubicBezTo>
                    <a:pt x="463" y="8"/>
                    <a:pt x="424" y="0"/>
                    <a:pt x="387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25;p41">
              <a:extLst>
                <a:ext uri="{FF2B5EF4-FFF2-40B4-BE49-F238E27FC236}">
                  <a16:creationId xmlns:a16="http://schemas.microsoft.com/office/drawing/2014/main" id="{7A6616BE-BC80-426F-9E7B-9FCC5A06AF17}"/>
                </a:ext>
              </a:extLst>
            </p:cNvPr>
            <p:cNvSpPr/>
            <p:nvPr/>
          </p:nvSpPr>
          <p:spPr>
            <a:xfrm>
              <a:off x="2448703" y="2917658"/>
              <a:ext cx="66770" cy="14755"/>
            </a:xfrm>
            <a:custGeom>
              <a:avLst/>
              <a:gdLst/>
              <a:ahLst/>
              <a:cxnLst/>
              <a:rect l="l" t="t" r="r" b="b"/>
              <a:pathLst>
                <a:path w="2593" h="573" extrusionOk="0">
                  <a:moveTo>
                    <a:pt x="362" y="0"/>
                  </a:moveTo>
                  <a:cubicBezTo>
                    <a:pt x="0" y="20"/>
                    <a:pt x="0" y="543"/>
                    <a:pt x="362" y="573"/>
                  </a:cubicBezTo>
                  <a:lnTo>
                    <a:pt x="2231" y="573"/>
                  </a:lnTo>
                  <a:cubicBezTo>
                    <a:pt x="2593" y="543"/>
                    <a:pt x="2593" y="20"/>
                    <a:pt x="2231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26;p41">
              <a:extLst>
                <a:ext uri="{FF2B5EF4-FFF2-40B4-BE49-F238E27FC236}">
                  <a16:creationId xmlns:a16="http://schemas.microsoft.com/office/drawing/2014/main" id="{F7952C41-A1C8-421C-8172-3DD879E3E4E7}"/>
                </a:ext>
              </a:extLst>
            </p:cNvPr>
            <p:cNvSpPr/>
            <p:nvPr/>
          </p:nvSpPr>
          <p:spPr>
            <a:xfrm>
              <a:off x="2415589" y="2959038"/>
              <a:ext cx="99884" cy="14781"/>
            </a:xfrm>
            <a:custGeom>
              <a:avLst/>
              <a:gdLst/>
              <a:ahLst/>
              <a:cxnLst/>
              <a:rect l="l" t="t" r="r" b="b"/>
              <a:pathLst>
                <a:path w="3879" h="574" extrusionOk="0">
                  <a:moveTo>
                    <a:pt x="362" y="1"/>
                  </a:moveTo>
                  <a:cubicBezTo>
                    <a:pt x="0" y="21"/>
                    <a:pt x="0" y="543"/>
                    <a:pt x="362" y="574"/>
                  </a:cubicBezTo>
                  <a:lnTo>
                    <a:pt x="3517" y="574"/>
                  </a:lnTo>
                  <a:cubicBezTo>
                    <a:pt x="3879" y="543"/>
                    <a:pt x="3879" y="21"/>
                    <a:pt x="351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27;p41">
              <a:extLst>
                <a:ext uri="{FF2B5EF4-FFF2-40B4-BE49-F238E27FC236}">
                  <a16:creationId xmlns:a16="http://schemas.microsoft.com/office/drawing/2014/main" id="{8719DBA8-729E-4807-8F86-9F6708BA2400}"/>
                </a:ext>
              </a:extLst>
            </p:cNvPr>
            <p:cNvSpPr/>
            <p:nvPr/>
          </p:nvSpPr>
          <p:spPr>
            <a:xfrm>
              <a:off x="2415589" y="3000444"/>
              <a:ext cx="99884" cy="14781"/>
            </a:xfrm>
            <a:custGeom>
              <a:avLst/>
              <a:gdLst/>
              <a:ahLst/>
              <a:cxnLst/>
              <a:rect l="l" t="t" r="r" b="b"/>
              <a:pathLst>
                <a:path w="3879" h="574" extrusionOk="0">
                  <a:moveTo>
                    <a:pt x="362" y="0"/>
                  </a:moveTo>
                  <a:cubicBezTo>
                    <a:pt x="0" y="20"/>
                    <a:pt x="0" y="553"/>
                    <a:pt x="362" y="573"/>
                  </a:cubicBezTo>
                  <a:lnTo>
                    <a:pt x="3517" y="573"/>
                  </a:lnTo>
                  <a:cubicBezTo>
                    <a:pt x="3879" y="553"/>
                    <a:pt x="3879" y="20"/>
                    <a:pt x="3517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31999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4;p22">
            <a:extLst>
              <a:ext uri="{FF2B5EF4-FFF2-40B4-BE49-F238E27FC236}">
                <a16:creationId xmlns:a16="http://schemas.microsoft.com/office/drawing/2014/main" id="{10A54662-5557-41EA-9352-C99156123290}"/>
              </a:ext>
            </a:extLst>
          </p:cNvPr>
          <p:cNvSpPr txBox="1">
            <a:spLocks/>
          </p:cNvSpPr>
          <p:nvPr/>
        </p:nvSpPr>
        <p:spPr>
          <a:xfrm>
            <a:off x="1025129" y="271463"/>
            <a:ext cx="7093742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Unica One"/>
              <a:buNone/>
              <a:defRPr sz="3600" b="1" i="0" u="none" strike="noStrike" cap="none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en-US" sz="2800">
                <a:ln w="6350">
                  <a:solidFill>
                    <a:schemeClr val="bg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bel"/>
              </a:rPr>
              <a:t>‘CLINICAL REVIEW STATUS’ TIERS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8674A1A-D30F-42B6-80B7-D88A44E82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431780"/>
              </p:ext>
            </p:extLst>
          </p:nvPr>
        </p:nvGraphicFramePr>
        <p:xfrm>
          <a:off x="378619" y="1268276"/>
          <a:ext cx="5300666" cy="2895825"/>
        </p:xfrm>
        <a:graphic>
          <a:graphicData uri="http://schemas.openxmlformats.org/drawingml/2006/table">
            <a:tbl>
              <a:tblPr firstRow="1" bandRow="1">
                <a:tableStyleId>{22D07801-AEA9-4BB0-A9DA-57865F380088}</a:tableStyleId>
              </a:tblPr>
              <a:tblGrid>
                <a:gridCol w="5300666">
                  <a:extLst>
                    <a:ext uri="{9D8B030D-6E8A-4147-A177-3AD203B41FA5}">
                      <a16:colId xmlns:a16="http://schemas.microsoft.com/office/drawing/2014/main" val="3988728803"/>
                    </a:ext>
                  </a:extLst>
                </a:gridCol>
              </a:tblGrid>
              <a:tr h="579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>
                          <a:ln w="3175">
                            <a:solidFill>
                              <a:schemeClr val="tx2">
                                <a:lumMod val="9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Reviewed by expert panel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060570"/>
                  </a:ext>
                </a:extLst>
              </a:tr>
              <a:tr h="579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>
                          <a:ln w="3175">
                            <a:solidFill>
                              <a:schemeClr val="tx2">
                                <a:lumMod val="9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Reviewed by multiple labs / No conflicts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786962"/>
                  </a:ext>
                </a:extLst>
              </a:tr>
              <a:tr h="579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>
                          <a:ln w="3175">
                            <a:solidFill>
                              <a:schemeClr val="tx2">
                                <a:lumMod val="9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Reviewed by multiple labs / Conflicting interpretations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2247147"/>
                  </a:ext>
                </a:extLst>
              </a:tr>
              <a:tr h="579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>
                          <a:ln w="3175">
                            <a:solidFill>
                              <a:schemeClr val="tx2">
                                <a:lumMod val="9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Reviewed by single lab with justification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4612105"/>
                  </a:ext>
                </a:extLst>
              </a:tr>
              <a:tr h="579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>
                          <a:ln w="3175">
                            <a:solidFill>
                              <a:schemeClr val="tx2">
                                <a:lumMod val="9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Only assertion provided (no justification)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261745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AE3A01E2-27AD-485F-8275-1460B9DC2695}"/>
              </a:ext>
            </a:extLst>
          </p:cNvPr>
          <p:cNvSpPr/>
          <p:nvPr/>
        </p:nvSpPr>
        <p:spPr>
          <a:xfrm flipV="1">
            <a:off x="5929313" y="1576761"/>
            <a:ext cx="385763" cy="227885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93;p22">
            <a:extLst>
              <a:ext uri="{FF2B5EF4-FFF2-40B4-BE49-F238E27FC236}">
                <a16:creationId xmlns:a16="http://schemas.microsoft.com/office/drawing/2014/main" id="{3E7B8FFC-A5FF-41DB-AF1A-546AACC35E8B}"/>
              </a:ext>
            </a:extLst>
          </p:cNvPr>
          <p:cNvSpPr txBox="1">
            <a:spLocks/>
          </p:cNvSpPr>
          <p:nvPr/>
        </p:nvSpPr>
        <p:spPr>
          <a:xfrm>
            <a:off x="6486523" y="2412047"/>
            <a:ext cx="2386015" cy="745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RELIABILITY</a:t>
            </a:r>
          </a:p>
          <a:p>
            <a:endParaRPr lang="en-US" sz="1600">
              <a:ln w="3175">
                <a:solidFill>
                  <a:schemeClr val="tx2">
                    <a:lumMod val="9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2" name="Google Shape;93;p22">
            <a:extLst>
              <a:ext uri="{FF2B5EF4-FFF2-40B4-BE49-F238E27FC236}">
                <a16:creationId xmlns:a16="http://schemas.microsoft.com/office/drawing/2014/main" id="{EA0CE293-D1D0-4C50-9526-E64F29826215}"/>
              </a:ext>
            </a:extLst>
          </p:cNvPr>
          <p:cNvSpPr txBox="1">
            <a:spLocks/>
          </p:cNvSpPr>
          <p:nvPr/>
        </p:nvSpPr>
        <p:spPr>
          <a:xfrm rot="1774722">
            <a:off x="3930360" y="1023153"/>
            <a:ext cx="2253992" cy="6194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>
                <a:ln w="9525"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57,663 rows</a:t>
            </a:r>
          </a:p>
          <a:p>
            <a:endParaRPr lang="en-US" sz="1600">
              <a:ln w="3175">
                <a:solidFill>
                  <a:schemeClr val="tx2">
                    <a:lumMod val="9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16" name="Google Shape;1619;p41">
            <a:extLst>
              <a:ext uri="{FF2B5EF4-FFF2-40B4-BE49-F238E27FC236}">
                <a16:creationId xmlns:a16="http://schemas.microsoft.com/office/drawing/2014/main" id="{5652604E-D8A0-467A-A79C-A0075A6FE11D}"/>
              </a:ext>
            </a:extLst>
          </p:cNvPr>
          <p:cNvGrpSpPr/>
          <p:nvPr/>
        </p:nvGrpSpPr>
        <p:grpSpPr>
          <a:xfrm>
            <a:off x="7007816" y="224329"/>
            <a:ext cx="378783" cy="378525"/>
            <a:chOff x="2170320" y="2855549"/>
            <a:chExt cx="378783" cy="378525"/>
          </a:xfrm>
        </p:grpSpPr>
        <p:sp>
          <p:nvSpPr>
            <p:cNvPr id="17" name="Google Shape;1620;p41">
              <a:extLst>
                <a:ext uri="{FF2B5EF4-FFF2-40B4-BE49-F238E27FC236}">
                  <a16:creationId xmlns:a16="http://schemas.microsoft.com/office/drawing/2014/main" id="{D78D248E-D4A6-4FBE-BCD0-A3CA99322EC5}"/>
                </a:ext>
              </a:extLst>
            </p:cNvPr>
            <p:cNvSpPr/>
            <p:nvPr/>
          </p:nvSpPr>
          <p:spPr>
            <a:xfrm>
              <a:off x="2329687" y="3131872"/>
              <a:ext cx="20471" cy="14858"/>
            </a:xfrm>
            <a:custGeom>
              <a:avLst/>
              <a:gdLst/>
              <a:ahLst/>
              <a:cxnLst/>
              <a:rect l="l" t="t" r="r" b="b"/>
              <a:pathLst>
                <a:path w="795" h="577" extrusionOk="0">
                  <a:moveTo>
                    <a:pt x="393" y="0"/>
                  </a:moveTo>
                  <a:cubicBezTo>
                    <a:pt x="312" y="0"/>
                    <a:pt x="242" y="30"/>
                    <a:pt x="192" y="91"/>
                  </a:cubicBezTo>
                  <a:cubicBezTo>
                    <a:pt x="1" y="281"/>
                    <a:pt x="154" y="577"/>
                    <a:pt x="387" y="577"/>
                  </a:cubicBezTo>
                  <a:cubicBezTo>
                    <a:pt x="424" y="577"/>
                    <a:pt x="463" y="569"/>
                    <a:pt x="503" y="553"/>
                  </a:cubicBezTo>
                  <a:cubicBezTo>
                    <a:pt x="794" y="432"/>
                    <a:pt x="704" y="0"/>
                    <a:pt x="393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21;p41">
              <a:extLst>
                <a:ext uri="{FF2B5EF4-FFF2-40B4-BE49-F238E27FC236}">
                  <a16:creationId xmlns:a16="http://schemas.microsoft.com/office/drawing/2014/main" id="{452E8B75-3289-43E3-BED0-5933945A73C5}"/>
                </a:ext>
              </a:extLst>
            </p:cNvPr>
            <p:cNvSpPr/>
            <p:nvPr/>
          </p:nvSpPr>
          <p:spPr>
            <a:xfrm>
              <a:off x="2414559" y="3156953"/>
              <a:ext cx="20471" cy="14858"/>
            </a:xfrm>
            <a:custGeom>
              <a:avLst/>
              <a:gdLst/>
              <a:ahLst/>
              <a:cxnLst/>
              <a:rect l="l" t="t" r="r" b="b"/>
              <a:pathLst>
                <a:path w="795" h="577" extrusionOk="0">
                  <a:moveTo>
                    <a:pt x="402" y="1"/>
                  </a:moveTo>
                  <a:cubicBezTo>
                    <a:pt x="81" y="1"/>
                    <a:pt x="0" y="433"/>
                    <a:pt x="292" y="553"/>
                  </a:cubicBezTo>
                  <a:cubicBezTo>
                    <a:pt x="331" y="570"/>
                    <a:pt x="369" y="577"/>
                    <a:pt x="405" y="577"/>
                  </a:cubicBezTo>
                  <a:cubicBezTo>
                    <a:pt x="639" y="577"/>
                    <a:pt x="794" y="273"/>
                    <a:pt x="603" y="81"/>
                  </a:cubicBezTo>
                  <a:cubicBezTo>
                    <a:pt x="543" y="31"/>
                    <a:pt x="472" y="1"/>
                    <a:pt x="402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22;p41">
              <a:extLst>
                <a:ext uri="{FF2B5EF4-FFF2-40B4-BE49-F238E27FC236}">
                  <a16:creationId xmlns:a16="http://schemas.microsoft.com/office/drawing/2014/main" id="{C8803542-C7B6-4A55-AD94-9FFBF046D5B2}"/>
                </a:ext>
              </a:extLst>
            </p:cNvPr>
            <p:cNvSpPr/>
            <p:nvPr/>
          </p:nvSpPr>
          <p:spPr>
            <a:xfrm>
              <a:off x="2242755" y="2885059"/>
              <a:ext cx="170697" cy="162663"/>
            </a:xfrm>
            <a:custGeom>
              <a:avLst/>
              <a:gdLst/>
              <a:ahLst/>
              <a:cxnLst/>
              <a:rect l="l" t="t" r="r" b="b"/>
              <a:pathLst>
                <a:path w="6629" h="6317" extrusionOk="0">
                  <a:moveTo>
                    <a:pt x="4070" y="573"/>
                  </a:moveTo>
                  <a:cubicBezTo>
                    <a:pt x="4402" y="573"/>
                    <a:pt x="4562" y="965"/>
                    <a:pt x="4331" y="1196"/>
                  </a:cubicBezTo>
                  <a:cubicBezTo>
                    <a:pt x="4256" y="1271"/>
                    <a:pt x="4163" y="1305"/>
                    <a:pt x="4073" y="1305"/>
                  </a:cubicBezTo>
                  <a:cubicBezTo>
                    <a:pt x="3886" y="1305"/>
                    <a:pt x="3708" y="1161"/>
                    <a:pt x="3708" y="945"/>
                  </a:cubicBezTo>
                  <a:cubicBezTo>
                    <a:pt x="3708" y="734"/>
                    <a:pt x="3869" y="573"/>
                    <a:pt x="4070" y="573"/>
                  </a:cubicBezTo>
                  <a:close/>
                  <a:moveTo>
                    <a:pt x="4070" y="2532"/>
                  </a:moveTo>
                  <a:cubicBezTo>
                    <a:pt x="4633" y="2532"/>
                    <a:pt x="4914" y="3215"/>
                    <a:pt x="4512" y="3607"/>
                  </a:cubicBezTo>
                  <a:cubicBezTo>
                    <a:pt x="4386" y="3733"/>
                    <a:pt x="4231" y="3790"/>
                    <a:pt x="4078" y="3790"/>
                  </a:cubicBezTo>
                  <a:cubicBezTo>
                    <a:pt x="3756" y="3790"/>
                    <a:pt x="3447" y="3540"/>
                    <a:pt x="3447" y="3165"/>
                  </a:cubicBezTo>
                  <a:cubicBezTo>
                    <a:pt x="3447" y="2814"/>
                    <a:pt x="3728" y="2532"/>
                    <a:pt x="4070" y="2532"/>
                  </a:cubicBezTo>
                  <a:close/>
                  <a:moveTo>
                    <a:pt x="1186" y="3447"/>
                  </a:moveTo>
                  <a:cubicBezTo>
                    <a:pt x="1528" y="3447"/>
                    <a:pt x="1699" y="3848"/>
                    <a:pt x="1458" y="4090"/>
                  </a:cubicBezTo>
                  <a:cubicBezTo>
                    <a:pt x="1379" y="4168"/>
                    <a:pt x="1284" y="4203"/>
                    <a:pt x="1191" y="4203"/>
                  </a:cubicBezTo>
                  <a:cubicBezTo>
                    <a:pt x="998" y="4203"/>
                    <a:pt x="815" y="4052"/>
                    <a:pt x="815" y="3828"/>
                  </a:cubicBezTo>
                  <a:cubicBezTo>
                    <a:pt x="815" y="3617"/>
                    <a:pt x="985" y="3447"/>
                    <a:pt x="1186" y="3447"/>
                  </a:cubicBezTo>
                  <a:close/>
                  <a:moveTo>
                    <a:pt x="5306" y="5014"/>
                  </a:moveTo>
                  <a:cubicBezTo>
                    <a:pt x="5507" y="5014"/>
                    <a:pt x="5667" y="5175"/>
                    <a:pt x="5667" y="5376"/>
                  </a:cubicBezTo>
                  <a:cubicBezTo>
                    <a:pt x="5667" y="5600"/>
                    <a:pt x="5489" y="5746"/>
                    <a:pt x="5301" y="5746"/>
                  </a:cubicBezTo>
                  <a:cubicBezTo>
                    <a:pt x="5211" y="5746"/>
                    <a:pt x="5120" y="5712"/>
                    <a:pt x="5045" y="5637"/>
                  </a:cubicBezTo>
                  <a:cubicBezTo>
                    <a:pt x="4813" y="5406"/>
                    <a:pt x="4974" y="5014"/>
                    <a:pt x="5306" y="5014"/>
                  </a:cubicBezTo>
                  <a:close/>
                  <a:moveTo>
                    <a:pt x="4070" y="0"/>
                  </a:moveTo>
                  <a:cubicBezTo>
                    <a:pt x="3005" y="0"/>
                    <a:pt x="2764" y="1507"/>
                    <a:pt x="3789" y="1839"/>
                  </a:cubicBezTo>
                  <a:lnTo>
                    <a:pt x="3789" y="2000"/>
                  </a:lnTo>
                  <a:cubicBezTo>
                    <a:pt x="3256" y="2130"/>
                    <a:pt x="2884" y="2593"/>
                    <a:pt x="2884" y="3145"/>
                  </a:cubicBezTo>
                  <a:lnTo>
                    <a:pt x="2010" y="3336"/>
                  </a:lnTo>
                  <a:cubicBezTo>
                    <a:pt x="1825" y="3026"/>
                    <a:pt x="1508" y="2870"/>
                    <a:pt x="1191" y="2870"/>
                  </a:cubicBezTo>
                  <a:cubicBezTo>
                    <a:pt x="872" y="2870"/>
                    <a:pt x="554" y="3028"/>
                    <a:pt x="373" y="3346"/>
                  </a:cubicBezTo>
                  <a:cubicBezTo>
                    <a:pt x="1" y="3979"/>
                    <a:pt x="463" y="4773"/>
                    <a:pt x="1186" y="4773"/>
                  </a:cubicBezTo>
                  <a:cubicBezTo>
                    <a:pt x="1689" y="4773"/>
                    <a:pt x="2101" y="4391"/>
                    <a:pt x="2141" y="3899"/>
                  </a:cubicBezTo>
                  <a:lnTo>
                    <a:pt x="3005" y="3698"/>
                  </a:lnTo>
                  <a:cubicBezTo>
                    <a:pt x="3208" y="4104"/>
                    <a:pt x="3629" y="4353"/>
                    <a:pt x="4070" y="4353"/>
                  </a:cubicBezTo>
                  <a:cubicBezTo>
                    <a:pt x="4173" y="4353"/>
                    <a:pt x="4278" y="4339"/>
                    <a:pt x="4381" y="4311"/>
                  </a:cubicBezTo>
                  <a:lnTo>
                    <a:pt x="4623" y="4733"/>
                  </a:lnTo>
                  <a:cubicBezTo>
                    <a:pt x="4013" y="5375"/>
                    <a:pt x="4555" y="6317"/>
                    <a:pt x="5292" y="6317"/>
                  </a:cubicBezTo>
                  <a:cubicBezTo>
                    <a:pt x="5442" y="6317"/>
                    <a:pt x="5600" y="6278"/>
                    <a:pt x="5758" y="6189"/>
                  </a:cubicBezTo>
                  <a:cubicBezTo>
                    <a:pt x="6629" y="5702"/>
                    <a:pt x="6234" y="4430"/>
                    <a:pt x="5331" y="4430"/>
                  </a:cubicBezTo>
                  <a:cubicBezTo>
                    <a:pt x="5265" y="4430"/>
                    <a:pt x="5196" y="4437"/>
                    <a:pt x="5125" y="4451"/>
                  </a:cubicBezTo>
                  <a:lnTo>
                    <a:pt x="4894" y="4039"/>
                  </a:lnTo>
                  <a:cubicBezTo>
                    <a:pt x="5587" y="3386"/>
                    <a:pt x="5286" y="2221"/>
                    <a:pt x="4361" y="2000"/>
                  </a:cubicBezTo>
                  <a:lnTo>
                    <a:pt x="4361" y="1839"/>
                  </a:lnTo>
                  <a:cubicBezTo>
                    <a:pt x="5386" y="1507"/>
                    <a:pt x="5145" y="0"/>
                    <a:pt x="4070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23;p41">
              <a:extLst>
                <a:ext uri="{FF2B5EF4-FFF2-40B4-BE49-F238E27FC236}">
                  <a16:creationId xmlns:a16="http://schemas.microsoft.com/office/drawing/2014/main" id="{9E325D22-BCC1-49A4-9A8F-C326A908A2E5}"/>
                </a:ext>
              </a:extLst>
            </p:cNvPr>
            <p:cNvSpPr/>
            <p:nvPr/>
          </p:nvSpPr>
          <p:spPr>
            <a:xfrm>
              <a:off x="2170320" y="2855549"/>
              <a:ext cx="378783" cy="378525"/>
            </a:xfrm>
            <a:custGeom>
              <a:avLst/>
              <a:gdLst/>
              <a:ahLst/>
              <a:cxnLst/>
              <a:rect l="l" t="t" r="r" b="b"/>
              <a:pathLst>
                <a:path w="14710" h="14700" extrusionOk="0">
                  <a:moveTo>
                    <a:pt x="14137" y="574"/>
                  </a:moveTo>
                  <a:lnTo>
                    <a:pt x="14137" y="8039"/>
                  </a:lnTo>
                  <a:lnTo>
                    <a:pt x="2533" y="8039"/>
                  </a:lnTo>
                  <a:lnTo>
                    <a:pt x="2533" y="574"/>
                  </a:lnTo>
                  <a:close/>
                  <a:moveTo>
                    <a:pt x="1960" y="2744"/>
                  </a:moveTo>
                  <a:lnTo>
                    <a:pt x="1960" y="8320"/>
                  </a:lnTo>
                  <a:cubicBezTo>
                    <a:pt x="1960" y="8481"/>
                    <a:pt x="2090" y="8611"/>
                    <a:pt x="2241" y="8611"/>
                  </a:cubicBezTo>
                  <a:lnTo>
                    <a:pt x="12580" y="8611"/>
                  </a:lnTo>
                  <a:lnTo>
                    <a:pt x="12580" y="9747"/>
                  </a:lnTo>
                  <a:lnTo>
                    <a:pt x="583" y="9747"/>
                  </a:lnTo>
                  <a:lnTo>
                    <a:pt x="583" y="3608"/>
                  </a:lnTo>
                  <a:cubicBezTo>
                    <a:pt x="583" y="3126"/>
                    <a:pt x="965" y="2744"/>
                    <a:pt x="1437" y="2744"/>
                  </a:cubicBezTo>
                  <a:close/>
                  <a:moveTo>
                    <a:pt x="7446" y="12279"/>
                  </a:moveTo>
                  <a:lnTo>
                    <a:pt x="7446" y="12972"/>
                  </a:lnTo>
                  <a:lnTo>
                    <a:pt x="5717" y="12972"/>
                  </a:lnTo>
                  <a:lnTo>
                    <a:pt x="5717" y="12279"/>
                  </a:lnTo>
                  <a:close/>
                  <a:moveTo>
                    <a:pt x="7988" y="13545"/>
                  </a:moveTo>
                  <a:cubicBezTo>
                    <a:pt x="8350" y="13545"/>
                    <a:pt x="8681" y="13776"/>
                    <a:pt x="8802" y="14117"/>
                  </a:cubicBezTo>
                  <a:lnTo>
                    <a:pt x="4361" y="14117"/>
                  </a:lnTo>
                  <a:cubicBezTo>
                    <a:pt x="4482" y="13776"/>
                    <a:pt x="4813" y="13545"/>
                    <a:pt x="5175" y="13545"/>
                  </a:cubicBezTo>
                  <a:close/>
                  <a:moveTo>
                    <a:pt x="14436" y="0"/>
                  </a:moveTo>
                  <a:cubicBezTo>
                    <a:pt x="14430" y="0"/>
                    <a:pt x="14424" y="1"/>
                    <a:pt x="14418" y="1"/>
                  </a:cubicBezTo>
                  <a:lnTo>
                    <a:pt x="2241" y="1"/>
                  </a:lnTo>
                  <a:cubicBezTo>
                    <a:pt x="2080" y="1"/>
                    <a:pt x="1950" y="122"/>
                    <a:pt x="1950" y="282"/>
                  </a:cubicBezTo>
                  <a:lnTo>
                    <a:pt x="1950" y="2171"/>
                  </a:lnTo>
                  <a:lnTo>
                    <a:pt x="1437" y="2171"/>
                  </a:lnTo>
                  <a:cubicBezTo>
                    <a:pt x="644" y="2171"/>
                    <a:pt x="1" y="2814"/>
                    <a:pt x="1" y="3608"/>
                  </a:cubicBezTo>
                  <a:lnTo>
                    <a:pt x="1" y="10842"/>
                  </a:lnTo>
                  <a:cubicBezTo>
                    <a:pt x="1" y="11636"/>
                    <a:pt x="644" y="12279"/>
                    <a:pt x="1437" y="12279"/>
                  </a:cubicBezTo>
                  <a:lnTo>
                    <a:pt x="5135" y="12279"/>
                  </a:lnTo>
                  <a:lnTo>
                    <a:pt x="5135" y="12972"/>
                  </a:lnTo>
                  <a:cubicBezTo>
                    <a:pt x="4351" y="12992"/>
                    <a:pt x="3728" y="13625"/>
                    <a:pt x="3728" y="14409"/>
                  </a:cubicBezTo>
                  <a:cubicBezTo>
                    <a:pt x="3728" y="14569"/>
                    <a:pt x="3859" y="14700"/>
                    <a:pt x="4020" y="14700"/>
                  </a:cubicBezTo>
                  <a:lnTo>
                    <a:pt x="9134" y="14700"/>
                  </a:lnTo>
                  <a:cubicBezTo>
                    <a:pt x="9284" y="14700"/>
                    <a:pt x="9415" y="14569"/>
                    <a:pt x="9415" y="14409"/>
                  </a:cubicBezTo>
                  <a:cubicBezTo>
                    <a:pt x="9415" y="13625"/>
                    <a:pt x="8792" y="12992"/>
                    <a:pt x="8008" y="12972"/>
                  </a:cubicBezTo>
                  <a:lnTo>
                    <a:pt x="8008" y="12279"/>
                  </a:lnTo>
                  <a:lnTo>
                    <a:pt x="8812" y="12279"/>
                  </a:lnTo>
                  <a:cubicBezTo>
                    <a:pt x="8822" y="12279"/>
                    <a:pt x="8831" y="12280"/>
                    <a:pt x="8840" y="12280"/>
                  </a:cubicBezTo>
                  <a:cubicBezTo>
                    <a:pt x="9215" y="12280"/>
                    <a:pt x="9215" y="11705"/>
                    <a:pt x="8840" y="11705"/>
                  </a:cubicBezTo>
                  <a:cubicBezTo>
                    <a:pt x="8831" y="11705"/>
                    <a:pt x="8822" y="11705"/>
                    <a:pt x="8812" y="11706"/>
                  </a:cubicBezTo>
                  <a:lnTo>
                    <a:pt x="1437" y="11706"/>
                  </a:lnTo>
                  <a:cubicBezTo>
                    <a:pt x="965" y="11706"/>
                    <a:pt x="583" y="11314"/>
                    <a:pt x="583" y="10842"/>
                  </a:cubicBezTo>
                  <a:lnTo>
                    <a:pt x="583" y="10329"/>
                  </a:lnTo>
                  <a:lnTo>
                    <a:pt x="12580" y="10329"/>
                  </a:lnTo>
                  <a:lnTo>
                    <a:pt x="12580" y="10842"/>
                  </a:lnTo>
                  <a:cubicBezTo>
                    <a:pt x="12580" y="11314"/>
                    <a:pt x="12198" y="11706"/>
                    <a:pt x="11716" y="11706"/>
                  </a:cubicBezTo>
                  <a:lnTo>
                    <a:pt x="11063" y="11706"/>
                  </a:lnTo>
                  <a:cubicBezTo>
                    <a:pt x="11053" y="11705"/>
                    <a:pt x="11044" y="11705"/>
                    <a:pt x="11034" y="11705"/>
                  </a:cubicBezTo>
                  <a:cubicBezTo>
                    <a:pt x="10660" y="11705"/>
                    <a:pt x="10660" y="12280"/>
                    <a:pt x="11034" y="12280"/>
                  </a:cubicBezTo>
                  <a:cubicBezTo>
                    <a:pt x="11044" y="12280"/>
                    <a:pt x="11053" y="12279"/>
                    <a:pt x="11063" y="12279"/>
                  </a:cubicBezTo>
                  <a:lnTo>
                    <a:pt x="11726" y="12279"/>
                  </a:lnTo>
                  <a:cubicBezTo>
                    <a:pt x="12509" y="12279"/>
                    <a:pt x="13152" y="11636"/>
                    <a:pt x="13152" y="10842"/>
                  </a:cubicBezTo>
                  <a:lnTo>
                    <a:pt x="13152" y="8611"/>
                  </a:lnTo>
                  <a:lnTo>
                    <a:pt x="14418" y="8611"/>
                  </a:lnTo>
                  <a:cubicBezTo>
                    <a:pt x="14579" y="8611"/>
                    <a:pt x="14710" y="8481"/>
                    <a:pt x="14710" y="8320"/>
                  </a:cubicBezTo>
                  <a:lnTo>
                    <a:pt x="14710" y="282"/>
                  </a:lnTo>
                  <a:cubicBezTo>
                    <a:pt x="14710" y="127"/>
                    <a:pt x="14588" y="0"/>
                    <a:pt x="1443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24;p41">
              <a:extLst>
                <a:ext uri="{FF2B5EF4-FFF2-40B4-BE49-F238E27FC236}">
                  <a16:creationId xmlns:a16="http://schemas.microsoft.com/office/drawing/2014/main" id="{9F085497-611B-4D2F-ADC1-C038D3533C3E}"/>
                </a:ext>
              </a:extLst>
            </p:cNvPr>
            <p:cNvSpPr/>
            <p:nvPr/>
          </p:nvSpPr>
          <p:spPr>
            <a:xfrm>
              <a:off x="2414559" y="2917555"/>
              <a:ext cx="20446" cy="14858"/>
            </a:xfrm>
            <a:custGeom>
              <a:avLst/>
              <a:gdLst/>
              <a:ahLst/>
              <a:cxnLst/>
              <a:rect l="l" t="t" r="r" b="b"/>
              <a:pathLst>
                <a:path w="794" h="577" extrusionOk="0">
                  <a:moveTo>
                    <a:pt x="387" y="0"/>
                  </a:moveTo>
                  <a:cubicBezTo>
                    <a:pt x="154" y="0"/>
                    <a:pt x="0" y="296"/>
                    <a:pt x="191" y="487"/>
                  </a:cubicBezTo>
                  <a:cubicBezTo>
                    <a:pt x="251" y="547"/>
                    <a:pt x="322" y="577"/>
                    <a:pt x="402" y="577"/>
                  </a:cubicBezTo>
                  <a:cubicBezTo>
                    <a:pt x="714" y="577"/>
                    <a:pt x="794" y="145"/>
                    <a:pt x="503" y="24"/>
                  </a:cubicBezTo>
                  <a:cubicBezTo>
                    <a:pt x="463" y="8"/>
                    <a:pt x="424" y="0"/>
                    <a:pt x="387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25;p41">
              <a:extLst>
                <a:ext uri="{FF2B5EF4-FFF2-40B4-BE49-F238E27FC236}">
                  <a16:creationId xmlns:a16="http://schemas.microsoft.com/office/drawing/2014/main" id="{7A6616BE-BC80-426F-9E7B-9FCC5A06AF17}"/>
                </a:ext>
              </a:extLst>
            </p:cNvPr>
            <p:cNvSpPr/>
            <p:nvPr/>
          </p:nvSpPr>
          <p:spPr>
            <a:xfrm>
              <a:off x="2448703" y="2917658"/>
              <a:ext cx="66770" cy="14755"/>
            </a:xfrm>
            <a:custGeom>
              <a:avLst/>
              <a:gdLst/>
              <a:ahLst/>
              <a:cxnLst/>
              <a:rect l="l" t="t" r="r" b="b"/>
              <a:pathLst>
                <a:path w="2593" h="573" extrusionOk="0">
                  <a:moveTo>
                    <a:pt x="362" y="0"/>
                  </a:moveTo>
                  <a:cubicBezTo>
                    <a:pt x="0" y="20"/>
                    <a:pt x="0" y="543"/>
                    <a:pt x="362" y="573"/>
                  </a:cubicBezTo>
                  <a:lnTo>
                    <a:pt x="2231" y="573"/>
                  </a:lnTo>
                  <a:cubicBezTo>
                    <a:pt x="2593" y="543"/>
                    <a:pt x="2593" y="20"/>
                    <a:pt x="2231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26;p41">
              <a:extLst>
                <a:ext uri="{FF2B5EF4-FFF2-40B4-BE49-F238E27FC236}">
                  <a16:creationId xmlns:a16="http://schemas.microsoft.com/office/drawing/2014/main" id="{F7952C41-A1C8-421C-8172-3DD879E3E4E7}"/>
                </a:ext>
              </a:extLst>
            </p:cNvPr>
            <p:cNvSpPr/>
            <p:nvPr/>
          </p:nvSpPr>
          <p:spPr>
            <a:xfrm>
              <a:off x="2415589" y="2959038"/>
              <a:ext cx="99884" cy="14781"/>
            </a:xfrm>
            <a:custGeom>
              <a:avLst/>
              <a:gdLst/>
              <a:ahLst/>
              <a:cxnLst/>
              <a:rect l="l" t="t" r="r" b="b"/>
              <a:pathLst>
                <a:path w="3879" h="574" extrusionOk="0">
                  <a:moveTo>
                    <a:pt x="362" y="1"/>
                  </a:moveTo>
                  <a:cubicBezTo>
                    <a:pt x="0" y="21"/>
                    <a:pt x="0" y="543"/>
                    <a:pt x="362" y="574"/>
                  </a:cubicBezTo>
                  <a:lnTo>
                    <a:pt x="3517" y="574"/>
                  </a:lnTo>
                  <a:cubicBezTo>
                    <a:pt x="3879" y="543"/>
                    <a:pt x="3879" y="21"/>
                    <a:pt x="351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27;p41">
              <a:extLst>
                <a:ext uri="{FF2B5EF4-FFF2-40B4-BE49-F238E27FC236}">
                  <a16:creationId xmlns:a16="http://schemas.microsoft.com/office/drawing/2014/main" id="{8719DBA8-729E-4807-8F86-9F6708BA2400}"/>
                </a:ext>
              </a:extLst>
            </p:cNvPr>
            <p:cNvSpPr/>
            <p:nvPr/>
          </p:nvSpPr>
          <p:spPr>
            <a:xfrm>
              <a:off x="2415589" y="3000444"/>
              <a:ext cx="99884" cy="14781"/>
            </a:xfrm>
            <a:custGeom>
              <a:avLst/>
              <a:gdLst/>
              <a:ahLst/>
              <a:cxnLst/>
              <a:rect l="l" t="t" r="r" b="b"/>
              <a:pathLst>
                <a:path w="3879" h="574" extrusionOk="0">
                  <a:moveTo>
                    <a:pt x="362" y="0"/>
                  </a:moveTo>
                  <a:cubicBezTo>
                    <a:pt x="0" y="20"/>
                    <a:pt x="0" y="553"/>
                    <a:pt x="362" y="573"/>
                  </a:cubicBezTo>
                  <a:lnTo>
                    <a:pt x="3517" y="573"/>
                  </a:lnTo>
                  <a:cubicBezTo>
                    <a:pt x="3879" y="553"/>
                    <a:pt x="3879" y="20"/>
                    <a:pt x="3517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74794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4;p22">
            <a:extLst>
              <a:ext uri="{FF2B5EF4-FFF2-40B4-BE49-F238E27FC236}">
                <a16:creationId xmlns:a16="http://schemas.microsoft.com/office/drawing/2014/main" id="{9D09EEE1-4C71-4BBB-87F5-81470BE883CE}"/>
              </a:ext>
            </a:extLst>
          </p:cNvPr>
          <p:cNvSpPr txBox="1">
            <a:spLocks/>
          </p:cNvSpPr>
          <p:nvPr/>
        </p:nvSpPr>
        <p:spPr>
          <a:xfrm>
            <a:off x="2741532" y="312450"/>
            <a:ext cx="4089564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Unica One"/>
              <a:buNone/>
              <a:defRPr sz="3600" b="1" i="0" u="none" strike="noStrike" cap="none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en-US" sz="2800">
                <a:ln w="6350">
                  <a:solidFill>
                    <a:schemeClr val="bg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bel"/>
              </a:rPr>
              <a:t>FEATURES FOR TRAINING</a:t>
            </a:r>
          </a:p>
        </p:txBody>
      </p:sp>
      <p:sp>
        <p:nvSpPr>
          <p:cNvPr id="5" name="Google Shape;93;p22">
            <a:extLst>
              <a:ext uri="{FF2B5EF4-FFF2-40B4-BE49-F238E27FC236}">
                <a16:creationId xmlns:a16="http://schemas.microsoft.com/office/drawing/2014/main" id="{05C66A3C-F5F8-419E-85E8-F87D84AC3E01}"/>
              </a:ext>
            </a:extLst>
          </p:cNvPr>
          <p:cNvSpPr txBox="1">
            <a:spLocks/>
          </p:cNvSpPr>
          <p:nvPr/>
        </p:nvSpPr>
        <p:spPr>
          <a:xfrm>
            <a:off x="604402" y="1385843"/>
            <a:ext cx="8048944" cy="2371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i="1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-</a:t>
            </a:r>
            <a:r>
              <a:rPr lang="en-US" sz="20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Frequencies of variant in population (multiple studies)</a:t>
            </a:r>
          </a:p>
          <a:p>
            <a:endParaRPr lang="en-US" sz="2000">
              <a:ln w="3175">
                <a:solidFill>
                  <a:schemeClr val="tx2">
                    <a:lumMod val="9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  <a:p>
            <a:r>
              <a:rPr lang="en-US" sz="20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-Various bioinformatic metrics estimating harmfulness</a:t>
            </a:r>
          </a:p>
        </p:txBody>
      </p:sp>
      <p:grpSp>
        <p:nvGrpSpPr>
          <p:cNvPr id="9" name="Google Shape;1493;p41">
            <a:extLst>
              <a:ext uri="{FF2B5EF4-FFF2-40B4-BE49-F238E27FC236}">
                <a16:creationId xmlns:a16="http://schemas.microsoft.com/office/drawing/2014/main" id="{57EE7284-6010-439C-AB66-9920AD5E1A12}"/>
              </a:ext>
            </a:extLst>
          </p:cNvPr>
          <p:cNvGrpSpPr/>
          <p:nvPr/>
        </p:nvGrpSpPr>
        <p:grpSpPr>
          <a:xfrm>
            <a:off x="6615111" y="288155"/>
            <a:ext cx="391297" cy="348758"/>
            <a:chOff x="7234289" y="2870330"/>
            <a:chExt cx="391297" cy="348758"/>
          </a:xfrm>
        </p:grpSpPr>
        <p:sp>
          <p:nvSpPr>
            <p:cNvPr id="15" name="Google Shape;1494;p41">
              <a:extLst>
                <a:ext uri="{FF2B5EF4-FFF2-40B4-BE49-F238E27FC236}">
                  <a16:creationId xmlns:a16="http://schemas.microsoft.com/office/drawing/2014/main" id="{272D8470-1D1E-4DBA-8900-BEE420E9BCE3}"/>
                </a:ext>
              </a:extLst>
            </p:cNvPr>
            <p:cNvSpPr/>
            <p:nvPr/>
          </p:nvSpPr>
          <p:spPr>
            <a:xfrm>
              <a:off x="7530595" y="2870407"/>
              <a:ext cx="58762" cy="50367"/>
            </a:xfrm>
            <a:custGeom>
              <a:avLst/>
              <a:gdLst/>
              <a:ahLst/>
              <a:cxnLst/>
              <a:rect l="l" t="t" r="r" b="b"/>
              <a:pathLst>
                <a:path w="2282" h="1956" extrusionOk="0">
                  <a:moveTo>
                    <a:pt x="985" y="569"/>
                  </a:moveTo>
                  <a:cubicBezTo>
                    <a:pt x="1337" y="569"/>
                    <a:pt x="1518" y="1001"/>
                    <a:pt x="1267" y="1253"/>
                  </a:cubicBezTo>
                  <a:cubicBezTo>
                    <a:pt x="1185" y="1335"/>
                    <a:pt x="1083" y="1372"/>
                    <a:pt x="984" y="1372"/>
                  </a:cubicBezTo>
                  <a:cubicBezTo>
                    <a:pt x="779" y="1372"/>
                    <a:pt x="584" y="1215"/>
                    <a:pt x="584" y="971"/>
                  </a:cubicBezTo>
                  <a:cubicBezTo>
                    <a:pt x="584" y="750"/>
                    <a:pt x="754" y="569"/>
                    <a:pt x="985" y="569"/>
                  </a:cubicBezTo>
                  <a:close/>
                  <a:moveTo>
                    <a:pt x="985" y="1"/>
                  </a:moveTo>
                  <a:cubicBezTo>
                    <a:pt x="483" y="1"/>
                    <a:pt x="1" y="387"/>
                    <a:pt x="1" y="971"/>
                  </a:cubicBezTo>
                  <a:cubicBezTo>
                    <a:pt x="1" y="1514"/>
                    <a:pt x="443" y="1946"/>
                    <a:pt x="985" y="1956"/>
                  </a:cubicBezTo>
                  <a:cubicBezTo>
                    <a:pt x="1850" y="1946"/>
                    <a:pt x="2282" y="901"/>
                    <a:pt x="1669" y="288"/>
                  </a:cubicBezTo>
                  <a:cubicBezTo>
                    <a:pt x="1470" y="89"/>
                    <a:pt x="1225" y="1"/>
                    <a:pt x="985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95;p41">
              <a:extLst>
                <a:ext uri="{FF2B5EF4-FFF2-40B4-BE49-F238E27FC236}">
                  <a16:creationId xmlns:a16="http://schemas.microsoft.com/office/drawing/2014/main" id="{FBE761F5-826B-4D2F-9B73-619CF9143FA9}"/>
                </a:ext>
              </a:extLst>
            </p:cNvPr>
            <p:cNvSpPr/>
            <p:nvPr/>
          </p:nvSpPr>
          <p:spPr>
            <a:xfrm>
              <a:off x="7234289" y="2870330"/>
              <a:ext cx="391297" cy="348758"/>
            </a:xfrm>
            <a:custGeom>
              <a:avLst/>
              <a:gdLst/>
              <a:ahLst/>
              <a:cxnLst/>
              <a:rect l="l" t="t" r="r" b="b"/>
              <a:pathLst>
                <a:path w="15196" h="13544" extrusionOk="0">
                  <a:moveTo>
                    <a:pt x="8323" y="572"/>
                  </a:moveTo>
                  <a:cubicBezTo>
                    <a:pt x="8685" y="572"/>
                    <a:pt x="8855" y="1004"/>
                    <a:pt x="8604" y="1256"/>
                  </a:cubicBezTo>
                  <a:cubicBezTo>
                    <a:pt x="8522" y="1338"/>
                    <a:pt x="8421" y="1375"/>
                    <a:pt x="8321" y="1375"/>
                  </a:cubicBezTo>
                  <a:cubicBezTo>
                    <a:pt x="8117" y="1375"/>
                    <a:pt x="7921" y="1218"/>
                    <a:pt x="7921" y="974"/>
                  </a:cubicBezTo>
                  <a:cubicBezTo>
                    <a:pt x="7921" y="753"/>
                    <a:pt x="8102" y="572"/>
                    <a:pt x="8323" y="572"/>
                  </a:cubicBezTo>
                  <a:close/>
                  <a:moveTo>
                    <a:pt x="8323" y="3777"/>
                  </a:moveTo>
                  <a:lnTo>
                    <a:pt x="8323" y="3787"/>
                  </a:lnTo>
                  <a:cubicBezTo>
                    <a:pt x="8785" y="3787"/>
                    <a:pt x="9016" y="4340"/>
                    <a:pt x="8685" y="4672"/>
                  </a:cubicBezTo>
                  <a:cubicBezTo>
                    <a:pt x="8581" y="4775"/>
                    <a:pt x="8455" y="4821"/>
                    <a:pt x="8330" y="4821"/>
                  </a:cubicBezTo>
                  <a:cubicBezTo>
                    <a:pt x="8065" y="4821"/>
                    <a:pt x="7811" y="4614"/>
                    <a:pt x="7811" y="4300"/>
                  </a:cubicBezTo>
                  <a:cubicBezTo>
                    <a:pt x="7800" y="4019"/>
                    <a:pt x="8032" y="3777"/>
                    <a:pt x="8323" y="3777"/>
                  </a:cubicBezTo>
                  <a:close/>
                  <a:moveTo>
                    <a:pt x="11860" y="5827"/>
                  </a:moveTo>
                  <a:cubicBezTo>
                    <a:pt x="12322" y="5827"/>
                    <a:pt x="12553" y="6380"/>
                    <a:pt x="12221" y="6701"/>
                  </a:cubicBezTo>
                  <a:cubicBezTo>
                    <a:pt x="12116" y="6809"/>
                    <a:pt x="11987" y="6857"/>
                    <a:pt x="11860" y="6857"/>
                  </a:cubicBezTo>
                  <a:cubicBezTo>
                    <a:pt x="11598" y="6857"/>
                    <a:pt x="11347" y="6651"/>
                    <a:pt x="11347" y="6339"/>
                  </a:cubicBezTo>
                  <a:cubicBezTo>
                    <a:pt x="11347" y="6058"/>
                    <a:pt x="11578" y="5827"/>
                    <a:pt x="11860" y="5827"/>
                  </a:cubicBezTo>
                  <a:close/>
                  <a:moveTo>
                    <a:pt x="4790" y="5821"/>
                  </a:moveTo>
                  <a:cubicBezTo>
                    <a:pt x="4918" y="5821"/>
                    <a:pt x="5050" y="5870"/>
                    <a:pt x="5158" y="5978"/>
                  </a:cubicBezTo>
                  <a:cubicBezTo>
                    <a:pt x="5480" y="6299"/>
                    <a:pt x="5249" y="6862"/>
                    <a:pt x="4786" y="6862"/>
                  </a:cubicBezTo>
                  <a:cubicBezTo>
                    <a:pt x="4505" y="6862"/>
                    <a:pt x="4274" y="6631"/>
                    <a:pt x="4274" y="6339"/>
                  </a:cubicBezTo>
                  <a:cubicBezTo>
                    <a:pt x="4274" y="6028"/>
                    <a:pt x="4525" y="5821"/>
                    <a:pt x="4790" y="5821"/>
                  </a:cubicBezTo>
                  <a:close/>
                  <a:moveTo>
                    <a:pt x="4786" y="9906"/>
                  </a:moveTo>
                  <a:cubicBezTo>
                    <a:pt x="5449" y="9936"/>
                    <a:pt x="5449" y="10901"/>
                    <a:pt x="4786" y="10941"/>
                  </a:cubicBezTo>
                  <a:cubicBezTo>
                    <a:pt x="4133" y="10901"/>
                    <a:pt x="4133" y="9936"/>
                    <a:pt x="4786" y="9906"/>
                  </a:cubicBezTo>
                  <a:close/>
                  <a:moveTo>
                    <a:pt x="11853" y="9900"/>
                  </a:moveTo>
                  <a:cubicBezTo>
                    <a:pt x="11982" y="9900"/>
                    <a:pt x="12113" y="9949"/>
                    <a:pt x="12221" y="10057"/>
                  </a:cubicBezTo>
                  <a:cubicBezTo>
                    <a:pt x="12543" y="10378"/>
                    <a:pt x="12312" y="10941"/>
                    <a:pt x="11849" y="10941"/>
                  </a:cubicBezTo>
                  <a:cubicBezTo>
                    <a:pt x="11568" y="10931"/>
                    <a:pt x="11337" y="10700"/>
                    <a:pt x="11337" y="10419"/>
                  </a:cubicBezTo>
                  <a:cubicBezTo>
                    <a:pt x="11337" y="10107"/>
                    <a:pt x="11588" y="9900"/>
                    <a:pt x="11853" y="9900"/>
                  </a:cubicBezTo>
                  <a:close/>
                  <a:moveTo>
                    <a:pt x="9087" y="5073"/>
                  </a:moveTo>
                  <a:lnTo>
                    <a:pt x="10795" y="6058"/>
                  </a:lnTo>
                  <a:cubicBezTo>
                    <a:pt x="10644" y="6641"/>
                    <a:pt x="10985" y="7234"/>
                    <a:pt x="11568" y="7394"/>
                  </a:cubicBezTo>
                  <a:lnTo>
                    <a:pt x="11568" y="9364"/>
                  </a:lnTo>
                  <a:cubicBezTo>
                    <a:pt x="11096" y="9494"/>
                    <a:pt x="10764" y="9926"/>
                    <a:pt x="10764" y="10419"/>
                  </a:cubicBezTo>
                  <a:cubicBezTo>
                    <a:pt x="10764" y="10509"/>
                    <a:pt x="10774" y="10599"/>
                    <a:pt x="10805" y="10700"/>
                  </a:cubicBezTo>
                  <a:lnTo>
                    <a:pt x="9097" y="11684"/>
                  </a:lnTo>
                  <a:cubicBezTo>
                    <a:pt x="8886" y="11473"/>
                    <a:pt x="8609" y="11368"/>
                    <a:pt x="8332" y="11368"/>
                  </a:cubicBezTo>
                  <a:cubicBezTo>
                    <a:pt x="8054" y="11368"/>
                    <a:pt x="7775" y="11473"/>
                    <a:pt x="7559" y="11684"/>
                  </a:cubicBezTo>
                  <a:lnTo>
                    <a:pt x="5851" y="10690"/>
                  </a:lnTo>
                  <a:cubicBezTo>
                    <a:pt x="6002" y="10117"/>
                    <a:pt x="5660" y="9514"/>
                    <a:pt x="5078" y="9364"/>
                  </a:cubicBezTo>
                  <a:lnTo>
                    <a:pt x="5078" y="7394"/>
                  </a:lnTo>
                  <a:cubicBezTo>
                    <a:pt x="5660" y="7234"/>
                    <a:pt x="6002" y="6641"/>
                    <a:pt x="5841" y="6058"/>
                  </a:cubicBezTo>
                  <a:lnTo>
                    <a:pt x="7549" y="5073"/>
                  </a:lnTo>
                  <a:cubicBezTo>
                    <a:pt x="7765" y="5284"/>
                    <a:pt x="8044" y="5390"/>
                    <a:pt x="8322" y="5390"/>
                  </a:cubicBezTo>
                  <a:cubicBezTo>
                    <a:pt x="8599" y="5390"/>
                    <a:pt x="8876" y="5284"/>
                    <a:pt x="9087" y="5073"/>
                  </a:cubicBezTo>
                  <a:close/>
                  <a:moveTo>
                    <a:pt x="2794" y="12010"/>
                  </a:moveTo>
                  <a:cubicBezTo>
                    <a:pt x="3000" y="12010"/>
                    <a:pt x="3199" y="12169"/>
                    <a:pt x="3199" y="12408"/>
                  </a:cubicBezTo>
                  <a:cubicBezTo>
                    <a:pt x="3199" y="12629"/>
                    <a:pt x="3018" y="12810"/>
                    <a:pt x="2797" y="12810"/>
                  </a:cubicBezTo>
                  <a:cubicBezTo>
                    <a:pt x="2445" y="12810"/>
                    <a:pt x="2265" y="12378"/>
                    <a:pt x="2516" y="12127"/>
                  </a:cubicBezTo>
                  <a:cubicBezTo>
                    <a:pt x="2597" y="12046"/>
                    <a:pt x="2696" y="12010"/>
                    <a:pt x="2794" y="12010"/>
                  </a:cubicBezTo>
                  <a:close/>
                  <a:moveTo>
                    <a:pt x="13846" y="12010"/>
                  </a:moveTo>
                  <a:cubicBezTo>
                    <a:pt x="14052" y="12010"/>
                    <a:pt x="14251" y="12169"/>
                    <a:pt x="14251" y="12408"/>
                  </a:cubicBezTo>
                  <a:cubicBezTo>
                    <a:pt x="14251" y="12629"/>
                    <a:pt x="14070" y="12810"/>
                    <a:pt x="13849" y="12810"/>
                  </a:cubicBezTo>
                  <a:cubicBezTo>
                    <a:pt x="13487" y="12810"/>
                    <a:pt x="13316" y="12378"/>
                    <a:pt x="13568" y="12127"/>
                  </a:cubicBezTo>
                  <a:cubicBezTo>
                    <a:pt x="13648" y="12046"/>
                    <a:pt x="13748" y="12010"/>
                    <a:pt x="13846" y="12010"/>
                  </a:cubicBezTo>
                  <a:close/>
                  <a:moveTo>
                    <a:pt x="8322" y="11940"/>
                  </a:moveTo>
                  <a:cubicBezTo>
                    <a:pt x="8584" y="11940"/>
                    <a:pt x="8835" y="12147"/>
                    <a:pt x="8835" y="12458"/>
                  </a:cubicBezTo>
                  <a:cubicBezTo>
                    <a:pt x="8835" y="12739"/>
                    <a:pt x="8604" y="12971"/>
                    <a:pt x="8323" y="12971"/>
                  </a:cubicBezTo>
                  <a:lnTo>
                    <a:pt x="8323" y="12981"/>
                  </a:lnTo>
                  <a:cubicBezTo>
                    <a:pt x="7861" y="12981"/>
                    <a:pt x="7630" y="12418"/>
                    <a:pt x="7961" y="12096"/>
                  </a:cubicBezTo>
                  <a:cubicBezTo>
                    <a:pt x="8066" y="11988"/>
                    <a:pt x="8195" y="11940"/>
                    <a:pt x="8322" y="11940"/>
                  </a:cubicBezTo>
                  <a:close/>
                  <a:moveTo>
                    <a:pt x="8315" y="0"/>
                  </a:moveTo>
                  <a:cubicBezTo>
                    <a:pt x="8071" y="0"/>
                    <a:pt x="7825" y="89"/>
                    <a:pt x="7630" y="281"/>
                  </a:cubicBezTo>
                  <a:cubicBezTo>
                    <a:pt x="7117" y="803"/>
                    <a:pt x="7338" y="1688"/>
                    <a:pt x="8032" y="1909"/>
                  </a:cubicBezTo>
                  <a:lnTo>
                    <a:pt x="8032" y="3245"/>
                  </a:lnTo>
                  <a:cubicBezTo>
                    <a:pt x="7459" y="3406"/>
                    <a:pt x="7117" y="3998"/>
                    <a:pt x="7268" y="4581"/>
                  </a:cubicBezTo>
                  <a:lnTo>
                    <a:pt x="5560" y="5566"/>
                  </a:lnTo>
                  <a:cubicBezTo>
                    <a:pt x="5342" y="5352"/>
                    <a:pt x="5065" y="5250"/>
                    <a:pt x="4790" y="5250"/>
                  </a:cubicBezTo>
                  <a:cubicBezTo>
                    <a:pt x="4418" y="5250"/>
                    <a:pt x="4050" y="5438"/>
                    <a:pt x="3842" y="5797"/>
                  </a:cubicBezTo>
                  <a:cubicBezTo>
                    <a:pt x="3480" y="6420"/>
                    <a:pt x="3812" y="7203"/>
                    <a:pt x="4505" y="7394"/>
                  </a:cubicBezTo>
                  <a:lnTo>
                    <a:pt x="4505" y="9364"/>
                  </a:lnTo>
                  <a:cubicBezTo>
                    <a:pt x="3812" y="9554"/>
                    <a:pt x="3490" y="10338"/>
                    <a:pt x="3842" y="10961"/>
                  </a:cubicBezTo>
                  <a:lnTo>
                    <a:pt x="3259" y="11544"/>
                  </a:lnTo>
                  <a:cubicBezTo>
                    <a:pt x="3112" y="11468"/>
                    <a:pt x="2956" y="11432"/>
                    <a:pt x="2803" y="11432"/>
                  </a:cubicBezTo>
                  <a:cubicBezTo>
                    <a:pt x="2388" y="11432"/>
                    <a:pt x="1995" y="11691"/>
                    <a:pt x="1863" y="12117"/>
                  </a:cubicBezTo>
                  <a:lnTo>
                    <a:pt x="406" y="12117"/>
                  </a:lnTo>
                  <a:cubicBezTo>
                    <a:pt x="399" y="12116"/>
                    <a:pt x="393" y="12116"/>
                    <a:pt x="386" y="12116"/>
                  </a:cubicBezTo>
                  <a:cubicBezTo>
                    <a:pt x="0" y="12116"/>
                    <a:pt x="0" y="12700"/>
                    <a:pt x="386" y="12700"/>
                  </a:cubicBezTo>
                  <a:cubicBezTo>
                    <a:pt x="393" y="12700"/>
                    <a:pt x="399" y="12700"/>
                    <a:pt x="406" y="12699"/>
                  </a:cubicBezTo>
                  <a:lnTo>
                    <a:pt x="1863" y="12699"/>
                  </a:lnTo>
                  <a:cubicBezTo>
                    <a:pt x="1994" y="13115"/>
                    <a:pt x="2379" y="13378"/>
                    <a:pt x="2791" y="13378"/>
                  </a:cubicBezTo>
                  <a:cubicBezTo>
                    <a:pt x="2917" y="13378"/>
                    <a:pt x="3045" y="13354"/>
                    <a:pt x="3169" y="13302"/>
                  </a:cubicBezTo>
                  <a:cubicBezTo>
                    <a:pt x="3701" y="13081"/>
                    <a:pt x="3922" y="12458"/>
                    <a:pt x="3661" y="11956"/>
                  </a:cubicBezTo>
                  <a:lnTo>
                    <a:pt x="4254" y="11363"/>
                  </a:lnTo>
                  <a:cubicBezTo>
                    <a:pt x="4421" y="11459"/>
                    <a:pt x="4607" y="11505"/>
                    <a:pt x="4791" y="11505"/>
                  </a:cubicBezTo>
                  <a:cubicBezTo>
                    <a:pt x="5070" y="11505"/>
                    <a:pt x="5348" y="11398"/>
                    <a:pt x="5560" y="11192"/>
                  </a:cubicBezTo>
                  <a:lnTo>
                    <a:pt x="7268" y="12177"/>
                  </a:lnTo>
                  <a:cubicBezTo>
                    <a:pt x="7087" y="12870"/>
                    <a:pt x="7610" y="13543"/>
                    <a:pt x="8323" y="13543"/>
                  </a:cubicBezTo>
                  <a:cubicBezTo>
                    <a:pt x="9036" y="13543"/>
                    <a:pt x="9559" y="12870"/>
                    <a:pt x="9378" y="12177"/>
                  </a:cubicBezTo>
                  <a:lnTo>
                    <a:pt x="11086" y="11192"/>
                  </a:lnTo>
                  <a:cubicBezTo>
                    <a:pt x="11298" y="11398"/>
                    <a:pt x="11575" y="11505"/>
                    <a:pt x="11855" y="11505"/>
                  </a:cubicBezTo>
                  <a:cubicBezTo>
                    <a:pt x="12039" y="11505"/>
                    <a:pt x="12224" y="11459"/>
                    <a:pt x="12392" y="11363"/>
                  </a:cubicBezTo>
                  <a:lnTo>
                    <a:pt x="12985" y="11956"/>
                  </a:lnTo>
                  <a:cubicBezTo>
                    <a:pt x="12614" y="12656"/>
                    <a:pt x="13173" y="13389"/>
                    <a:pt x="13844" y="13389"/>
                  </a:cubicBezTo>
                  <a:cubicBezTo>
                    <a:pt x="14010" y="13389"/>
                    <a:pt x="14183" y="13344"/>
                    <a:pt x="14351" y="13242"/>
                  </a:cubicBezTo>
                  <a:cubicBezTo>
                    <a:pt x="15195" y="12729"/>
                    <a:pt x="14833" y="11433"/>
                    <a:pt x="13849" y="11433"/>
                  </a:cubicBezTo>
                  <a:cubicBezTo>
                    <a:pt x="13688" y="11433"/>
                    <a:pt x="13527" y="11473"/>
                    <a:pt x="13387" y="11544"/>
                  </a:cubicBezTo>
                  <a:lnTo>
                    <a:pt x="12804" y="10961"/>
                  </a:lnTo>
                  <a:cubicBezTo>
                    <a:pt x="13156" y="10338"/>
                    <a:pt x="12834" y="9554"/>
                    <a:pt x="12141" y="9364"/>
                  </a:cubicBezTo>
                  <a:lnTo>
                    <a:pt x="12141" y="7394"/>
                  </a:lnTo>
                  <a:cubicBezTo>
                    <a:pt x="12834" y="7203"/>
                    <a:pt x="13166" y="6410"/>
                    <a:pt x="12804" y="5797"/>
                  </a:cubicBezTo>
                  <a:cubicBezTo>
                    <a:pt x="12596" y="5438"/>
                    <a:pt x="12228" y="5250"/>
                    <a:pt x="11856" y="5250"/>
                  </a:cubicBezTo>
                  <a:cubicBezTo>
                    <a:pt x="11581" y="5250"/>
                    <a:pt x="11303" y="5352"/>
                    <a:pt x="11086" y="5566"/>
                  </a:cubicBezTo>
                  <a:lnTo>
                    <a:pt x="9378" y="4581"/>
                  </a:lnTo>
                  <a:cubicBezTo>
                    <a:pt x="9529" y="3998"/>
                    <a:pt x="9187" y="3406"/>
                    <a:pt x="8614" y="3245"/>
                  </a:cubicBezTo>
                  <a:lnTo>
                    <a:pt x="8614" y="1909"/>
                  </a:lnTo>
                  <a:cubicBezTo>
                    <a:pt x="8916" y="1808"/>
                    <a:pt x="9157" y="1567"/>
                    <a:pt x="9257" y="1266"/>
                  </a:cubicBezTo>
                  <a:lnTo>
                    <a:pt x="9830" y="1266"/>
                  </a:lnTo>
                  <a:cubicBezTo>
                    <a:pt x="10182" y="1235"/>
                    <a:pt x="10182" y="713"/>
                    <a:pt x="9830" y="683"/>
                  </a:cubicBezTo>
                  <a:lnTo>
                    <a:pt x="9257" y="683"/>
                  </a:lnTo>
                  <a:cubicBezTo>
                    <a:pt x="9119" y="249"/>
                    <a:pt x="8721" y="0"/>
                    <a:pt x="8315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96;p41">
              <a:extLst>
                <a:ext uri="{FF2B5EF4-FFF2-40B4-BE49-F238E27FC236}">
                  <a16:creationId xmlns:a16="http://schemas.microsoft.com/office/drawing/2014/main" id="{BF4CA7FC-1696-4263-BE9E-E88C7AAC49AA}"/>
                </a:ext>
              </a:extLst>
            </p:cNvPr>
            <p:cNvSpPr/>
            <p:nvPr/>
          </p:nvSpPr>
          <p:spPr>
            <a:xfrm>
              <a:off x="7501883" y="2888071"/>
              <a:ext cx="20471" cy="14600"/>
            </a:xfrm>
            <a:custGeom>
              <a:avLst/>
              <a:gdLst/>
              <a:ahLst/>
              <a:cxnLst/>
              <a:rect l="l" t="t" r="r" b="b"/>
              <a:pathLst>
                <a:path w="795" h="567" extrusionOk="0">
                  <a:moveTo>
                    <a:pt x="387" y="0"/>
                  </a:moveTo>
                  <a:cubicBezTo>
                    <a:pt x="154" y="0"/>
                    <a:pt x="1" y="295"/>
                    <a:pt x="192" y="486"/>
                  </a:cubicBezTo>
                  <a:cubicBezTo>
                    <a:pt x="252" y="536"/>
                    <a:pt x="322" y="567"/>
                    <a:pt x="392" y="567"/>
                  </a:cubicBezTo>
                  <a:cubicBezTo>
                    <a:pt x="714" y="567"/>
                    <a:pt x="794" y="135"/>
                    <a:pt x="503" y="24"/>
                  </a:cubicBezTo>
                  <a:cubicBezTo>
                    <a:pt x="463" y="8"/>
                    <a:pt x="424" y="0"/>
                    <a:pt x="387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00705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4;p22">
            <a:extLst>
              <a:ext uri="{FF2B5EF4-FFF2-40B4-BE49-F238E27FC236}">
                <a16:creationId xmlns:a16="http://schemas.microsoft.com/office/drawing/2014/main" id="{F45B21B5-D4B5-4E92-9660-A5C3BFAA0FA7}"/>
              </a:ext>
            </a:extLst>
          </p:cNvPr>
          <p:cNvSpPr txBox="1">
            <a:spLocks/>
          </p:cNvSpPr>
          <p:nvPr/>
        </p:nvSpPr>
        <p:spPr>
          <a:xfrm>
            <a:off x="2548980" y="271996"/>
            <a:ext cx="4107512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Unica One"/>
              <a:buNone/>
              <a:defRPr sz="3600" b="1" i="0" u="none" strike="noStrike" cap="none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en-US" sz="2800">
                <a:ln w="6350">
                  <a:solidFill>
                    <a:schemeClr val="bg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bel"/>
              </a:rPr>
              <a:t>TEST RESULTS (</a:t>
            </a:r>
            <a:r>
              <a:rPr lang="en-US" sz="2800" err="1">
                <a:ln w="6350">
                  <a:solidFill>
                    <a:schemeClr val="bg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bel"/>
              </a:rPr>
              <a:t>XGBoost</a:t>
            </a:r>
            <a:r>
              <a:rPr lang="en-US" sz="2800">
                <a:ln w="6350">
                  <a:solidFill>
                    <a:schemeClr val="bg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bel"/>
              </a:rPr>
              <a:t>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1082CEB-9464-45C4-B784-8EA44BF97B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09" t="9303" r="25132" b="16112"/>
          <a:stretch/>
        </p:blipFill>
        <p:spPr>
          <a:xfrm>
            <a:off x="482447" y="1224084"/>
            <a:ext cx="4740139" cy="3300278"/>
          </a:xfrm>
          <a:prstGeom prst="rect">
            <a:avLst/>
          </a:prstGeom>
        </p:spPr>
      </p:pic>
      <p:grpSp>
        <p:nvGrpSpPr>
          <p:cNvPr id="23" name="Google Shape;1687;p41">
            <a:extLst>
              <a:ext uri="{FF2B5EF4-FFF2-40B4-BE49-F238E27FC236}">
                <a16:creationId xmlns:a16="http://schemas.microsoft.com/office/drawing/2014/main" id="{F34FBD2B-D45A-417C-B998-47A06B31DE72}"/>
              </a:ext>
            </a:extLst>
          </p:cNvPr>
          <p:cNvGrpSpPr/>
          <p:nvPr/>
        </p:nvGrpSpPr>
        <p:grpSpPr>
          <a:xfrm>
            <a:off x="6469854" y="344244"/>
            <a:ext cx="387563" cy="250985"/>
            <a:chOff x="2161282" y="3535452"/>
            <a:chExt cx="387563" cy="250985"/>
          </a:xfrm>
        </p:grpSpPr>
        <p:sp>
          <p:nvSpPr>
            <p:cNvPr id="24" name="Google Shape;1688;p41">
              <a:extLst>
                <a:ext uri="{FF2B5EF4-FFF2-40B4-BE49-F238E27FC236}">
                  <a16:creationId xmlns:a16="http://schemas.microsoft.com/office/drawing/2014/main" id="{81FF699E-4A9B-4079-94E5-86A04F1ACE71}"/>
                </a:ext>
              </a:extLst>
            </p:cNvPr>
            <p:cNvSpPr/>
            <p:nvPr/>
          </p:nvSpPr>
          <p:spPr>
            <a:xfrm>
              <a:off x="2215074" y="3593570"/>
              <a:ext cx="20471" cy="14883"/>
            </a:xfrm>
            <a:custGeom>
              <a:avLst/>
              <a:gdLst/>
              <a:ahLst/>
              <a:cxnLst/>
              <a:rect l="l" t="t" r="r" b="b"/>
              <a:pathLst>
                <a:path w="795" h="578" extrusionOk="0">
                  <a:moveTo>
                    <a:pt x="408" y="1"/>
                  </a:moveTo>
                  <a:cubicBezTo>
                    <a:pt x="371" y="1"/>
                    <a:pt x="332" y="8"/>
                    <a:pt x="292" y="25"/>
                  </a:cubicBezTo>
                  <a:cubicBezTo>
                    <a:pt x="1" y="145"/>
                    <a:pt x="91" y="577"/>
                    <a:pt x="403" y="577"/>
                  </a:cubicBezTo>
                  <a:cubicBezTo>
                    <a:pt x="483" y="577"/>
                    <a:pt x="553" y="547"/>
                    <a:pt x="604" y="497"/>
                  </a:cubicBezTo>
                  <a:cubicBezTo>
                    <a:pt x="794" y="297"/>
                    <a:pt x="641" y="1"/>
                    <a:pt x="408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89;p41">
              <a:extLst>
                <a:ext uri="{FF2B5EF4-FFF2-40B4-BE49-F238E27FC236}">
                  <a16:creationId xmlns:a16="http://schemas.microsoft.com/office/drawing/2014/main" id="{85665783-BD25-4B00-A171-675BBCC31453}"/>
                </a:ext>
              </a:extLst>
            </p:cNvPr>
            <p:cNvSpPr/>
            <p:nvPr/>
          </p:nvSpPr>
          <p:spPr>
            <a:xfrm>
              <a:off x="2495517" y="3589270"/>
              <a:ext cx="20471" cy="14883"/>
            </a:xfrm>
            <a:custGeom>
              <a:avLst/>
              <a:gdLst/>
              <a:ahLst/>
              <a:cxnLst/>
              <a:rect l="l" t="t" r="r" b="b"/>
              <a:pathLst>
                <a:path w="795" h="578" extrusionOk="0">
                  <a:moveTo>
                    <a:pt x="403" y="1"/>
                  </a:moveTo>
                  <a:cubicBezTo>
                    <a:pt x="91" y="1"/>
                    <a:pt x="1" y="433"/>
                    <a:pt x="292" y="553"/>
                  </a:cubicBezTo>
                  <a:cubicBezTo>
                    <a:pt x="332" y="570"/>
                    <a:pt x="371" y="577"/>
                    <a:pt x="408" y="577"/>
                  </a:cubicBezTo>
                  <a:cubicBezTo>
                    <a:pt x="641" y="577"/>
                    <a:pt x="794" y="282"/>
                    <a:pt x="604" y="91"/>
                  </a:cubicBezTo>
                  <a:cubicBezTo>
                    <a:pt x="553" y="31"/>
                    <a:pt x="483" y="1"/>
                    <a:pt x="403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90;p41">
              <a:extLst>
                <a:ext uri="{FF2B5EF4-FFF2-40B4-BE49-F238E27FC236}">
                  <a16:creationId xmlns:a16="http://schemas.microsoft.com/office/drawing/2014/main" id="{A2476DB4-0AD2-4B08-AB50-62FC726A1338}"/>
                </a:ext>
              </a:extLst>
            </p:cNvPr>
            <p:cNvSpPr/>
            <p:nvPr/>
          </p:nvSpPr>
          <p:spPr>
            <a:xfrm>
              <a:off x="2161282" y="3535452"/>
              <a:ext cx="387563" cy="250985"/>
            </a:xfrm>
            <a:custGeom>
              <a:avLst/>
              <a:gdLst/>
              <a:ahLst/>
              <a:cxnLst/>
              <a:rect l="l" t="t" r="r" b="b"/>
              <a:pathLst>
                <a:path w="15051" h="9747" extrusionOk="0">
                  <a:moveTo>
                    <a:pt x="8460" y="574"/>
                  </a:moveTo>
                  <a:lnTo>
                    <a:pt x="8460" y="4150"/>
                  </a:lnTo>
                  <a:cubicBezTo>
                    <a:pt x="8460" y="4271"/>
                    <a:pt x="8530" y="4371"/>
                    <a:pt x="8641" y="4422"/>
                  </a:cubicBezTo>
                  <a:cubicBezTo>
                    <a:pt x="9736" y="4864"/>
                    <a:pt x="10359" y="6019"/>
                    <a:pt x="10138" y="7174"/>
                  </a:cubicBezTo>
                  <a:cubicBezTo>
                    <a:pt x="9906" y="8330"/>
                    <a:pt x="8892" y="9174"/>
                    <a:pt x="7716" y="9174"/>
                  </a:cubicBezTo>
                  <a:cubicBezTo>
                    <a:pt x="7304" y="9174"/>
                    <a:pt x="6902" y="9073"/>
                    <a:pt x="6541" y="8882"/>
                  </a:cubicBezTo>
                  <a:cubicBezTo>
                    <a:pt x="6742" y="8440"/>
                    <a:pt x="6722" y="7938"/>
                    <a:pt x="6480" y="7516"/>
                  </a:cubicBezTo>
                  <a:lnTo>
                    <a:pt x="5446" y="5738"/>
                  </a:lnTo>
                  <a:cubicBezTo>
                    <a:pt x="5707" y="5135"/>
                    <a:pt x="6189" y="4673"/>
                    <a:pt x="6792" y="4422"/>
                  </a:cubicBezTo>
                  <a:cubicBezTo>
                    <a:pt x="6892" y="4381"/>
                    <a:pt x="6963" y="4271"/>
                    <a:pt x="6963" y="4160"/>
                  </a:cubicBezTo>
                  <a:lnTo>
                    <a:pt x="6963" y="574"/>
                  </a:lnTo>
                  <a:close/>
                  <a:moveTo>
                    <a:pt x="2210" y="1"/>
                  </a:moveTo>
                  <a:cubicBezTo>
                    <a:pt x="1829" y="1"/>
                    <a:pt x="1829" y="574"/>
                    <a:pt x="2210" y="574"/>
                  </a:cubicBezTo>
                  <a:lnTo>
                    <a:pt x="2210" y="1267"/>
                  </a:lnTo>
                  <a:cubicBezTo>
                    <a:pt x="2210" y="1453"/>
                    <a:pt x="2354" y="1546"/>
                    <a:pt x="2497" y="1546"/>
                  </a:cubicBezTo>
                  <a:cubicBezTo>
                    <a:pt x="2640" y="1546"/>
                    <a:pt x="2783" y="1453"/>
                    <a:pt x="2783" y="1267"/>
                  </a:cubicBezTo>
                  <a:lnTo>
                    <a:pt x="2783" y="574"/>
                  </a:lnTo>
                  <a:lnTo>
                    <a:pt x="4270" y="574"/>
                  </a:lnTo>
                  <a:lnTo>
                    <a:pt x="4270" y="4763"/>
                  </a:lnTo>
                  <a:cubicBezTo>
                    <a:pt x="4270" y="4813"/>
                    <a:pt x="4280" y="4854"/>
                    <a:pt x="4310" y="4904"/>
                  </a:cubicBezTo>
                  <a:lnTo>
                    <a:pt x="4592" y="5386"/>
                  </a:lnTo>
                  <a:lnTo>
                    <a:pt x="4391" y="5386"/>
                  </a:lnTo>
                  <a:cubicBezTo>
                    <a:pt x="4009" y="5386"/>
                    <a:pt x="4009" y="5959"/>
                    <a:pt x="4391" y="5959"/>
                  </a:cubicBezTo>
                  <a:lnTo>
                    <a:pt x="4913" y="5959"/>
                  </a:lnTo>
                  <a:lnTo>
                    <a:pt x="5315" y="6652"/>
                  </a:lnTo>
                  <a:lnTo>
                    <a:pt x="5124" y="6652"/>
                  </a:lnTo>
                  <a:cubicBezTo>
                    <a:pt x="5121" y="6652"/>
                    <a:pt x="5117" y="6652"/>
                    <a:pt x="5114" y="6652"/>
                  </a:cubicBezTo>
                  <a:cubicBezTo>
                    <a:pt x="4742" y="6652"/>
                    <a:pt x="4746" y="7215"/>
                    <a:pt x="5124" y="7215"/>
                  </a:cubicBezTo>
                  <a:lnTo>
                    <a:pt x="5636" y="7215"/>
                  </a:lnTo>
                  <a:lnTo>
                    <a:pt x="5978" y="7797"/>
                  </a:lnTo>
                  <a:cubicBezTo>
                    <a:pt x="5998" y="7828"/>
                    <a:pt x="6008" y="7868"/>
                    <a:pt x="6028" y="7908"/>
                  </a:cubicBezTo>
                  <a:lnTo>
                    <a:pt x="5687" y="7908"/>
                  </a:lnTo>
                  <a:cubicBezTo>
                    <a:pt x="5305" y="7908"/>
                    <a:pt x="5305" y="8481"/>
                    <a:pt x="5687" y="8481"/>
                  </a:cubicBezTo>
                  <a:lnTo>
                    <a:pt x="6068" y="8481"/>
                  </a:lnTo>
                  <a:cubicBezTo>
                    <a:pt x="6038" y="8561"/>
                    <a:pt x="6008" y="8641"/>
                    <a:pt x="5968" y="8712"/>
                  </a:cubicBezTo>
                  <a:cubicBezTo>
                    <a:pt x="5812" y="8986"/>
                    <a:pt x="5522" y="9164"/>
                    <a:pt x="5201" y="9164"/>
                  </a:cubicBezTo>
                  <a:cubicBezTo>
                    <a:pt x="5192" y="9164"/>
                    <a:pt x="5183" y="9164"/>
                    <a:pt x="5174" y="9164"/>
                  </a:cubicBezTo>
                  <a:lnTo>
                    <a:pt x="1859" y="9164"/>
                  </a:lnTo>
                  <a:cubicBezTo>
                    <a:pt x="1155" y="9164"/>
                    <a:pt x="723" y="8400"/>
                    <a:pt x="1075" y="7797"/>
                  </a:cubicBezTo>
                  <a:lnTo>
                    <a:pt x="2743" y="4904"/>
                  </a:lnTo>
                  <a:cubicBezTo>
                    <a:pt x="2763" y="4854"/>
                    <a:pt x="2783" y="4803"/>
                    <a:pt x="2783" y="4763"/>
                  </a:cubicBezTo>
                  <a:lnTo>
                    <a:pt x="2783" y="3678"/>
                  </a:lnTo>
                  <a:cubicBezTo>
                    <a:pt x="2778" y="3487"/>
                    <a:pt x="2632" y="3392"/>
                    <a:pt x="2489" y="3392"/>
                  </a:cubicBezTo>
                  <a:cubicBezTo>
                    <a:pt x="2346" y="3392"/>
                    <a:pt x="2205" y="3487"/>
                    <a:pt x="2210" y="3678"/>
                  </a:cubicBezTo>
                  <a:lnTo>
                    <a:pt x="2210" y="4683"/>
                  </a:lnTo>
                  <a:lnTo>
                    <a:pt x="573" y="7506"/>
                  </a:lnTo>
                  <a:cubicBezTo>
                    <a:pt x="0" y="8501"/>
                    <a:pt x="713" y="9736"/>
                    <a:pt x="1859" y="9736"/>
                  </a:cubicBezTo>
                  <a:lnTo>
                    <a:pt x="5184" y="9736"/>
                  </a:lnTo>
                  <a:cubicBezTo>
                    <a:pt x="5196" y="9737"/>
                    <a:pt x="5208" y="9737"/>
                    <a:pt x="5220" y="9737"/>
                  </a:cubicBezTo>
                  <a:cubicBezTo>
                    <a:pt x="5589" y="9737"/>
                    <a:pt x="5936" y="9588"/>
                    <a:pt x="6199" y="9335"/>
                  </a:cubicBezTo>
                  <a:cubicBezTo>
                    <a:pt x="6677" y="9610"/>
                    <a:pt x="7204" y="9745"/>
                    <a:pt x="7728" y="9745"/>
                  </a:cubicBezTo>
                  <a:cubicBezTo>
                    <a:pt x="8426" y="9745"/>
                    <a:pt x="9118" y="9504"/>
                    <a:pt x="9675" y="9033"/>
                  </a:cubicBezTo>
                  <a:cubicBezTo>
                    <a:pt x="9766" y="9445"/>
                    <a:pt x="10138" y="9747"/>
                    <a:pt x="10570" y="9747"/>
                  </a:cubicBezTo>
                  <a:lnTo>
                    <a:pt x="14136" y="9747"/>
                  </a:lnTo>
                  <a:cubicBezTo>
                    <a:pt x="14639" y="9747"/>
                    <a:pt x="15051" y="9345"/>
                    <a:pt x="15051" y="8842"/>
                  </a:cubicBezTo>
                  <a:lnTo>
                    <a:pt x="15051" y="5768"/>
                  </a:lnTo>
                  <a:cubicBezTo>
                    <a:pt x="15041" y="4954"/>
                    <a:pt x="14468" y="4271"/>
                    <a:pt x="13674" y="4130"/>
                  </a:cubicBezTo>
                  <a:lnTo>
                    <a:pt x="13674" y="3417"/>
                  </a:lnTo>
                  <a:cubicBezTo>
                    <a:pt x="13674" y="3226"/>
                    <a:pt x="13531" y="3131"/>
                    <a:pt x="13388" y="3131"/>
                  </a:cubicBezTo>
                  <a:cubicBezTo>
                    <a:pt x="13245" y="3131"/>
                    <a:pt x="13101" y="3226"/>
                    <a:pt x="13101" y="3417"/>
                  </a:cubicBezTo>
                  <a:lnTo>
                    <a:pt x="13101" y="4381"/>
                  </a:lnTo>
                  <a:cubicBezTo>
                    <a:pt x="13101" y="4542"/>
                    <a:pt x="13222" y="4673"/>
                    <a:pt x="13383" y="4673"/>
                  </a:cubicBezTo>
                  <a:cubicBezTo>
                    <a:pt x="13845" y="4673"/>
                    <a:pt x="14247" y="4954"/>
                    <a:pt x="14408" y="5386"/>
                  </a:cubicBezTo>
                  <a:lnTo>
                    <a:pt x="13955" y="5386"/>
                  </a:lnTo>
                  <a:cubicBezTo>
                    <a:pt x="13574" y="5386"/>
                    <a:pt x="13574" y="5959"/>
                    <a:pt x="13955" y="5959"/>
                  </a:cubicBezTo>
                  <a:lnTo>
                    <a:pt x="14468" y="5959"/>
                  </a:lnTo>
                  <a:lnTo>
                    <a:pt x="14468" y="6642"/>
                  </a:lnTo>
                  <a:lnTo>
                    <a:pt x="13955" y="6642"/>
                  </a:lnTo>
                  <a:cubicBezTo>
                    <a:pt x="13574" y="6642"/>
                    <a:pt x="13574" y="7215"/>
                    <a:pt x="13955" y="7215"/>
                  </a:cubicBezTo>
                  <a:lnTo>
                    <a:pt x="14468" y="7215"/>
                  </a:lnTo>
                  <a:lnTo>
                    <a:pt x="14468" y="7908"/>
                  </a:lnTo>
                  <a:lnTo>
                    <a:pt x="13955" y="7908"/>
                  </a:lnTo>
                  <a:cubicBezTo>
                    <a:pt x="13574" y="7908"/>
                    <a:pt x="13574" y="8481"/>
                    <a:pt x="13955" y="8481"/>
                  </a:cubicBezTo>
                  <a:lnTo>
                    <a:pt x="14468" y="8481"/>
                  </a:lnTo>
                  <a:lnTo>
                    <a:pt x="14468" y="8832"/>
                  </a:lnTo>
                  <a:cubicBezTo>
                    <a:pt x="14468" y="9013"/>
                    <a:pt x="14317" y="9164"/>
                    <a:pt x="14136" y="9164"/>
                  </a:cubicBezTo>
                  <a:lnTo>
                    <a:pt x="10570" y="9164"/>
                  </a:lnTo>
                  <a:cubicBezTo>
                    <a:pt x="10379" y="9164"/>
                    <a:pt x="10228" y="9013"/>
                    <a:pt x="10228" y="8832"/>
                  </a:cubicBezTo>
                  <a:lnTo>
                    <a:pt x="10228" y="8450"/>
                  </a:lnTo>
                  <a:cubicBezTo>
                    <a:pt x="10228" y="8440"/>
                    <a:pt x="10228" y="8420"/>
                    <a:pt x="10228" y="8400"/>
                  </a:cubicBezTo>
                  <a:cubicBezTo>
                    <a:pt x="10871" y="7456"/>
                    <a:pt x="10931" y="6220"/>
                    <a:pt x="10379" y="5215"/>
                  </a:cubicBezTo>
                  <a:cubicBezTo>
                    <a:pt x="10570" y="4874"/>
                    <a:pt x="10931" y="4663"/>
                    <a:pt x="11323" y="4663"/>
                  </a:cubicBezTo>
                  <a:cubicBezTo>
                    <a:pt x="11484" y="4663"/>
                    <a:pt x="11604" y="4532"/>
                    <a:pt x="11604" y="4381"/>
                  </a:cubicBezTo>
                  <a:lnTo>
                    <a:pt x="11604" y="574"/>
                  </a:lnTo>
                  <a:lnTo>
                    <a:pt x="13101" y="574"/>
                  </a:lnTo>
                  <a:lnTo>
                    <a:pt x="13101" y="1277"/>
                  </a:lnTo>
                  <a:cubicBezTo>
                    <a:pt x="13101" y="1468"/>
                    <a:pt x="13245" y="1563"/>
                    <a:pt x="13388" y="1563"/>
                  </a:cubicBezTo>
                  <a:cubicBezTo>
                    <a:pt x="13531" y="1563"/>
                    <a:pt x="13674" y="1468"/>
                    <a:pt x="13674" y="1277"/>
                  </a:cubicBezTo>
                  <a:lnTo>
                    <a:pt x="13674" y="574"/>
                  </a:lnTo>
                  <a:cubicBezTo>
                    <a:pt x="14056" y="574"/>
                    <a:pt x="14056" y="1"/>
                    <a:pt x="13674" y="1"/>
                  </a:cubicBezTo>
                  <a:lnTo>
                    <a:pt x="11032" y="1"/>
                  </a:lnTo>
                  <a:cubicBezTo>
                    <a:pt x="10650" y="1"/>
                    <a:pt x="10650" y="574"/>
                    <a:pt x="11032" y="574"/>
                  </a:cubicBezTo>
                  <a:lnTo>
                    <a:pt x="11032" y="4130"/>
                  </a:lnTo>
                  <a:cubicBezTo>
                    <a:pt x="10630" y="4201"/>
                    <a:pt x="10268" y="4412"/>
                    <a:pt x="10017" y="4733"/>
                  </a:cubicBezTo>
                  <a:cubicBezTo>
                    <a:pt x="9746" y="4412"/>
                    <a:pt x="9404" y="4160"/>
                    <a:pt x="9032" y="3979"/>
                  </a:cubicBezTo>
                  <a:lnTo>
                    <a:pt x="9032" y="584"/>
                  </a:lnTo>
                  <a:cubicBezTo>
                    <a:pt x="9414" y="584"/>
                    <a:pt x="9414" y="11"/>
                    <a:pt x="9032" y="11"/>
                  </a:cubicBezTo>
                  <a:lnTo>
                    <a:pt x="6390" y="11"/>
                  </a:lnTo>
                  <a:cubicBezTo>
                    <a:pt x="6008" y="11"/>
                    <a:pt x="6008" y="584"/>
                    <a:pt x="6390" y="584"/>
                  </a:cubicBezTo>
                  <a:lnTo>
                    <a:pt x="6390" y="3979"/>
                  </a:lnTo>
                  <a:cubicBezTo>
                    <a:pt x="5857" y="4231"/>
                    <a:pt x="5415" y="4633"/>
                    <a:pt x="5104" y="5135"/>
                  </a:cubicBezTo>
                  <a:lnTo>
                    <a:pt x="4843" y="4683"/>
                  </a:lnTo>
                  <a:lnTo>
                    <a:pt x="4843" y="574"/>
                  </a:lnTo>
                  <a:cubicBezTo>
                    <a:pt x="5225" y="574"/>
                    <a:pt x="5225" y="1"/>
                    <a:pt x="4843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91;p41">
              <a:extLst>
                <a:ext uri="{FF2B5EF4-FFF2-40B4-BE49-F238E27FC236}">
                  <a16:creationId xmlns:a16="http://schemas.microsoft.com/office/drawing/2014/main" id="{763CD290-225A-44A2-9D47-4D2C69A3F218}"/>
                </a:ext>
              </a:extLst>
            </p:cNvPr>
            <p:cNvSpPr/>
            <p:nvPr/>
          </p:nvSpPr>
          <p:spPr>
            <a:xfrm>
              <a:off x="2369265" y="3739057"/>
              <a:ext cx="32883" cy="14781"/>
            </a:xfrm>
            <a:custGeom>
              <a:avLst/>
              <a:gdLst/>
              <a:ahLst/>
              <a:cxnLst/>
              <a:rect l="l" t="t" r="r" b="b"/>
              <a:pathLst>
                <a:path w="1277" h="574" extrusionOk="0">
                  <a:moveTo>
                    <a:pt x="383" y="1"/>
                  </a:moveTo>
                  <a:cubicBezTo>
                    <a:pt x="1" y="1"/>
                    <a:pt x="1" y="574"/>
                    <a:pt x="383" y="574"/>
                  </a:cubicBezTo>
                  <a:lnTo>
                    <a:pt x="895" y="574"/>
                  </a:lnTo>
                  <a:cubicBezTo>
                    <a:pt x="1277" y="574"/>
                    <a:pt x="1277" y="1"/>
                    <a:pt x="895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92;p41">
              <a:extLst>
                <a:ext uri="{FF2B5EF4-FFF2-40B4-BE49-F238E27FC236}">
                  <a16:creationId xmlns:a16="http://schemas.microsoft.com/office/drawing/2014/main" id="{B1E33811-B3D0-4877-9430-AF1808CE68F5}"/>
                </a:ext>
              </a:extLst>
            </p:cNvPr>
            <p:cNvSpPr/>
            <p:nvPr/>
          </p:nvSpPr>
          <p:spPr>
            <a:xfrm>
              <a:off x="2369265" y="3706741"/>
              <a:ext cx="32883" cy="14755"/>
            </a:xfrm>
            <a:custGeom>
              <a:avLst/>
              <a:gdLst/>
              <a:ahLst/>
              <a:cxnLst/>
              <a:rect l="l" t="t" r="r" b="b"/>
              <a:pathLst>
                <a:path w="1277" h="573" extrusionOk="0">
                  <a:moveTo>
                    <a:pt x="383" y="0"/>
                  </a:moveTo>
                  <a:cubicBezTo>
                    <a:pt x="1" y="0"/>
                    <a:pt x="1" y="573"/>
                    <a:pt x="383" y="573"/>
                  </a:cubicBezTo>
                  <a:lnTo>
                    <a:pt x="895" y="573"/>
                  </a:lnTo>
                  <a:cubicBezTo>
                    <a:pt x="1277" y="573"/>
                    <a:pt x="1277" y="0"/>
                    <a:pt x="895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93;p41">
              <a:extLst>
                <a:ext uri="{FF2B5EF4-FFF2-40B4-BE49-F238E27FC236}">
                  <a16:creationId xmlns:a16="http://schemas.microsoft.com/office/drawing/2014/main" id="{4452C728-224C-4A11-B987-1F9429F109EF}"/>
                </a:ext>
              </a:extLst>
            </p:cNvPr>
            <p:cNvSpPr/>
            <p:nvPr/>
          </p:nvSpPr>
          <p:spPr>
            <a:xfrm>
              <a:off x="2369265" y="3674142"/>
              <a:ext cx="32883" cy="14755"/>
            </a:xfrm>
            <a:custGeom>
              <a:avLst/>
              <a:gdLst/>
              <a:ahLst/>
              <a:cxnLst/>
              <a:rect l="l" t="t" r="r" b="b"/>
              <a:pathLst>
                <a:path w="1277" h="573" extrusionOk="0">
                  <a:moveTo>
                    <a:pt x="383" y="0"/>
                  </a:moveTo>
                  <a:cubicBezTo>
                    <a:pt x="1" y="0"/>
                    <a:pt x="1" y="573"/>
                    <a:pt x="383" y="573"/>
                  </a:cubicBezTo>
                  <a:lnTo>
                    <a:pt x="895" y="573"/>
                  </a:lnTo>
                  <a:cubicBezTo>
                    <a:pt x="1277" y="573"/>
                    <a:pt x="1277" y="0"/>
                    <a:pt x="895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93;p22">
            <a:extLst>
              <a:ext uri="{FF2B5EF4-FFF2-40B4-BE49-F238E27FC236}">
                <a16:creationId xmlns:a16="http://schemas.microsoft.com/office/drawing/2014/main" id="{CDCA5FDB-CE8C-4851-BF5C-4D220F0700D3}"/>
              </a:ext>
            </a:extLst>
          </p:cNvPr>
          <p:cNvSpPr txBox="1">
            <a:spLocks/>
          </p:cNvSpPr>
          <p:nvPr/>
        </p:nvSpPr>
        <p:spPr>
          <a:xfrm>
            <a:off x="6269396" y="1329995"/>
            <a:ext cx="1753035" cy="6624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Accuracy: 0.89</a:t>
            </a:r>
          </a:p>
          <a:p>
            <a:endParaRPr lang="en-US" sz="2000">
              <a:ln w="3175">
                <a:solidFill>
                  <a:schemeClr val="tx2">
                    <a:lumMod val="9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964AC11-41F5-4E94-8926-9E955D9C1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610559"/>
              </p:ext>
            </p:extLst>
          </p:nvPr>
        </p:nvGraphicFramePr>
        <p:xfrm>
          <a:off x="5469296" y="2228849"/>
          <a:ext cx="3496110" cy="1472960"/>
        </p:xfrm>
        <a:graphic>
          <a:graphicData uri="http://schemas.openxmlformats.org/drawingml/2006/table">
            <a:tbl>
              <a:tblPr firstRow="1" bandRow="1">
                <a:tableStyleId>{22D07801-AEA9-4BB0-A9DA-57865F380088}</a:tableStyleId>
              </a:tblPr>
              <a:tblGrid>
                <a:gridCol w="1165370">
                  <a:extLst>
                    <a:ext uri="{9D8B030D-6E8A-4147-A177-3AD203B41FA5}">
                      <a16:colId xmlns:a16="http://schemas.microsoft.com/office/drawing/2014/main" val="3988728803"/>
                    </a:ext>
                  </a:extLst>
                </a:gridCol>
                <a:gridCol w="1165370">
                  <a:extLst>
                    <a:ext uri="{9D8B030D-6E8A-4147-A177-3AD203B41FA5}">
                      <a16:colId xmlns:a16="http://schemas.microsoft.com/office/drawing/2014/main" val="3878314384"/>
                    </a:ext>
                  </a:extLst>
                </a:gridCol>
                <a:gridCol w="1165370">
                  <a:extLst>
                    <a:ext uri="{9D8B030D-6E8A-4147-A177-3AD203B41FA5}">
                      <a16:colId xmlns:a16="http://schemas.microsoft.com/office/drawing/2014/main" val="3101093131"/>
                    </a:ext>
                  </a:extLst>
                </a:gridCol>
              </a:tblGrid>
              <a:tr h="368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600" b="1">
                        <a:ln w="3175">
                          <a:solidFill>
                            <a:schemeClr val="tx2">
                              <a:lumMod val="9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>
                          <a:ln w="3175">
                            <a:solidFill>
                              <a:schemeClr val="tx2">
                                <a:lumMod val="9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Precision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>
                          <a:ln w="3175">
                            <a:solidFill>
                              <a:schemeClr val="tx2">
                                <a:lumMod val="9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Recall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060570"/>
                  </a:ext>
                </a:extLst>
              </a:tr>
              <a:tr h="368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>
                          <a:ln w="3175">
                            <a:solidFill>
                              <a:schemeClr val="tx2">
                                <a:lumMod val="9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Benign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>
                          <a:ln w="3175">
                            <a:solidFill>
                              <a:schemeClr val="tx2">
                                <a:lumMod val="9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0.92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>
                          <a:ln w="3175">
                            <a:solidFill>
                              <a:schemeClr val="tx2">
                                <a:lumMod val="9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0.95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786962"/>
                  </a:ext>
                </a:extLst>
              </a:tr>
              <a:tr h="368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>
                          <a:ln w="3175">
                            <a:solidFill>
                              <a:schemeClr val="tx2">
                                <a:lumMod val="9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Uncertain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>
                          <a:ln w="3175">
                            <a:solidFill>
                              <a:schemeClr val="tx2">
                                <a:lumMod val="9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0.85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>
                          <a:ln w="3175">
                            <a:solidFill>
                              <a:schemeClr val="tx2">
                                <a:lumMod val="9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0.83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247147"/>
                  </a:ext>
                </a:extLst>
              </a:tr>
              <a:tr h="368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>
                          <a:ln w="3175">
                            <a:solidFill>
                              <a:schemeClr val="tx2">
                                <a:lumMod val="9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Pathogenic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>
                          <a:ln w="3175">
                            <a:solidFill>
                              <a:schemeClr val="tx2">
                                <a:lumMod val="9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0.89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>
                          <a:ln w="3175">
                            <a:solidFill>
                              <a:schemeClr val="tx2">
                                <a:lumMod val="9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0.86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612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523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3;p22">
            <a:extLst>
              <a:ext uri="{FF2B5EF4-FFF2-40B4-BE49-F238E27FC236}">
                <a16:creationId xmlns:a16="http://schemas.microsoft.com/office/drawing/2014/main" id="{09BC0466-9274-47A0-B9C1-40D11CC5433F}"/>
              </a:ext>
            </a:extLst>
          </p:cNvPr>
          <p:cNvSpPr txBox="1">
            <a:spLocks/>
          </p:cNvSpPr>
          <p:nvPr/>
        </p:nvSpPr>
        <p:spPr>
          <a:xfrm>
            <a:off x="780831" y="1964443"/>
            <a:ext cx="7582337" cy="1028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bel"/>
                <a:ea typeface="Abel"/>
                <a:cs typeface="Abel"/>
                <a:sym typeface="Abel"/>
              </a:rPr>
              <a:t>APPLICATIONS</a:t>
            </a:r>
            <a:endParaRPr lang="en-US" sz="3200">
              <a:ln w="3175">
                <a:solidFill>
                  <a:schemeClr val="tx2">
                    <a:lumMod val="9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  <a:p>
            <a:endParaRPr lang="en-US" sz="2000">
              <a:ln w="3175">
                <a:solidFill>
                  <a:schemeClr val="tx2">
                    <a:lumMod val="9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2031645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4;p22">
            <a:extLst>
              <a:ext uri="{FF2B5EF4-FFF2-40B4-BE49-F238E27FC236}">
                <a16:creationId xmlns:a16="http://schemas.microsoft.com/office/drawing/2014/main" id="{10A54662-5557-41EA-9352-C99156123290}"/>
              </a:ext>
            </a:extLst>
          </p:cNvPr>
          <p:cNvSpPr txBox="1">
            <a:spLocks/>
          </p:cNvSpPr>
          <p:nvPr/>
        </p:nvSpPr>
        <p:spPr>
          <a:xfrm>
            <a:off x="1744063" y="282997"/>
            <a:ext cx="5461394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Unica One"/>
              <a:buNone/>
              <a:defRPr sz="3600" b="1" i="0" u="none" strike="noStrike" cap="none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en-US" sz="2800">
                <a:ln w="6350">
                  <a:solidFill>
                    <a:schemeClr val="bg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bel"/>
              </a:rPr>
              <a:t>‘CLINICAL REVIEW STATUS’ TIERS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8674A1A-D30F-42B6-80B7-D88A44E82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994697"/>
              </p:ext>
            </p:extLst>
          </p:nvPr>
        </p:nvGraphicFramePr>
        <p:xfrm>
          <a:off x="378619" y="1268276"/>
          <a:ext cx="5300666" cy="2895825"/>
        </p:xfrm>
        <a:graphic>
          <a:graphicData uri="http://schemas.openxmlformats.org/drawingml/2006/table">
            <a:tbl>
              <a:tblPr firstRow="1" bandRow="1">
                <a:tableStyleId>{22D07801-AEA9-4BB0-A9DA-57865F380088}</a:tableStyleId>
              </a:tblPr>
              <a:tblGrid>
                <a:gridCol w="5300666">
                  <a:extLst>
                    <a:ext uri="{9D8B030D-6E8A-4147-A177-3AD203B41FA5}">
                      <a16:colId xmlns:a16="http://schemas.microsoft.com/office/drawing/2014/main" val="3988728803"/>
                    </a:ext>
                  </a:extLst>
                </a:gridCol>
              </a:tblGrid>
              <a:tr h="579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>
                          <a:ln w="3175">
                            <a:solidFill>
                              <a:schemeClr val="tx2">
                                <a:lumMod val="9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Reviewed by expert panel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060570"/>
                  </a:ext>
                </a:extLst>
              </a:tr>
              <a:tr h="579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>
                          <a:ln w="3175">
                            <a:solidFill>
                              <a:schemeClr val="tx2">
                                <a:lumMod val="9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Reviewed by multiple labs / No conflicts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786962"/>
                  </a:ext>
                </a:extLst>
              </a:tr>
              <a:tr h="579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>
                          <a:ln w="3175">
                            <a:solidFill>
                              <a:schemeClr val="tx2">
                                <a:lumMod val="9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Reviewed by multiple labs / Conflicting interpretations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2247147"/>
                  </a:ext>
                </a:extLst>
              </a:tr>
              <a:tr h="579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>
                          <a:ln w="3175">
                            <a:solidFill>
                              <a:schemeClr val="tx2">
                                <a:lumMod val="9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Reviewed by single lab with justification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612105"/>
                  </a:ext>
                </a:extLst>
              </a:tr>
              <a:tr h="579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>
                          <a:ln w="3175">
                            <a:solidFill>
                              <a:schemeClr val="tx2">
                                <a:lumMod val="9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Only assertion provided (no justification)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61745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AE3A01E2-27AD-485F-8275-1460B9DC2695}"/>
              </a:ext>
            </a:extLst>
          </p:cNvPr>
          <p:cNvSpPr/>
          <p:nvPr/>
        </p:nvSpPr>
        <p:spPr>
          <a:xfrm flipV="1">
            <a:off x="5929313" y="1576761"/>
            <a:ext cx="385763" cy="227885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93;p22">
            <a:extLst>
              <a:ext uri="{FF2B5EF4-FFF2-40B4-BE49-F238E27FC236}">
                <a16:creationId xmlns:a16="http://schemas.microsoft.com/office/drawing/2014/main" id="{3E7B8FFC-A5FF-41DB-AF1A-546AACC35E8B}"/>
              </a:ext>
            </a:extLst>
          </p:cNvPr>
          <p:cNvSpPr txBox="1">
            <a:spLocks/>
          </p:cNvSpPr>
          <p:nvPr/>
        </p:nvSpPr>
        <p:spPr>
          <a:xfrm>
            <a:off x="6486523" y="2412047"/>
            <a:ext cx="2386015" cy="745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RELIABILITY</a:t>
            </a:r>
          </a:p>
          <a:p>
            <a:endParaRPr lang="en-US" sz="1600">
              <a:ln w="3175">
                <a:solidFill>
                  <a:schemeClr val="tx2">
                    <a:lumMod val="9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2" name="Google Shape;93;p22">
            <a:extLst>
              <a:ext uri="{FF2B5EF4-FFF2-40B4-BE49-F238E27FC236}">
                <a16:creationId xmlns:a16="http://schemas.microsoft.com/office/drawing/2014/main" id="{EA0CE293-D1D0-4C50-9526-E64F29826215}"/>
              </a:ext>
            </a:extLst>
          </p:cNvPr>
          <p:cNvSpPr txBox="1">
            <a:spLocks/>
          </p:cNvSpPr>
          <p:nvPr/>
        </p:nvSpPr>
        <p:spPr>
          <a:xfrm rot="638884">
            <a:off x="4550861" y="4190890"/>
            <a:ext cx="2419714" cy="6194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>
                <a:ln w="9525"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267,282 rows</a:t>
            </a:r>
          </a:p>
          <a:p>
            <a:endParaRPr lang="en-US" sz="1600">
              <a:ln w="3175">
                <a:solidFill>
                  <a:schemeClr val="tx2">
                    <a:lumMod val="9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26" name="Google Shape;1619;p41">
            <a:extLst>
              <a:ext uri="{FF2B5EF4-FFF2-40B4-BE49-F238E27FC236}">
                <a16:creationId xmlns:a16="http://schemas.microsoft.com/office/drawing/2014/main" id="{5652604E-D8A0-467A-A79C-A0075A6FE11D}"/>
              </a:ext>
            </a:extLst>
          </p:cNvPr>
          <p:cNvGrpSpPr/>
          <p:nvPr/>
        </p:nvGrpSpPr>
        <p:grpSpPr>
          <a:xfrm>
            <a:off x="6891523" y="259753"/>
            <a:ext cx="378783" cy="378525"/>
            <a:chOff x="2170320" y="2855549"/>
            <a:chExt cx="378783" cy="378525"/>
          </a:xfrm>
        </p:grpSpPr>
        <p:sp>
          <p:nvSpPr>
            <p:cNvPr id="27" name="Google Shape;1620;p41">
              <a:extLst>
                <a:ext uri="{FF2B5EF4-FFF2-40B4-BE49-F238E27FC236}">
                  <a16:creationId xmlns:a16="http://schemas.microsoft.com/office/drawing/2014/main" id="{D78D248E-D4A6-4FBE-BCD0-A3CA99322EC5}"/>
                </a:ext>
              </a:extLst>
            </p:cNvPr>
            <p:cNvSpPr/>
            <p:nvPr/>
          </p:nvSpPr>
          <p:spPr>
            <a:xfrm>
              <a:off x="2329687" y="3131872"/>
              <a:ext cx="20471" cy="14858"/>
            </a:xfrm>
            <a:custGeom>
              <a:avLst/>
              <a:gdLst/>
              <a:ahLst/>
              <a:cxnLst/>
              <a:rect l="l" t="t" r="r" b="b"/>
              <a:pathLst>
                <a:path w="795" h="577" extrusionOk="0">
                  <a:moveTo>
                    <a:pt x="393" y="0"/>
                  </a:moveTo>
                  <a:cubicBezTo>
                    <a:pt x="312" y="0"/>
                    <a:pt x="242" y="30"/>
                    <a:pt x="192" y="91"/>
                  </a:cubicBezTo>
                  <a:cubicBezTo>
                    <a:pt x="1" y="281"/>
                    <a:pt x="154" y="577"/>
                    <a:pt x="387" y="577"/>
                  </a:cubicBezTo>
                  <a:cubicBezTo>
                    <a:pt x="424" y="577"/>
                    <a:pt x="463" y="569"/>
                    <a:pt x="503" y="553"/>
                  </a:cubicBezTo>
                  <a:cubicBezTo>
                    <a:pt x="794" y="432"/>
                    <a:pt x="704" y="0"/>
                    <a:pt x="393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21;p41">
              <a:extLst>
                <a:ext uri="{FF2B5EF4-FFF2-40B4-BE49-F238E27FC236}">
                  <a16:creationId xmlns:a16="http://schemas.microsoft.com/office/drawing/2014/main" id="{452E8B75-3289-43E3-BED0-5933945A73C5}"/>
                </a:ext>
              </a:extLst>
            </p:cNvPr>
            <p:cNvSpPr/>
            <p:nvPr/>
          </p:nvSpPr>
          <p:spPr>
            <a:xfrm>
              <a:off x="2414559" y="3156953"/>
              <a:ext cx="20471" cy="14858"/>
            </a:xfrm>
            <a:custGeom>
              <a:avLst/>
              <a:gdLst/>
              <a:ahLst/>
              <a:cxnLst/>
              <a:rect l="l" t="t" r="r" b="b"/>
              <a:pathLst>
                <a:path w="795" h="577" extrusionOk="0">
                  <a:moveTo>
                    <a:pt x="402" y="1"/>
                  </a:moveTo>
                  <a:cubicBezTo>
                    <a:pt x="81" y="1"/>
                    <a:pt x="0" y="433"/>
                    <a:pt x="292" y="553"/>
                  </a:cubicBezTo>
                  <a:cubicBezTo>
                    <a:pt x="331" y="570"/>
                    <a:pt x="369" y="577"/>
                    <a:pt x="405" y="577"/>
                  </a:cubicBezTo>
                  <a:cubicBezTo>
                    <a:pt x="639" y="577"/>
                    <a:pt x="794" y="273"/>
                    <a:pt x="603" y="81"/>
                  </a:cubicBezTo>
                  <a:cubicBezTo>
                    <a:pt x="543" y="31"/>
                    <a:pt x="472" y="1"/>
                    <a:pt x="402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22;p41">
              <a:extLst>
                <a:ext uri="{FF2B5EF4-FFF2-40B4-BE49-F238E27FC236}">
                  <a16:creationId xmlns:a16="http://schemas.microsoft.com/office/drawing/2014/main" id="{C8803542-C7B6-4A55-AD94-9FFBF046D5B2}"/>
                </a:ext>
              </a:extLst>
            </p:cNvPr>
            <p:cNvSpPr/>
            <p:nvPr/>
          </p:nvSpPr>
          <p:spPr>
            <a:xfrm>
              <a:off x="2242755" y="2885059"/>
              <a:ext cx="170697" cy="162663"/>
            </a:xfrm>
            <a:custGeom>
              <a:avLst/>
              <a:gdLst/>
              <a:ahLst/>
              <a:cxnLst/>
              <a:rect l="l" t="t" r="r" b="b"/>
              <a:pathLst>
                <a:path w="6629" h="6317" extrusionOk="0">
                  <a:moveTo>
                    <a:pt x="4070" y="573"/>
                  </a:moveTo>
                  <a:cubicBezTo>
                    <a:pt x="4402" y="573"/>
                    <a:pt x="4562" y="965"/>
                    <a:pt x="4331" y="1196"/>
                  </a:cubicBezTo>
                  <a:cubicBezTo>
                    <a:pt x="4256" y="1271"/>
                    <a:pt x="4163" y="1305"/>
                    <a:pt x="4073" y="1305"/>
                  </a:cubicBezTo>
                  <a:cubicBezTo>
                    <a:pt x="3886" y="1305"/>
                    <a:pt x="3708" y="1161"/>
                    <a:pt x="3708" y="945"/>
                  </a:cubicBezTo>
                  <a:cubicBezTo>
                    <a:pt x="3708" y="734"/>
                    <a:pt x="3869" y="573"/>
                    <a:pt x="4070" y="573"/>
                  </a:cubicBezTo>
                  <a:close/>
                  <a:moveTo>
                    <a:pt x="4070" y="2532"/>
                  </a:moveTo>
                  <a:cubicBezTo>
                    <a:pt x="4633" y="2532"/>
                    <a:pt x="4914" y="3215"/>
                    <a:pt x="4512" y="3607"/>
                  </a:cubicBezTo>
                  <a:cubicBezTo>
                    <a:pt x="4386" y="3733"/>
                    <a:pt x="4231" y="3790"/>
                    <a:pt x="4078" y="3790"/>
                  </a:cubicBezTo>
                  <a:cubicBezTo>
                    <a:pt x="3756" y="3790"/>
                    <a:pt x="3447" y="3540"/>
                    <a:pt x="3447" y="3165"/>
                  </a:cubicBezTo>
                  <a:cubicBezTo>
                    <a:pt x="3447" y="2814"/>
                    <a:pt x="3728" y="2532"/>
                    <a:pt x="4070" y="2532"/>
                  </a:cubicBezTo>
                  <a:close/>
                  <a:moveTo>
                    <a:pt x="1186" y="3447"/>
                  </a:moveTo>
                  <a:cubicBezTo>
                    <a:pt x="1528" y="3447"/>
                    <a:pt x="1699" y="3848"/>
                    <a:pt x="1458" y="4090"/>
                  </a:cubicBezTo>
                  <a:cubicBezTo>
                    <a:pt x="1379" y="4168"/>
                    <a:pt x="1284" y="4203"/>
                    <a:pt x="1191" y="4203"/>
                  </a:cubicBezTo>
                  <a:cubicBezTo>
                    <a:pt x="998" y="4203"/>
                    <a:pt x="815" y="4052"/>
                    <a:pt x="815" y="3828"/>
                  </a:cubicBezTo>
                  <a:cubicBezTo>
                    <a:pt x="815" y="3617"/>
                    <a:pt x="985" y="3447"/>
                    <a:pt x="1186" y="3447"/>
                  </a:cubicBezTo>
                  <a:close/>
                  <a:moveTo>
                    <a:pt x="5306" y="5014"/>
                  </a:moveTo>
                  <a:cubicBezTo>
                    <a:pt x="5507" y="5014"/>
                    <a:pt x="5667" y="5175"/>
                    <a:pt x="5667" y="5376"/>
                  </a:cubicBezTo>
                  <a:cubicBezTo>
                    <a:pt x="5667" y="5600"/>
                    <a:pt x="5489" y="5746"/>
                    <a:pt x="5301" y="5746"/>
                  </a:cubicBezTo>
                  <a:cubicBezTo>
                    <a:pt x="5211" y="5746"/>
                    <a:pt x="5120" y="5712"/>
                    <a:pt x="5045" y="5637"/>
                  </a:cubicBezTo>
                  <a:cubicBezTo>
                    <a:pt x="4813" y="5406"/>
                    <a:pt x="4974" y="5014"/>
                    <a:pt x="5306" y="5014"/>
                  </a:cubicBezTo>
                  <a:close/>
                  <a:moveTo>
                    <a:pt x="4070" y="0"/>
                  </a:moveTo>
                  <a:cubicBezTo>
                    <a:pt x="3005" y="0"/>
                    <a:pt x="2764" y="1507"/>
                    <a:pt x="3789" y="1839"/>
                  </a:cubicBezTo>
                  <a:lnTo>
                    <a:pt x="3789" y="2000"/>
                  </a:lnTo>
                  <a:cubicBezTo>
                    <a:pt x="3256" y="2130"/>
                    <a:pt x="2884" y="2593"/>
                    <a:pt x="2884" y="3145"/>
                  </a:cubicBezTo>
                  <a:lnTo>
                    <a:pt x="2010" y="3336"/>
                  </a:lnTo>
                  <a:cubicBezTo>
                    <a:pt x="1825" y="3026"/>
                    <a:pt x="1508" y="2870"/>
                    <a:pt x="1191" y="2870"/>
                  </a:cubicBezTo>
                  <a:cubicBezTo>
                    <a:pt x="872" y="2870"/>
                    <a:pt x="554" y="3028"/>
                    <a:pt x="373" y="3346"/>
                  </a:cubicBezTo>
                  <a:cubicBezTo>
                    <a:pt x="1" y="3979"/>
                    <a:pt x="463" y="4773"/>
                    <a:pt x="1186" y="4773"/>
                  </a:cubicBezTo>
                  <a:cubicBezTo>
                    <a:pt x="1689" y="4773"/>
                    <a:pt x="2101" y="4391"/>
                    <a:pt x="2141" y="3899"/>
                  </a:cubicBezTo>
                  <a:lnTo>
                    <a:pt x="3005" y="3698"/>
                  </a:lnTo>
                  <a:cubicBezTo>
                    <a:pt x="3208" y="4104"/>
                    <a:pt x="3629" y="4353"/>
                    <a:pt x="4070" y="4353"/>
                  </a:cubicBezTo>
                  <a:cubicBezTo>
                    <a:pt x="4173" y="4353"/>
                    <a:pt x="4278" y="4339"/>
                    <a:pt x="4381" y="4311"/>
                  </a:cubicBezTo>
                  <a:lnTo>
                    <a:pt x="4623" y="4733"/>
                  </a:lnTo>
                  <a:cubicBezTo>
                    <a:pt x="4013" y="5375"/>
                    <a:pt x="4555" y="6317"/>
                    <a:pt x="5292" y="6317"/>
                  </a:cubicBezTo>
                  <a:cubicBezTo>
                    <a:pt x="5442" y="6317"/>
                    <a:pt x="5600" y="6278"/>
                    <a:pt x="5758" y="6189"/>
                  </a:cubicBezTo>
                  <a:cubicBezTo>
                    <a:pt x="6629" y="5702"/>
                    <a:pt x="6234" y="4430"/>
                    <a:pt x="5331" y="4430"/>
                  </a:cubicBezTo>
                  <a:cubicBezTo>
                    <a:pt x="5265" y="4430"/>
                    <a:pt x="5196" y="4437"/>
                    <a:pt x="5125" y="4451"/>
                  </a:cubicBezTo>
                  <a:lnTo>
                    <a:pt x="4894" y="4039"/>
                  </a:lnTo>
                  <a:cubicBezTo>
                    <a:pt x="5587" y="3386"/>
                    <a:pt x="5286" y="2221"/>
                    <a:pt x="4361" y="2000"/>
                  </a:cubicBezTo>
                  <a:lnTo>
                    <a:pt x="4361" y="1839"/>
                  </a:lnTo>
                  <a:cubicBezTo>
                    <a:pt x="5386" y="1507"/>
                    <a:pt x="5145" y="0"/>
                    <a:pt x="4070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23;p41">
              <a:extLst>
                <a:ext uri="{FF2B5EF4-FFF2-40B4-BE49-F238E27FC236}">
                  <a16:creationId xmlns:a16="http://schemas.microsoft.com/office/drawing/2014/main" id="{9E325D22-BCC1-49A4-9A8F-C326A908A2E5}"/>
                </a:ext>
              </a:extLst>
            </p:cNvPr>
            <p:cNvSpPr/>
            <p:nvPr/>
          </p:nvSpPr>
          <p:spPr>
            <a:xfrm>
              <a:off x="2170320" y="2855549"/>
              <a:ext cx="378783" cy="378525"/>
            </a:xfrm>
            <a:custGeom>
              <a:avLst/>
              <a:gdLst/>
              <a:ahLst/>
              <a:cxnLst/>
              <a:rect l="l" t="t" r="r" b="b"/>
              <a:pathLst>
                <a:path w="14710" h="14700" extrusionOk="0">
                  <a:moveTo>
                    <a:pt x="14137" y="574"/>
                  </a:moveTo>
                  <a:lnTo>
                    <a:pt x="14137" y="8039"/>
                  </a:lnTo>
                  <a:lnTo>
                    <a:pt x="2533" y="8039"/>
                  </a:lnTo>
                  <a:lnTo>
                    <a:pt x="2533" y="574"/>
                  </a:lnTo>
                  <a:close/>
                  <a:moveTo>
                    <a:pt x="1960" y="2744"/>
                  </a:moveTo>
                  <a:lnTo>
                    <a:pt x="1960" y="8320"/>
                  </a:lnTo>
                  <a:cubicBezTo>
                    <a:pt x="1960" y="8481"/>
                    <a:pt x="2090" y="8611"/>
                    <a:pt x="2241" y="8611"/>
                  </a:cubicBezTo>
                  <a:lnTo>
                    <a:pt x="12580" y="8611"/>
                  </a:lnTo>
                  <a:lnTo>
                    <a:pt x="12580" y="9747"/>
                  </a:lnTo>
                  <a:lnTo>
                    <a:pt x="583" y="9747"/>
                  </a:lnTo>
                  <a:lnTo>
                    <a:pt x="583" y="3608"/>
                  </a:lnTo>
                  <a:cubicBezTo>
                    <a:pt x="583" y="3126"/>
                    <a:pt x="965" y="2744"/>
                    <a:pt x="1437" y="2744"/>
                  </a:cubicBezTo>
                  <a:close/>
                  <a:moveTo>
                    <a:pt x="7446" y="12279"/>
                  </a:moveTo>
                  <a:lnTo>
                    <a:pt x="7446" y="12972"/>
                  </a:lnTo>
                  <a:lnTo>
                    <a:pt x="5717" y="12972"/>
                  </a:lnTo>
                  <a:lnTo>
                    <a:pt x="5717" y="12279"/>
                  </a:lnTo>
                  <a:close/>
                  <a:moveTo>
                    <a:pt x="7988" y="13545"/>
                  </a:moveTo>
                  <a:cubicBezTo>
                    <a:pt x="8350" y="13545"/>
                    <a:pt x="8681" y="13776"/>
                    <a:pt x="8802" y="14117"/>
                  </a:cubicBezTo>
                  <a:lnTo>
                    <a:pt x="4361" y="14117"/>
                  </a:lnTo>
                  <a:cubicBezTo>
                    <a:pt x="4482" y="13776"/>
                    <a:pt x="4813" y="13545"/>
                    <a:pt x="5175" y="13545"/>
                  </a:cubicBezTo>
                  <a:close/>
                  <a:moveTo>
                    <a:pt x="14436" y="0"/>
                  </a:moveTo>
                  <a:cubicBezTo>
                    <a:pt x="14430" y="0"/>
                    <a:pt x="14424" y="1"/>
                    <a:pt x="14418" y="1"/>
                  </a:cubicBezTo>
                  <a:lnTo>
                    <a:pt x="2241" y="1"/>
                  </a:lnTo>
                  <a:cubicBezTo>
                    <a:pt x="2080" y="1"/>
                    <a:pt x="1950" y="122"/>
                    <a:pt x="1950" y="282"/>
                  </a:cubicBezTo>
                  <a:lnTo>
                    <a:pt x="1950" y="2171"/>
                  </a:lnTo>
                  <a:lnTo>
                    <a:pt x="1437" y="2171"/>
                  </a:lnTo>
                  <a:cubicBezTo>
                    <a:pt x="644" y="2171"/>
                    <a:pt x="1" y="2814"/>
                    <a:pt x="1" y="3608"/>
                  </a:cubicBezTo>
                  <a:lnTo>
                    <a:pt x="1" y="10842"/>
                  </a:lnTo>
                  <a:cubicBezTo>
                    <a:pt x="1" y="11636"/>
                    <a:pt x="644" y="12279"/>
                    <a:pt x="1437" y="12279"/>
                  </a:cubicBezTo>
                  <a:lnTo>
                    <a:pt x="5135" y="12279"/>
                  </a:lnTo>
                  <a:lnTo>
                    <a:pt x="5135" y="12972"/>
                  </a:lnTo>
                  <a:cubicBezTo>
                    <a:pt x="4351" y="12992"/>
                    <a:pt x="3728" y="13625"/>
                    <a:pt x="3728" y="14409"/>
                  </a:cubicBezTo>
                  <a:cubicBezTo>
                    <a:pt x="3728" y="14569"/>
                    <a:pt x="3859" y="14700"/>
                    <a:pt x="4020" y="14700"/>
                  </a:cubicBezTo>
                  <a:lnTo>
                    <a:pt x="9134" y="14700"/>
                  </a:lnTo>
                  <a:cubicBezTo>
                    <a:pt x="9284" y="14700"/>
                    <a:pt x="9415" y="14569"/>
                    <a:pt x="9415" y="14409"/>
                  </a:cubicBezTo>
                  <a:cubicBezTo>
                    <a:pt x="9415" y="13625"/>
                    <a:pt x="8792" y="12992"/>
                    <a:pt x="8008" y="12972"/>
                  </a:cubicBezTo>
                  <a:lnTo>
                    <a:pt x="8008" y="12279"/>
                  </a:lnTo>
                  <a:lnTo>
                    <a:pt x="8812" y="12279"/>
                  </a:lnTo>
                  <a:cubicBezTo>
                    <a:pt x="8822" y="12279"/>
                    <a:pt x="8831" y="12280"/>
                    <a:pt x="8840" y="12280"/>
                  </a:cubicBezTo>
                  <a:cubicBezTo>
                    <a:pt x="9215" y="12280"/>
                    <a:pt x="9215" y="11705"/>
                    <a:pt x="8840" y="11705"/>
                  </a:cubicBezTo>
                  <a:cubicBezTo>
                    <a:pt x="8831" y="11705"/>
                    <a:pt x="8822" y="11705"/>
                    <a:pt x="8812" y="11706"/>
                  </a:cubicBezTo>
                  <a:lnTo>
                    <a:pt x="1437" y="11706"/>
                  </a:lnTo>
                  <a:cubicBezTo>
                    <a:pt x="965" y="11706"/>
                    <a:pt x="583" y="11314"/>
                    <a:pt x="583" y="10842"/>
                  </a:cubicBezTo>
                  <a:lnTo>
                    <a:pt x="583" y="10329"/>
                  </a:lnTo>
                  <a:lnTo>
                    <a:pt x="12580" y="10329"/>
                  </a:lnTo>
                  <a:lnTo>
                    <a:pt x="12580" y="10842"/>
                  </a:lnTo>
                  <a:cubicBezTo>
                    <a:pt x="12580" y="11314"/>
                    <a:pt x="12198" y="11706"/>
                    <a:pt x="11716" y="11706"/>
                  </a:cubicBezTo>
                  <a:lnTo>
                    <a:pt x="11063" y="11706"/>
                  </a:lnTo>
                  <a:cubicBezTo>
                    <a:pt x="11053" y="11705"/>
                    <a:pt x="11044" y="11705"/>
                    <a:pt x="11034" y="11705"/>
                  </a:cubicBezTo>
                  <a:cubicBezTo>
                    <a:pt x="10660" y="11705"/>
                    <a:pt x="10660" y="12280"/>
                    <a:pt x="11034" y="12280"/>
                  </a:cubicBezTo>
                  <a:cubicBezTo>
                    <a:pt x="11044" y="12280"/>
                    <a:pt x="11053" y="12279"/>
                    <a:pt x="11063" y="12279"/>
                  </a:cubicBezTo>
                  <a:lnTo>
                    <a:pt x="11726" y="12279"/>
                  </a:lnTo>
                  <a:cubicBezTo>
                    <a:pt x="12509" y="12279"/>
                    <a:pt x="13152" y="11636"/>
                    <a:pt x="13152" y="10842"/>
                  </a:cubicBezTo>
                  <a:lnTo>
                    <a:pt x="13152" y="8611"/>
                  </a:lnTo>
                  <a:lnTo>
                    <a:pt x="14418" y="8611"/>
                  </a:lnTo>
                  <a:cubicBezTo>
                    <a:pt x="14579" y="8611"/>
                    <a:pt x="14710" y="8481"/>
                    <a:pt x="14710" y="8320"/>
                  </a:cubicBezTo>
                  <a:lnTo>
                    <a:pt x="14710" y="282"/>
                  </a:lnTo>
                  <a:cubicBezTo>
                    <a:pt x="14710" y="127"/>
                    <a:pt x="14588" y="0"/>
                    <a:pt x="1443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24;p41">
              <a:extLst>
                <a:ext uri="{FF2B5EF4-FFF2-40B4-BE49-F238E27FC236}">
                  <a16:creationId xmlns:a16="http://schemas.microsoft.com/office/drawing/2014/main" id="{9F085497-611B-4D2F-ADC1-C038D3533C3E}"/>
                </a:ext>
              </a:extLst>
            </p:cNvPr>
            <p:cNvSpPr/>
            <p:nvPr/>
          </p:nvSpPr>
          <p:spPr>
            <a:xfrm>
              <a:off x="2414559" y="2917555"/>
              <a:ext cx="20446" cy="14858"/>
            </a:xfrm>
            <a:custGeom>
              <a:avLst/>
              <a:gdLst/>
              <a:ahLst/>
              <a:cxnLst/>
              <a:rect l="l" t="t" r="r" b="b"/>
              <a:pathLst>
                <a:path w="794" h="577" extrusionOk="0">
                  <a:moveTo>
                    <a:pt x="387" y="0"/>
                  </a:moveTo>
                  <a:cubicBezTo>
                    <a:pt x="154" y="0"/>
                    <a:pt x="0" y="296"/>
                    <a:pt x="191" y="487"/>
                  </a:cubicBezTo>
                  <a:cubicBezTo>
                    <a:pt x="251" y="547"/>
                    <a:pt x="322" y="577"/>
                    <a:pt x="402" y="577"/>
                  </a:cubicBezTo>
                  <a:cubicBezTo>
                    <a:pt x="714" y="577"/>
                    <a:pt x="794" y="145"/>
                    <a:pt x="503" y="24"/>
                  </a:cubicBezTo>
                  <a:cubicBezTo>
                    <a:pt x="463" y="8"/>
                    <a:pt x="424" y="0"/>
                    <a:pt x="387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25;p41">
              <a:extLst>
                <a:ext uri="{FF2B5EF4-FFF2-40B4-BE49-F238E27FC236}">
                  <a16:creationId xmlns:a16="http://schemas.microsoft.com/office/drawing/2014/main" id="{7A6616BE-BC80-426F-9E7B-9FCC5A06AF17}"/>
                </a:ext>
              </a:extLst>
            </p:cNvPr>
            <p:cNvSpPr/>
            <p:nvPr/>
          </p:nvSpPr>
          <p:spPr>
            <a:xfrm>
              <a:off x="2448703" y="2917658"/>
              <a:ext cx="66770" cy="14755"/>
            </a:xfrm>
            <a:custGeom>
              <a:avLst/>
              <a:gdLst/>
              <a:ahLst/>
              <a:cxnLst/>
              <a:rect l="l" t="t" r="r" b="b"/>
              <a:pathLst>
                <a:path w="2593" h="573" extrusionOk="0">
                  <a:moveTo>
                    <a:pt x="362" y="0"/>
                  </a:moveTo>
                  <a:cubicBezTo>
                    <a:pt x="0" y="20"/>
                    <a:pt x="0" y="543"/>
                    <a:pt x="362" y="573"/>
                  </a:cubicBezTo>
                  <a:lnTo>
                    <a:pt x="2231" y="573"/>
                  </a:lnTo>
                  <a:cubicBezTo>
                    <a:pt x="2593" y="543"/>
                    <a:pt x="2593" y="20"/>
                    <a:pt x="2231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26;p41">
              <a:extLst>
                <a:ext uri="{FF2B5EF4-FFF2-40B4-BE49-F238E27FC236}">
                  <a16:creationId xmlns:a16="http://schemas.microsoft.com/office/drawing/2014/main" id="{F7952C41-A1C8-421C-8172-3DD879E3E4E7}"/>
                </a:ext>
              </a:extLst>
            </p:cNvPr>
            <p:cNvSpPr/>
            <p:nvPr/>
          </p:nvSpPr>
          <p:spPr>
            <a:xfrm>
              <a:off x="2415589" y="2959038"/>
              <a:ext cx="99884" cy="14781"/>
            </a:xfrm>
            <a:custGeom>
              <a:avLst/>
              <a:gdLst/>
              <a:ahLst/>
              <a:cxnLst/>
              <a:rect l="l" t="t" r="r" b="b"/>
              <a:pathLst>
                <a:path w="3879" h="574" extrusionOk="0">
                  <a:moveTo>
                    <a:pt x="362" y="1"/>
                  </a:moveTo>
                  <a:cubicBezTo>
                    <a:pt x="0" y="21"/>
                    <a:pt x="0" y="543"/>
                    <a:pt x="362" y="574"/>
                  </a:cubicBezTo>
                  <a:lnTo>
                    <a:pt x="3517" y="574"/>
                  </a:lnTo>
                  <a:cubicBezTo>
                    <a:pt x="3879" y="543"/>
                    <a:pt x="3879" y="21"/>
                    <a:pt x="351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27;p41">
              <a:extLst>
                <a:ext uri="{FF2B5EF4-FFF2-40B4-BE49-F238E27FC236}">
                  <a16:creationId xmlns:a16="http://schemas.microsoft.com/office/drawing/2014/main" id="{8719DBA8-729E-4807-8F86-9F6708BA2400}"/>
                </a:ext>
              </a:extLst>
            </p:cNvPr>
            <p:cNvSpPr/>
            <p:nvPr/>
          </p:nvSpPr>
          <p:spPr>
            <a:xfrm>
              <a:off x="2415589" y="3000444"/>
              <a:ext cx="99884" cy="14781"/>
            </a:xfrm>
            <a:custGeom>
              <a:avLst/>
              <a:gdLst/>
              <a:ahLst/>
              <a:cxnLst/>
              <a:rect l="l" t="t" r="r" b="b"/>
              <a:pathLst>
                <a:path w="3879" h="574" extrusionOk="0">
                  <a:moveTo>
                    <a:pt x="362" y="0"/>
                  </a:moveTo>
                  <a:cubicBezTo>
                    <a:pt x="0" y="20"/>
                    <a:pt x="0" y="553"/>
                    <a:pt x="362" y="573"/>
                  </a:cubicBezTo>
                  <a:lnTo>
                    <a:pt x="3517" y="573"/>
                  </a:lnTo>
                  <a:cubicBezTo>
                    <a:pt x="3879" y="553"/>
                    <a:pt x="3879" y="20"/>
                    <a:pt x="3517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34459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4;p22">
            <a:extLst>
              <a:ext uri="{FF2B5EF4-FFF2-40B4-BE49-F238E27FC236}">
                <a16:creationId xmlns:a16="http://schemas.microsoft.com/office/drawing/2014/main" id="{369D3362-A467-485D-BECF-88F008C5864D}"/>
              </a:ext>
            </a:extLst>
          </p:cNvPr>
          <p:cNvSpPr txBox="1">
            <a:spLocks/>
          </p:cNvSpPr>
          <p:nvPr/>
        </p:nvSpPr>
        <p:spPr>
          <a:xfrm>
            <a:off x="985572" y="142872"/>
            <a:ext cx="7182473" cy="10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Unica One"/>
              <a:buNone/>
              <a:defRPr sz="3600" b="1" i="0" u="none" strike="noStrike" cap="none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en-US" sz="2800">
                <a:ln w="6350">
                  <a:solidFill>
                    <a:schemeClr val="bg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bel"/>
              </a:rPr>
              <a:t>SINGLE-SUBMITTER ANNOTATIONS LARGELY AGREE WITH ALGORITHM </a:t>
            </a:r>
          </a:p>
        </p:txBody>
      </p:sp>
      <p:grpSp>
        <p:nvGrpSpPr>
          <p:cNvPr id="3" name="Google Shape;1687;p41">
            <a:extLst>
              <a:ext uri="{FF2B5EF4-FFF2-40B4-BE49-F238E27FC236}">
                <a16:creationId xmlns:a16="http://schemas.microsoft.com/office/drawing/2014/main" id="{0B3BA209-602F-4C3A-91E0-63990B7CF0A3}"/>
              </a:ext>
            </a:extLst>
          </p:cNvPr>
          <p:cNvGrpSpPr/>
          <p:nvPr/>
        </p:nvGrpSpPr>
        <p:grpSpPr>
          <a:xfrm>
            <a:off x="5893709" y="775745"/>
            <a:ext cx="387563" cy="250985"/>
            <a:chOff x="2161282" y="3535452"/>
            <a:chExt cx="387563" cy="250985"/>
          </a:xfrm>
        </p:grpSpPr>
        <p:sp>
          <p:nvSpPr>
            <p:cNvPr id="4" name="Google Shape;1688;p41">
              <a:extLst>
                <a:ext uri="{FF2B5EF4-FFF2-40B4-BE49-F238E27FC236}">
                  <a16:creationId xmlns:a16="http://schemas.microsoft.com/office/drawing/2014/main" id="{686AB33F-692F-49D2-86FF-450854C4BAE0}"/>
                </a:ext>
              </a:extLst>
            </p:cNvPr>
            <p:cNvSpPr/>
            <p:nvPr/>
          </p:nvSpPr>
          <p:spPr>
            <a:xfrm>
              <a:off x="2215074" y="3593570"/>
              <a:ext cx="20471" cy="14883"/>
            </a:xfrm>
            <a:custGeom>
              <a:avLst/>
              <a:gdLst/>
              <a:ahLst/>
              <a:cxnLst/>
              <a:rect l="l" t="t" r="r" b="b"/>
              <a:pathLst>
                <a:path w="795" h="578" extrusionOk="0">
                  <a:moveTo>
                    <a:pt x="408" y="1"/>
                  </a:moveTo>
                  <a:cubicBezTo>
                    <a:pt x="371" y="1"/>
                    <a:pt x="332" y="8"/>
                    <a:pt x="292" y="25"/>
                  </a:cubicBezTo>
                  <a:cubicBezTo>
                    <a:pt x="1" y="145"/>
                    <a:pt x="91" y="577"/>
                    <a:pt x="403" y="577"/>
                  </a:cubicBezTo>
                  <a:cubicBezTo>
                    <a:pt x="483" y="577"/>
                    <a:pt x="553" y="547"/>
                    <a:pt x="604" y="497"/>
                  </a:cubicBezTo>
                  <a:cubicBezTo>
                    <a:pt x="794" y="297"/>
                    <a:pt x="641" y="1"/>
                    <a:pt x="408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89;p41">
              <a:extLst>
                <a:ext uri="{FF2B5EF4-FFF2-40B4-BE49-F238E27FC236}">
                  <a16:creationId xmlns:a16="http://schemas.microsoft.com/office/drawing/2014/main" id="{A7A68225-CDCB-409B-983C-CF5A5BB329FF}"/>
                </a:ext>
              </a:extLst>
            </p:cNvPr>
            <p:cNvSpPr/>
            <p:nvPr/>
          </p:nvSpPr>
          <p:spPr>
            <a:xfrm>
              <a:off x="2495517" y="3589270"/>
              <a:ext cx="20471" cy="14883"/>
            </a:xfrm>
            <a:custGeom>
              <a:avLst/>
              <a:gdLst/>
              <a:ahLst/>
              <a:cxnLst/>
              <a:rect l="l" t="t" r="r" b="b"/>
              <a:pathLst>
                <a:path w="795" h="578" extrusionOk="0">
                  <a:moveTo>
                    <a:pt x="403" y="1"/>
                  </a:moveTo>
                  <a:cubicBezTo>
                    <a:pt x="91" y="1"/>
                    <a:pt x="1" y="433"/>
                    <a:pt x="292" y="553"/>
                  </a:cubicBezTo>
                  <a:cubicBezTo>
                    <a:pt x="332" y="570"/>
                    <a:pt x="371" y="577"/>
                    <a:pt x="408" y="577"/>
                  </a:cubicBezTo>
                  <a:cubicBezTo>
                    <a:pt x="641" y="577"/>
                    <a:pt x="794" y="282"/>
                    <a:pt x="604" y="91"/>
                  </a:cubicBezTo>
                  <a:cubicBezTo>
                    <a:pt x="553" y="31"/>
                    <a:pt x="483" y="1"/>
                    <a:pt x="403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90;p41">
              <a:extLst>
                <a:ext uri="{FF2B5EF4-FFF2-40B4-BE49-F238E27FC236}">
                  <a16:creationId xmlns:a16="http://schemas.microsoft.com/office/drawing/2014/main" id="{4115429D-B5DC-478A-8298-9392B4E3E2F1}"/>
                </a:ext>
              </a:extLst>
            </p:cNvPr>
            <p:cNvSpPr/>
            <p:nvPr/>
          </p:nvSpPr>
          <p:spPr>
            <a:xfrm>
              <a:off x="2161282" y="3535452"/>
              <a:ext cx="387563" cy="250985"/>
            </a:xfrm>
            <a:custGeom>
              <a:avLst/>
              <a:gdLst/>
              <a:ahLst/>
              <a:cxnLst/>
              <a:rect l="l" t="t" r="r" b="b"/>
              <a:pathLst>
                <a:path w="15051" h="9747" extrusionOk="0">
                  <a:moveTo>
                    <a:pt x="8460" y="574"/>
                  </a:moveTo>
                  <a:lnTo>
                    <a:pt x="8460" y="4150"/>
                  </a:lnTo>
                  <a:cubicBezTo>
                    <a:pt x="8460" y="4271"/>
                    <a:pt x="8530" y="4371"/>
                    <a:pt x="8641" y="4422"/>
                  </a:cubicBezTo>
                  <a:cubicBezTo>
                    <a:pt x="9736" y="4864"/>
                    <a:pt x="10359" y="6019"/>
                    <a:pt x="10138" y="7174"/>
                  </a:cubicBezTo>
                  <a:cubicBezTo>
                    <a:pt x="9906" y="8330"/>
                    <a:pt x="8892" y="9174"/>
                    <a:pt x="7716" y="9174"/>
                  </a:cubicBezTo>
                  <a:cubicBezTo>
                    <a:pt x="7304" y="9174"/>
                    <a:pt x="6902" y="9073"/>
                    <a:pt x="6541" y="8882"/>
                  </a:cubicBezTo>
                  <a:cubicBezTo>
                    <a:pt x="6742" y="8440"/>
                    <a:pt x="6722" y="7938"/>
                    <a:pt x="6480" y="7516"/>
                  </a:cubicBezTo>
                  <a:lnTo>
                    <a:pt x="5446" y="5738"/>
                  </a:lnTo>
                  <a:cubicBezTo>
                    <a:pt x="5707" y="5135"/>
                    <a:pt x="6189" y="4673"/>
                    <a:pt x="6792" y="4422"/>
                  </a:cubicBezTo>
                  <a:cubicBezTo>
                    <a:pt x="6892" y="4381"/>
                    <a:pt x="6963" y="4271"/>
                    <a:pt x="6963" y="4160"/>
                  </a:cubicBezTo>
                  <a:lnTo>
                    <a:pt x="6963" y="574"/>
                  </a:lnTo>
                  <a:close/>
                  <a:moveTo>
                    <a:pt x="2210" y="1"/>
                  </a:moveTo>
                  <a:cubicBezTo>
                    <a:pt x="1829" y="1"/>
                    <a:pt x="1829" y="574"/>
                    <a:pt x="2210" y="574"/>
                  </a:cubicBezTo>
                  <a:lnTo>
                    <a:pt x="2210" y="1267"/>
                  </a:lnTo>
                  <a:cubicBezTo>
                    <a:pt x="2210" y="1453"/>
                    <a:pt x="2354" y="1546"/>
                    <a:pt x="2497" y="1546"/>
                  </a:cubicBezTo>
                  <a:cubicBezTo>
                    <a:pt x="2640" y="1546"/>
                    <a:pt x="2783" y="1453"/>
                    <a:pt x="2783" y="1267"/>
                  </a:cubicBezTo>
                  <a:lnTo>
                    <a:pt x="2783" y="574"/>
                  </a:lnTo>
                  <a:lnTo>
                    <a:pt x="4270" y="574"/>
                  </a:lnTo>
                  <a:lnTo>
                    <a:pt x="4270" y="4763"/>
                  </a:lnTo>
                  <a:cubicBezTo>
                    <a:pt x="4270" y="4813"/>
                    <a:pt x="4280" y="4854"/>
                    <a:pt x="4310" y="4904"/>
                  </a:cubicBezTo>
                  <a:lnTo>
                    <a:pt x="4592" y="5386"/>
                  </a:lnTo>
                  <a:lnTo>
                    <a:pt x="4391" y="5386"/>
                  </a:lnTo>
                  <a:cubicBezTo>
                    <a:pt x="4009" y="5386"/>
                    <a:pt x="4009" y="5959"/>
                    <a:pt x="4391" y="5959"/>
                  </a:cubicBezTo>
                  <a:lnTo>
                    <a:pt x="4913" y="5959"/>
                  </a:lnTo>
                  <a:lnTo>
                    <a:pt x="5315" y="6652"/>
                  </a:lnTo>
                  <a:lnTo>
                    <a:pt x="5124" y="6652"/>
                  </a:lnTo>
                  <a:cubicBezTo>
                    <a:pt x="5121" y="6652"/>
                    <a:pt x="5117" y="6652"/>
                    <a:pt x="5114" y="6652"/>
                  </a:cubicBezTo>
                  <a:cubicBezTo>
                    <a:pt x="4742" y="6652"/>
                    <a:pt x="4746" y="7215"/>
                    <a:pt x="5124" y="7215"/>
                  </a:cubicBezTo>
                  <a:lnTo>
                    <a:pt x="5636" y="7215"/>
                  </a:lnTo>
                  <a:lnTo>
                    <a:pt x="5978" y="7797"/>
                  </a:lnTo>
                  <a:cubicBezTo>
                    <a:pt x="5998" y="7828"/>
                    <a:pt x="6008" y="7868"/>
                    <a:pt x="6028" y="7908"/>
                  </a:cubicBezTo>
                  <a:lnTo>
                    <a:pt x="5687" y="7908"/>
                  </a:lnTo>
                  <a:cubicBezTo>
                    <a:pt x="5305" y="7908"/>
                    <a:pt x="5305" y="8481"/>
                    <a:pt x="5687" y="8481"/>
                  </a:cubicBezTo>
                  <a:lnTo>
                    <a:pt x="6068" y="8481"/>
                  </a:lnTo>
                  <a:cubicBezTo>
                    <a:pt x="6038" y="8561"/>
                    <a:pt x="6008" y="8641"/>
                    <a:pt x="5968" y="8712"/>
                  </a:cubicBezTo>
                  <a:cubicBezTo>
                    <a:pt x="5812" y="8986"/>
                    <a:pt x="5522" y="9164"/>
                    <a:pt x="5201" y="9164"/>
                  </a:cubicBezTo>
                  <a:cubicBezTo>
                    <a:pt x="5192" y="9164"/>
                    <a:pt x="5183" y="9164"/>
                    <a:pt x="5174" y="9164"/>
                  </a:cubicBezTo>
                  <a:lnTo>
                    <a:pt x="1859" y="9164"/>
                  </a:lnTo>
                  <a:cubicBezTo>
                    <a:pt x="1155" y="9164"/>
                    <a:pt x="723" y="8400"/>
                    <a:pt x="1075" y="7797"/>
                  </a:cubicBezTo>
                  <a:lnTo>
                    <a:pt x="2743" y="4904"/>
                  </a:lnTo>
                  <a:cubicBezTo>
                    <a:pt x="2763" y="4854"/>
                    <a:pt x="2783" y="4803"/>
                    <a:pt x="2783" y="4763"/>
                  </a:cubicBezTo>
                  <a:lnTo>
                    <a:pt x="2783" y="3678"/>
                  </a:lnTo>
                  <a:cubicBezTo>
                    <a:pt x="2778" y="3487"/>
                    <a:pt x="2632" y="3392"/>
                    <a:pt x="2489" y="3392"/>
                  </a:cubicBezTo>
                  <a:cubicBezTo>
                    <a:pt x="2346" y="3392"/>
                    <a:pt x="2205" y="3487"/>
                    <a:pt x="2210" y="3678"/>
                  </a:cubicBezTo>
                  <a:lnTo>
                    <a:pt x="2210" y="4683"/>
                  </a:lnTo>
                  <a:lnTo>
                    <a:pt x="573" y="7506"/>
                  </a:lnTo>
                  <a:cubicBezTo>
                    <a:pt x="0" y="8501"/>
                    <a:pt x="713" y="9736"/>
                    <a:pt x="1859" y="9736"/>
                  </a:cubicBezTo>
                  <a:lnTo>
                    <a:pt x="5184" y="9736"/>
                  </a:lnTo>
                  <a:cubicBezTo>
                    <a:pt x="5196" y="9737"/>
                    <a:pt x="5208" y="9737"/>
                    <a:pt x="5220" y="9737"/>
                  </a:cubicBezTo>
                  <a:cubicBezTo>
                    <a:pt x="5589" y="9737"/>
                    <a:pt x="5936" y="9588"/>
                    <a:pt x="6199" y="9335"/>
                  </a:cubicBezTo>
                  <a:cubicBezTo>
                    <a:pt x="6677" y="9610"/>
                    <a:pt x="7204" y="9745"/>
                    <a:pt x="7728" y="9745"/>
                  </a:cubicBezTo>
                  <a:cubicBezTo>
                    <a:pt x="8426" y="9745"/>
                    <a:pt x="9118" y="9504"/>
                    <a:pt x="9675" y="9033"/>
                  </a:cubicBezTo>
                  <a:cubicBezTo>
                    <a:pt x="9766" y="9445"/>
                    <a:pt x="10138" y="9747"/>
                    <a:pt x="10570" y="9747"/>
                  </a:cubicBezTo>
                  <a:lnTo>
                    <a:pt x="14136" y="9747"/>
                  </a:lnTo>
                  <a:cubicBezTo>
                    <a:pt x="14639" y="9747"/>
                    <a:pt x="15051" y="9345"/>
                    <a:pt x="15051" y="8842"/>
                  </a:cubicBezTo>
                  <a:lnTo>
                    <a:pt x="15051" y="5768"/>
                  </a:lnTo>
                  <a:cubicBezTo>
                    <a:pt x="15041" y="4954"/>
                    <a:pt x="14468" y="4271"/>
                    <a:pt x="13674" y="4130"/>
                  </a:cubicBezTo>
                  <a:lnTo>
                    <a:pt x="13674" y="3417"/>
                  </a:lnTo>
                  <a:cubicBezTo>
                    <a:pt x="13674" y="3226"/>
                    <a:pt x="13531" y="3131"/>
                    <a:pt x="13388" y="3131"/>
                  </a:cubicBezTo>
                  <a:cubicBezTo>
                    <a:pt x="13245" y="3131"/>
                    <a:pt x="13101" y="3226"/>
                    <a:pt x="13101" y="3417"/>
                  </a:cubicBezTo>
                  <a:lnTo>
                    <a:pt x="13101" y="4381"/>
                  </a:lnTo>
                  <a:cubicBezTo>
                    <a:pt x="13101" y="4542"/>
                    <a:pt x="13222" y="4673"/>
                    <a:pt x="13383" y="4673"/>
                  </a:cubicBezTo>
                  <a:cubicBezTo>
                    <a:pt x="13845" y="4673"/>
                    <a:pt x="14247" y="4954"/>
                    <a:pt x="14408" y="5386"/>
                  </a:cubicBezTo>
                  <a:lnTo>
                    <a:pt x="13955" y="5386"/>
                  </a:lnTo>
                  <a:cubicBezTo>
                    <a:pt x="13574" y="5386"/>
                    <a:pt x="13574" y="5959"/>
                    <a:pt x="13955" y="5959"/>
                  </a:cubicBezTo>
                  <a:lnTo>
                    <a:pt x="14468" y="5959"/>
                  </a:lnTo>
                  <a:lnTo>
                    <a:pt x="14468" y="6642"/>
                  </a:lnTo>
                  <a:lnTo>
                    <a:pt x="13955" y="6642"/>
                  </a:lnTo>
                  <a:cubicBezTo>
                    <a:pt x="13574" y="6642"/>
                    <a:pt x="13574" y="7215"/>
                    <a:pt x="13955" y="7215"/>
                  </a:cubicBezTo>
                  <a:lnTo>
                    <a:pt x="14468" y="7215"/>
                  </a:lnTo>
                  <a:lnTo>
                    <a:pt x="14468" y="7908"/>
                  </a:lnTo>
                  <a:lnTo>
                    <a:pt x="13955" y="7908"/>
                  </a:lnTo>
                  <a:cubicBezTo>
                    <a:pt x="13574" y="7908"/>
                    <a:pt x="13574" y="8481"/>
                    <a:pt x="13955" y="8481"/>
                  </a:cubicBezTo>
                  <a:lnTo>
                    <a:pt x="14468" y="8481"/>
                  </a:lnTo>
                  <a:lnTo>
                    <a:pt x="14468" y="8832"/>
                  </a:lnTo>
                  <a:cubicBezTo>
                    <a:pt x="14468" y="9013"/>
                    <a:pt x="14317" y="9164"/>
                    <a:pt x="14136" y="9164"/>
                  </a:cubicBezTo>
                  <a:lnTo>
                    <a:pt x="10570" y="9164"/>
                  </a:lnTo>
                  <a:cubicBezTo>
                    <a:pt x="10379" y="9164"/>
                    <a:pt x="10228" y="9013"/>
                    <a:pt x="10228" y="8832"/>
                  </a:cubicBezTo>
                  <a:lnTo>
                    <a:pt x="10228" y="8450"/>
                  </a:lnTo>
                  <a:cubicBezTo>
                    <a:pt x="10228" y="8440"/>
                    <a:pt x="10228" y="8420"/>
                    <a:pt x="10228" y="8400"/>
                  </a:cubicBezTo>
                  <a:cubicBezTo>
                    <a:pt x="10871" y="7456"/>
                    <a:pt x="10931" y="6220"/>
                    <a:pt x="10379" y="5215"/>
                  </a:cubicBezTo>
                  <a:cubicBezTo>
                    <a:pt x="10570" y="4874"/>
                    <a:pt x="10931" y="4663"/>
                    <a:pt x="11323" y="4663"/>
                  </a:cubicBezTo>
                  <a:cubicBezTo>
                    <a:pt x="11484" y="4663"/>
                    <a:pt x="11604" y="4532"/>
                    <a:pt x="11604" y="4381"/>
                  </a:cubicBezTo>
                  <a:lnTo>
                    <a:pt x="11604" y="574"/>
                  </a:lnTo>
                  <a:lnTo>
                    <a:pt x="13101" y="574"/>
                  </a:lnTo>
                  <a:lnTo>
                    <a:pt x="13101" y="1277"/>
                  </a:lnTo>
                  <a:cubicBezTo>
                    <a:pt x="13101" y="1468"/>
                    <a:pt x="13245" y="1563"/>
                    <a:pt x="13388" y="1563"/>
                  </a:cubicBezTo>
                  <a:cubicBezTo>
                    <a:pt x="13531" y="1563"/>
                    <a:pt x="13674" y="1468"/>
                    <a:pt x="13674" y="1277"/>
                  </a:cubicBezTo>
                  <a:lnTo>
                    <a:pt x="13674" y="574"/>
                  </a:lnTo>
                  <a:cubicBezTo>
                    <a:pt x="14056" y="574"/>
                    <a:pt x="14056" y="1"/>
                    <a:pt x="13674" y="1"/>
                  </a:cubicBezTo>
                  <a:lnTo>
                    <a:pt x="11032" y="1"/>
                  </a:lnTo>
                  <a:cubicBezTo>
                    <a:pt x="10650" y="1"/>
                    <a:pt x="10650" y="574"/>
                    <a:pt x="11032" y="574"/>
                  </a:cubicBezTo>
                  <a:lnTo>
                    <a:pt x="11032" y="4130"/>
                  </a:lnTo>
                  <a:cubicBezTo>
                    <a:pt x="10630" y="4201"/>
                    <a:pt x="10268" y="4412"/>
                    <a:pt x="10017" y="4733"/>
                  </a:cubicBezTo>
                  <a:cubicBezTo>
                    <a:pt x="9746" y="4412"/>
                    <a:pt x="9404" y="4160"/>
                    <a:pt x="9032" y="3979"/>
                  </a:cubicBezTo>
                  <a:lnTo>
                    <a:pt x="9032" y="584"/>
                  </a:lnTo>
                  <a:cubicBezTo>
                    <a:pt x="9414" y="584"/>
                    <a:pt x="9414" y="11"/>
                    <a:pt x="9032" y="11"/>
                  </a:cubicBezTo>
                  <a:lnTo>
                    <a:pt x="6390" y="11"/>
                  </a:lnTo>
                  <a:cubicBezTo>
                    <a:pt x="6008" y="11"/>
                    <a:pt x="6008" y="584"/>
                    <a:pt x="6390" y="584"/>
                  </a:cubicBezTo>
                  <a:lnTo>
                    <a:pt x="6390" y="3979"/>
                  </a:lnTo>
                  <a:cubicBezTo>
                    <a:pt x="5857" y="4231"/>
                    <a:pt x="5415" y="4633"/>
                    <a:pt x="5104" y="5135"/>
                  </a:cubicBezTo>
                  <a:lnTo>
                    <a:pt x="4843" y="4683"/>
                  </a:lnTo>
                  <a:lnTo>
                    <a:pt x="4843" y="574"/>
                  </a:lnTo>
                  <a:cubicBezTo>
                    <a:pt x="5225" y="574"/>
                    <a:pt x="5225" y="1"/>
                    <a:pt x="4843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91;p41">
              <a:extLst>
                <a:ext uri="{FF2B5EF4-FFF2-40B4-BE49-F238E27FC236}">
                  <a16:creationId xmlns:a16="http://schemas.microsoft.com/office/drawing/2014/main" id="{E7A6F56E-213B-4A8F-839B-8B3174442021}"/>
                </a:ext>
              </a:extLst>
            </p:cNvPr>
            <p:cNvSpPr/>
            <p:nvPr/>
          </p:nvSpPr>
          <p:spPr>
            <a:xfrm>
              <a:off x="2369265" y="3739057"/>
              <a:ext cx="32883" cy="14781"/>
            </a:xfrm>
            <a:custGeom>
              <a:avLst/>
              <a:gdLst/>
              <a:ahLst/>
              <a:cxnLst/>
              <a:rect l="l" t="t" r="r" b="b"/>
              <a:pathLst>
                <a:path w="1277" h="574" extrusionOk="0">
                  <a:moveTo>
                    <a:pt x="383" y="1"/>
                  </a:moveTo>
                  <a:cubicBezTo>
                    <a:pt x="1" y="1"/>
                    <a:pt x="1" y="574"/>
                    <a:pt x="383" y="574"/>
                  </a:cubicBezTo>
                  <a:lnTo>
                    <a:pt x="895" y="574"/>
                  </a:lnTo>
                  <a:cubicBezTo>
                    <a:pt x="1277" y="574"/>
                    <a:pt x="1277" y="1"/>
                    <a:pt x="895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92;p41">
              <a:extLst>
                <a:ext uri="{FF2B5EF4-FFF2-40B4-BE49-F238E27FC236}">
                  <a16:creationId xmlns:a16="http://schemas.microsoft.com/office/drawing/2014/main" id="{3D6AD998-3E28-49F0-91C7-FAB3D39504CE}"/>
                </a:ext>
              </a:extLst>
            </p:cNvPr>
            <p:cNvSpPr/>
            <p:nvPr/>
          </p:nvSpPr>
          <p:spPr>
            <a:xfrm>
              <a:off x="2369265" y="3706741"/>
              <a:ext cx="32883" cy="14755"/>
            </a:xfrm>
            <a:custGeom>
              <a:avLst/>
              <a:gdLst/>
              <a:ahLst/>
              <a:cxnLst/>
              <a:rect l="l" t="t" r="r" b="b"/>
              <a:pathLst>
                <a:path w="1277" h="573" extrusionOk="0">
                  <a:moveTo>
                    <a:pt x="383" y="0"/>
                  </a:moveTo>
                  <a:cubicBezTo>
                    <a:pt x="1" y="0"/>
                    <a:pt x="1" y="573"/>
                    <a:pt x="383" y="573"/>
                  </a:cubicBezTo>
                  <a:lnTo>
                    <a:pt x="895" y="573"/>
                  </a:lnTo>
                  <a:cubicBezTo>
                    <a:pt x="1277" y="573"/>
                    <a:pt x="1277" y="0"/>
                    <a:pt x="895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93;p41">
              <a:extLst>
                <a:ext uri="{FF2B5EF4-FFF2-40B4-BE49-F238E27FC236}">
                  <a16:creationId xmlns:a16="http://schemas.microsoft.com/office/drawing/2014/main" id="{B8491965-6F79-4428-AC3F-9D9A0E4ED1FD}"/>
                </a:ext>
              </a:extLst>
            </p:cNvPr>
            <p:cNvSpPr/>
            <p:nvPr/>
          </p:nvSpPr>
          <p:spPr>
            <a:xfrm>
              <a:off x="2369265" y="3674142"/>
              <a:ext cx="32883" cy="14755"/>
            </a:xfrm>
            <a:custGeom>
              <a:avLst/>
              <a:gdLst/>
              <a:ahLst/>
              <a:cxnLst/>
              <a:rect l="l" t="t" r="r" b="b"/>
              <a:pathLst>
                <a:path w="1277" h="573" extrusionOk="0">
                  <a:moveTo>
                    <a:pt x="383" y="0"/>
                  </a:moveTo>
                  <a:cubicBezTo>
                    <a:pt x="1" y="0"/>
                    <a:pt x="1" y="573"/>
                    <a:pt x="383" y="573"/>
                  </a:cubicBezTo>
                  <a:lnTo>
                    <a:pt x="895" y="573"/>
                  </a:lnTo>
                  <a:cubicBezTo>
                    <a:pt x="1277" y="573"/>
                    <a:pt x="1277" y="0"/>
                    <a:pt x="895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8EAC8A0C-7DD5-4AA3-9377-BBC25A7711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78" t="9288" r="25468" b="16373"/>
          <a:stretch/>
        </p:blipFill>
        <p:spPr>
          <a:xfrm>
            <a:off x="520451" y="1364457"/>
            <a:ext cx="4651625" cy="3271662"/>
          </a:xfrm>
          <a:prstGeom prst="rect">
            <a:avLst/>
          </a:prstGeom>
        </p:spPr>
      </p:pic>
      <p:sp>
        <p:nvSpPr>
          <p:cNvPr id="10" name="Google Shape;93;p22">
            <a:extLst>
              <a:ext uri="{FF2B5EF4-FFF2-40B4-BE49-F238E27FC236}">
                <a16:creationId xmlns:a16="http://schemas.microsoft.com/office/drawing/2014/main" id="{6F68CCE0-FB73-4BAB-BDF2-78E82C09C8E1}"/>
              </a:ext>
            </a:extLst>
          </p:cNvPr>
          <p:cNvSpPr txBox="1">
            <a:spLocks/>
          </p:cNvSpPr>
          <p:nvPr/>
        </p:nvSpPr>
        <p:spPr>
          <a:xfrm>
            <a:off x="5646801" y="1985961"/>
            <a:ext cx="2757487" cy="1414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65% of annotations agree with model</a:t>
            </a:r>
          </a:p>
          <a:p>
            <a:pPr algn="ctr"/>
            <a:endParaRPr lang="en-US" sz="2000">
              <a:ln w="3175">
                <a:solidFill>
                  <a:schemeClr val="tx2">
                    <a:lumMod val="9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  <a:p>
            <a:pPr algn="ctr"/>
            <a:r>
              <a:rPr lang="en-US" sz="20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Uncertain – Benign skew</a:t>
            </a:r>
          </a:p>
          <a:p>
            <a:endParaRPr lang="en-US" sz="2000">
              <a:ln w="3175">
                <a:solidFill>
                  <a:schemeClr val="tx2">
                    <a:lumMod val="9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188220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4;p22">
            <a:extLst>
              <a:ext uri="{FF2B5EF4-FFF2-40B4-BE49-F238E27FC236}">
                <a16:creationId xmlns:a16="http://schemas.microsoft.com/office/drawing/2014/main" id="{22927E01-6F6E-4E4C-8B66-B5EE17DDB79C}"/>
              </a:ext>
            </a:extLst>
          </p:cNvPr>
          <p:cNvSpPr txBox="1">
            <a:spLocks/>
          </p:cNvSpPr>
          <p:nvPr/>
        </p:nvSpPr>
        <p:spPr>
          <a:xfrm>
            <a:off x="442912" y="1293018"/>
            <a:ext cx="2610176" cy="1878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Unica One"/>
              <a:buNone/>
              <a:defRPr sz="3600" b="1" i="0" u="none" strike="noStrike" cap="none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en-US" sz="2800">
                <a:ln w="6350">
                  <a:solidFill>
                    <a:schemeClr val="bg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bel"/>
              </a:rPr>
              <a:t>TWEAKING MODEL PARAMETERS ON STREAMLIT</a:t>
            </a:r>
          </a:p>
        </p:txBody>
      </p:sp>
      <p:pic>
        <p:nvPicPr>
          <p:cNvPr id="13" name="Screen Recording 2020-10-27 at 6.25.45 PM">
            <a:hlinkClick r:id="" action="ppaction://media"/>
            <a:extLst>
              <a:ext uri="{FF2B5EF4-FFF2-40B4-BE49-F238E27FC236}">
                <a16:creationId xmlns:a16="http://schemas.microsoft.com/office/drawing/2014/main" id="{9A28D974-8C81-4F7D-BB71-E42099B5DA7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577480" y="-13310"/>
            <a:ext cx="4938760" cy="51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1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783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4;p22">
            <a:extLst>
              <a:ext uri="{FF2B5EF4-FFF2-40B4-BE49-F238E27FC236}">
                <a16:creationId xmlns:a16="http://schemas.microsoft.com/office/drawing/2014/main" id="{B5FAD497-2D06-480F-886A-763311C31705}"/>
              </a:ext>
            </a:extLst>
          </p:cNvPr>
          <p:cNvSpPr txBox="1">
            <a:spLocks/>
          </p:cNvSpPr>
          <p:nvPr/>
        </p:nvSpPr>
        <p:spPr>
          <a:xfrm>
            <a:off x="1025129" y="312450"/>
            <a:ext cx="7093742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Unica One"/>
              <a:buNone/>
              <a:defRPr sz="3600" b="1" i="0" u="none" strike="noStrike" cap="none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en-US" sz="2800">
                <a:ln w="6350">
                  <a:solidFill>
                    <a:schemeClr val="bg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bel"/>
              </a:rPr>
              <a:t>APPENDIX: FEATURES USED</a:t>
            </a:r>
          </a:p>
        </p:txBody>
      </p:sp>
      <p:sp>
        <p:nvSpPr>
          <p:cNvPr id="2" name="Google Shape;93;p22">
            <a:extLst>
              <a:ext uri="{FF2B5EF4-FFF2-40B4-BE49-F238E27FC236}">
                <a16:creationId xmlns:a16="http://schemas.microsoft.com/office/drawing/2014/main" id="{3BB9C278-4011-4C74-9463-F6DEAE3DDED5}"/>
              </a:ext>
            </a:extLst>
          </p:cNvPr>
          <p:cNvSpPr txBox="1">
            <a:spLocks/>
          </p:cNvSpPr>
          <p:nvPr/>
        </p:nvSpPr>
        <p:spPr>
          <a:xfrm>
            <a:off x="811568" y="928599"/>
            <a:ext cx="7582337" cy="3336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-AF_ESP</a:t>
            </a:r>
          </a:p>
          <a:p>
            <a:r>
              <a:rPr lang="en-US" sz="20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-AF_EXAC</a:t>
            </a:r>
          </a:p>
          <a:p>
            <a:r>
              <a:rPr lang="en-US" sz="20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-AF_TGP</a:t>
            </a:r>
          </a:p>
          <a:p>
            <a:r>
              <a:rPr lang="en-US" sz="20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-CADD_RAW</a:t>
            </a:r>
          </a:p>
          <a:p>
            <a:r>
              <a:rPr lang="en-US" sz="20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-BLOSUM62</a:t>
            </a:r>
          </a:p>
          <a:p>
            <a:r>
              <a:rPr lang="en-US" sz="20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-</a:t>
            </a:r>
            <a:r>
              <a:rPr lang="en-US" sz="2000" err="1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LoFtool</a:t>
            </a:r>
            <a:endParaRPr lang="en-US" sz="2000">
              <a:ln w="3175">
                <a:solidFill>
                  <a:schemeClr val="tx2">
                    <a:lumMod val="9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  <a:p>
            <a:r>
              <a:rPr lang="en-US" sz="20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-</a:t>
            </a:r>
            <a:r>
              <a:rPr lang="en-US" sz="2000" err="1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PolyPhen</a:t>
            </a:r>
            <a:endParaRPr lang="en-US" sz="2000">
              <a:ln w="3175">
                <a:solidFill>
                  <a:schemeClr val="tx2">
                    <a:lumMod val="9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  <a:p>
            <a:r>
              <a:rPr lang="en-US" sz="20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-SIFT</a:t>
            </a:r>
          </a:p>
          <a:p>
            <a:endParaRPr lang="en-US" sz="2000">
              <a:ln w="3175">
                <a:solidFill>
                  <a:schemeClr val="tx2">
                    <a:lumMod val="9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  <a:p>
            <a:endParaRPr lang="en-US" sz="2000">
              <a:ln w="3175">
                <a:solidFill>
                  <a:schemeClr val="tx2">
                    <a:lumMod val="9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  <a:p>
            <a:endParaRPr lang="en-US" sz="2000">
              <a:ln w="3175">
                <a:solidFill>
                  <a:schemeClr val="tx2">
                    <a:lumMod val="9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106285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4;p22">
            <a:extLst>
              <a:ext uri="{FF2B5EF4-FFF2-40B4-BE49-F238E27FC236}">
                <a16:creationId xmlns:a16="http://schemas.microsoft.com/office/drawing/2014/main" id="{9D09EEE1-4C71-4BBB-87F5-81470BE883CE}"/>
              </a:ext>
            </a:extLst>
          </p:cNvPr>
          <p:cNvSpPr txBox="1">
            <a:spLocks/>
          </p:cNvSpPr>
          <p:nvPr/>
        </p:nvSpPr>
        <p:spPr>
          <a:xfrm>
            <a:off x="1025129" y="312450"/>
            <a:ext cx="7093742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Unica One"/>
              <a:buNone/>
              <a:defRPr sz="3600" b="1" i="0" u="none" strike="noStrike" cap="none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en-US" sz="2800">
                <a:ln w="6350">
                  <a:solidFill>
                    <a:schemeClr val="bg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bel"/>
              </a:rPr>
              <a:t>WHAT IS DNA?</a:t>
            </a:r>
          </a:p>
        </p:txBody>
      </p:sp>
      <p:sp>
        <p:nvSpPr>
          <p:cNvPr id="5" name="Google Shape;93;p22">
            <a:extLst>
              <a:ext uri="{FF2B5EF4-FFF2-40B4-BE49-F238E27FC236}">
                <a16:creationId xmlns:a16="http://schemas.microsoft.com/office/drawing/2014/main" id="{05C66A3C-F5F8-419E-85E8-F87D84AC3E01}"/>
              </a:ext>
            </a:extLst>
          </p:cNvPr>
          <p:cNvSpPr txBox="1">
            <a:spLocks/>
          </p:cNvSpPr>
          <p:nvPr/>
        </p:nvSpPr>
        <p:spPr>
          <a:xfrm>
            <a:off x="604402" y="1385843"/>
            <a:ext cx="4181912" cy="2371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i="1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-</a:t>
            </a:r>
            <a:r>
              <a:rPr lang="en-US" sz="20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Blueprints for life</a:t>
            </a:r>
            <a:endParaRPr lang="en-US" sz="2000" i="1">
              <a:ln w="3175">
                <a:solidFill>
                  <a:schemeClr val="tx2">
                    <a:lumMod val="9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  <a:p>
            <a:endParaRPr lang="en-US" sz="2000">
              <a:ln w="3175">
                <a:solidFill>
                  <a:schemeClr val="tx2">
                    <a:lumMod val="9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  <a:p>
            <a:r>
              <a:rPr lang="en-US" sz="20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-Humans have 46 pieces (usually in spaghetti form)</a:t>
            </a:r>
          </a:p>
        </p:txBody>
      </p:sp>
      <p:grpSp>
        <p:nvGrpSpPr>
          <p:cNvPr id="10" name="Google Shape;1497;p41">
            <a:extLst>
              <a:ext uri="{FF2B5EF4-FFF2-40B4-BE49-F238E27FC236}">
                <a16:creationId xmlns:a16="http://schemas.microsoft.com/office/drawing/2014/main" id="{58F5B98C-3454-42A8-8332-D4E90B9B4CF1}"/>
              </a:ext>
            </a:extLst>
          </p:cNvPr>
          <p:cNvGrpSpPr/>
          <p:nvPr/>
        </p:nvGrpSpPr>
        <p:grpSpPr>
          <a:xfrm>
            <a:off x="5611115" y="288735"/>
            <a:ext cx="383289" cy="378087"/>
            <a:chOff x="6602333" y="2855472"/>
            <a:chExt cx="383289" cy="378087"/>
          </a:xfrm>
        </p:grpSpPr>
        <p:sp>
          <p:nvSpPr>
            <p:cNvPr id="11" name="Google Shape;1498;p41">
              <a:extLst>
                <a:ext uri="{FF2B5EF4-FFF2-40B4-BE49-F238E27FC236}">
                  <a16:creationId xmlns:a16="http://schemas.microsoft.com/office/drawing/2014/main" id="{C0706696-E929-439A-AD0C-1E595D21158A}"/>
                </a:ext>
              </a:extLst>
            </p:cNvPr>
            <p:cNvSpPr/>
            <p:nvPr/>
          </p:nvSpPr>
          <p:spPr>
            <a:xfrm>
              <a:off x="6685119" y="2855832"/>
              <a:ext cx="300502" cy="377727"/>
            </a:xfrm>
            <a:custGeom>
              <a:avLst/>
              <a:gdLst/>
              <a:ahLst/>
              <a:cxnLst/>
              <a:rect l="l" t="t" r="r" b="b"/>
              <a:pathLst>
                <a:path w="11670" h="14669" extrusionOk="0">
                  <a:moveTo>
                    <a:pt x="7828" y="3707"/>
                  </a:moveTo>
                  <a:lnTo>
                    <a:pt x="7828" y="4481"/>
                  </a:lnTo>
                  <a:lnTo>
                    <a:pt x="7054" y="3707"/>
                  </a:lnTo>
                  <a:close/>
                  <a:moveTo>
                    <a:pt x="6260" y="3728"/>
                  </a:moveTo>
                  <a:lnTo>
                    <a:pt x="7787" y="5255"/>
                  </a:lnTo>
                  <a:cubicBezTo>
                    <a:pt x="7737" y="5446"/>
                    <a:pt x="7657" y="5616"/>
                    <a:pt x="7546" y="5777"/>
                  </a:cubicBezTo>
                  <a:lnTo>
                    <a:pt x="5708" y="3949"/>
                  </a:lnTo>
                  <a:cubicBezTo>
                    <a:pt x="5878" y="3838"/>
                    <a:pt x="6059" y="3758"/>
                    <a:pt x="6260" y="3728"/>
                  </a:cubicBezTo>
                  <a:close/>
                  <a:moveTo>
                    <a:pt x="5306" y="4350"/>
                  </a:moveTo>
                  <a:lnTo>
                    <a:pt x="7144" y="6189"/>
                  </a:lnTo>
                  <a:cubicBezTo>
                    <a:pt x="6984" y="6300"/>
                    <a:pt x="6803" y="6380"/>
                    <a:pt x="6622" y="6430"/>
                  </a:cubicBezTo>
                  <a:lnTo>
                    <a:pt x="5085" y="4893"/>
                  </a:lnTo>
                  <a:cubicBezTo>
                    <a:pt x="5115" y="4702"/>
                    <a:pt x="5195" y="4511"/>
                    <a:pt x="5306" y="4350"/>
                  </a:cubicBezTo>
                  <a:close/>
                  <a:moveTo>
                    <a:pt x="5065" y="5687"/>
                  </a:moveTo>
                  <a:lnTo>
                    <a:pt x="5858" y="6480"/>
                  </a:lnTo>
                  <a:lnTo>
                    <a:pt x="5065" y="6480"/>
                  </a:lnTo>
                  <a:lnTo>
                    <a:pt x="5065" y="5687"/>
                  </a:lnTo>
                  <a:close/>
                  <a:moveTo>
                    <a:pt x="3337" y="8209"/>
                  </a:moveTo>
                  <a:lnTo>
                    <a:pt x="3337" y="8962"/>
                  </a:lnTo>
                  <a:lnTo>
                    <a:pt x="2583" y="8209"/>
                  </a:lnTo>
                  <a:close/>
                  <a:moveTo>
                    <a:pt x="1819" y="8239"/>
                  </a:moveTo>
                  <a:lnTo>
                    <a:pt x="1809" y="8249"/>
                  </a:lnTo>
                  <a:lnTo>
                    <a:pt x="3296" y="9726"/>
                  </a:lnTo>
                  <a:cubicBezTo>
                    <a:pt x="3246" y="9917"/>
                    <a:pt x="3166" y="10097"/>
                    <a:pt x="3065" y="10258"/>
                  </a:cubicBezTo>
                  <a:lnTo>
                    <a:pt x="1287" y="8470"/>
                  </a:lnTo>
                  <a:cubicBezTo>
                    <a:pt x="1448" y="8369"/>
                    <a:pt x="1629" y="8289"/>
                    <a:pt x="1819" y="8239"/>
                  </a:cubicBezTo>
                  <a:close/>
                  <a:moveTo>
                    <a:pt x="875" y="8882"/>
                  </a:moveTo>
                  <a:lnTo>
                    <a:pt x="2673" y="10660"/>
                  </a:lnTo>
                  <a:cubicBezTo>
                    <a:pt x="2513" y="10781"/>
                    <a:pt x="2332" y="10861"/>
                    <a:pt x="2151" y="10911"/>
                  </a:cubicBezTo>
                  <a:lnTo>
                    <a:pt x="2141" y="10911"/>
                  </a:lnTo>
                  <a:lnTo>
                    <a:pt x="624" y="9394"/>
                  </a:lnTo>
                  <a:cubicBezTo>
                    <a:pt x="674" y="9213"/>
                    <a:pt x="754" y="9032"/>
                    <a:pt x="875" y="8882"/>
                  </a:cubicBezTo>
                  <a:close/>
                  <a:moveTo>
                    <a:pt x="574" y="10158"/>
                  </a:moveTo>
                  <a:lnTo>
                    <a:pt x="1387" y="10972"/>
                  </a:lnTo>
                  <a:lnTo>
                    <a:pt x="574" y="10972"/>
                  </a:lnTo>
                  <a:lnTo>
                    <a:pt x="574" y="10158"/>
                  </a:lnTo>
                  <a:close/>
                  <a:moveTo>
                    <a:pt x="7828" y="2562"/>
                  </a:moveTo>
                  <a:lnTo>
                    <a:pt x="7828" y="3135"/>
                  </a:lnTo>
                  <a:lnTo>
                    <a:pt x="6491" y="3135"/>
                  </a:lnTo>
                  <a:cubicBezTo>
                    <a:pt x="5969" y="3135"/>
                    <a:pt x="5456" y="3336"/>
                    <a:pt x="5085" y="3707"/>
                  </a:cubicBezTo>
                  <a:lnTo>
                    <a:pt x="5075" y="3707"/>
                  </a:lnTo>
                  <a:cubicBezTo>
                    <a:pt x="4703" y="4089"/>
                    <a:pt x="4482" y="4602"/>
                    <a:pt x="4492" y="5134"/>
                  </a:cubicBezTo>
                  <a:lnTo>
                    <a:pt x="4492" y="9354"/>
                  </a:lnTo>
                  <a:cubicBezTo>
                    <a:pt x="4492" y="10881"/>
                    <a:pt x="3246" y="12117"/>
                    <a:pt x="1729" y="12117"/>
                  </a:cubicBezTo>
                  <a:lnTo>
                    <a:pt x="574" y="12117"/>
                  </a:lnTo>
                  <a:lnTo>
                    <a:pt x="574" y="11544"/>
                  </a:lnTo>
                  <a:lnTo>
                    <a:pt x="1729" y="11544"/>
                  </a:lnTo>
                  <a:cubicBezTo>
                    <a:pt x="2935" y="11544"/>
                    <a:pt x="3909" y="10570"/>
                    <a:pt x="3909" y="9364"/>
                  </a:cubicBezTo>
                  <a:lnTo>
                    <a:pt x="3909" y="5144"/>
                  </a:lnTo>
                  <a:cubicBezTo>
                    <a:pt x="3909" y="3717"/>
                    <a:pt x="5065" y="2562"/>
                    <a:pt x="6491" y="2562"/>
                  </a:cubicBezTo>
                  <a:close/>
                  <a:moveTo>
                    <a:pt x="8118" y="0"/>
                  </a:moveTo>
                  <a:cubicBezTo>
                    <a:pt x="7981" y="0"/>
                    <a:pt x="7843" y="90"/>
                    <a:pt x="7828" y="271"/>
                  </a:cubicBezTo>
                  <a:lnTo>
                    <a:pt x="7828" y="1989"/>
                  </a:lnTo>
                  <a:lnTo>
                    <a:pt x="6501" y="1989"/>
                  </a:lnTo>
                  <a:cubicBezTo>
                    <a:pt x="4753" y="1989"/>
                    <a:pt x="3347" y="3396"/>
                    <a:pt x="3337" y="5144"/>
                  </a:cubicBezTo>
                  <a:lnTo>
                    <a:pt x="3337" y="6470"/>
                  </a:lnTo>
                  <a:lnTo>
                    <a:pt x="2191" y="6470"/>
                  </a:lnTo>
                  <a:cubicBezTo>
                    <a:pt x="1729" y="6470"/>
                    <a:pt x="1287" y="6571"/>
                    <a:pt x="865" y="6752"/>
                  </a:cubicBezTo>
                  <a:cubicBezTo>
                    <a:pt x="534" y="6865"/>
                    <a:pt x="678" y="7309"/>
                    <a:pt x="958" y="7309"/>
                  </a:cubicBezTo>
                  <a:cubicBezTo>
                    <a:pt x="1001" y="7309"/>
                    <a:pt x="1047" y="7298"/>
                    <a:pt x="1096" y="7274"/>
                  </a:cubicBezTo>
                  <a:cubicBezTo>
                    <a:pt x="1438" y="7123"/>
                    <a:pt x="1809" y="7053"/>
                    <a:pt x="2191" y="7053"/>
                  </a:cubicBezTo>
                  <a:lnTo>
                    <a:pt x="3337" y="7053"/>
                  </a:lnTo>
                  <a:lnTo>
                    <a:pt x="3337" y="7626"/>
                  </a:lnTo>
                  <a:lnTo>
                    <a:pt x="2191" y="7626"/>
                  </a:lnTo>
                  <a:cubicBezTo>
                    <a:pt x="975" y="7626"/>
                    <a:pt x="1" y="8600"/>
                    <a:pt x="1" y="9816"/>
                  </a:cubicBezTo>
                  <a:lnTo>
                    <a:pt x="1" y="14398"/>
                  </a:lnTo>
                  <a:cubicBezTo>
                    <a:pt x="11" y="14578"/>
                    <a:pt x="149" y="14669"/>
                    <a:pt x="287" y="14669"/>
                  </a:cubicBezTo>
                  <a:cubicBezTo>
                    <a:pt x="425" y="14669"/>
                    <a:pt x="564" y="14578"/>
                    <a:pt x="574" y="14398"/>
                  </a:cubicBezTo>
                  <a:lnTo>
                    <a:pt x="574" y="12690"/>
                  </a:lnTo>
                  <a:lnTo>
                    <a:pt x="1729" y="12690"/>
                  </a:lnTo>
                  <a:cubicBezTo>
                    <a:pt x="3568" y="12690"/>
                    <a:pt x="5065" y="11193"/>
                    <a:pt x="5065" y="9354"/>
                  </a:cubicBezTo>
                  <a:lnTo>
                    <a:pt x="5065" y="8198"/>
                  </a:lnTo>
                  <a:lnTo>
                    <a:pt x="6220" y="8198"/>
                  </a:lnTo>
                  <a:cubicBezTo>
                    <a:pt x="8059" y="8198"/>
                    <a:pt x="9546" y="6701"/>
                    <a:pt x="9556" y="4863"/>
                  </a:cubicBezTo>
                  <a:lnTo>
                    <a:pt x="9556" y="3707"/>
                  </a:lnTo>
                  <a:lnTo>
                    <a:pt x="11264" y="3707"/>
                  </a:lnTo>
                  <a:cubicBezTo>
                    <a:pt x="11273" y="3708"/>
                    <a:pt x="11283" y="3708"/>
                    <a:pt x="11292" y="3708"/>
                  </a:cubicBezTo>
                  <a:cubicBezTo>
                    <a:pt x="11666" y="3708"/>
                    <a:pt x="11666" y="3134"/>
                    <a:pt x="11292" y="3134"/>
                  </a:cubicBezTo>
                  <a:cubicBezTo>
                    <a:pt x="11283" y="3134"/>
                    <a:pt x="11273" y="3134"/>
                    <a:pt x="11264" y="3135"/>
                  </a:cubicBezTo>
                  <a:lnTo>
                    <a:pt x="9556" y="3135"/>
                  </a:lnTo>
                  <a:lnTo>
                    <a:pt x="9556" y="2562"/>
                  </a:lnTo>
                  <a:lnTo>
                    <a:pt x="11264" y="2562"/>
                  </a:lnTo>
                  <a:cubicBezTo>
                    <a:pt x="11270" y="2562"/>
                    <a:pt x="11277" y="2563"/>
                    <a:pt x="11283" y="2563"/>
                  </a:cubicBezTo>
                  <a:cubicBezTo>
                    <a:pt x="11666" y="2563"/>
                    <a:pt x="11669" y="1988"/>
                    <a:pt x="11292" y="1988"/>
                  </a:cubicBezTo>
                  <a:cubicBezTo>
                    <a:pt x="11283" y="1988"/>
                    <a:pt x="11273" y="1989"/>
                    <a:pt x="11264" y="1989"/>
                  </a:cubicBezTo>
                  <a:lnTo>
                    <a:pt x="9556" y="1989"/>
                  </a:lnTo>
                  <a:lnTo>
                    <a:pt x="9556" y="1628"/>
                  </a:lnTo>
                  <a:cubicBezTo>
                    <a:pt x="9541" y="1447"/>
                    <a:pt x="9402" y="1356"/>
                    <a:pt x="9266" y="1356"/>
                  </a:cubicBezTo>
                  <a:cubicBezTo>
                    <a:pt x="9129" y="1356"/>
                    <a:pt x="8993" y="1447"/>
                    <a:pt x="8983" y="1628"/>
                  </a:cubicBezTo>
                  <a:lnTo>
                    <a:pt x="8983" y="4863"/>
                  </a:lnTo>
                  <a:cubicBezTo>
                    <a:pt x="8983" y="6390"/>
                    <a:pt x="7747" y="7626"/>
                    <a:pt x="6220" y="7626"/>
                  </a:cubicBezTo>
                  <a:lnTo>
                    <a:pt x="5065" y="7626"/>
                  </a:lnTo>
                  <a:lnTo>
                    <a:pt x="5065" y="7053"/>
                  </a:lnTo>
                  <a:lnTo>
                    <a:pt x="6220" y="7053"/>
                  </a:lnTo>
                  <a:cubicBezTo>
                    <a:pt x="7426" y="7053"/>
                    <a:pt x="8400" y="6069"/>
                    <a:pt x="8400" y="4863"/>
                  </a:cubicBezTo>
                  <a:lnTo>
                    <a:pt x="8400" y="271"/>
                  </a:lnTo>
                  <a:cubicBezTo>
                    <a:pt x="8390" y="90"/>
                    <a:pt x="8255" y="0"/>
                    <a:pt x="8118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99;p41">
              <a:extLst>
                <a:ext uri="{FF2B5EF4-FFF2-40B4-BE49-F238E27FC236}">
                  <a16:creationId xmlns:a16="http://schemas.microsoft.com/office/drawing/2014/main" id="{7080491A-FA2D-4542-822B-8111BCC50CA2}"/>
                </a:ext>
              </a:extLst>
            </p:cNvPr>
            <p:cNvSpPr/>
            <p:nvPr/>
          </p:nvSpPr>
          <p:spPr>
            <a:xfrm>
              <a:off x="6675308" y="3046228"/>
              <a:ext cx="19930" cy="14781"/>
            </a:xfrm>
            <a:custGeom>
              <a:avLst/>
              <a:gdLst/>
              <a:ahLst/>
              <a:cxnLst/>
              <a:rect l="l" t="t" r="r" b="b"/>
              <a:pathLst>
                <a:path w="774" h="574" extrusionOk="0">
                  <a:moveTo>
                    <a:pt x="382" y="1"/>
                  </a:moveTo>
                  <a:cubicBezTo>
                    <a:pt x="121" y="11"/>
                    <a:pt x="0" y="322"/>
                    <a:pt x="181" y="493"/>
                  </a:cubicBezTo>
                  <a:cubicBezTo>
                    <a:pt x="241" y="553"/>
                    <a:pt x="312" y="573"/>
                    <a:pt x="382" y="573"/>
                  </a:cubicBezTo>
                  <a:cubicBezTo>
                    <a:pt x="462" y="573"/>
                    <a:pt x="543" y="543"/>
                    <a:pt x="593" y="493"/>
                  </a:cubicBezTo>
                  <a:cubicBezTo>
                    <a:pt x="774" y="302"/>
                    <a:pt x="633" y="1"/>
                    <a:pt x="382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00;p41">
              <a:extLst>
                <a:ext uri="{FF2B5EF4-FFF2-40B4-BE49-F238E27FC236}">
                  <a16:creationId xmlns:a16="http://schemas.microsoft.com/office/drawing/2014/main" id="{8298500F-CB93-4637-9EE8-D2226A535C56}"/>
                </a:ext>
              </a:extLst>
            </p:cNvPr>
            <p:cNvSpPr/>
            <p:nvPr/>
          </p:nvSpPr>
          <p:spPr>
            <a:xfrm>
              <a:off x="6602333" y="3067626"/>
              <a:ext cx="76606" cy="165933"/>
            </a:xfrm>
            <a:custGeom>
              <a:avLst/>
              <a:gdLst/>
              <a:ahLst/>
              <a:cxnLst/>
              <a:rect l="l" t="t" r="r" b="b"/>
              <a:pathLst>
                <a:path w="2975" h="6444" extrusionOk="0">
                  <a:moveTo>
                    <a:pt x="2651" y="0"/>
                  </a:moveTo>
                  <a:cubicBezTo>
                    <a:pt x="2545" y="0"/>
                    <a:pt x="2444" y="61"/>
                    <a:pt x="2392" y="164"/>
                  </a:cubicBezTo>
                  <a:cubicBezTo>
                    <a:pt x="2181" y="606"/>
                    <a:pt x="2071" y="1089"/>
                    <a:pt x="2071" y="1581"/>
                  </a:cubicBezTo>
                  <a:lnTo>
                    <a:pt x="2071" y="2736"/>
                  </a:lnTo>
                  <a:lnTo>
                    <a:pt x="363" y="2736"/>
                  </a:lnTo>
                  <a:cubicBezTo>
                    <a:pt x="1" y="2767"/>
                    <a:pt x="1" y="3289"/>
                    <a:pt x="363" y="3309"/>
                  </a:cubicBezTo>
                  <a:lnTo>
                    <a:pt x="2071" y="3309"/>
                  </a:lnTo>
                  <a:lnTo>
                    <a:pt x="2071" y="3892"/>
                  </a:lnTo>
                  <a:lnTo>
                    <a:pt x="363" y="3892"/>
                  </a:lnTo>
                  <a:cubicBezTo>
                    <a:pt x="1" y="3912"/>
                    <a:pt x="1" y="4434"/>
                    <a:pt x="363" y="4465"/>
                  </a:cubicBezTo>
                  <a:lnTo>
                    <a:pt x="2071" y="4465"/>
                  </a:lnTo>
                  <a:lnTo>
                    <a:pt x="2071" y="6173"/>
                  </a:lnTo>
                  <a:cubicBezTo>
                    <a:pt x="2081" y="6353"/>
                    <a:pt x="2219" y="6444"/>
                    <a:pt x="2357" y="6444"/>
                  </a:cubicBezTo>
                  <a:cubicBezTo>
                    <a:pt x="2495" y="6444"/>
                    <a:pt x="2633" y="6353"/>
                    <a:pt x="2643" y="6173"/>
                  </a:cubicBezTo>
                  <a:lnTo>
                    <a:pt x="2643" y="1591"/>
                  </a:lnTo>
                  <a:cubicBezTo>
                    <a:pt x="2643" y="1179"/>
                    <a:pt x="2734" y="777"/>
                    <a:pt x="2904" y="406"/>
                  </a:cubicBezTo>
                  <a:cubicBezTo>
                    <a:pt x="2975" y="265"/>
                    <a:pt x="2914" y="94"/>
                    <a:pt x="2764" y="24"/>
                  </a:cubicBezTo>
                  <a:cubicBezTo>
                    <a:pt x="2727" y="8"/>
                    <a:pt x="2689" y="0"/>
                    <a:pt x="2651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01;p41">
              <a:extLst>
                <a:ext uri="{FF2B5EF4-FFF2-40B4-BE49-F238E27FC236}">
                  <a16:creationId xmlns:a16="http://schemas.microsoft.com/office/drawing/2014/main" id="{B2B0C818-3566-47D2-9B96-B7C85B99C60D}"/>
                </a:ext>
              </a:extLst>
            </p:cNvPr>
            <p:cNvSpPr/>
            <p:nvPr/>
          </p:nvSpPr>
          <p:spPr>
            <a:xfrm>
              <a:off x="6913573" y="2855472"/>
              <a:ext cx="20471" cy="14858"/>
            </a:xfrm>
            <a:custGeom>
              <a:avLst/>
              <a:gdLst/>
              <a:ahLst/>
              <a:cxnLst/>
              <a:rect l="l" t="t" r="r" b="b"/>
              <a:pathLst>
                <a:path w="795" h="577" extrusionOk="0">
                  <a:moveTo>
                    <a:pt x="387" y="0"/>
                  </a:moveTo>
                  <a:cubicBezTo>
                    <a:pt x="154" y="0"/>
                    <a:pt x="1" y="296"/>
                    <a:pt x="191" y="486"/>
                  </a:cubicBezTo>
                  <a:cubicBezTo>
                    <a:pt x="242" y="547"/>
                    <a:pt x="322" y="577"/>
                    <a:pt x="392" y="577"/>
                  </a:cubicBezTo>
                  <a:cubicBezTo>
                    <a:pt x="714" y="577"/>
                    <a:pt x="794" y="145"/>
                    <a:pt x="503" y="24"/>
                  </a:cubicBezTo>
                  <a:cubicBezTo>
                    <a:pt x="463" y="8"/>
                    <a:pt x="424" y="0"/>
                    <a:pt x="387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4146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4;p22">
            <a:extLst>
              <a:ext uri="{FF2B5EF4-FFF2-40B4-BE49-F238E27FC236}">
                <a16:creationId xmlns:a16="http://schemas.microsoft.com/office/drawing/2014/main" id="{B5FAD497-2D06-480F-886A-763311C31705}"/>
              </a:ext>
            </a:extLst>
          </p:cNvPr>
          <p:cNvSpPr txBox="1">
            <a:spLocks/>
          </p:cNvSpPr>
          <p:nvPr/>
        </p:nvSpPr>
        <p:spPr>
          <a:xfrm>
            <a:off x="1025129" y="312450"/>
            <a:ext cx="7093742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Unica One"/>
              <a:buNone/>
              <a:defRPr sz="3600" b="1" i="0" u="none" strike="noStrike" cap="none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en-US" sz="2800">
                <a:ln w="6350">
                  <a:solidFill>
                    <a:schemeClr val="bg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bel"/>
              </a:rPr>
              <a:t>APPENDIX: ACKNOWLEDGEMENTS</a:t>
            </a:r>
          </a:p>
        </p:txBody>
      </p:sp>
      <p:sp>
        <p:nvSpPr>
          <p:cNvPr id="2" name="Google Shape;93;p22">
            <a:extLst>
              <a:ext uri="{FF2B5EF4-FFF2-40B4-BE49-F238E27FC236}">
                <a16:creationId xmlns:a16="http://schemas.microsoft.com/office/drawing/2014/main" id="{3BB9C278-4011-4C74-9463-F6DEAE3DDED5}"/>
              </a:ext>
            </a:extLst>
          </p:cNvPr>
          <p:cNvSpPr txBox="1">
            <a:spLocks/>
          </p:cNvSpPr>
          <p:nvPr/>
        </p:nvSpPr>
        <p:spPr>
          <a:xfrm>
            <a:off x="357600" y="748218"/>
            <a:ext cx="8329200" cy="3254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-European Bioinformatics Institute (@ EMBL)</a:t>
            </a:r>
          </a:p>
          <a:p>
            <a:r>
              <a:rPr lang="en-US" sz="11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-https://www.kaggle.com/kevinarvai/clinvar-conflicting</a:t>
            </a:r>
          </a:p>
          <a:p>
            <a:r>
              <a:rPr lang="en-US" sz="11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-ClinVar (@ NIH / NCBI)</a:t>
            </a:r>
          </a:p>
          <a:p>
            <a:endParaRPr lang="en-US" sz="1100">
              <a:ln w="3175">
                <a:solidFill>
                  <a:schemeClr val="tx2">
                    <a:lumMod val="9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  <a:p>
            <a:r>
              <a:rPr lang="en-US" sz="11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-NHLBI GO Exome Sequencing Project </a:t>
            </a:r>
          </a:p>
          <a:p>
            <a:r>
              <a:rPr lang="en-US" sz="11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-Exome Aggregation Consortium</a:t>
            </a:r>
          </a:p>
          <a:p>
            <a:r>
              <a:rPr lang="en-US" sz="11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-1000 Genomes Project</a:t>
            </a:r>
          </a:p>
          <a:p>
            <a:endParaRPr lang="en-US" sz="1100">
              <a:ln w="3175">
                <a:solidFill>
                  <a:schemeClr val="tx2">
                    <a:lumMod val="9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  <a:p>
            <a:r>
              <a:rPr lang="en-US" sz="11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-Rentzsch, Philipp et al. “CADD: predicting the deleteriousness of variants throughout the human genome.” Nucleic acids research vol. 47,D1 (2019): D886-D894. doi:10.1093/nar/gky1016</a:t>
            </a:r>
          </a:p>
          <a:p>
            <a:r>
              <a:rPr lang="en-US" sz="11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-Kircher, Martin et al. “A general framework for estimating the relative pathogenicity of human genetic variants.” Nature genetics vol. 46,3 (2014): 310-5. doi:10.1038/ng.2892</a:t>
            </a:r>
          </a:p>
          <a:p>
            <a:r>
              <a:rPr lang="en-US" sz="11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-Henikoff, S, and J G Henikoff. “Performance evaluation of amino acid substitution matrices.” Proteins vol. 17,1 (1993): 49-61. doi:10.1002/prot.340170108</a:t>
            </a:r>
          </a:p>
          <a:p>
            <a:r>
              <a:rPr lang="en-US" sz="11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-Fadista, João et al. “LoFtool: a gene intolerance score based on loss-of-function variants in 60 706 individuals.” Bioinformatics (Oxford, England) vol. 33,4 (2017): 471-474. doi:10.1093/bioinformatics/btv602</a:t>
            </a:r>
          </a:p>
          <a:p>
            <a:r>
              <a:rPr lang="en-US" sz="11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-Adzhubei, Ivan et al. “Predicting functional effect of human missense mutations using PolyPhen-2.” Current protocols in human genetics vol. Chapter 7 (2013): Unit7.20. doi:10.1002/0471142905.hg0720s76</a:t>
            </a:r>
          </a:p>
          <a:p>
            <a:r>
              <a:rPr lang="en-US" sz="11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-Ng, P C, and S Henikoff. “Predicting deleterious amino acid substitutions.” Genome research vol. 11,5 (2001): 863-74. doi:10.1101/gr.176601</a:t>
            </a:r>
          </a:p>
          <a:p>
            <a:endParaRPr lang="en-US" sz="1100">
              <a:ln w="3175">
                <a:solidFill>
                  <a:schemeClr val="tx2">
                    <a:lumMod val="9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  <a:p>
            <a:endParaRPr lang="en-US" sz="1100">
              <a:ln w="3175">
                <a:solidFill>
                  <a:schemeClr val="tx2">
                    <a:lumMod val="9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  <a:p>
            <a:endParaRPr lang="en-US" sz="1100">
              <a:ln w="3175">
                <a:solidFill>
                  <a:schemeClr val="tx2">
                    <a:lumMod val="9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" name="Google Shape;1440;p39">
            <a:extLst>
              <a:ext uri="{FF2B5EF4-FFF2-40B4-BE49-F238E27FC236}">
                <a16:creationId xmlns:a16="http://schemas.microsoft.com/office/drawing/2014/main" id="{654E448E-34E0-4095-911E-68BB7A4C76C6}"/>
              </a:ext>
            </a:extLst>
          </p:cNvPr>
          <p:cNvSpPr/>
          <p:nvPr/>
        </p:nvSpPr>
        <p:spPr>
          <a:xfrm>
            <a:off x="4572000" y="4395282"/>
            <a:ext cx="4214400" cy="435768"/>
          </a:xfrm>
          <a:prstGeom prst="rect">
            <a:avLst/>
          </a:prstGeom>
          <a:solidFill>
            <a:srgbClr val="06294A">
              <a:alpha val="59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100" b="1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CREDITS</a:t>
            </a:r>
            <a:r>
              <a:rPr lang="en-US" sz="11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: This presentation template was created by </a:t>
            </a:r>
            <a:r>
              <a:rPr lang="en-US" sz="1100" b="1" err="1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Slidesgo</a:t>
            </a:r>
            <a:r>
              <a:rPr lang="en-US" sz="11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lang="en-US" sz="1100" b="1" err="1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Flaticon</a:t>
            </a:r>
            <a:r>
              <a:rPr lang="en-US" sz="11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lang="en-US" sz="1100" b="1" err="1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Freepik</a:t>
            </a:r>
            <a:r>
              <a:rPr lang="en-US" sz="11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8717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40;p39">
            <a:extLst>
              <a:ext uri="{FF2B5EF4-FFF2-40B4-BE49-F238E27FC236}">
                <a16:creationId xmlns:a16="http://schemas.microsoft.com/office/drawing/2014/main" id="{EC96ABF4-2459-449B-BA5E-D8261E3B2463}"/>
              </a:ext>
            </a:extLst>
          </p:cNvPr>
          <p:cNvSpPr/>
          <p:nvPr/>
        </p:nvSpPr>
        <p:spPr>
          <a:xfrm>
            <a:off x="2464800" y="874106"/>
            <a:ext cx="4214400" cy="2911500"/>
          </a:xfrm>
          <a:prstGeom prst="rect">
            <a:avLst/>
          </a:prstGeom>
          <a:solidFill>
            <a:srgbClr val="06294A">
              <a:alpha val="59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38BEC5-67FD-4D11-B6E9-070E4E023D17}"/>
              </a:ext>
            </a:extLst>
          </p:cNvPr>
          <p:cNvSpPr txBox="1"/>
          <p:nvPr/>
        </p:nvSpPr>
        <p:spPr>
          <a:xfrm>
            <a:off x="2286000" y="194637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>
                <a:ln w="6350">
                  <a:solidFill>
                    <a:schemeClr val="bg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bel"/>
              </a:rPr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4;p22">
            <a:extLst>
              <a:ext uri="{FF2B5EF4-FFF2-40B4-BE49-F238E27FC236}">
                <a16:creationId xmlns:a16="http://schemas.microsoft.com/office/drawing/2014/main" id="{9D09EEE1-4C71-4BBB-87F5-81470BE883CE}"/>
              </a:ext>
            </a:extLst>
          </p:cNvPr>
          <p:cNvSpPr txBox="1">
            <a:spLocks/>
          </p:cNvSpPr>
          <p:nvPr/>
        </p:nvSpPr>
        <p:spPr>
          <a:xfrm>
            <a:off x="1025129" y="312450"/>
            <a:ext cx="7093742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Unica One"/>
              <a:buNone/>
              <a:defRPr sz="3600" b="1" i="0" u="none" strike="noStrike" cap="none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en-US" sz="2800">
                <a:ln w="6350">
                  <a:solidFill>
                    <a:schemeClr val="bg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bel"/>
              </a:rPr>
              <a:t>WHAT IS DNA?</a:t>
            </a:r>
          </a:p>
        </p:txBody>
      </p:sp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196D19A0-6C9A-4D2D-B2E8-30EE2B6E8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791" y="1385843"/>
            <a:ext cx="3118104" cy="2359152"/>
          </a:xfrm>
          <a:prstGeom prst="rect">
            <a:avLst/>
          </a:prstGeom>
        </p:spPr>
      </p:pic>
      <p:sp>
        <p:nvSpPr>
          <p:cNvPr id="9" name="Google Shape;93;p22">
            <a:extLst>
              <a:ext uri="{FF2B5EF4-FFF2-40B4-BE49-F238E27FC236}">
                <a16:creationId xmlns:a16="http://schemas.microsoft.com/office/drawing/2014/main" id="{CED04ABD-2D1E-400E-91DA-B32EB8A6F0E8}"/>
              </a:ext>
            </a:extLst>
          </p:cNvPr>
          <p:cNvSpPr txBox="1">
            <a:spLocks/>
          </p:cNvSpPr>
          <p:nvPr/>
        </p:nvSpPr>
        <p:spPr>
          <a:xfrm>
            <a:off x="5614552" y="3899180"/>
            <a:ext cx="2400735" cy="412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CONDENSED FORM!</a:t>
            </a:r>
          </a:p>
        </p:txBody>
      </p:sp>
      <p:sp>
        <p:nvSpPr>
          <p:cNvPr id="2" name="Google Shape;93;p22">
            <a:extLst>
              <a:ext uri="{FF2B5EF4-FFF2-40B4-BE49-F238E27FC236}">
                <a16:creationId xmlns:a16="http://schemas.microsoft.com/office/drawing/2014/main" id="{59A83E60-6C5D-495D-8C1C-E1909648D4CD}"/>
              </a:ext>
            </a:extLst>
          </p:cNvPr>
          <p:cNvSpPr txBox="1">
            <a:spLocks/>
          </p:cNvSpPr>
          <p:nvPr/>
        </p:nvSpPr>
        <p:spPr>
          <a:xfrm>
            <a:off x="604402" y="1385843"/>
            <a:ext cx="4181912" cy="2371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i="1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-</a:t>
            </a:r>
            <a:r>
              <a:rPr lang="en-US" sz="20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Blueprints for life</a:t>
            </a:r>
            <a:endParaRPr lang="en-US" sz="2000" i="1">
              <a:ln w="3175">
                <a:solidFill>
                  <a:schemeClr val="tx2">
                    <a:lumMod val="9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  <a:p>
            <a:endParaRPr lang="en-US" sz="2000">
              <a:ln w="3175">
                <a:solidFill>
                  <a:schemeClr val="tx2">
                    <a:lumMod val="9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  <a:p>
            <a:r>
              <a:rPr lang="en-US" sz="20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-Humans have 46 pieces (usually in spaghetti form)</a:t>
            </a:r>
          </a:p>
        </p:txBody>
      </p:sp>
      <p:grpSp>
        <p:nvGrpSpPr>
          <p:cNvPr id="15" name="Google Shape;1497;p41">
            <a:extLst>
              <a:ext uri="{FF2B5EF4-FFF2-40B4-BE49-F238E27FC236}">
                <a16:creationId xmlns:a16="http://schemas.microsoft.com/office/drawing/2014/main" id="{58F5B98C-3454-42A8-8332-D4E90B9B4CF1}"/>
              </a:ext>
            </a:extLst>
          </p:cNvPr>
          <p:cNvGrpSpPr/>
          <p:nvPr/>
        </p:nvGrpSpPr>
        <p:grpSpPr>
          <a:xfrm>
            <a:off x="5611115" y="288735"/>
            <a:ext cx="383289" cy="378087"/>
            <a:chOff x="6602333" y="2855472"/>
            <a:chExt cx="383289" cy="378087"/>
          </a:xfrm>
        </p:grpSpPr>
        <p:sp>
          <p:nvSpPr>
            <p:cNvPr id="16" name="Google Shape;1498;p41">
              <a:extLst>
                <a:ext uri="{FF2B5EF4-FFF2-40B4-BE49-F238E27FC236}">
                  <a16:creationId xmlns:a16="http://schemas.microsoft.com/office/drawing/2014/main" id="{C0706696-E929-439A-AD0C-1E595D21158A}"/>
                </a:ext>
              </a:extLst>
            </p:cNvPr>
            <p:cNvSpPr/>
            <p:nvPr/>
          </p:nvSpPr>
          <p:spPr>
            <a:xfrm>
              <a:off x="6685119" y="2855832"/>
              <a:ext cx="300502" cy="377727"/>
            </a:xfrm>
            <a:custGeom>
              <a:avLst/>
              <a:gdLst/>
              <a:ahLst/>
              <a:cxnLst/>
              <a:rect l="l" t="t" r="r" b="b"/>
              <a:pathLst>
                <a:path w="11670" h="14669" extrusionOk="0">
                  <a:moveTo>
                    <a:pt x="7828" y="3707"/>
                  </a:moveTo>
                  <a:lnTo>
                    <a:pt x="7828" y="4481"/>
                  </a:lnTo>
                  <a:lnTo>
                    <a:pt x="7054" y="3707"/>
                  </a:lnTo>
                  <a:close/>
                  <a:moveTo>
                    <a:pt x="6260" y="3728"/>
                  </a:moveTo>
                  <a:lnTo>
                    <a:pt x="7787" y="5255"/>
                  </a:lnTo>
                  <a:cubicBezTo>
                    <a:pt x="7737" y="5446"/>
                    <a:pt x="7657" y="5616"/>
                    <a:pt x="7546" y="5777"/>
                  </a:cubicBezTo>
                  <a:lnTo>
                    <a:pt x="5708" y="3949"/>
                  </a:lnTo>
                  <a:cubicBezTo>
                    <a:pt x="5878" y="3838"/>
                    <a:pt x="6059" y="3758"/>
                    <a:pt x="6260" y="3728"/>
                  </a:cubicBezTo>
                  <a:close/>
                  <a:moveTo>
                    <a:pt x="5306" y="4350"/>
                  </a:moveTo>
                  <a:lnTo>
                    <a:pt x="7144" y="6189"/>
                  </a:lnTo>
                  <a:cubicBezTo>
                    <a:pt x="6984" y="6300"/>
                    <a:pt x="6803" y="6380"/>
                    <a:pt x="6622" y="6430"/>
                  </a:cubicBezTo>
                  <a:lnTo>
                    <a:pt x="5085" y="4893"/>
                  </a:lnTo>
                  <a:cubicBezTo>
                    <a:pt x="5115" y="4702"/>
                    <a:pt x="5195" y="4511"/>
                    <a:pt x="5306" y="4350"/>
                  </a:cubicBezTo>
                  <a:close/>
                  <a:moveTo>
                    <a:pt x="5065" y="5687"/>
                  </a:moveTo>
                  <a:lnTo>
                    <a:pt x="5858" y="6480"/>
                  </a:lnTo>
                  <a:lnTo>
                    <a:pt x="5065" y="6480"/>
                  </a:lnTo>
                  <a:lnTo>
                    <a:pt x="5065" y="5687"/>
                  </a:lnTo>
                  <a:close/>
                  <a:moveTo>
                    <a:pt x="3337" y="8209"/>
                  </a:moveTo>
                  <a:lnTo>
                    <a:pt x="3337" y="8962"/>
                  </a:lnTo>
                  <a:lnTo>
                    <a:pt x="2583" y="8209"/>
                  </a:lnTo>
                  <a:close/>
                  <a:moveTo>
                    <a:pt x="1819" y="8239"/>
                  </a:moveTo>
                  <a:lnTo>
                    <a:pt x="1809" y="8249"/>
                  </a:lnTo>
                  <a:lnTo>
                    <a:pt x="3296" y="9726"/>
                  </a:lnTo>
                  <a:cubicBezTo>
                    <a:pt x="3246" y="9917"/>
                    <a:pt x="3166" y="10097"/>
                    <a:pt x="3065" y="10258"/>
                  </a:cubicBezTo>
                  <a:lnTo>
                    <a:pt x="1287" y="8470"/>
                  </a:lnTo>
                  <a:cubicBezTo>
                    <a:pt x="1448" y="8369"/>
                    <a:pt x="1629" y="8289"/>
                    <a:pt x="1819" y="8239"/>
                  </a:cubicBezTo>
                  <a:close/>
                  <a:moveTo>
                    <a:pt x="875" y="8882"/>
                  </a:moveTo>
                  <a:lnTo>
                    <a:pt x="2673" y="10660"/>
                  </a:lnTo>
                  <a:cubicBezTo>
                    <a:pt x="2513" y="10781"/>
                    <a:pt x="2332" y="10861"/>
                    <a:pt x="2151" y="10911"/>
                  </a:cubicBezTo>
                  <a:lnTo>
                    <a:pt x="2141" y="10911"/>
                  </a:lnTo>
                  <a:lnTo>
                    <a:pt x="624" y="9394"/>
                  </a:lnTo>
                  <a:cubicBezTo>
                    <a:pt x="674" y="9213"/>
                    <a:pt x="754" y="9032"/>
                    <a:pt x="875" y="8882"/>
                  </a:cubicBezTo>
                  <a:close/>
                  <a:moveTo>
                    <a:pt x="574" y="10158"/>
                  </a:moveTo>
                  <a:lnTo>
                    <a:pt x="1387" y="10972"/>
                  </a:lnTo>
                  <a:lnTo>
                    <a:pt x="574" y="10972"/>
                  </a:lnTo>
                  <a:lnTo>
                    <a:pt x="574" y="10158"/>
                  </a:lnTo>
                  <a:close/>
                  <a:moveTo>
                    <a:pt x="7828" y="2562"/>
                  </a:moveTo>
                  <a:lnTo>
                    <a:pt x="7828" y="3135"/>
                  </a:lnTo>
                  <a:lnTo>
                    <a:pt x="6491" y="3135"/>
                  </a:lnTo>
                  <a:cubicBezTo>
                    <a:pt x="5969" y="3135"/>
                    <a:pt x="5456" y="3336"/>
                    <a:pt x="5085" y="3707"/>
                  </a:cubicBezTo>
                  <a:lnTo>
                    <a:pt x="5075" y="3707"/>
                  </a:lnTo>
                  <a:cubicBezTo>
                    <a:pt x="4703" y="4089"/>
                    <a:pt x="4482" y="4602"/>
                    <a:pt x="4492" y="5134"/>
                  </a:cubicBezTo>
                  <a:lnTo>
                    <a:pt x="4492" y="9354"/>
                  </a:lnTo>
                  <a:cubicBezTo>
                    <a:pt x="4492" y="10881"/>
                    <a:pt x="3246" y="12117"/>
                    <a:pt x="1729" y="12117"/>
                  </a:cubicBezTo>
                  <a:lnTo>
                    <a:pt x="574" y="12117"/>
                  </a:lnTo>
                  <a:lnTo>
                    <a:pt x="574" y="11544"/>
                  </a:lnTo>
                  <a:lnTo>
                    <a:pt x="1729" y="11544"/>
                  </a:lnTo>
                  <a:cubicBezTo>
                    <a:pt x="2935" y="11544"/>
                    <a:pt x="3909" y="10570"/>
                    <a:pt x="3909" y="9364"/>
                  </a:cubicBezTo>
                  <a:lnTo>
                    <a:pt x="3909" y="5144"/>
                  </a:lnTo>
                  <a:cubicBezTo>
                    <a:pt x="3909" y="3717"/>
                    <a:pt x="5065" y="2562"/>
                    <a:pt x="6491" y="2562"/>
                  </a:cubicBezTo>
                  <a:close/>
                  <a:moveTo>
                    <a:pt x="8118" y="0"/>
                  </a:moveTo>
                  <a:cubicBezTo>
                    <a:pt x="7981" y="0"/>
                    <a:pt x="7843" y="90"/>
                    <a:pt x="7828" y="271"/>
                  </a:cubicBezTo>
                  <a:lnTo>
                    <a:pt x="7828" y="1989"/>
                  </a:lnTo>
                  <a:lnTo>
                    <a:pt x="6501" y="1989"/>
                  </a:lnTo>
                  <a:cubicBezTo>
                    <a:pt x="4753" y="1989"/>
                    <a:pt x="3347" y="3396"/>
                    <a:pt x="3337" y="5144"/>
                  </a:cubicBezTo>
                  <a:lnTo>
                    <a:pt x="3337" y="6470"/>
                  </a:lnTo>
                  <a:lnTo>
                    <a:pt x="2191" y="6470"/>
                  </a:lnTo>
                  <a:cubicBezTo>
                    <a:pt x="1729" y="6470"/>
                    <a:pt x="1287" y="6571"/>
                    <a:pt x="865" y="6752"/>
                  </a:cubicBezTo>
                  <a:cubicBezTo>
                    <a:pt x="534" y="6865"/>
                    <a:pt x="678" y="7309"/>
                    <a:pt x="958" y="7309"/>
                  </a:cubicBezTo>
                  <a:cubicBezTo>
                    <a:pt x="1001" y="7309"/>
                    <a:pt x="1047" y="7298"/>
                    <a:pt x="1096" y="7274"/>
                  </a:cubicBezTo>
                  <a:cubicBezTo>
                    <a:pt x="1438" y="7123"/>
                    <a:pt x="1809" y="7053"/>
                    <a:pt x="2191" y="7053"/>
                  </a:cubicBezTo>
                  <a:lnTo>
                    <a:pt x="3337" y="7053"/>
                  </a:lnTo>
                  <a:lnTo>
                    <a:pt x="3337" y="7626"/>
                  </a:lnTo>
                  <a:lnTo>
                    <a:pt x="2191" y="7626"/>
                  </a:lnTo>
                  <a:cubicBezTo>
                    <a:pt x="975" y="7626"/>
                    <a:pt x="1" y="8600"/>
                    <a:pt x="1" y="9816"/>
                  </a:cubicBezTo>
                  <a:lnTo>
                    <a:pt x="1" y="14398"/>
                  </a:lnTo>
                  <a:cubicBezTo>
                    <a:pt x="11" y="14578"/>
                    <a:pt x="149" y="14669"/>
                    <a:pt x="287" y="14669"/>
                  </a:cubicBezTo>
                  <a:cubicBezTo>
                    <a:pt x="425" y="14669"/>
                    <a:pt x="564" y="14578"/>
                    <a:pt x="574" y="14398"/>
                  </a:cubicBezTo>
                  <a:lnTo>
                    <a:pt x="574" y="12690"/>
                  </a:lnTo>
                  <a:lnTo>
                    <a:pt x="1729" y="12690"/>
                  </a:lnTo>
                  <a:cubicBezTo>
                    <a:pt x="3568" y="12690"/>
                    <a:pt x="5065" y="11193"/>
                    <a:pt x="5065" y="9354"/>
                  </a:cubicBezTo>
                  <a:lnTo>
                    <a:pt x="5065" y="8198"/>
                  </a:lnTo>
                  <a:lnTo>
                    <a:pt x="6220" y="8198"/>
                  </a:lnTo>
                  <a:cubicBezTo>
                    <a:pt x="8059" y="8198"/>
                    <a:pt x="9546" y="6701"/>
                    <a:pt x="9556" y="4863"/>
                  </a:cubicBezTo>
                  <a:lnTo>
                    <a:pt x="9556" y="3707"/>
                  </a:lnTo>
                  <a:lnTo>
                    <a:pt x="11264" y="3707"/>
                  </a:lnTo>
                  <a:cubicBezTo>
                    <a:pt x="11273" y="3708"/>
                    <a:pt x="11283" y="3708"/>
                    <a:pt x="11292" y="3708"/>
                  </a:cubicBezTo>
                  <a:cubicBezTo>
                    <a:pt x="11666" y="3708"/>
                    <a:pt x="11666" y="3134"/>
                    <a:pt x="11292" y="3134"/>
                  </a:cubicBezTo>
                  <a:cubicBezTo>
                    <a:pt x="11283" y="3134"/>
                    <a:pt x="11273" y="3134"/>
                    <a:pt x="11264" y="3135"/>
                  </a:cubicBezTo>
                  <a:lnTo>
                    <a:pt x="9556" y="3135"/>
                  </a:lnTo>
                  <a:lnTo>
                    <a:pt x="9556" y="2562"/>
                  </a:lnTo>
                  <a:lnTo>
                    <a:pt x="11264" y="2562"/>
                  </a:lnTo>
                  <a:cubicBezTo>
                    <a:pt x="11270" y="2562"/>
                    <a:pt x="11277" y="2563"/>
                    <a:pt x="11283" y="2563"/>
                  </a:cubicBezTo>
                  <a:cubicBezTo>
                    <a:pt x="11666" y="2563"/>
                    <a:pt x="11669" y="1988"/>
                    <a:pt x="11292" y="1988"/>
                  </a:cubicBezTo>
                  <a:cubicBezTo>
                    <a:pt x="11283" y="1988"/>
                    <a:pt x="11273" y="1989"/>
                    <a:pt x="11264" y="1989"/>
                  </a:cubicBezTo>
                  <a:lnTo>
                    <a:pt x="9556" y="1989"/>
                  </a:lnTo>
                  <a:lnTo>
                    <a:pt x="9556" y="1628"/>
                  </a:lnTo>
                  <a:cubicBezTo>
                    <a:pt x="9541" y="1447"/>
                    <a:pt x="9402" y="1356"/>
                    <a:pt x="9266" y="1356"/>
                  </a:cubicBezTo>
                  <a:cubicBezTo>
                    <a:pt x="9129" y="1356"/>
                    <a:pt x="8993" y="1447"/>
                    <a:pt x="8983" y="1628"/>
                  </a:cubicBezTo>
                  <a:lnTo>
                    <a:pt x="8983" y="4863"/>
                  </a:lnTo>
                  <a:cubicBezTo>
                    <a:pt x="8983" y="6390"/>
                    <a:pt x="7747" y="7626"/>
                    <a:pt x="6220" y="7626"/>
                  </a:cubicBezTo>
                  <a:lnTo>
                    <a:pt x="5065" y="7626"/>
                  </a:lnTo>
                  <a:lnTo>
                    <a:pt x="5065" y="7053"/>
                  </a:lnTo>
                  <a:lnTo>
                    <a:pt x="6220" y="7053"/>
                  </a:lnTo>
                  <a:cubicBezTo>
                    <a:pt x="7426" y="7053"/>
                    <a:pt x="8400" y="6069"/>
                    <a:pt x="8400" y="4863"/>
                  </a:cubicBezTo>
                  <a:lnTo>
                    <a:pt x="8400" y="271"/>
                  </a:lnTo>
                  <a:cubicBezTo>
                    <a:pt x="8390" y="90"/>
                    <a:pt x="8255" y="0"/>
                    <a:pt x="8118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99;p41">
              <a:extLst>
                <a:ext uri="{FF2B5EF4-FFF2-40B4-BE49-F238E27FC236}">
                  <a16:creationId xmlns:a16="http://schemas.microsoft.com/office/drawing/2014/main" id="{7080491A-FA2D-4542-822B-8111BCC50CA2}"/>
                </a:ext>
              </a:extLst>
            </p:cNvPr>
            <p:cNvSpPr/>
            <p:nvPr/>
          </p:nvSpPr>
          <p:spPr>
            <a:xfrm>
              <a:off x="6675308" y="3046228"/>
              <a:ext cx="19930" cy="14781"/>
            </a:xfrm>
            <a:custGeom>
              <a:avLst/>
              <a:gdLst/>
              <a:ahLst/>
              <a:cxnLst/>
              <a:rect l="l" t="t" r="r" b="b"/>
              <a:pathLst>
                <a:path w="774" h="574" extrusionOk="0">
                  <a:moveTo>
                    <a:pt x="382" y="1"/>
                  </a:moveTo>
                  <a:cubicBezTo>
                    <a:pt x="121" y="11"/>
                    <a:pt x="0" y="322"/>
                    <a:pt x="181" y="493"/>
                  </a:cubicBezTo>
                  <a:cubicBezTo>
                    <a:pt x="241" y="553"/>
                    <a:pt x="312" y="573"/>
                    <a:pt x="382" y="573"/>
                  </a:cubicBezTo>
                  <a:cubicBezTo>
                    <a:pt x="462" y="573"/>
                    <a:pt x="543" y="543"/>
                    <a:pt x="593" y="493"/>
                  </a:cubicBezTo>
                  <a:cubicBezTo>
                    <a:pt x="774" y="302"/>
                    <a:pt x="633" y="1"/>
                    <a:pt x="382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00;p41">
              <a:extLst>
                <a:ext uri="{FF2B5EF4-FFF2-40B4-BE49-F238E27FC236}">
                  <a16:creationId xmlns:a16="http://schemas.microsoft.com/office/drawing/2014/main" id="{8298500F-CB93-4637-9EE8-D2226A535C56}"/>
                </a:ext>
              </a:extLst>
            </p:cNvPr>
            <p:cNvSpPr/>
            <p:nvPr/>
          </p:nvSpPr>
          <p:spPr>
            <a:xfrm>
              <a:off x="6602333" y="3067626"/>
              <a:ext cx="76606" cy="165933"/>
            </a:xfrm>
            <a:custGeom>
              <a:avLst/>
              <a:gdLst/>
              <a:ahLst/>
              <a:cxnLst/>
              <a:rect l="l" t="t" r="r" b="b"/>
              <a:pathLst>
                <a:path w="2975" h="6444" extrusionOk="0">
                  <a:moveTo>
                    <a:pt x="2651" y="0"/>
                  </a:moveTo>
                  <a:cubicBezTo>
                    <a:pt x="2545" y="0"/>
                    <a:pt x="2444" y="61"/>
                    <a:pt x="2392" y="164"/>
                  </a:cubicBezTo>
                  <a:cubicBezTo>
                    <a:pt x="2181" y="606"/>
                    <a:pt x="2071" y="1089"/>
                    <a:pt x="2071" y="1581"/>
                  </a:cubicBezTo>
                  <a:lnTo>
                    <a:pt x="2071" y="2736"/>
                  </a:lnTo>
                  <a:lnTo>
                    <a:pt x="363" y="2736"/>
                  </a:lnTo>
                  <a:cubicBezTo>
                    <a:pt x="1" y="2767"/>
                    <a:pt x="1" y="3289"/>
                    <a:pt x="363" y="3309"/>
                  </a:cubicBezTo>
                  <a:lnTo>
                    <a:pt x="2071" y="3309"/>
                  </a:lnTo>
                  <a:lnTo>
                    <a:pt x="2071" y="3892"/>
                  </a:lnTo>
                  <a:lnTo>
                    <a:pt x="363" y="3892"/>
                  </a:lnTo>
                  <a:cubicBezTo>
                    <a:pt x="1" y="3912"/>
                    <a:pt x="1" y="4434"/>
                    <a:pt x="363" y="4465"/>
                  </a:cubicBezTo>
                  <a:lnTo>
                    <a:pt x="2071" y="4465"/>
                  </a:lnTo>
                  <a:lnTo>
                    <a:pt x="2071" y="6173"/>
                  </a:lnTo>
                  <a:cubicBezTo>
                    <a:pt x="2081" y="6353"/>
                    <a:pt x="2219" y="6444"/>
                    <a:pt x="2357" y="6444"/>
                  </a:cubicBezTo>
                  <a:cubicBezTo>
                    <a:pt x="2495" y="6444"/>
                    <a:pt x="2633" y="6353"/>
                    <a:pt x="2643" y="6173"/>
                  </a:cubicBezTo>
                  <a:lnTo>
                    <a:pt x="2643" y="1591"/>
                  </a:lnTo>
                  <a:cubicBezTo>
                    <a:pt x="2643" y="1179"/>
                    <a:pt x="2734" y="777"/>
                    <a:pt x="2904" y="406"/>
                  </a:cubicBezTo>
                  <a:cubicBezTo>
                    <a:pt x="2975" y="265"/>
                    <a:pt x="2914" y="94"/>
                    <a:pt x="2764" y="24"/>
                  </a:cubicBezTo>
                  <a:cubicBezTo>
                    <a:pt x="2727" y="8"/>
                    <a:pt x="2689" y="0"/>
                    <a:pt x="2651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01;p41">
              <a:extLst>
                <a:ext uri="{FF2B5EF4-FFF2-40B4-BE49-F238E27FC236}">
                  <a16:creationId xmlns:a16="http://schemas.microsoft.com/office/drawing/2014/main" id="{B2B0C818-3566-47D2-9B96-B7C85B99C60D}"/>
                </a:ext>
              </a:extLst>
            </p:cNvPr>
            <p:cNvSpPr/>
            <p:nvPr/>
          </p:nvSpPr>
          <p:spPr>
            <a:xfrm>
              <a:off x="6913573" y="2855472"/>
              <a:ext cx="20471" cy="14858"/>
            </a:xfrm>
            <a:custGeom>
              <a:avLst/>
              <a:gdLst/>
              <a:ahLst/>
              <a:cxnLst/>
              <a:rect l="l" t="t" r="r" b="b"/>
              <a:pathLst>
                <a:path w="795" h="577" extrusionOk="0">
                  <a:moveTo>
                    <a:pt x="387" y="0"/>
                  </a:moveTo>
                  <a:cubicBezTo>
                    <a:pt x="154" y="0"/>
                    <a:pt x="1" y="296"/>
                    <a:pt x="191" y="486"/>
                  </a:cubicBezTo>
                  <a:cubicBezTo>
                    <a:pt x="242" y="547"/>
                    <a:pt x="322" y="577"/>
                    <a:pt x="392" y="577"/>
                  </a:cubicBezTo>
                  <a:cubicBezTo>
                    <a:pt x="714" y="577"/>
                    <a:pt x="794" y="145"/>
                    <a:pt x="503" y="24"/>
                  </a:cubicBezTo>
                  <a:cubicBezTo>
                    <a:pt x="463" y="8"/>
                    <a:pt x="424" y="0"/>
                    <a:pt x="387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5095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4;p22">
            <a:extLst>
              <a:ext uri="{FF2B5EF4-FFF2-40B4-BE49-F238E27FC236}">
                <a16:creationId xmlns:a16="http://schemas.microsoft.com/office/drawing/2014/main" id="{34B0121C-750E-42F2-929E-FB07F872DD1E}"/>
              </a:ext>
            </a:extLst>
          </p:cNvPr>
          <p:cNvSpPr txBox="1">
            <a:spLocks/>
          </p:cNvSpPr>
          <p:nvPr/>
        </p:nvSpPr>
        <p:spPr>
          <a:xfrm>
            <a:off x="1025129" y="269587"/>
            <a:ext cx="7093742" cy="901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Unica One"/>
              <a:buNone/>
              <a:defRPr sz="3600" b="1" i="0" u="none" strike="noStrike" cap="none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en-US" sz="2800">
                <a:ln w="6350">
                  <a:solidFill>
                    <a:schemeClr val="bg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bel"/>
              </a:rPr>
              <a:t>WHAT ARE GENETIC VARIATIONS? </a:t>
            </a:r>
            <a:endParaRPr lang="en-US" sz="2800" smtClean="0">
              <a:ln w="6350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bg1"/>
              </a:solidFill>
              <a:latin typeface="Abel"/>
            </a:endParaRPr>
          </a:p>
          <a:p>
            <a:pPr algn="ctr"/>
            <a:r>
              <a:rPr lang="en-US" sz="2800" smtClean="0">
                <a:ln w="6350">
                  <a:solidFill>
                    <a:schemeClr val="bg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bel"/>
              </a:rPr>
              <a:t>MUTATIONS</a:t>
            </a:r>
            <a:r>
              <a:rPr lang="en-US" sz="2800">
                <a:ln w="6350">
                  <a:solidFill>
                    <a:schemeClr val="bg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bel"/>
              </a:rPr>
              <a:t>? POLYMORPHISMS?</a:t>
            </a:r>
          </a:p>
        </p:txBody>
      </p:sp>
      <p:sp>
        <p:nvSpPr>
          <p:cNvPr id="5" name="Google Shape;93;p22">
            <a:extLst>
              <a:ext uri="{FF2B5EF4-FFF2-40B4-BE49-F238E27FC236}">
                <a16:creationId xmlns:a16="http://schemas.microsoft.com/office/drawing/2014/main" id="{4264A5E2-99EA-4961-8D78-168700B4D5F8}"/>
              </a:ext>
            </a:extLst>
          </p:cNvPr>
          <p:cNvSpPr txBox="1">
            <a:spLocks/>
          </p:cNvSpPr>
          <p:nvPr/>
        </p:nvSpPr>
        <p:spPr>
          <a:xfrm>
            <a:off x="604402" y="1385843"/>
            <a:ext cx="6932254" cy="607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-Everyone’s DNA is very slightly different</a:t>
            </a:r>
          </a:p>
          <a:p>
            <a:endParaRPr lang="en-US" sz="2000">
              <a:ln w="3175">
                <a:solidFill>
                  <a:schemeClr val="tx2">
                    <a:lumMod val="9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  <a:p>
            <a:endParaRPr lang="en-US" sz="2000">
              <a:ln w="3175">
                <a:solidFill>
                  <a:schemeClr val="tx2">
                    <a:lumMod val="9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787A5-9525-47EC-9ABF-E6C99C5BEEC8}"/>
              </a:ext>
            </a:extLst>
          </p:cNvPr>
          <p:cNvSpPr txBox="1"/>
          <p:nvPr/>
        </p:nvSpPr>
        <p:spPr>
          <a:xfrm>
            <a:off x="3275323" y="2110085"/>
            <a:ext cx="2364750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4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Genetic Variation</a:t>
            </a:r>
          </a:p>
        </p:txBody>
      </p:sp>
      <p:grpSp>
        <p:nvGrpSpPr>
          <p:cNvPr id="26" name="Google Shape;1777;p41">
            <a:extLst>
              <a:ext uri="{FF2B5EF4-FFF2-40B4-BE49-F238E27FC236}">
                <a16:creationId xmlns:a16="http://schemas.microsoft.com/office/drawing/2014/main" id="{779A9A10-6709-42F1-AE2F-444D6ADFCC91}"/>
              </a:ext>
            </a:extLst>
          </p:cNvPr>
          <p:cNvGrpSpPr/>
          <p:nvPr/>
        </p:nvGrpSpPr>
        <p:grpSpPr>
          <a:xfrm>
            <a:off x="6916946" y="520000"/>
            <a:ext cx="379555" cy="377753"/>
            <a:chOff x="1536741" y="2286912"/>
            <a:chExt cx="379555" cy="377753"/>
          </a:xfrm>
        </p:grpSpPr>
        <p:sp>
          <p:nvSpPr>
            <p:cNvPr id="27" name="Google Shape;1778;p41">
              <a:extLst>
                <a:ext uri="{FF2B5EF4-FFF2-40B4-BE49-F238E27FC236}">
                  <a16:creationId xmlns:a16="http://schemas.microsoft.com/office/drawing/2014/main" id="{AE22A7E6-A71F-4CDB-882E-DE1DF29F4482}"/>
                </a:ext>
              </a:extLst>
            </p:cNvPr>
            <p:cNvSpPr/>
            <p:nvPr/>
          </p:nvSpPr>
          <p:spPr>
            <a:xfrm>
              <a:off x="1540604" y="2468784"/>
              <a:ext cx="16866" cy="14781"/>
            </a:xfrm>
            <a:custGeom>
              <a:avLst/>
              <a:gdLst/>
              <a:ahLst/>
              <a:cxnLst/>
              <a:rect l="l" t="t" r="r" b="b"/>
              <a:pathLst>
                <a:path w="655" h="574" extrusionOk="0">
                  <a:moveTo>
                    <a:pt x="292" y="1"/>
                  </a:moveTo>
                  <a:cubicBezTo>
                    <a:pt x="132" y="1"/>
                    <a:pt x="1" y="121"/>
                    <a:pt x="1" y="282"/>
                  </a:cubicBezTo>
                  <a:lnTo>
                    <a:pt x="1" y="292"/>
                  </a:lnTo>
                  <a:cubicBezTo>
                    <a:pt x="1" y="453"/>
                    <a:pt x="132" y="573"/>
                    <a:pt x="292" y="573"/>
                  </a:cubicBezTo>
                  <a:cubicBezTo>
                    <a:pt x="654" y="553"/>
                    <a:pt x="654" y="21"/>
                    <a:pt x="292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79;p41">
              <a:extLst>
                <a:ext uri="{FF2B5EF4-FFF2-40B4-BE49-F238E27FC236}">
                  <a16:creationId xmlns:a16="http://schemas.microsoft.com/office/drawing/2014/main" id="{0D1E86A1-29EB-4C59-AD22-AB2A69C13E9C}"/>
                </a:ext>
              </a:extLst>
            </p:cNvPr>
            <p:cNvSpPr/>
            <p:nvPr/>
          </p:nvSpPr>
          <p:spPr>
            <a:xfrm>
              <a:off x="1536741" y="2286912"/>
              <a:ext cx="226137" cy="377753"/>
            </a:xfrm>
            <a:custGeom>
              <a:avLst/>
              <a:gdLst/>
              <a:ahLst/>
              <a:cxnLst/>
              <a:rect l="l" t="t" r="r" b="b"/>
              <a:pathLst>
                <a:path w="8782" h="14670" extrusionOk="0">
                  <a:moveTo>
                    <a:pt x="4079" y="1940"/>
                  </a:moveTo>
                  <a:lnTo>
                    <a:pt x="3426" y="2593"/>
                  </a:lnTo>
                  <a:lnTo>
                    <a:pt x="2773" y="1940"/>
                  </a:lnTo>
                  <a:close/>
                  <a:moveTo>
                    <a:pt x="3426" y="5185"/>
                  </a:moveTo>
                  <a:lnTo>
                    <a:pt x="4089" y="5838"/>
                  </a:lnTo>
                  <a:lnTo>
                    <a:pt x="2773" y="5838"/>
                  </a:lnTo>
                  <a:lnTo>
                    <a:pt x="3426" y="5185"/>
                  </a:lnTo>
                  <a:close/>
                  <a:moveTo>
                    <a:pt x="2261" y="6411"/>
                  </a:moveTo>
                  <a:lnTo>
                    <a:pt x="2271" y="6421"/>
                  </a:lnTo>
                  <a:lnTo>
                    <a:pt x="4602" y="6421"/>
                  </a:lnTo>
                  <a:cubicBezTo>
                    <a:pt x="4722" y="6611"/>
                    <a:pt x="4803" y="6832"/>
                    <a:pt x="4853" y="7064"/>
                  </a:cubicBezTo>
                  <a:lnTo>
                    <a:pt x="2010" y="7064"/>
                  </a:lnTo>
                  <a:cubicBezTo>
                    <a:pt x="2050" y="6832"/>
                    <a:pt x="2140" y="6611"/>
                    <a:pt x="2261" y="6411"/>
                  </a:cubicBezTo>
                  <a:close/>
                  <a:moveTo>
                    <a:pt x="5998" y="6491"/>
                  </a:moveTo>
                  <a:cubicBezTo>
                    <a:pt x="6159" y="7054"/>
                    <a:pt x="6169" y="7646"/>
                    <a:pt x="6008" y="8209"/>
                  </a:cubicBezTo>
                  <a:cubicBezTo>
                    <a:pt x="5255" y="7887"/>
                    <a:pt x="5255" y="6822"/>
                    <a:pt x="5998" y="6491"/>
                  </a:cubicBezTo>
                  <a:close/>
                  <a:moveTo>
                    <a:pt x="6581" y="6441"/>
                  </a:moveTo>
                  <a:lnTo>
                    <a:pt x="6581" y="6441"/>
                  </a:lnTo>
                  <a:cubicBezTo>
                    <a:pt x="7003" y="6531"/>
                    <a:pt x="7305" y="6913"/>
                    <a:pt x="7305" y="7345"/>
                  </a:cubicBezTo>
                  <a:cubicBezTo>
                    <a:pt x="7305" y="7777"/>
                    <a:pt x="7013" y="8159"/>
                    <a:pt x="6591" y="8259"/>
                  </a:cubicBezTo>
                  <a:cubicBezTo>
                    <a:pt x="6742" y="7656"/>
                    <a:pt x="6732" y="7033"/>
                    <a:pt x="6581" y="6441"/>
                  </a:cubicBezTo>
                  <a:close/>
                  <a:moveTo>
                    <a:pt x="4853" y="7636"/>
                  </a:moveTo>
                  <a:cubicBezTo>
                    <a:pt x="4823" y="7867"/>
                    <a:pt x="4743" y="8088"/>
                    <a:pt x="4622" y="8279"/>
                  </a:cubicBezTo>
                  <a:lnTo>
                    <a:pt x="2241" y="8279"/>
                  </a:lnTo>
                  <a:cubicBezTo>
                    <a:pt x="2120" y="8078"/>
                    <a:pt x="2040" y="7867"/>
                    <a:pt x="2010" y="7636"/>
                  </a:cubicBezTo>
                  <a:close/>
                  <a:moveTo>
                    <a:pt x="4130" y="8862"/>
                  </a:moveTo>
                  <a:lnTo>
                    <a:pt x="3426" y="9555"/>
                  </a:lnTo>
                  <a:lnTo>
                    <a:pt x="2733" y="8862"/>
                  </a:lnTo>
                  <a:close/>
                  <a:moveTo>
                    <a:pt x="5235" y="8340"/>
                  </a:moveTo>
                  <a:cubicBezTo>
                    <a:pt x="5396" y="8510"/>
                    <a:pt x="5586" y="8651"/>
                    <a:pt x="5808" y="8741"/>
                  </a:cubicBezTo>
                  <a:cubicBezTo>
                    <a:pt x="5657" y="9033"/>
                    <a:pt x="5466" y="9304"/>
                    <a:pt x="5235" y="9535"/>
                  </a:cubicBezTo>
                  <a:lnTo>
                    <a:pt x="4321" y="10449"/>
                  </a:lnTo>
                  <a:lnTo>
                    <a:pt x="3838" y="9967"/>
                  </a:lnTo>
                  <a:lnTo>
                    <a:pt x="4753" y="9053"/>
                  </a:lnTo>
                  <a:cubicBezTo>
                    <a:pt x="4954" y="8842"/>
                    <a:pt x="5124" y="8601"/>
                    <a:pt x="5235" y="8340"/>
                  </a:cubicBezTo>
                  <a:close/>
                  <a:moveTo>
                    <a:pt x="297" y="0"/>
                  </a:moveTo>
                  <a:cubicBezTo>
                    <a:pt x="159" y="0"/>
                    <a:pt x="20" y="91"/>
                    <a:pt x="10" y="272"/>
                  </a:cubicBezTo>
                  <a:cubicBezTo>
                    <a:pt x="0" y="1236"/>
                    <a:pt x="382" y="2161"/>
                    <a:pt x="1065" y="2834"/>
                  </a:cubicBezTo>
                  <a:lnTo>
                    <a:pt x="2120" y="3889"/>
                  </a:lnTo>
                  <a:lnTo>
                    <a:pt x="1206" y="4803"/>
                  </a:lnTo>
                  <a:cubicBezTo>
                    <a:pt x="804" y="5205"/>
                    <a:pt x="503" y="5697"/>
                    <a:pt x="332" y="6240"/>
                  </a:cubicBezTo>
                  <a:cubicBezTo>
                    <a:pt x="246" y="6474"/>
                    <a:pt x="427" y="6632"/>
                    <a:pt x="606" y="6632"/>
                  </a:cubicBezTo>
                  <a:cubicBezTo>
                    <a:pt x="719" y="6632"/>
                    <a:pt x="832" y="6569"/>
                    <a:pt x="874" y="6421"/>
                  </a:cubicBezTo>
                  <a:cubicBezTo>
                    <a:pt x="1025" y="5968"/>
                    <a:pt x="1276" y="5546"/>
                    <a:pt x="1618" y="5215"/>
                  </a:cubicBezTo>
                  <a:lnTo>
                    <a:pt x="2532" y="4301"/>
                  </a:lnTo>
                  <a:lnTo>
                    <a:pt x="3014" y="4783"/>
                  </a:lnTo>
                  <a:lnTo>
                    <a:pt x="2100" y="5697"/>
                  </a:lnTo>
                  <a:cubicBezTo>
                    <a:pt x="1176" y="6621"/>
                    <a:pt x="1176" y="8119"/>
                    <a:pt x="2100" y="9053"/>
                  </a:cubicBezTo>
                  <a:lnTo>
                    <a:pt x="4110" y="11062"/>
                  </a:lnTo>
                  <a:lnTo>
                    <a:pt x="4130" y="11072"/>
                  </a:lnTo>
                  <a:cubicBezTo>
                    <a:pt x="4140" y="11092"/>
                    <a:pt x="4160" y="11113"/>
                    <a:pt x="4170" y="11123"/>
                  </a:cubicBezTo>
                  <a:lnTo>
                    <a:pt x="5144" y="12097"/>
                  </a:lnTo>
                  <a:cubicBezTo>
                    <a:pt x="5697" y="12650"/>
                    <a:pt x="6039" y="13534"/>
                    <a:pt x="6039" y="14398"/>
                  </a:cubicBezTo>
                  <a:cubicBezTo>
                    <a:pt x="6049" y="14579"/>
                    <a:pt x="6187" y="14669"/>
                    <a:pt x="6325" y="14669"/>
                  </a:cubicBezTo>
                  <a:cubicBezTo>
                    <a:pt x="6463" y="14669"/>
                    <a:pt x="6601" y="14579"/>
                    <a:pt x="6611" y="14398"/>
                  </a:cubicBezTo>
                  <a:cubicBezTo>
                    <a:pt x="6611" y="13383"/>
                    <a:pt x="6209" y="12348"/>
                    <a:pt x="5556" y="11695"/>
                  </a:cubicBezTo>
                  <a:lnTo>
                    <a:pt x="4722" y="10861"/>
                  </a:lnTo>
                  <a:lnTo>
                    <a:pt x="5637" y="9937"/>
                  </a:lnTo>
                  <a:cubicBezTo>
                    <a:pt x="5948" y="9626"/>
                    <a:pt x="6199" y="9264"/>
                    <a:pt x="6380" y="8852"/>
                  </a:cubicBezTo>
                  <a:cubicBezTo>
                    <a:pt x="7104" y="8852"/>
                    <a:pt x="7716" y="8340"/>
                    <a:pt x="7857" y="7636"/>
                  </a:cubicBezTo>
                  <a:lnTo>
                    <a:pt x="8430" y="7636"/>
                  </a:lnTo>
                  <a:cubicBezTo>
                    <a:pt x="8781" y="7616"/>
                    <a:pt x="8781" y="7084"/>
                    <a:pt x="8430" y="7064"/>
                  </a:cubicBezTo>
                  <a:lnTo>
                    <a:pt x="7857" y="7064"/>
                  </a:lnTo>
                  <a:cubicBezTo>
                    <a:pt x="7716" y="6350"/>
                    <a:pt x="7094" y="5838"/>
                    <a:pt x="6370" y="5838"/>
                  </a:cubicBezTo>
                  <a:lnTo>
                    <a:pt x="6360" y="5838"/>
                  </a:lnTo>
                  <a:cubicBezTo>
                    <a:pt x="6189" y="5456"/>
                    <a:pt x="5938" y="5104"/>
                    <a:pt x="5637" y="4803"/>
                  </a:cubicBezTo>
                  <a:lnTo>
                    <a:pt x="4722" y="3889"/>
                  </a:lnTo>
                  <a:lnTo>
                    <a:pt x="5637" y="2974"/>
                  </a:lnTo>
                  <a:cubicBezTo>
                    <a:pt x="6290" y="2321"/>
                    <a:pt x="6702" y="1286"/>
                    <a:pt x="6702" y="272"/>
                  </a:cubicBezTo>
                  <a:cubicBezTo>
                    <a:pt x="6687" y="91"/>
                    <a:pt x="6548" y="0"/>
                    <a:pt x="6412" y="0"/>
                  </a:cubicBezTo>
                  <a:cubicBezTo>
                    <a:pt x="6275" y="0"/>
                    <a:pt x="6139" y="91"/>
                    <a:pt x="6129" y="272"/>
                  </a:cubicBezTo>
                  <a:cubicBezTo>
                    <a:pt x="6129" y="1136"/>
                    <a:pt x="5777" y="2020"/>
                    <a:pt x="5235" y="2573"/>
                  </a:cubicBezTo>
                  <a:lnTo>
                    <a:pt x="4321" y="3487"/>
                  </a:lnTo>
                  <a:lnTo>
                    <a:pt x="3828" y="2994"/>
                  </a:lnTo>
                  <a:lnTo>
                    <a:pt x="4743" y="2080"/>
                  </a:lnTo>
                  <a:cubicBezTo>
                    <a:pt x="5255" y="1568"/>
                    <a:pt x="5436" y="784"/>
                    <a:pt x="5436" y="272"/>
                  </a:cubicBezTo>
                  <a:cubicBezTo>
                    <a:pt x="5426" y="91"/>
                    <a:pt x="5288" y="0"/>
                    <a:pt x="5149" y="0"/>
                  </a:cubicBezTo>
                  <a:cubicBezTo>
                    <a:pt x="5011" y="0"/>
                    <a:pt x="4873" y="91"/>
                    <a:pt x="4863" y="272"/>
                  </a:cubicBezTo>
                  <a:cubicBezTo>
                    <a:pt x="4863" y="654"/>
                    <a:pt x="4763" y="1025"/>
                    <a:pt x="4572" y="1367"/>
                  </a:cubicBezTo>
                  <a:lnTo>
                    <a:pt x="2221" y="1367"/>
                  </a:lnTo>
                  <a:cubicBezTo>
                    <a:pt x="1970" y="1045"/>
                    <a:pt x="1839" y="664"/>
                    <a:pt x="1839" y="272"/>
                  </a:cubicBezTo>
                  <a:cubicBezTo>
                    <a:pt x="1829" y="91"/>
                    <a:pt x="1691" y="0"/>
                    <a:pt x="1553" y="0"/>
                  </a:cubicBezTo>
                  <a:cubicBezTo>
                    <a:pt x="1414" y="0"/>
                    <a:pt x="1276" y="91"/>
                    <a:pt x="1266" y="272"/>
                  </a:cubicBezTo>
                  <a:cubicBezTo>
                    <a:pt x="1266" y="895"/>
                    <a:pt x="1517" y="1497"/>
                    <a:pt x="1959" y="1940"/>
                  </a:cubicBezTo>
                  <a:lnTo>
                    <a:pt x="5225" y="5205"/>
                  </a:lnTo>
                  <a:cubicBezTo>
                    <a:pt x="5446" y="5436"/>
                    <a:pt x="5637" y="5687"/>
                    <a:pt x="5777" y="5958"/>
                  </a:cubicBezTo>
                  <a:cubicBezTo>
                    <a:pt x="5556" y="6059"/>
                    <a:pt x="5365" y="6200"/>
                    <a:pt x="5215" y="6380"/>
                  </a:cubicBezTo>
                  <a:cubicBezTo>
                    <a:pt x="5104" y="6119"/>
                    <a:pt x="4943" y="5898"/>
                    <a:pt x="4743" y="5697"/>
                  </a:cubicBezTo>
                  <a:lnTo>
                    <a:pt x="1477" y="2432"/>
                  </a:lnTo>
                  <a:cubicBezTo>
                    <a:pt x="905" y="1859"/>
                    <a:pt x="583" y="1075"/>
                    <a:pt x="583" y="272"/>
                  </a:cubicBezTo>
                  <a:cubicBezTo>
                    <a:pt x="573" y="91"/>
                    <a:pt x="435" y="0"/>
                    <a:pt x="297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80;p41">
              <a:extLst>
                <a:ext uri="{FF2B5EF4-FFF2-40B4-BE49-F238E27FC236}">
                  <a16:creationId xmlns:a16="http://schemas.microsoft.com/office/drawing/2014/main" id="{77770EF5-459E-4F96-9FC5-618C700E7D93}"/>
                </a:ext>
              </a:extLst>
            </p:cNvPr>
            <p:cNvSpPr/>
            <p:nvPr/>
          </p:nvSpPr>
          <p:spPr>
            <a:xfrm>
              <a:off x="1542690" y="2495744"/>
              <a:ext cx="131969" cy="168920"/>
            </a:xfrm>
            <a:custGeom>
              <a:avLst/>
              <a:gdLst/>
              <a:ahLst/>
              <a:cxnLst/>
              <a:rect l="l" t="t" r="r" b="b"/>
              <a:pathLst>
                <a:path w="5125" h="6560" extrusionOk="0">
                  <a:moveTo>
                    <a:pt x="3195" y="4047"/>
                  </a:moveTo>
                  <a:lnTo>
                    <a:pt x="3788" y="4640"/>
                  </a:lnTo>
                  <a:lnTo>
                    <a:pt x="2593" y="4640"/>
                  </a:lnTo>
                  <a:lnTo>
                    <a:pt x="3195" y="4047"/>
                  </a:lnTo>
                  <a:close/>
                  <a:moveTo>
                    <a:pt x="374" y="1"/>
                  </a:moveTo>
                  <a:cubicBezTo>
                    <a:pt x="203" y="1"/>
                    <a:pt x="29" y="148"/>
                    <a:pt x="91" y="370"/>
                  </a:cubicBezTo>
                  <a:cubicBezTo>
                    <a:pt x="262" y="923"/>
                    <a:pt x="573" y="1415"/>
                    <a:pt x="975" y="1827"/>
                  </a:cubicBezTo>
                  <a:lnTo>
                    <a:pt x="1889" y="2741"/>
                  </a:lnTo>
                  <a:lnTo>
                    <a:pt x="1055" y="3585"/>
                  </a:lnTo>
                  <a:cubicBezTo>
                    <a:pt x="402" y="4238"/>
                    <a:pt x="0" y="5273"/>
                    <a:pt x="0" y="6288"/>
                  </a:cubicBezTo>
                  <a:cubicBezTo>
                    <a:pt x="10" y="6469"/>
                    <a:pt x="146" y="6559"/>
                    <a:pt x="283" y="6559"/>
                  </a:cubicBezTo>
                  <a:cubicBezTo>
                    <a:pt x="420" y="6559"/>
                    <a:pt x="558" y="6469"/>
                    <a:pt x="573" y="6288"/>
                  </a:cubicBezTo>
                  <a:cubicBezTo>
                    <a:pt x="573" y="5424"/>
                    <a:pt x="915" y="4540"/>
                    <a:pt x="1467" y="3987"/>
                  </a:cubicBezTo>
                  <a:lnTo>
                    <a:pt x="2301" y="3153"/>
                  </a:lnTo>
                  <a:lnTo>
                    <a:pt x="2783" y="3636"/>
                  </a:lnTo>
                  <a:lnTo>
                    <a:pt x="1950" y="4469"/>
                  </a:lnTo>
                  <a:cubicBezTo>
                    <a:pt x="1437" y="4982"/>
                    <a:pt x="1256" y="5766"/>
                    <a:pt x="1256" y="6288"/>
                  </a:cubicBezTo>
                  <a:cubicBezTo>
                    <a:pt x="1266" y="6469"/>
                    <a:pt x="1404" y="6559"/>
                    <a:pt x="1543" y="6559"/>
                  </a:cubicBezTo>
                  <a:cubicBezTo>
                    <a:pt x="1681" y="6559"/>
                    <a:pt x="1819" y="6469"/>
                    <a:pt x="1829" y="6288"/>
                  </a:cubicBezTo>
                  <a:cubicBezTo>
                    <a:pt x="1839" y="5916"/>
                    <a:pt x="1929" y="5544"/>
                    <a:pt x="2110" y="5213"/>
                  </a:cubicBezTo>
                  <a:lnTo>
                    <a:pt x="4270" y="5213"/>
                  </a:lnTo>
                  <a:cubicBezTo>
                    <a:pt x="4451" y="5544"/>
                    <a:pt x="4542" y="5916"/>
                    <a:pt x="4542" y="6288"/>
                  </a:cubicBezTo>
                  <a:cubicBezTo>
                    <a:pt x="4557" y="6469"/>
                    <a:pt x="4695" y="6559"/>
                    <a:pt x="4833" y="6559"/>
                  </a:cubicBezTo>
                  <a:cubicBezTo>
                    <a:pt x="4971" y="6559"/>
                    <a:pt x="5109" y="6469"/>
                    <a:pt x="5124" y="6288"/>
                  </a:cubicBezTo>
                  <a:cubicBezTo>
                    <a:pt x="5124" y="5766"/>
                    <a:pt x="4934" y="4982"/>
                    <a:pt x="4431" y="4469"/>
                  </a:cubicBezTo>
                  <a:lnTo>
                    <a:pt x="3436" y="3475"/>
                  </a:lnTo>
                  <a:cubicBezTo>
                    <a:pt x="3426" y="3455"/>
                    <a:pt x="3416" y="3445"/>
                    <a:pt x="3396" y="3435"/>
                  </a:cubicBezTo>
                  <a:lnTo>
                    <a:pt x="1387" y="1425"/>
                  </a:lnTo>
                  <a:cubicBezTo>
                    <a:pt x="1045" y="1084"/>
                    <a:pt x="784" y="662"/>
                    <a:pt x="633" y="189"/>
                  </a:cubicBezTo>
                  <a:cubicBezTo>
                    <a:pt x="587" y="58"/>
                    <a:pt x="481" y="1"/>
                    <a:pt x="37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81;p41">
              <a:extLst>
                <a:ext uri="{FF2B5EF4-FFF2-40B4-BE49-F238E27FC236}">
                  <a16:creationId xmlns:a16="http://schemas.microsoft.com/office/drawing/2014/main" id="{A6E9530B-4300-4969-89C8-EBFE50AE5101}"/>
                </a:ext>
              </a:extLst>
            </p:cNvPr>
            <p:cNvSpPr/>
            <p:nvPr/>
          </p:nvSpPr>
          <p:spPr>
            <a:xfrm>
              <a:off x="1702571" y="2354686"/>
              <a:ext cx="213725" cy="242977"/>
            </a:xfrm>
            <a:custGeom>
              <a:avLst/>
              <a:gdLst/>
              <a:ahLst/>
              <a:cxnLst/>
              <a:rect l="l" t="t" r="r" b="b"/>
              <a:pathLst>
                <a:path w="8300" h="9436" extrusionOk="0">
                  <a:moveTo>
                    <a:pt x="4381" y="573"/>
                  </a:moveTo>
                  <a:lnTo>
                    <a:pt x="5064" y="1759"/>
                  </a:lnTo>
                  <a:lnTo>
                    <a:pt x="4381" y="2945"/>
                  </a:lnTo>
                  <a:lnTo>
                    <a:pt x="3005" y="2945"/>
                  </a:lnTo>
                  <a:lnTo>
                    <a:pt x="2311" y="1759"/>
                  </a:lnTo>
                  <a:lnTo>
                    <a:pt x="3005" y="573"/>
                  </a:lnTo>
                  <a:close/>
                  <a:moveTo>
                    <a:pt x="6973" y="2050"/>
                  </a:moveTo>
                  <a:lnTo>
                    <a:pt x="7656" y="3246"/>
                  </a:lnTo>
                  <a:lnTo>
                    <a:pt x="6973" y="4432"/>
                  </a:lnTo>
                  <a:lnTo>
                    <a:pt x="5567" y="4432"/>
                  </a:lnTo>
                  <a:lnTo>
                    <a:pt x="4873" y="3236"/>
                  </a:lnTo>
                  <a:lnTo>
                    <a:pt x="5557" y="2050"/>
                  </a:lnTo>
                  <a:close/>
                  <a:moveTo>
                    <a:pt x="6973" y="5004"/>
                  </a:moveTo>
                  <a:lnTo>
                    <a:pt x="7656" y="6190"/>
                  </a:lnTo>
                  <a:lnTo>
                    <a:pt x="6973" y="7375"/>
                  </a:lnTo>
                  <a:lnTo>
                    <a:pt x="5597" y="7375"/>
                  </a:lnTo>
                  <a:lnTo>
                    <a:pt x="4914" y="6190"/>
                  </a:lnTo>
                  <a:lnTo>
                    <a:pt x="5597" y="5004"/>
                  </a:lnTo>
                  <a:close/>
                  <a:moveTo>
                    <a:pt x="4381" y="6471"/>
                  </a:moveTo>
                  <a:lnTo>
                    <a:pt x="5064" y="7667"/>
                  </a:lnTo>
                  <a:lnTo>
                    <a:pt x="4371" y="8852"/>
                  </a:lnTo>
                  <a:lnTo>
                    <a:pt x="3005" y="8852"/>
                  </a:lnTo>
                  <a:lnTo>
                    <a:pt x="2311" y="7667"/>
                  </a:lnTo>
                  <a:lnTo>
                    <a:pt x="3005" y="6471"/>
                  </a:lnTo>
                  <a:close/>
                  <a:moveTo>
                    <a:pt x="2834" y="1"/>
                  </a:moveTo>
                  <a:cubicBezTo>
                    <a:pt x="2733" y="1"/>
                    <a:pt x="2633" y="51"/>
                    <a:pt x="2583" y="141"/>
                  </a:cubicBezTo>
                  <a:lnTo>
                    <a:pt x="1819" y="1478"/>
                  </a:lnTo>
                  <a:lnTo>
                    <a:pt x="352" y="1478"/>
                  </a:lnTo>
                  <a:cubicBezTo>
                    <a:pt x="0" y="1498"/>
                    <a:pt x="0" y="2030"/>
                    <a:pt x="352" y="2050"/>
                  </a:cubicBezTo>
                  <a:lnTo>
                    <a:pt x="1819" y="2050"/>
                  </a:lnTo>
                  <a:lnTo>
                    <a:pt x="2593" y="3387"/>
                  </a:lnTo>
                  <a:cubicBezTo>
                    <a:pt x="2643" y="3477"/>
                    <a:pt x="2733" y="3527"/>
                    <a:pt x="2844" y="3527"/>
                  </a:cubicBezTo>
                  <a:lnTo>
                    <a:pt x="4381" y="3527"/>
                  </a:lnTo>
                  <a:lnTo>
                    <a:pt x="5084" y="4743"/>
                  </a:lnTo>
                  <a:lnTo>
                    <a:pt x="4411" y="5908"/>
                  </a:lnTo>
                  <a:lnTo>
                    <a:pt x="2834" y="5908"/>
                  </a:lnTo>
                  <a:cubicBezTo>
                    <a:pt x="2826" y="5908"/>
                    <a:pt x="2819" y="5907"/>
                    <a:pt x="2812" y="5907"/>
                  </a:cubicBezTo>
                  <a:cubicBezTo>
                    <a:pt x="2719" y="5907"/>
                    <a:pt x="2629" y="5965"/>
                    <a:pt x="2583" y="6049"/>
                  </a:cubicBezTo>
                  <a:lnTo>
                    <a:pt x="1729" y="7526"/>
                  </a:lnTo>
                  <a:cubicBezTo>
                    <a:pt x="1678" y="7617"/>
                    <a:pt x="1678" y="7727"/>
                    <a:pt x="1729" y="7807"/>
                  </a:cubicBezTo>
                  <a:lnTo>
                    <a:pt x="2593" y="9294"/>
                  </a:lnTo>
                  <a:cubicBezTo>
                    <a:pt x="2643" y="9385"/>
                    <a:pt x="2733" y="9435"/>
                    <a:pt x="2844" y="9435"/>
                  </a:cubicBezTo>
                  <a:lnTo>
                    <a:pt x="4542" y="9435"/>
                  </a:lnTo>
                  <a:cubicBezTo>
                    <a:pt x="4642" y="9435"/>
                    <a:pt x="4743" y="9385"/>
                    <a:pt x="4793" y="9294"/>
                  </a:cubicBezTo>
                  <a:lnTo>
                    <a:pt x="5567" y="7958"/>
                  </a:lnTo>
                  <a:lnTo>
                    <a:pt x="7144" y="7958"/>
                  </a:lnTo>
                  <a:cubicBezTo>
                    <a:pt x="7244" y="7958"/>
                    <a:pt x="7345" y="7908"/>
                    <a:pt x="7395" y="7817"/>
                  </a:cubicBezTo>
                  <a:lnTo>
                    <a:pt x="8249" y="6341"/>
                  </a:lnTo>
                  <a:cubicBezTo>
                    <a:pt x="8299" y="6250"/>
                    <a:pt x="8299" y="6140"/>
                    <a:pt x="8249" y="6059"/>
                  </a:cubicBezTo>
                  <a:lnTo>
                    <a:pt x="7465" y="4723"/>
                  </a:lnTo>
                  <a:lnTo>
                    <a:pt x="8239" y="3387"/>
                  </a:lnTo>
                  <a:cubicBezTo>
                    <a:pt x="8289" y="3296"/>
                    <a:pt x="8289" y="3186"/>
                    <a:pt x="8239" y="3095"/>
                  </a:cubicBezTo>
                  <a:lnTo>
                    <a:pt x="7385" y="1618"/>
                  </a:lnTo>
                  <a:cubicBezTo>
                    <a:pt x="7335" y="1528"/>
                    <a:pt x="7234" y="1478"/>
                    <a:pt x="7134" y="1478"/>
                  </a:cubicBezTo>
                  <a:lnTo>
                    <a:pt x="5557" y="1478"/>
                  </a:lnTo>
                  <a:lnTo>
                    <a:pt x="4793" y="141"/>
                  </a:lnTo>
                  <a:cubicBezTo>
                    <a:pt x="4733" y="51"/>
                    <a:pt x="4642" y="1"/>
                    <a:pt x="4542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82;p41">
              <a:extLst>
                <a:ext uri="{FF2B5EF4-FFF2-40B4-BE49-F238E27FC236}">
                  <a16:creationId xmlns:a16="http://schemas.microsoft.com/office/drawing/2014/main" id="{D299CE72-E83E-458D-9D42-C0CFDB0C0B54}"/>
                </a:ext>
              </a:extLst>
            </p:cNvPr>
            <p:cNvSpPr/>
            <p:nvPr/>
          </p:nvSpPr>
          <p:spPr>
            <a:xfrm>
              <a:off x="1771144" y="2468681"/>
              <a:ext cx="20446" cy="14883"/>
            </a:xfrm>
            <a:custGeom>
              <a:avLst/>
              <a:gdLst/>
              <a:ahLst/>
              <a:cxnLst/>
              <a:rect l="l" t="t" r="r" b="b"/>
              <a:pathLst>
                <a:path w="794" h="578" extrusionOk="0">
                  <a:moveTo>
                    <a:pt x="387" y="1"/>
                  </a:moveTo>
                  <a:cubicBezTo>
                    <a:pt x="154" y="1"/>
                    <a:pt x="0" y="297"/>
                    <a:pt x="191" y="497"/>
                  </a:cubicBezTo>
                  <a:cubicBezTo>
                    <a:pt x="251" y="547"/>
                    <a:pt x="321" y="577"/>
                    <a:pt x="392" y="577"/>
                  </a:cubicBezTo>
                  <a:cubicBezTo>
                    <a:pt x="713" y="577"/>
                    <a:pt x="794" y="145"/>
                    <a:pt x="502" y="25"/>
                  </a:cubicBezTo>
                  <a:cubicBezTo>
                    <a:pt x="462" y="8"/>
                    <a:pt x="423" y="1"/>
                    <a:pt x="38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6EF60B3-B6EB-4C74-8E1F-7F13A5142B06}"/>
              </a:ext>
            </a:extLst>
          </p:cNvPr>
          <p:cNvSpPr txBox="1"/>
          <p:nvPr/>
        </p:nvSpPr>
        <p:spPr>
          <a:xfrm>
            <a:off x="3229637" y="2571750"/>
            <a:ext cx="2456122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6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(polymorphism / mutation)</a:t>
            </a:r>
          </a:p>
        </p:txBody>
      </p:sp>
    </p:spTree>
    <p:extLst>
      <p:ext uri="{BB962C8B-B14F-4D97-AF65-F5344CB8AC3E}">
        <p14:creationId xmlns:p14="http://schemas.microsoft.com/office/powerpoint/2010/main" val="231881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3;p22">
            <a:extLst>
              <a:ext uri="{FF2B5EF4-FFF2-40B4-BE49-F238E27FC236}">
                <a16:creationId xmlns:a16="http://schemas.microsoft.com/office/drawing/2014/main" id="{4264A5E2-99EA-4961-8D78-168700B4D5F8}"/>
              </a:ext>
            </a:extLst>
          </p:cNvPr>
          <p:cNvSpPr txBox="1">
            <a:spLocks/>
          </p:cNvSpPr>
          <p:nvPr/>
        </p:nvSpPr>
        <p:spPr>
          <a:xfrm>
            <a:off x="604402" y="1385843"/>
            <a:ext cx="6932254" cy="607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-Everyone’s DNA is very slightly different</a:t>
            </a:r>
          </a:p>
          <a:p>
            <a:endParaRPr lang="en-US" sz="2000">
              <a:ln w="3175">
                <a:solidFill>
                  <a:schemeClr val="tx2">
                    <a:lumMod val="9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  <a:p>
            <a:endParaRPr lang="en-US" sz="2000">
              <a:ln w="3175">
                <a:solidFill>
                  <a:schemeClr val="tx2">
                    <a:lumMod val="9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787A5-9525-47EC-9ABF-E6C99C5BEEC8}"/>
              </a:ext>
            </a:extLst>
          </p:cNvPr>
          <p:cNvSpPr txBox="1"/>
          <p:nvPr/>
        </p:nvSpPr>
        <p:spPr>
          <a:xfrm>
            <a:off x="3275323" y="2110085"/>
            <a:ext cx="2364750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4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Genetic Variation</a:t>
            </a:r>
            <a:endParaRPr lang="en-US" sz="2400"/>
          </a:p>
        </p:txBody>
      </p:sp>
      <p:sp>
        <p:nvSpPr>
          <p:cNvPr id="13" name="Google Shape;93;p22">
            <a:extLst>
              <a:ext uri="{FF2B5EF4-FFF2-40B4-BE49-F238E27FC236}">
                <a16:creationId xmlns:a16="http://schemas.microsoft.com/office/drawing/2014/main" id="{F2E106AD-1213-4DE3-9780-40366FF90AA7}"/>
              </a:ext>
            </a:extLst>
          </p:cNvPr>
          <p:cNvSpPr txBox="1">
            <a:spLocks/>
          </p:cNvSpPr>
          <p:nvPr/>
        </p:nvSpPr>
        <p:spPr>
          <a:xfrm>
            <a:off x="2059026" y="3019718"/>
            <a:ext cx="1229161" cy="607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Harmful?</a:t>
            </a:r>
          </a:p>
          <a:p>
            <a:endParaRPr lang="en-US" sz="2000">
              <a:ln w="3175">
                <a:solidFill>
                  <a:schemeClr val="tx2">
                    <a:lumMod val="9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  <a:p>
            <a:endParaRPr lang="en-US" sz="2000">
              <a:ln w="3175">
                <a:solidFill>
                  <a:schemeClr val="tx2">
                    <a:lumMod val="9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" name="Google Shape;93;p22">
            <a:extLst>
              <a:ext uri="{FF2B5EF4-FFF2-40B4-BE49-F238E27FC236}">
                <a16:creationId xmlns:a16="http://schemas.microsoft.com/office/drawing/2014/main" id="{179D4C7C-6C79-4192-9B43-E97E529DCEA4}"/>
              </a:ext>
            </a:extLst>
          </p:cNvPr>
          <p:cNvSpPr txBox="1">
            <a:spLocks/>
          </p:cNvSpPr>
          <p:nvPr/>
        </p:nvSpPr>
        <p:spPr>
          <a:xfrm>
            <a:off x="5531006" y="3019718"/>
            <a:ext cx="1157118" cy="607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Benign?</a:t>
            </a:r>
          </a:p>
          <a:p>
            <a:endParaRPr lang="en-US" sz="2000">
              <a:ln w="3175">
                <a:solidFill>
                  <a:schemeClr val="tx2">
                    <a:lumMod val="9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  <a:p>
            <a:endParaRPr lang="en-US" sz="2000">
              <a:ln w="3175">
                <a:solidFill>
                  <a:schemeClr val="tx2">
                    <a:lumMod val="9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17EE02-4E8A-4067-8AE9-3B1C9C016C77}"/>
              </a:ext>
            </a:extLst>
          </p:cNvPr>
          <p:cNvCxnSpPr>
            <a:cxnSpLocks/>
          </p:cNvCxnSpPr>
          <p:nvPr/>
        </p:nvCxnSpPr>
        <p:spPr>
          <a:xfrm flipV="1">
            <a:off x="2907506" y="2712541"/>
            <a:ext cx="992982" cy="330699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7FD290-7CB7-4E5F-9A8E-972A4EEAF118}"/>
              </a:ext>
            </a:extLst>
          </p:cNvPr>
          <p:cNvCxnSpPr>
            <a:cxnSpLocks/>
          </p:cNvCxnSpPr>
          <p:nvPr/>
        </p:nvCxnSpPr>
        <p:spPr>
          <a:xfrm flipH="1" flipV="1">
            <a:off x="4979194" y="2712541"/>
            <a:ext cx="951536" cy="372522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94;p22">
            <a:extLst>
              <a:ext uri="{FF2B5EF4-FFF2-40B4-BE49-F238E27FC236}">
                <a16:creationId xmlns:a16="http://schemas.microsoft.com/office/drawing/2014/main" id="{34B0121C-750E-42F2-929E-FB07F872DD1E}"/>
              </a:ext>
            </a:extLst>
          </p:cNvPr>
          <p:cNvSpPr txBox="1">
            <a:spLocks/>
          </p:cNvSpPr>
          <p:nvPr/>
        </p:nvSpPr>
        <p:spPr>
          <a:xfrm>
            <a:off x="1025129" y="269587"/>
            <a:ext cx="7093742" cy="901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Unica One"/>
              <a:buNone/>
              <a:defRPr sz="3600" b="1" i="0" u="none" strike="noStrike" cap="none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en-US" sz="2800">
                <a:ln w="6350">
                  <a:solidFill>
                    <a:schemeClr val="bg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bel"/>
              </a:rPr>
              <a:t>WHAT ARE GENETIC VARIATIONS? </a:t>
            </a:r>
            <a:endParaRPr lang="en-US" sz="2800" smtClean="0">
              <a:ln w="6350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bg1"/>
              </a:solidFill>
              <a:latin typeface="Abel"/>
            </a:endParaRPr>
          </a:p>
          <a:p>
            <a:pPr algn="ctr"/>
            <a:r>
              <a:rPr lang="en-US" sz="2800" smtClean="0">
                <a:ln w="6350">
                  <a:solidFill>
                    <a:schemeClr val="bg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bel"/>
              </a:rPr>
              <a:t>MUTATIONS</a:t>
            </a:r>
            <a:r>
              <a:rPr lang="en-US" sz="2800">
                <a:ln w="6350">
                  <a:solidFill>
                    <a:schemeClr val="bg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bel"/>
              </a:rPr>
              <a:t>? POLYMORPHISMS?</a:t>
            </a:r>
          </a:p>
        </p:txBody>
      </p:sp>
      <p:grpSp>
        <p:nvGrpSpPr>
          <p:cNvPr id="25" name="Google Shape;1777;p41">
            <a:extLst>
              <a:ext uri="{FF2B5EF4-FFF2-40B4-BE49-F238E27FC236}">
                <a16:creationId xmlns:a16="http://schemas.microsoft.com/office/drawing/2014/main" id="{779A9A10-6709-42F1-AE2F-444D6ADFCC91}"/>
              </a:ext>
            </a:extLst>
          </p:cNvPr>
          <p:cNvGrpSpPr/>
          <p:nvPr/>
        </p:nvGrpSpPr>
        <p:grpSpPr>
          <a:xfrm>
            <a:off x="6916946" y="520000"/>
            <a:ext cx="379555" cy="377753"/>
            <a:chOff x="1536741" y="2286912"/>
            <a:chExt cx="379555" cy="377753"/>
          </a:xfrm>
        </p:grpSpPr>
        <p:sp>
          <p:nvSpPr>
            <p:cNvPr id="32" name="Google Shape;1778;p41">
              <a:extLst>
                <a:ext uri="{FF2B5EF4-FFF2-40B4-BE49-F238E27FC236}">
                  <a16:creationId xmlns:a16="http://schemas.microsoft.com/office/drawing/2014/main" id="{AE22A7E6-A71F-4CDB-882E-DE1DF29F4482}"/>
                </a:ext>
              </a:extLst>
            </p:cNvPr>
            <p:cNvSpPr/>
            <p:nvPr/>
          </p:nvSpPr>
          <p:spPr>
            <a:xfrm>
              <a:off x="1540604" y="2468784"/>
              <a:ext cx="16866" cy="14781"/>
            </a:xfrm>
            <a:custGeom>
              <a:avLst/>
              <a:gdLst/>
              <a:ahLst/>
              <a:cxnLst/>
              <a:rect l="l" t="t" r="r" b="b"/>
              <a:pathLst>
                <a:path w="655" h="574" extrusionOk="0">
                  <a:moveTo>
                    <a:pt x="292" y="1"/>
                  </a:moveTo>
                  <a:cubicBezTo>
                    <a:pt x="132" y="1"/>
                    <a:pt x="1" y="121"/>
                    <a:pt x="1" y="282"/>
                  </a:cubicBezTo>
                  <a:lnTo>
                    <a:pt x="1" y="292"/>
                  </a:lnTo>
                  <a:cubicBezTo>
                    <a:pt x="1" y="453"/>
                    <a:pt x="132" y="573"/>
                    <a:pt x="292" y="573"/>
                  </a:cubicBezTo>
                  <a:cubicBezTo>
                    <a:pt x="654" y="553"/>
                    <a:pt x="654" y="21"/>
                    <a:pt x="292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79;p41">
              <a:extLst>
                <a:ext uri="{FF2B5EF4-FFF2-40B4-BE49-F238E27FC236}">
                  <a16:creationId xmlns:a16="http://schemas.microsoft.com/office/drawing/2014/main" id="{0D1E86A1-29EB-4C59-AD22-AB2A69C13E9C}"/>
                </a:ext>
              </a:extLst>
            </p:cNvPr>
            <p:cNvSpPr/>
            <p:nvPr/>
          </p:nvSpPr>
          <p:spPr>
            <a:xfrm>
              <a:off x="1536741" y="2286912"/>
              <a:ext cx="226137" cy="377753"/>
            </a:xfrm>
            <a:custGeom>
              <a:avLst/>
              <a:gdLst/>
              <a:ahLst/>
              <a:cxnLst/>
              <a:rect l="l" t="t" r="r" b="b"/>
              <a:pathLst>
                <a:path w="8782" h="14670" extrusionOk="0">
                  <a:moveTo>
                    <a:pt x="4079" y="1940"/>
                  </a:moveTo>
                  <a:lnTo>
                    <a:pt x="3426" y="2593"/>
                  </a:lnTo>
                  <a:lnTo>
                    <a:pt x="2773" y="1940"/>
                  </a:lnTo>
                  <a:close/>
                  <a:moveTo>
                    <a:pt x="3426" y="5185"/>
                  </a:moveTo>
                  <a:lnTo>
                    <a:pt x="4089" y="5838"/>
                  </a:lnTo>
                  <a:lnTo>
                    <a:pt x="2773" y="5838"/>
                  </a:lnTo>
                  <a:lnTo>
                    <a:pt x="3426" y="5185"/>
                  </a:lnTo>
                  <a:close/>
                  <a:moveTo>
                    <a:pt x="2261" y="6411"/>
                  </a:moveTo>
                  <a:lnTo>
                    <a:pt x="2271" y="6421"/>
                  </a:lnTo>
                  <a:lnTo>
                    <a:pt x="4602" y="6421"/>
                  </a:lnTo>
                  <a:cubicBezTo>
                    <a:pt x="4722" y="6611"/>
                    <a:pt x="4803" y="6832"/>
                    <a:pt x="4853" y="7064"/>
                  </a:cubicBezTo>
                  <a:lnTo>
                    <a:pt x="2010" y="7064"/>
                  </a:lnTo>
                  <a:cubicBezTo>
                    <a:pt x="2050" y="6832"/>
                    <a:pt x="2140" y="6611"/>
                    <a:pt x="2261" y="6411"/>
                  </a:cubicBezTo>
                  <a:close/>
                  <a:moveTo>
                    <a:pt x="5998" y="6491"/>
                  </a:moveTo>
                  <a:cubicBezTo>
                    <a:pt x="6159" y="7054"/>
                    <a:pt x="6169" y="7646"/>
                    <a:pt x="6008" y="8209"/>
                  </a:cubicBezTo>
                  <a:cubicBezTo>
                    <a:pt x="5255" y="7887"/>
                    <a:pt x="5255" y="6822"/>
                    <a:pt x="5998" y="6491"/>
                  </a:cubicBezTo>
                  <a:close/>
                  <a:moveTo>
                    <a:pt x="6581" y="6441"/>
                  </a:moveTo>
                  <a:lnTo>
                    <a:pt x="6581" y="6441"/>
                  </a:lnTo>
                  <a:cubicBezTo>
                    <a:pt x="7003" y="6531"/>
                    <a:pt x="7305" y="6913"/>
                    <a:pt x="7305" y="7345"/>
                  </a:cubicBezTo>
                  <a:cubicBezTo>
                    <a:pt x="7305" y="7777"/>
                    <a:pt x="7013" y="8159"/>
                    <a:pt x="6591" y="8259"/>
                  </a:cubicBezTo>
                  <a:cubicBezTo>
                    <a:pt x="6742" y="7656"/>
                    <a:pt x="6732" y="7033"/>
                    <a:pt x="6581" y="6441"/>
                  </a:cubicBezTo>
                  <a:close/>
                  <a:moveTo>
                    <a:pt x="4853" y="7636"/>
                  </a:moveTo>
                  <a:cubicBezTo>
                    <a:pt x="4823" y="7867"/>
                    <a:pt x="4743" y="8088"/>
                    <a:pt x="4622" y="8279"/>
                  </a:cubicBezTo>
                  <a:lnTo>
                    <a:pt x="2241" y="8279"/>
                  </a:lnTo>
                  <a:cubicBezTo>
                    <a:pt x="2120" y="8078"/>
                    <a:pt x="2040" y="7867"/>
                    <a:pt x="2010" y="7636"/>
                  </a:cubicBezTo>
                  <a:close/>
                  <a:moveTo>
                    <a:pt x="4130" y="8862"/>
                  </a:moveTo>
                  <a:lnTo>
                    <a:pt x="3426" y="9555"/>
                  </a:lnTo>
                  <a:lnTo>
                    <a:pt x="2733" y="8862"/>
                  </a:lnTo>
                  <a:close/>
                  <a:moveTo>
                    <a:pt x="5235" y="8340"/>
                  </a:moveTo>
                  <a:cubicBezTo>
                    <a:pt x="5396" y="8510"/>
                    <a:pt x="5586" y="8651"/>
                    <a:pt x="5808" y="8741"/>
                  </a:cubicBezTo>
                  <a:cubicBezTo>
                    <a:pt x="5657" y="9033"/>
                    <a:pt x="5466" y="9304"/>
                    <a:pt x="5235" y="9535"/>
                  </a:cubicBezTo>
                  <a:lnTo>
                    <a:pt x="4321" y="10449"/>
                  </a:lnTo>
                  <a:lnTo>
                    <a:pt x="3838" y="9967"/>
                  </a:lnTo>
                  <a:lnTo>
                    <a:pt x="4753" y="9053"/>
                  </a:lnTo>
                  <a:cubicBezTo>
                    <a:pt x="4954" y="8842"/>
                    <a:pt x="5124" y="8601"/>
                    <a:pt x="5235" y="8340"/>
                  </a:cubicBezTo>
                  <a:close/>
                  <a:moveTo>
                    <a:pt x="297" y="0"/>
                  </a:moveTo>
                  <a:cubicBezTo>
                    <a:pt x="159" y="0"/>
                    <a:pt x="20" y="91"/>
                    <a:pt x="10" y="272"/>
                  </a:cubicBezTo>
                  <a:cubicBezTo>
                    <a:pt x="0" y="1236"/>
                    <a:pt x="382" y="2161"/>
                    <a:pt x="1065" y="2834"/>
                  </a:cubicBezTo>
                  <a:lnTo>
                    <a:pt x="2120" y="3889"/>
                  </a:lnTo>
                  <a:lnTo>
                    <a:pt x="1206" y="4803"/>
                  </a:lnTo>
                  <a:cubicBezTo>
                    <a:pt x="804" y="5205"/>
                    <a:pt x="503" y="5697"/>
                    <a:pt x="332" y="6240"/>
                  </a:cubicBezTo>
                  <a:cubicBezTo>
                    <a:pt x="246" y="6474"/>
                    <a:pt x="427" y="6632"/>
                    <a:pt x="606" y="6632"/>
                  </a:cubicBezTo>
                  <a:cubicBezTo>
                    <a:pt x="719" y="6632"/>
                    <a:pt x="832" y="6569"/>
                    <a:pt x="874" y="6421"/>
                  </a:cubicBezTo>
                  <a:cubicBezTo>
                    <a:pt x="1025" y="5968"/>
                    <a:pt x="1276" y="5546"/>
                    <a:pt x="1618" y="5215"/>
                  </a:cubicBezTo>
                  <a:lnTo>
                    <a:pt x="2532" y="4301"/>
                  </a:lnTo>
                  <a:lnTo>
                    <a:pt x="3014" y="4783"/>
                  </a:lnTo>
                  <a:lnTo>
                    <a:pt x="2100" y="5697"/>
                  </a:lnTo>
                  <a:cubicBezTo>
                    <a:pt x="1176" y="6621"/>
                    <a:pt x="1176" y="8119"/>
                    <a:pt x="2100" y="9053"/>
                  </a:cubicBezTo>
                  <a:lnTo>
                    <a:pt x="4110" y="11062"/>
                  </a:lnTo>
                  <a:lnTo>
                    <a:pt x="4130" y="11072"/>
                  </a:lnTo>
                  <a:cubicBezTo>
                    <a:pt x="4140" y="11092"/>
                    <a:pt x="4160" y="11113"/>
                    <a:pt x="4170" y="11123"/>
                  </a:cubicBezTo>
                  <a:lnTo>
                    <a:pt x="5144" y="12097"/>
                  </a:lnTo>
                  <a:cubicBezTo>
                    <a:pt x="5697" y="12650"/>
                    <a:pt x="6039" y="13534"/>
                    <a:pt x="6039" y="14398"/>
                  </a:cubicBezTo>
                  <a:cubicBezTo>
                    <a:pt x="6049" y="14579"/>
                    <a:pt x="6187" y="14669"/>
                    <a:pt x="6325" y="14669"/>
                  </a:cubicBezTo>
                  <a:cubicBezTo>
                    <a:pt x="6463" y="14669"/>
                    <a:pt x="6601" y="14579"/>
                    <a:pt x="6611" y="14398"/>
                  </a:cubicBezTo>
                  <a:cubicBezTo>
                    <a:pt x="6611" y="13383"/>
                    <a:pt x="6209" y="12348"/>
                    <a:pt x="5556" y="11695"/>
                  </a:cubicBezTo>
                  <a:lnTo>
                    <a:pt x="4722" y="10861"/>
                  </a:lnTo>
                  <a:lnTo>
                    <a:pt x="5637" y="9937"/>
                  </a:lnTo>
                  <a:cubicBezTo>
                    <a:pt x="5948" y="9626"/>
                    <a:pt x="6199" y="9264"/>
                    <a:pt x="6380" y="8852"/>
                  </a:cubicBezTo>
                  <a:cubicBezTo>
                    <a:pt x="7104" y="8852"/>
                    <a:pt x="7716" y="8340"/>
                    <a:pt x="7857" y="7636"/>
                  </a:cubicBezTo>
                  <a:lnTo>
                    <a:pt x="8430" y="7636"/>
                  </a:lnTo>
                  <a:cubicBezTo>
                    <a:pt x="8781" y="7616"/>
                    <a:pt x="8781" y="7084"/>
                    <a:pt x="8430" y="7064"/>
                  </a:cubicBezTo>
                  <a:lnTo>
                    <a:pt x="7857" y="7064"/>
                  </a:lnTo>
                  <a:cubicBezTo>
                    <a:pt x="7716" y="6350"/>
                    <a:pt x="7094" y="5838"/>
                    <a:pt x="6370" y="5838"/>
                  </a:cubicBezTo>
                  <a:lnTo>
                    <a:pt x="6360" y="5838"/>
                  </a:lnTo>
                  <a:cubicBezTo>
                    <a:pt x="6189" y="5456"/>
                    <a:pt x="5938" y="5104"/>
                    <a:pt x="5637" y="4803"/>
                  </a:cubicBezTo>
                  <a:lnTo>
                    <a:pt x="4722" y="3889"/>
                  </a:lnTo>
                  <a:lnTo>
                    <a:pt x="5637" y="2974"/>
                  </a:lnTo>
                  <a:cubicBezTo>
                    <a:pt x="6290" y="2321"/>
                    <a:pt x="6702" y="1286"/>
                    <a:pt x="6702" y="272"/>
                  </a:cubicBezTo>
                  <a:cubicBezTo>
                    <a:pt x="6687" y="91"/>
                    <a:pt x="6548" y="0"/>
                    <a:pt x="6412" y="0"/>
                  </a:cubicBezTo>
                  <a:cubicBezTo>
                    <a:pt x="6275" y="0"/>
                    <a:pt x="6139" y="91"/>
                    <a:pt x="6129" y="272"/>
                  </a:cubicBezTo>
                  <a:cubicBezTo>
                    <a:pt x="6129" y="1136"/>
                    <a:pt x="5777" y="2020"/>
                    <a:pt x="5235" y="2573"/>
                  </a:cubicBezTo>
                  <a:lnTo>
                    <a:pt x="4321" y="3487"/>
                  </a:lnTo>
                  <a:lnTo>
                    <a:pt x="3828" y="2994"/>
                  </a:lnTo>
                  <a:lnTo>
                    <a:pt x="4743" y="2080"/>
                  </a:lnTo>
                  <a:cubicBezTo>
                    <a:pt x="5255" y="1568"/>
                    <a:pt x="5436" y="784"/>
                    <a:pt x="5436" y="272"/>
                  </a:cubicBezTo>
                  <a:cubicBezTo>
                    <a:pt x="5426" y="91"/>
                    <a:pt x="5288" y="0"/>
                    <a:pt x="5149" y="0"/>
                  </a:cubicBezTo>
                  <a:cubicBezTo>
                    <a:pt x="5011" y="0"/>
                    <a:pt x="4873" y="91"/>
                    <a:pt x="4863" y="272"/>
                  </a:cubicBezTo>
                  <a:cubicBezTo>
                    <a:pt x="4863" y="654"/>
                    <a:pt x="4763" y="1025"/>
                    <a:pt x="4572" y="1367"/>
                  </a:cubicBezTo>
                  <a:lnTo>
                    <a:pt x="2221" y="1367"/>
                  </a:lnTo>
                  <a:cubicBezTo>
                    <a:pt x="1970" y="1045"/>
                    <a:pt x="1839" y="664"/>
                    <a:pt x="1839" y="272"/>
                  </a:cubicBezTo>
                  <a:cubicBezTo>
                    <a:pt x="1829" y="91"/>
                    <a:pt x="1691" y="0"/>
                    <a:pt x="1553" y="0"/>
                  </a:cubicBezTo>
                  <a:cubicBezTo>
                    <a:pt x="1414" y="0"/>
                    <a:pt x="1276" y="91"/>
                    <a:pt x="1266" y="272"/>
                  </a:cubicBezTo>
                  <a:cubicBezTo>
                    <a:pt x="1266" y="895"/>
                    <a:pt x="1517" y="1497"/>
                    <a:pt x="1959" y="1940"/>
                  </a:cubicBezTo>
                  <a:lnTo>
                    <a:pt x="5225" y="5205"/>
                  </a:lnTo>
                  <a:cubicBezTo>
                    <a:pt x="5446" y="5436"/>
                    <a:pt x="5637" y="5687"/>
                    <a:pt x="5777" y="5958"/>
                  </a:cubicBezTo>
                  <a:cubicBezTo>
                    <a:pt x="5556" y="6059"/>
                    <a:pt x="5365" y="6200"/>
                    <a:pt x="5215" y="6380"/>
                  </a:cubicBezTo>
                  <a:cubicBezTo>
                    <a:pt x="5104" y="6119"/>
                    <a:pt x="4943" y="5898"/>
                    <a:pt x="4743" y="5697"/>
                  </a:cubicBezTo>
                  <a:lnTo>
                    <a:pt x="1477" y="2432"/>
                  </a:lnTo>
                  <a:cubicBezTo>
                    <a:pt x="905" y="1859"/>
                    <a:pt x="583" y="1075"/>
                    <a:pt x="583" y="272"/>
                  </a:cubicBezTo>
                  <a:cubicBezTo>
                    <a:pt x="573" y="91"/>
                    <a:pt x="435" y="0"/>
                    <a:pt x="297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80;p41">
              <a:extLst>
                <a:ext uri="{FF2B5EF4-FFF2-40B4-BE49-F238E27FC236}">
                  <a16:creationId xmlns:a16="http://schemas.microsoft.com/office/drawing/2014/main" id="{77770EF5-459E-4F96-9FC5-618C700E7D93}"/>
                </a:ext>
              </a:extLst>
            </p:cNvPr>
            <p:cNvSpPr/>
            <p:nvPr/>
          </p:nvSpPr>
          <p:spPr>
            <a:xfrm>
              <a:off x="1542690" y="2495744"/>
              <a:ext cx="131969" cy="168920"/>
            </a:xfrm>
            <a:custGeom>
              <a:avLst/>
              <a:gdLst/>
              <a:ahLst/>
              <a:cxnLst/>
              <a:rect l="l" t="t" r="r" b="b"/>
              <a:pathLst>
                <a:path w="5125" h="6560" extrusionOk="0">
                  <a:moveTo>
                    <a:pt x="3195" y="4047"/>
                  </a:moveTo>
                  <a:lnTo>
                    <a:pt x="3788" y="4640"/>
                  </a:lnTo>
                  <a:lnTo>
                    <a:pt x="2593" y="4640"/>
                  </a:lnTo>
                  <a:lnTo>
                    <a:pt x="3195" y="4047"/>
                  </a:lnTo>
                  <a:close/>
                  <a:moveTo>
                    <a:pt x="374" y="1"/>
                  </a:moveTo>
                  <a:cubicBezTo>
                    <a:pt x="203" y="1"/>
                    <a:pt x="29" y="148"/>
                    <a:pt x="91" y="370"/>
                  </a:cubicBezTo>
                  <a:cubicBezTo>
                    <a:pt x="262" y="923"/>
                    <a:pt x="573" y="1415"/>
                    <a:pt x="975" y="1827"/>
                  </a:cubicBezTo>
                  <a:lnTo>
                    <a:pt x="1889" y="2741"/>
                  </a:lnTo>
                  <a:lnTo>
                    <a:pt x="1055" y="3585"/>
                  </a:lnTo>
                  <a:cubicBezTo>
                    <a:pt x="402" y="4238"/>
                    <a:pt x="0" y="5273"/>
                    <a:pt x="0" y="6288"/>
                  </a:cubicBezTo>
                  <a:cubicBezTo>
                    <a:pt x="10" y="6469"/>
                    <a:pt x="146" y="6559"/>
                    <a:pt x="283" y="6559"/>
                  </a:cubicBezTo>
                  <a:cubicBezTo>
                    <a:pt x="420" y="6559"/>
                    <a:pt x="558" y="6469"/>
                    <a:pt x="573" y="6288"/>
                  </a:cubicBezTo>
                  <a:cubicBezTo>
                    <a:pt x="573" y="5424"/>
                    <a:pt x="915" y="4540"/>
                    <a:pt x="1467" y="3987"/>
                  </a:cubicBezTo>
                  <a:lnTo>
                    <a:pt x="2301" y="3153"/>
                  </a:lnTo>
                  <a:lnTo>
                    <a:pt x="2783" y="3636"/>
                  </a:lnTo>
                  <a:lnTo>
                    <a:pt x="1950" y="4469"/>
                  </a:lnTo>
                  <a:cubicBezTo>
                    <a:pt x="1437" y="4982"/>
                    <a:pt x="1256" y="5766"/>
                    <a:pt x="1256" y="6288"/>
                  </a:cubicBezTo>
                  <a:cubicBezTo>
                    <a:pt x="1266" y="6469"/>
                    <a:pt x="1404" y="6559"/>
                    <a:pt x="1543" y="6559"/>
                  </a:cubicBezTo>
                  <a:cubicBezTo>
                    <a:pt x="1681" y="6559"/>
                    <a:pt x="1819" y="6469"/>
                    <a:pt x="1829" y="6288"/>
                  </a:cubicBezTo>
                  <a:cubicBezTo>
                    <a:pt x="1839" y="5916"/>
                    <a:pt x="1929" y="5544"/>
                    <a:pt x="2110" y="5213"/>
                  </a:cubicBezTo>
                  <a:lnTo>
                    <a:pt x="4270" y="5213"/>
                  </a:lnTo>
                  <a:cubicBezTo>
                    <a:pt x="4451" y="5544"/>
                    <a:pt x="4542" y="5916"/>
                    <a:pt x="4542" y="6288"/>
                  </a:cubicBezTo>
                  <a:cubicBezTo>
                    <a:pt x="4557" y="6469"/>
                    <a:pt x="4695" y="6559"/>
                    <a:pt x="4833" y="6559"/>
                  </a:cubicBezTo>
                  <a:cubicBezTo>
                    <a:pt x="4971" y="6559"/>
                    <a:pt x="5109" y="6469"/>
                    <a:pt x="5124" y="6288"/>
                  </a:cubicBezTo>
                  <a:cubicBezTo>
                    <a:pt x="5124" y="5766"/>
                    <a:pt x="4934" y="4982"/>
                    <a:pt x="4431" y="4469"/>
                  </a:cubicBezTo>
                  <a:lnTo>
                    <a:pt x="3436" y="3475"/>
                  </a:lnTo>
                  <a:cubicBezTo>
                    <a:pt x="3426" y="3455"/>
                    <a:pt x="3416" y="3445"/>
                    <a:pt x="3396" y="3435"/>
                  </a:cubicBezTo>
                  <a:lnTo>
                    <a:pt x="1387" y="1425"/>
                  </a:lnTo>
                  <a:cubicBezTo>
                    <a:pt x="1045" y="1084"/>
                    <a:pt x="784" y="662"/>
                    <a:pt x="633" y="189"/>
                  </a:cubicBezTo>
                  <a:cubicBezTo>
                    <a:pt x="587" y="58"/>
                    <a:pt x="481" y="1"/>
                    <a:pt x="37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81;p41">
              <a:extLst>
                <a:ext uri="{FF2B5EF4-FFF2-40B4-BE49-F238E27FC236}">
                  <a16:creationId xmlns:a16="http://schemas.microsoft.com/office/drawing/2014/main" id="{A6E9530B-4300-4969-89C8-EBFE50AE5101}"/>
                </a:ext>
              </a:extLst>
            </p:cNvPr>
            <p:cNvSpPr/>
            <p:nvPr/>
          </p:nvSpPr>
          <p:spPr>
            <a:xfrm>
              <a:off x="1702571" y="2354686"/>
              <a:ext cx="213725" cy="242977"/>
            </a:xfrm>
            <a:custGeom>
              <a:avLst/>
              <a:gdLst/>
              <a:ahLst/>
              <a:cxnLst/>
              <a:rect l="l" t="t" r="r" b="b"/>
              <a:pathLst>
                <a:path w="8300" h="9436" extrusionOk="0">
                  <a:moveTo>
                    <a:pt x="4381" y="573"/>
                  </a:moveTo>
                  <a:lnTo>
                    <a:pt x="5064" y="1759"/>
                  </a:lnTo>
                  <a:lnTo>
                    <a:pt x="4381" y="2945"/>
                  </a:lnTo>
                  <a:lnTo>
                    <a:pt x="3005" y="2945"/>
                  </a:lnTo>
                  <a:lnTo>
                    <a:pt x="2311" y="1759"/>
                  </a:lnTo>
                  <a:lnTo>
                    <a:pt x="3005" y="573"/>
                  </a:lnTo>
                  <a:close/>
                  <a:moveTo>
                    <a:pt x="6973" y="2050"/>
                  </a:moveTo>
                  <a:lnTo>
                    <a:pt x="7656" y="3246"/>
                  </a:lnTo>
                  <a:lnTo>
                    <a:pt x="6973" y="4432"/>
                  </a:lnTo>
                  <a:lnTo>
                    <a:pt x="5567" y="4432"/>
                  </a:lnTo>
                  <a:lnTo>
                    <a:pt x="4873" y="3236"/>
                  </a:lnTo>
                  <a:lnTo>
                    <a:pt x="5557" y="2050"/>
                  </a:lnTo>
                  <a:close/>
                  <a:moveTo>
                    <a:pt x="6973" y="5004"/>
                  </a:moveTo>
                  <a:lnTo>
                    <a:pt x="7656" y="6190"/>
                  </a:lnTo>
                  <a:lnTo>
                    <a:pt x="6973" y="7375"/>
                  </a:lnTo>
                  <a:lnTo>
                    <a:pt x="5597" y="7375"/>
                  </a:lnTo>
                  <a:lnTo>
                    <a:pt x="4914" y="6190"/>
                  </a:lnTo>
                  <a:lnTo>
                    <a:pt x="5597" y="5004"/>
                  </a:lnTo>
                  <a:close/>
                  <a:moveTo>
                    <a:pt x="4381" y="6471"/>
                  </a:moveTo>
                  <a:lnTo>
                    <a:pt x="5064" y="7667"/>
                  </a:lnTo>
                  <a:lnTo>
                    <a:pt x="4371" y="8852"/>
                  </a:lnTo>
                  <a:lnTo>
                    <a:pt x="3005" y="8852"/>
                  </a:lnTo>
                  <a:lnTo>
                    <a:pt x="2311" y="7667"/>
                  </a:lnTo>
                  <a:lnTo>
                    <a:pt x="3005" y="6471"/>
                  </a:lnTo>
                  <a:close/>
                  <a:moveTo>
                    <a:pt x="2834" y="1"/>
                  </a:moveTo>
                  <a:cubicBezTo>
                    <a:pt x="2733" y="1"/>
                    <a:pt x="2633" y="51"/>
                    <a:pt x="2583" y="141"/>
                  </a:cubicBezTo>
                  <a:lnTo>
                    <a:pt x="1819" y="1478"/>
                  </a:lnTo>
                  <a:lnTo>
                    <a:pt x="352" y="1478"/>
                  </a:lnTo>
                  <a:cubicBezTo>
                    <a:pt x="0" y="1498"/>
                    <a:pt x="0" y="2030"/>
                    <a:pt x="352" y="2050"/>
                  </a:cubicBezTo>
                  <a:lnTo>
                    <a:pt x="1819" y="2050"/>
                  </a:lnTo>
                  <a:lnTo>
                    <a:pt x="2593" y="3387"/>
                  </a:lnTo>
                  <a:cubicBezTo>
                    <a:pt x="2643" y="3477"/>
                    <a:pt x="2733" y="3527"/>
                    <a:pt x="2844" y="3527"/>
                  </a:cubicBezTo>
                  <a:lnTo>
                    <a:pt x="4381" y="3527"/>
                  </a:lnTo>
                  <a:lnTo>
                    <a:pt x="5084" y="4743"/>
                  </a:lnTo>
                  <a:lnTo>
                    <a:pt x="4411" y="5908"/>
                  </a:lnTo>
                  <a:lnTo>
                    <a:pt x="2834" y="5908"/>
                  </a:lnTo>
                  <a:cubicBezTo>
                    <a:pt x="2826" y="5908"/>
                    <a:pt x="2819" y="5907"/>
                    <a:pt x="2812" y="5907"/>
                  </a:cubicBezTo>
                  <a:cubicBezTo>
                    <a:pt x="2719" y="5907"/>
                    <a:pt x="2629" y="5965"/>
                    <a:pt x="2583" y="6049"/>
                  </a:cubicBezTo>
                  <a:lnTo>
                    <a:pt x="1729" y="7526"/>
                  </a:lnTo>
                  <a:cubicBezTo>
                    <a:pt x="1678" y="7617"/>
                    <a:pt x="1678" y="7727"/>
                    <a:pt x="1729" y="7807"/>
                  </a:cubicBezTo>
                  <a:lnTo>
                    <a:pt x="2593" y="9294"/>
                  </a:lnTo>
                  <a:cubicBezTo>
                    <a:pt x="2643" y="9385"/>
                    <a:pt x="2733" y="9435"/>
                    <a:pt x="2844" y="9435"/>
                  </a:cubicBezTo>
                  <a:lnTo>
                    <a:pt x="4542" y="9435"/>
                  </a:lnTo>
                  <a:cubicBezTo>
                    <a:pt x="4642" y="9435"/>
                    <a:pt x="4743" y="9385"/>
                    <a:pt x="4793" y="9294"/>
                  </a:cubicBezTo>
                  <a:lnTo>
                    <a:pt x="5567" y="7958"/>
                  </a:lnTo>
                  <a:lnTo>
                    <a:pt x="7144" y="7958"/>
                  </a:lnTo>
                  <a:cubicBezTo>
                    <a:pt x="7244" y="7958"/>
                    <a:pt x="7345" y="7908"/>
                    <a:pt x="7395" y="7817"/>
                  </a:cubicBezTo>
                  <a:lnTo>
                    <a:pt x="8249" y="6341"/>
                  </a:lnTo>
                  <a:cubicBezTo>
                    <a:pt x="8299" y="6250"/>
                    <a:pt x="8299" y="6140"/>
                    <a:pt x="8249" y="6059"/>
                  </a:cubicBezTo>
                  <a:lnTo>
                    <a:pt x="7465" y="4723"/>
                  </a:lnTo>
                  <a:lnTo>
                    <a:pt x="8239" y="3387"/>
                  </a:lnTo>
                  <a:cubicBezTo>
                    <a:pt x="8289" y="3296"/>
                    <a:pt x="8289" y="3186"/>
                    <a:pt x="8239" y="3095"/>
                  </a:cubicBezTo>
                  <a:lnTo>
                    <a:pt x="7385" y="1618"/>
                  </a:lnTo>
                  <a:cubicBezTo>
                    <a:pt x="7335" y="1528"/>
                    <a:pt x="7234" y="1478"/>
                    <a:pt x="7134" y="1478"/>
                  </a:cubicBezTo>
                  <a:lnTo>
                    <a:pt x="5557" y="1478"/>
                  </a:lnTo>
                  <a:lnTo>
                    <a:pt x="4793" y="141"/>
                  </a:lnTo>
                  <a:cubicBezTo>
                    <a:pt x="4733" y="51"/>
                    <a:pt x="4642" y="1"/>
                    <a:pt x="4542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82;p41">
              <a:extLst>
                <a:ext uri="{FF2B5EF4-FFF2-40B4-BE49-F238E27FC236}">
                  <a16:creationId xmlns:a16="http://schemas.microsoft.com/office/drawing/2014/main" id="{D299CE72-E83E-458D-9D42-C0CFDB0C0B54}"/>
                </a:ext>
              </a:extLst>
            </p:cNvPr>
            <p:cNvSpPr/>
            <p:nvPr/>
          </p:nvSpPr>
          <p:spPr>
            <a:xfrm>
              <a:off x="1771144" y="2468681"/>
              <a:ext cx="20446" cy="14883"/>
            </a:xfrm>
            <a:custGeom>
              <a:avLst/>
              <a:gdLst/>
              <a:ahLst/>
              <a:cxnLst/>
              <a:rect l="l" t="t" r="r" b="b"/>
              <a:pathLst>
                <a:path w="794" h="578" extrusionOk="0">
                  <a:moveTo>
                    <a:pt x="387" y="1"/>
                  </a:moveTo>
                  <a:cubicBezTo>
                    <a:pt x="154" y="1"/>
                    <a:pt x="0" y="297"/>
                    <a:pt x="191" y="497"/>
                  </a:cubicBezTo>
                  <a:cubicBezTo>
                    <a:pt x="251" y="547"/>
                    <a:pt x="321" y="577"/>
                    <a:pt x="392" y="577"/>
                  </a:cubicBezTo>
                  <a:cubicBezTo>
                    <a:pt x="713" y="577"/>
                    <a:pt x="794" y="145"/>
                    <a:pt x="502" y="25"/>
                  </a:cubicBezTo>
                  <a:cubicBezTo>
                    <a:pt x="462" y="8"/>
                    <a:pt x="423" y="1"/>
                    <a:pt x="38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48819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4;p22">
            <a:extLst>
              <a:ext uri="{FF2B5EF4-FFF2-40B4-BE49-F238E27FC236}">
                <a16:creationId xmlns:a16="http://schemas.microsoft.com/office/drawing/2014/main" id="{B5FAD497-2D06-480F-886A-763311C31705}"/>
              </a:ext>
            </a:extLst>
          </p:cNvPr>
          <p:cNvSpPr txBox="1">
            <a:spLocks/>
          </p:cNvSpPr>
          <p:nvPr/>
        </p:nvSpPr>
        <p:spPr>
          <a:xfrm>
            <a:off x="1025129" y="312450"/>
            <a:ext cx="7093742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Unica One"/>
              <a:buNone/>
              <a:defRPr sz="3600" b="1" i="0" u="none" strike="noStrike" cap="none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en-US" sz="2800">
                <a:ln w="6350">
                  <a:solidFill>
                    <a:schemeClr val="bg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bel"/>
              </a:rPr>
              <a:t>RESEARCH QUESTION</a:t>
            </a:r>
          </a:p>
        </p:txBody>
      </p:sp>
      <p:sp>
        <p:nvSpPr>
          <p:cNvPr id="5" name="Google Shape;93;p22">
            <a:extLst>
              <a:ext uri="{FF2B5EF4-FFF2-40B4-BE49-F238E27FC236}">
                <a16:creationId xmlns:a16="http://schemas.microsoft.com/office/drawing/2014/main" id="{09BC0466-9274-47A0-B9C1-40D11CC5433F}"/>
              </a:ext>
            </a:extLst>
          </p:cNvPr>
          <p:cNvSpPr txBox="1">
            <a:spLocks/>
          </p:cNvSpPr>
          <p:nvPr/>
        </p:nvSpPr>
        <p:spPr>
          <a:xfrm>
            <a:off x="780831" y="1964443"/>
            <a:ext cx="7582337" cy="1028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bel"/>
                <a:ea typeface="Abel"/>
                <a:cs typeface="Abel"/>
                <a:sym typeface="Abel"/>
              </a:rPr>
              <a:t>Can clinical significance of a variation be predicted purely through bioinformatic methods?</a:t>
            </a:r>
          </a:p>
          <a:p>
            <a:endParaRPr lang="en-US" sz="2000">
              <a:ln w="3175">
                <a:solidFill>
                  <a:schemeClr val="tx2">
                    <a:lumMod val="9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  <a:p>
            <a:endParaRPr lang="en-US" sz="2000">
              <a:ln w="3175">
                <a:solidFill>
                  <a:schemeClr val="tx2">
                    <a:lumMod val="9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  <a:p>
            <a:endParaRPr lang="en-US" sz="2000">
              <a:ln w="3175">
                <a:solidFill>
                  <a:schemeClr val="tx2">
                    <a:lumMod val="9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6" name="Google Shape;1694;p41">
            <a:extLst>
              <a:ext uri="{FF2B5EF4-FFF2-40B4-BE49-F238E27FC236}">
                <a16:creationId xmlns:a16="http://schemas.microsoft.com/office/drawing/2014/main" id="{645E1E63-3C77-4601-BC6F-40D70637BDCD}"/>
              </a:ext>
            </a:extLst>
          </p:cNvPr>
          <p:cNvGrpSpPr/>
          <p:nvPr/>
        </p:nvGrpSpPr>
        <p:grpSpPr>
          <a:xfrm>
            <a:off x="6207120" y="255888"/>
            <a:ext cx="388516" cy="377238"/>
            <a:chOff x="5334995" y="2287169"/>
            <a:chExt cx="388516" cy="377238"/>
          </a:xfrm>
        </p:grpSpPr>
        <p:sp>
          <p:nvSpPr>
            <p:cNvPr id="7" name="Google Shape;1695;p41">
              <a:extLst>
                <a:ext uri="{FF2B5EF4-FFF2-40B4-BE49-F238E27FC236}">
                  <a16:creationId xmlns:a16="http://schemas.microsoft.com/office/drawing/2014/main" id="{4DCC890A-69EA-4860-AFCD-3C68F02A6400}"/>
                </a:ext>
              </a:extLst>
            </p:cNvPr>
            <p:cNvSpPr/>
            <p:nvPr/>
          </p:nvSpPr>
          <p:spPr>
            <a:xfrm>
              <a:off x="5335433" y="2487401"/>
              <a:ext cx="388078" cy="177006"/>
            </a:xfrm>
            <a:custGeom>
              <a:avLst/>
              <a:gdLst/>
              <a:ahLst/>
              <a:cxnLst/>
              <a:rect l="l" t="t" r="r" b="b"/>
              <a:pathLst>
                <a:path w="15071" h="6874" extrusionOk="0">
                  <a:moveTo>
                    <a:pt x="12690" y="574"/>
                  </a:moveTo>
                  <a:cubicBezTo>
                    <a:pt x="13041" y="574"/>
                    <a:pt x="13232" y="996"/>
                    <a:pt x="12991" y="1257"/>
                  </a:cubicBezTo>
                  <a:lnTo>
                    <a:pt x="12981" y="1277"/>
                  </a:lnTo>
                  <a:lnTo>
                    <a:pt x="11383" y="3075"/>
                  </a:lnTo>
                  <a:cubicBezTo>
                    <a:pt x="10680" y="3869"/>
                    <a:pt x="9675" y="4331"/>
                    <a:pt x="8610" y="4331"/>
                  </a:cubicBezTo>
                  <a:lnTo>
                    <a:pt x="5466" y="4331"/>
                  </a:lnTo>
                  <a:cubicBezTo>
                    <a:pt x="5074" y="4331"/>
                    <a:pt x="5074" y="3759"/>
                    <a:pt x="5466" y="3759"/>
                  </a:cubicBezTo>
                  <a:lnTo>
                    <a:pt x="8118" y="3759"/>
                  </a:lnTo>
                  <a:cubicBezTo>
                    <a:pt x="9093" y="3759"/>
                    <a:pt x="10017" y="3357"/>
                    <a:pt x="10670" y="2643"/>
                  </a:cubicBezTo>
                  <a:lnTo>
                    <a:pt x="10730" y="2583"/>
                  </a:lnTo>
                  <a:lnTo>
                    <a:pt x="12388" y="714"/>
                  </a:lnTo>
                  <a:cubicBezTo>
                    <a:pt x="12459" y="624"/>
                    <a:pt x="12569" y="574"/>
                    <a:pt x="12690" y="574"/>
                  </a:cubicBezTo>
                  <a:close/>
                  <a:moveTo>
                    <a:pt x="12704" y="1"/>
                  </a:moveTo>
                  <a:cubicBezTo>
                    <a:pt x="12696" y="1"/>
                    <a:pt x="12688" y="1"/>
                    <a:pt x="12680" y="1"/>
                  </a:cubicBezTo>
                  <a:cubicBezTo>
                    <a:pt x="12398" y="1"/>
                    <a:pt x="12137" y="122"/>
                    <a:pt x="11946" y="333"/>
                  </a:cubicBezTo>
                  <a:lnTo>
                    <a:pt x="10308" y="2201"/>
                  </a:lnTo>
                  <a:lnTo>
                    <a:pt x="10258" y="2252"/>
                  </a:lnTo>
                  <a:cubicBezTo>
                    <a:pt x="9766" y="2784"/>
                    <a:pt x="9093" y="3106"/>
                    <a:pt x="8369" y="3166"/>
                  </a:cubicBezTo>
                  <a:cubicBezTo>
                    <a:pt x="8832" y="2392"/>
                    <a:pt x="8269" y="1408"/>
                    <a:pt x="7365" y="1408"/>
                  </a:cubicBezTo>
                  <a:lnTo>
                    <a:pt x="6953" y="1408"/>
                  </a:lnTo>
                  <a:cubicBezTo>
                    <a:pt x="6571" y="1408"/>
                    <a:pt x="6571" y="1980"/>
                    <a:pt x="6953" y="1980"/>
                  </a:cubicBezTo>
                  <a:lnTo>
                    <a:pt x="7365" y="1980"/>
                  </a:lnTo>
                  <a:cubicBezTo>
                    <a:pt x="7696" y="1980"/>
                    <a:pt x="7957" y="2241"/>
                    <a:pt x="7957" y="2573"/>
                  </a:cubicBezTo>
                  <a:cubicBezTo>
                    <a:pt x="7957" y="2905"/>
                    <a:pt x="7696" y="3166"/>
                    <a:pt x="7365" y="3166"/>
                  </a:cubicBezTo>
                  <a:lnTo>
                    <a:pt x="5466" y="3166"/>
                  </a:lnTo>
                  <a:cubicBezTo>
                    <a:pt x="4994" y="3166"/>
                    <a:pt x="4612" y="3558"/>
                    <a:pt x="4612" y="4030"/>
                  </a:cubicBezTo>
                  <a:cubicBezTo>
                    <a:pt x="4612" y="4502"/>
                    <a:pt x="4994" y="4894"/>
                    <a:pt x="5466" y="4894"/>
                  </a:cubicBezTo>
                  <a:lnTo>
                    <a:pt x="8621" y="4894"/>
                  </a:lnTo>
                  <a:cubicBezTo>
                    <a:pt x="9846" y="4894"/>
                    <a:pt x="11012" y="4361"/>
                    <a:pt x="11826" y="3437"/>
                  </a:cubicBezTo>
                  <a:lnTo>
                    <a:pt x="13463" y="1578"/>
                  </a:lnTo>
                  <a:cubicBezTo>
                    <a:pt x="13544" y="1488"/>
                    <a:pt x="13654" y="1438"/>
                    <a:pt x="13775" y="1438"/>
                  </a:cubicBezTo>
                  <a:cubicBezTo>
                    <a:pt x="14126" y="1438"/>
                    <a:pt x="14317" y="1860"/>
                    <a:pt x="14076" y="2121"/>
                  </a:cubicBezTo>
                  <a:lnTo>
                    <a:pt x="11775" y="4633"/>
                  </a:lnTo>
                  <a:cubicBezTo>
                    <a:pt x="10791" y="5698"/>
                    <a:pt x="9414" y="6301"/>
                    <a:pt x="7977" y="6301"/>
                  </a:cubicBezTo>
                  <a:lnTo>
                    <a:pt x="382" y="6301"/>
                  </a:lnTo>
                  <a:cubicBezTo>
                    <a:pt x="0" y="6301"/>
                    <a:pt x="0" y="6873"/>
                    <a:pt x="382" y="6873"/>
                  </a:cubicBezTo>
                  <a:lnTo>
                    <a:pt x="7977" y="6873"/>
                  </a:lnTo>
                  <a:cubicBezTo>
                    <a:pt x="9575" y="6873"/>
                    <a:pt x="11112" y="6200"/>
                    <a:pt x="12197" y="5014"/>
                  </a:cubicBezTo>
                  <a:lnTo>
                    <a:pt x="14498" y="2503"/>
                  </a:lnTo>
                  <a:cubicBezTo>
                    <a:pt x="15071" y="1880"/>
                    <a:pt x="14629" y="865"/>
                    <a:pt x="13775" y="865"/>
                  </a:cubicBezTo>
                  <a:lnTo>
                    <a:pt x="13775" y="875"/>
                  </a:lnTo>
                  <a:lnTo>
                    <a:pt x="13664" y="875"/>
                  </a:lnTo>
                  <a:cubicBezTo>
                    <a:pt x="13654" y="775"/>
                    <a:pt x="13624" y="674"/>
                    <a:pt x="13584" y="584"/>
                  </a:cubicBezTo>
                  <a:cubicBezTo>
                    <a:pt x="13436" y="230"/>
                    <a:pt x="13086" y="1"/>
                    <a:pt x="1270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96;p41">
              <a:extLst>
                <a:ext uri="{FF2B5EF4-FFF2-40B4-BE49-F238E27FC236}">
                  <a16:creationId xmlns:a16="http://schemas.microsoft.com/office/drawing/2014/main" id="{CF7811E7-1701-4889-82E2-3AD2291CB752}"/>
                </a:ext>
              </a:extLst>
            </p:cNvPr>
            <p:cNvSpPr/>
            <p:nvPr/>
          </p:nvSpPr>
          <p:spPr>
            <a:xfrm>
              <a:off x="5470981" y="2523889"/>
              <a:ext cx="20471" cy="14883"/>
            </a:xfrm>
            <a:custGeom>
              <a:avLst/>
              <a:gdLst/>
              <a:ahLst/>
              <a:cxnLst/>
              <a:rect l="l" t="t" r="r" b="b"/>
              <a:pathLst>
                <a:path w="795" h="578" extrusionOk="0">
                  <a:moveTo>
                    <a:pt x="393" y="1"/>
                  </a:moveTo>
                  <a:cubicBezTo>
                    <a:pt x="322" y="1"/>
                    <a:pt x="242" y="31"/>
                    <a:pt x="192" y="91"/>
                  </a:cubicBezTo>
                  <a:cubicBezTo>
                    <a:pt x="1" y="282"/>
                    <a:pt x="154" y="577"/>
                    <a:pt x="387" y="577"/>
                  </a:cubicBezTo>
                  <a:cubicBezTo>
                    <a:pt x="424" y="577"/>
                    <a:pt x="463" y="570"/>
                    <a:pt x="503" y="553"/>
                  </a:cubicBezTo>
                  <a:cubicBezTo>
                    <a:pt x="794" y="433"/>
                    <a:pt x="704" y="1"/>
                    <a:pt x="393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97;p41">
              <a:extLst>
                <a:ext uri="{FF2B5EF4-FFF2-40B4-BE49-F238E27FC236}">
                  <a16:creationId xmlns:a16="http://schemas.microsoft.com/office/drawing/2014/main" id="{0EA935D9-52CD-4A35-AFB8-FD0E83B77A3D}"/>
                </a:ext>
              </a:extLst>
            </p:cNvPr>
            <p:cNvSpPr/>
            <p:nvPr/>
          </p:nvSpPr>
          <p:spPr>
            <a:xfrm>
              <a:off x="5334995" y="2523632"/>
              <a:ext cx="126716" cy="64246"/>
            </a:xfrm>
            <a:custGeom>
              <a:avLst/>
              <a:gdLst/>
              <a:ahLst/>
              <a:cxnLst/>
              <a:rect l="l" t="t" r="r" b="b"/>
              <a:pathLst>
                <a:path w="4921" h="2495" extrusionOk="0">
                  <a:moveTo>
                    <a:pt x="3544" y="1"/>
                  </a:moveTo>
                  <a:cubicBezTo>
                    <a:pt x="2569" y="1"/>
                    <a:pt x="1635" y="412"/>
                    <a:pt x="982" y="1146"/>
                  </a:cubicBezTo>
                  <a:lnTo>
                    <a:pt x="188" y="2040"/>
                  </a:lnTo>
                  <a:cubicBezTo>
                    <a:pt x="1" y="2204"/>
                    <a:pt x="249" y="2495"/>
                    <a:pt x="454" y="2495"/>
                  </a:cubicBezTo>
                  <a:cubicBezTo>
                    <a:pt x="514" y="2495"/>
                    <a:pt x="569" y="2470"/>
                    <a:pt x="610" y="2412"/>
                  </a:cubicBezTo>
                  <a:lnTo>
                    <a:pt x="1404" y="1528"/>
                  </a:lnTo>
                  <a:cubicBezTo>
                    <a:pt x="1946" y="915"/>
                    <a:pt x="2730" y="573"/>
                    <a:pt x="3544" y="573"/>
                  </a:cubicBezTo>
                  <a:lnTo>
                    <a:pt x="4538" y="573"/>
                  </a:lnTo>
                  <a:cubicBezTo>
                    <a:pt x="4920" y="573"/>
                    <a:pt x="4920" y="1"/>
                    <a:pt x="4538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98;p41">
              <a:extLst>
                <a:ext uri="{FF2B5EF4-FFF2-40B4-BE49-F238E27FC236}">
                  <a16:creationId xmlns:a16="http://schemas.microsoft.com/office/drawing/2014/main" id="{E3EDCFDE-30EF-4FFA-BAB4-94F8348D7719}"/>
                </a:ext>
              </a:extLst>
            </p:cNvPr>
            <p:cNvSpPr/>
            <p:nvPr/>
          </p:nvSpPr>
          <p:spPr>
            <a:xfrm>
              <a:off x="5375886" y="2550283"/>
              <a:ext cx="67954" cy="35638"/>
            </a:xfrm>
            <a:custGeom>
              <a:avLst/>
              <a:gdLst/>
              <a:ahLst/>
              <a:cxnLst/>
              <a:rect l="l" t="t" r="r" b="b"/>
              <a:pathLst>
                <a:path w="2639" h="1384" extrusionOk="0">
                  <a:moveTo>
                    <a:pt x="2267" y="0"/>
                  </a:moveTo>
                  <a:cubicBezTo>
                    <a:pt x="2264" y="0"/>
                    <a:pt x="2260" y="0"/>
                    <a:pt x="2257" y="0"/>
                  </a:cubicBezTo>
                  <a:cubicBezTo>
                    <a:pt x="1463" y="0"/>
                    <a:pt x="710" y="332"/>
                    <a:pt x="187" y="925"/>
                  </a:cubicBezTo>
                  <a:cubicBezTo>
                    <a:pt x="1" y="1088"/>
                    <a:pt x="247" y="1383"/>
                    <a:pt x="452" y="1383"/>
                  </a:cubicBezTo>
                  <a:cubicBezTo>
                    <a:pt x="512" y="1383"/>
                    <a:pt x="568" y="1358"/>
                    <a:pt x="609" y="1296"/>
                  </a:cubicBezTo>
                  <a:cubicBezTo>
                    <a:pt x="1031" y="834"/>
                    <a:pt x="1624" y="573"/>
                    <a:pt x="2257" y="573"/>
                  </a:cubicBezTo>
                  <a:cubicBezTo>
                    <a:pt x="2636" y="563"/>
                    <a:pt x="2639" y="0"/>
                    <a:pt x="2267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99;p41">
              <a:extLst>
                <a:ext uri="{FF2B5EF4-FFF2-40B4-BE49-F238E27FC236}">
                  <a16:creationId xmlns:a16="http://schemas.microsoft.com/office/drawing/2014/main" id="{766D0C64-6BE7-49F8-840B-CA8B1961898B}"/>
                </a:ext>
              </a:extLst>
            </p:cNvPr>
            <p:cNvSpPr/>
            <p:nvPr/>
          </p:nvSpPr>
          <p:spPr>
            <a:xfrm>
              <a:off x="5375114" y="2287169"/>
              <a:ext cx="258839" cy="248745"/>
            </a:xfrm>
            <a:custGeom>
              <a:avLst/>
              <a:gdLst/>
              <a:ahLst/>
              <a:cxnLst/>
              <a:rect l="l" t="t" r="r" b="b"/>
              <a:pathLst>
                <a:path w="10052" h="9660" extrusionOk="0">
                  <a:moveTo>
                    <a:pt x="5909" y="568"/>
                  </a:moveTo>
                  <a:cubicBezTo>
                    <a:pt x="6095" y="568"/>
                    <a:pt x="6283" y="638"/>
                    <a:pt x="6436" y="794"/>
                  </a:cubicBezTo>
                  <a:cubicBezTo>
                    <a:pt x="6919" y="1266"/>
                    <a:pt x="6577" y="2080"/>
                    <a:pt x="5904" y="2080"/>
                  </a:cubicBezTo>
                  <a:cubicBezTo>
                    <a:pt x="5494" y="2080"/>
                    <a:pt x="5153" y="1741"/>
                    <a:pt x="5150" y="1322"/>
                  </a:cubicBezTo>
                  <a:lnTo>
                    <a:pt x="5150" y="1322"/>
                  </a:lnTo>
                  <a:cubicBezTo>
                    <a:pt x="5153" y="869"/>
                    <a:pt x="5524" y="568"/>
                    <a:pt x="5909" y="568"/>
                  </a:cubicBezTo>
                  <a:close/>
                  <a:moveTo>
                    <a:pt x="8496" y="2452"/>
                  </a:moveTo>
                  <a:cubicBezTo>
                    <a:pt x="9029" y="2452"/>
                    <a:pt x="9300" y="3095"/>
                    <a:pt x="8918" y="3477"/>
                  </a:cubicBezTo>
                  <a:cubicBezTo>
                    <a:pt x="8795" y="3600"/>
                    <a:pt x="8644" y="3656"/>
                    <a:pt x="8496" y="3656"/>
                  </a:cubicBezTo>
                  <a:cubicBezTo>
                    <a:pt x="8187" y="3656"/>
                    <a:pt x="7893" y="3415"/>
                    <a:pt x="7893" y="3055"/>
                  </a:cubicBezTo>
                  <a:cubicBezTo>
                    <a:pt x="7893" y="2723"/>
                    <a:pt x="8165" y="2452"/>
                    <a:pt x="8496" y="2452"/>
                  </a:cubicBezTo>
                  <a:close/>
                  <a:moveTo>
                    <a:pt x="5904" y="3678"/>
                  </a:moveTo>
                  <a:cubicBezTo>
                    <a:pt x="6939" y="3678"/>
                    <a:pt x="7451" y="4924"/>
                    <a:pt x="6718" y="5647"/>
                  </a:cubicBezTo>
                  <a:cubicBezTo>
                    <a:pt x="6484" y="5884"/>
                    <a:pt x="6195" y="5990"/>
                    <a:pt x="5912" y="5990"/>
                  </a:cubicBezTo>
                  <a:cubicBezTo>
                    <a:pt x="5319" y="5990"/>
                    <a:pt x="4749" y="5527"/>
                    <a:pt x="4749" y="4833"/>
                  </a:cubicBezTo>
                  <a:cubicBezTo>
                    <a:pt x="4749" y="4200"/>
                    <a:pt x="5261" y="3678"/>
                    <a:pt x="5904" y="3678"/>
                  </a:cubicBezTo>
                  <a:close/>
                  <a:moveTo>
                    <a:pt x="1343" y="5125"/>
                  </a:moveTo>
                  <a:cubicBezTo>
                    <a:pt x="2026" y="5125"/>
                    <a:pt x="2367" y="5948"/>
                    <a:pt x="1885" y="6421"/>
                  </a:cubicBezTo>
                  <a:cubicBezTo>
                    <a:pt x="1729" y="6577"/>
                    <a:pt x="1537" y="6647"/>
                    <a:pt x="1348" y="6647"/>
                  </a:cubicBezTo>
                  <a:cubicBezTo>
                    <a:pt x="955" y="6647"/>
                    <a:pt x="579" y="6343"/>
                    <a:pt x="579" y="5888"/>
                  </a:cubicBezTo>
                  <a:cubicBezTo>
                    <a:pt x="579" y="5466"/>
                    <a:pt x="921" y="5125"/>
                    <a:pt x="1343" y="5125"/>
                  </a:cubicBezTo>
                  <a:close/>
                  <a:moveTo>
                    <a:pt x="7843" y="7596"/>
                  </a:moveTo>
                  <a:cubicBezTo>
                    <a:pt x="8255" y="7596"/>
                    <a:pt x="8597" y="7928"/>
                    <a:pt x="8597" y="8340"/>
                  </a:cubicBezTo>
                  <a:lnTo>
                    <a:pt x="8597" y="8350"/>
                  </a:lnTo>
                  <a:cubicBezTo>
                    <a:pt x="8597" y="8800"/>
                    <a:pt x="8222" y="9102"/>
                    <a:pt x="7833" y="9102"/>
                  </a:cubicBezTo>
                  <a:cubicBezTo>
                    <a:pt x="7649" y="9102"/>
                    <a:pt x="7462" y="9034"/>
                    <a:pt x="7311" y="8882"/>
                  </a:cubicBezTo>
                  <a:cubicBezTo>
                    <a:pt x="6838" y="8400"/>
                    <a:pt x="7170" y="7596"/>
                    <a:pt x="7843" y="7596"/>
                  </a:cubicBezTo>
                  <a:close/>
                  <a:moveTo>
                    <a:pt x="5904" y="0"/>
                  </a:moveTo>
                  <a:cubicBezTo>
                    <a:pt x="5231" y="0"/>
                    <a:pt x="4668" y="503"/>
                    <a:pt x="4588" y="1176"/>
                  </a:cubicBezTo>
                  <a:cubicBezTo>
                    <a:pt x="4517" y="1849"/>
                    <a:pt x="4960" y="2462"/>
                    <a:pt x="5623" y="2613"/>
                  </a:cubicBezTo>
                  <a:lnTo>
                    <a:pt x="5623" y="3125"/>
                  </a:lnTo>
                  <a:cubicBezTo>
                    <a:pt x="4789" y="3266"/>
                    <a:pt x="4176" y="3989"/>
                    <a:pt x="4176" y="4833"/>
                  </a:cubicBezTo>
                  <a:lnTo>
                    <a:pt x="4176" y="4934"/>
                  </a:lnTo>
                  <a:lnTo>
                    <a:pt x="2548" y="5305"/>
                  </a:lnTo>
                  <a:cubicBezTo>
                    <a:pt x="2298" y="4781"/>
                    <a:pt x="1828" y="4544"/>
                    <a:pt x="1359" y="4544"/>
                  </a:cubicBezTo>
                  <a:cubicBezTo>
                    <a:pt x="678" y="4544"/>
                    <a:pt x="0" y="5043"/>
                    <a:pt x="6" y="5888"/>
                  </a:cubicBezTo>
                  <a:cubicBezTo>
                    <a:pt x="6" y="6622"/>
                    <a:pt x="599" y="7224"/>
                    <a:pt x="1343" y="7224"/>
                  </a:cubicBezTo>
                  <a:cubicBezTo>
                    <a:pt x="2076" y="7224"/>
                    <a:pt x="2679" y="6622"/>
                    <a:pt x="2679" y="5888"/>
                  </a:cubicBezTo>
                  <a:lnTo>
                    <a:pt x="2679" y="5878"/>
                  </a:lnTo>
                  <a:lnTo>
                    <a:pt x="4307" y="5496"/>
                  </a:lnTo>
                  <a:cubicBezTo>
                    <a:pt x="4580" y="6160"/>
                    <a:pt x="5218" y="6563"/>
                    <a:pt x="5894" y="6563"/>
                  </a:cubicBezTo>
                  <a:cubicBezTo>
                    <a:pt x="6088" y="6563"/>
                    <a:pt x="6284" y="6530"/>
                    <a:pt x="6477" y="6461"/>
                  </a:cubicBezTo>
                  <a:lnTo>
                    <a:pt x="6979" y="7355"/>
                  </a:lnTo>
                  <a:cubicBezTo>
                    <a:pt x="6477" y="7807"/>
                    <a:pt x="6396" y="8561"/>
                    <a:pt x="6778" y="9103"/>
                  </a:cubicBezTo>
                  <a:cubicBezTo>
                    <a:pt x="7035" y="9465"/>
                    <a:pt x="7443" y="9659"/>
                    <a:pt x="7858" y="9659"/>
                  </a:cubicBezTo>
                  <a:cubicBezTo>
                    <a:pt x="8076" y="9659"/>
                    <a:pt x="8295" y="9606"/>
                    <a:pt x="8496" y="9495"/>
                  </a:cubicBezTo>
                  <a:cubicBezTo>
                    <a:pt x="9089" y="9163"/>
                    <a:pt x="9330" y="8450"/>
                    <a:pt x="9069" y="7837"/>
                  </a:cubicBezTo>
                  <a:cubicBezTo>
                    <a:pt x="8866" y="7335"/>
                    <a:pt x="8377" y="7029"/>
                    <a:pt x="7858" y="7029"/>
                  </a:cubicBezTo>
                  <a:cubicBezTo>
                    <a:pt x="7733" y="7029"/>
                    <a:pt x="7606" y="7047"/>
                    <a:pt x="7481" y="7084"/>
                  </a:cubicBezTo>
                  <a:lnTo>
                    <a:pt x="6979" y="6190"/>
                  </a:lnTo>
                  <a:cubicBezTo>
                    <a:pt x="7612" y="5687"/>
                    <a:pt x="7813" y="4833"/>
                    <a:pt x="7471" y="4110"/>
                  </a:cubicBezTo>
                  <a:lnTo>
                    <a:pt x="7723" y="3929"/>
                  </a:lnTo>
                  <a:cubicBezTo>
                    <a:pt x="7965" y="4143"/>
                    <a:pt x="8231" y="4234"/>
                    <a:pt x="8486" y="4234"/>
                  </a:cubicBezTo>
                  <a:cubicBezTo>
                    <a:pt x="9324" y="4234"/>
                    <a:pt x="10051" y="3254"/>
                    <a:pt x="9451" y="2392"/>
                  </a:cubicBezTo>
                  <a:cubicBezTo>
                    <a:pt x="9229" y="2063"/>
                    <a:pt x="8869" y="1882"/>
                    <a:pt x="8498" y="1882"/>
                  </a:cubicBezTo>
                  <a:cubicBezTo>
                    <a:pt x="8314" y="1882"/>
                    <a:pt x="8127" y="1927"/>
                    <a:pt x="7954" y="2020"/>
                  </a:cubicBezTo>
                  <a:cubicBezTo>
                    <a:pt x="7431" y="2291"/>
                    <a:pt x="7190" y="2904"/>
                    <a:pt x="7401" y="3457"/>
                  </a:cubicBezTo>
                  <a:lnTo>
                    <a:pt x="7150" y="3638"/>
                  </a:lnTo>
                  <a:cubicBezTo>
                    <a:pt x="6889" y="3366"/>
                    <a:pt x="6557" y="3195"/>
                    <a:pt x="6195" y="3135"/>
                  </a:cubicBezTo>
                  <a:lnTo>
                    <a:pt x="6195" y="2613"/>
                  </a:lnTo>
                  <a:cubicBezTo>
                    <a:pt x="6848" y="2462"/>
                    <a:pt x="7291" y="1849"/>
                    <a:pt x="7220" y="1176"/>
                  </a:cubicBezTo>
                  <a:cubicBezTo>
                    <a:pt x="7150" y="503"/>
                    <a:pt x="6577" y="0"/>
                    <a:pt x="590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00;p41">
              <a:extLst>
                <a:ext uri="{FF2B5EF4-FFF2-40B4-BE49-F238E27FC236}">
                  <a16:creationId xmlns:a16="http://schemas.microsoft.com/office/drawing/2014/main" id="{53DB23D6-F08C-40C4-A202-F730133C50CC}"/>
                </a:ext>
              </a:extLst>
            </p:cNvPr>
            <p:cNvSpPr/>
            <p:nvPr/>
          </p:nvSpPr>
          <p:spPr>
            <a:xfrm>
              <a:off x="5364917" y="2287298"/>
              <a:ext cx="14781" cy="23947"/>
            </a:xfrm>
            <a:custGeom>
              <a:avLst/>
              <a:gdLst/>
              <a:ahLst/>
              <a:cxnLst/>
              <a:rect l="l" t="t" r="r" b="b"/>
              <a:pathLst>
                <a:path w="574" h="930" extrusionOk="0">
                  <a:moveTo>
                    <a:pt x="287" y="1"/>
                  </a:moveTo>
                  <a:cubicBezTo>
                    <a:pt x="144" y="1"/>
                    <a:pt x="0" y="96"/>
                    <a:pt x="0" y="287"/>
                  </a:cubicBezTo>
                  <a:lnTo>
                    <a:pt x="0" y="649"/>
                  </a:lnTo>
                  <a:cubicBezTo>
                    <a:pt x="0" y="799"/>
                    <a:pt x="131" y="930"/>
                    <a:pt x="282" y="930"/>
                  </a:cubicBezTo>
                  <a:cubicBezTo>
                    <a:pt x="443" y="930"/>
                    <a:pt x="573" y="799"/>
                    <a:pt x="573" y="649"/>
                  </a:cubicBezTo>
                  <a:lnTo>
                    <a:pt x="573" y="287"/>
                  </a:lnTo>
                  <a:cubicBezTo>
                    <a:pt x="573" y="96"/>
                    <a:pt x="430" y="1"/>
                    <a:pt x="28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01;p41">
              <a:extLst>
                <a:ext uri="{FF2B5EF4-FFF2-40B4-BE49-F238E27FC236}">
                  <a16:creationId xmlns:a16="http://schemas.microsoft.com/office/drawing/2014/main" id="{564386B3-92D0-4D80-BF0F-C4FF4A4991C2}"/>
                </a:ext>
              </a:extLst>
            </p:cNvPr>
            <p:cNvSpPr/>
            <p:nvPr/>
          </p:nvSpPr>
          <p:spPr>
            <a:xfrm>
              <a:off x="5364917" y="2331794"/>
              <a:ext cx="14781" cy="24231"/>
            </a:xfrm>
            <a:custGeom>
              <a:avLst/>
              <a:gdLst/>
              <a:ahLst/>
              <a:cxnLst/>
              <a:rect l="l" t="t" r="r" b="b"/>
              <a:pathLst>
                <a:path w="574" h="941" extrusionOk="0">
                  <a:moveTo>
                    <a:pt x="287" y="1"/>
                  </a:moveTo>
                  <a:cubicBezTo>
                    <a:pt x="144" y="1"/>
                    <a:pt x="0" y="96"/>
                    <a:pt x="0" y="287"/>
                  </a:cubicBezTo>
                  <a:lnTo>
                    <a:pt x="0" y="649"/>
                  </a:lnTo>
                  <a:cubicBezTo>
                    <a:pt x="0" y="809"/>
                    <a:pt x="131" y="940"/>
                    <a:pt x="282" y="940"/>
                  </a:cubicBezTo>
                  <a:cubicBezTo>
                    <a:pt x="443" y="940"/>
                    <a:pt x="573" y="809"/>
                    <a:pt x="573" y="649"/>
                  </a:cubicBezTo>
                  <a:lnTo>
                    <a:pt x="573" y="287"/>
                  </a:lnTo>
                  <a:cubicBezTo>
                    <a:pt x="573" y="96"/>
                    <a:pt x="430" y="1"/>
                    <a:pt x="28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02;p41">
              <a:extLst>
                <a:ext uri="{FF2B5EF4-FFF2-40B4-BE49-F238E27FC236}">
                  <a16:creationId xmlns:a16="http://schemas.microsoft.com/office/drawing/2014/main" id="{0D5D1513-4653-43B9-9929-EF9D198E18AB}"/>
                </a:ext>
              </a:extLst>
            </p:cNvPr>
            <p:cNvSpPr/>
            <p:nvPr/>
          </p:nvSpPr>
          <p:spPr>
            <a:xfrm>
              <a:off x="5380186" y="2314078"/>
              <a:ext cx="28994" cy="14781"/>
            </a:xfrm>
            <a:custGeom>
              <a:avLst/>
              <a:gdLst/>
              <a:ahLst/>
              <a:cxnLst/>
              <a:rect l="l" t="t" r="r" b="b"/>
              <a:pathLst>
                <a:path w="1126" h="574" extrusionOk="0">
                  <a:moveTo>
                    <a:pt x="382" y="0"/>
                  </a:moveTo>
                  <a:cubicBezTo>
                    <a:pt x="0" y="0"/>
                    <a:pt x="0" y="573"/>
                    <a:pt x="382" y="573"/>
                  </a:cubicBezTo>
                  <a:lnTo>
                    <a:pt x="744" y="573"/>
                  </a:lnTo>
                  <a:cubicBezTo>
                    <a:pt x="1126" y="573"/>
                    <a:pt x="1126" y="0"/>
                    <a:pt x="74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03;p41">
              <a:extLst>
                <a:ext uri="{FF2B5EF4-FFF2-40B4-BE49-F238E27FC236}">
                  <a16:creationId xmlns:a16="http://schemas.microsoft.com/office/drawing/2014/main" id="{96E4890B-A8F3-4C05-9FB7-F9077E7F62D2}"/>
                </a:ext>
              </a:extLst>
            </p:cNvPr>
            <p:cNvSpPr/>
            <p:nvPr/>
          </p:nvSpPr>
          <p:spPr>
            <a:xfrm>
              <a:off x="5335433" y="2314078"/>
              <a:ext cx="28994" cy="14781"/>
            </a:xfrm>
            <a:custGeom>
              <a:avLst/>
              <a:gdLst/>
              <a:ahLst/>
              <a:cxnLst/>
              <a:rect l="l" t="t" r="r" b="b"/>
              <a:pathLst>
                <a:path w="1126" h="574" extrusionOk="0">
                  <a:moveTo>
                    <a:pt x="382" y="0"/>
                  </a:moveTo>
                  <a:cubicBezTo>
                    <a:pt x="0" y="0"/>
                    <a:pt x="0" y="573"/>
                    <a:pt x="382" y="573"/>
                  </a:cubicBezTo>
                  <a:lnTo>
                    <a:pt x="744" y="573"/>
                  </a:lnTo>
                  <a:cubicBezTo>
                    <a:pt x="1125" y="573"/>
                    <a:pt x="1125" y="0"/>
                    <a:pt x="74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04;p41">
              <a:extLst>
                <a:ext uri="{FF2B5EF4-FFF2-40B4-BE49-F238E27FC236}">
                  <a16:creationId xmlns:a16="http://schemas.microsoft.com/office/drawing/2014/main" id="{F1C5B788-7DDB-41E9-8B72-BEA8F4B17B23}"/>
                </a:ext>
              </a:extLst>
            </p:cNvPr>
            <p:cNvSpPr/>
            <p:nvPr/>
          </p:nvSpPr>
          <p:spPr>
            <a:xfrm>
              <a:off x="5674071" y="2391817"/>
              <a:ext cx="14781" cy="24205"/>
            </a:xfrm>
            <a:custGeom>
              <a:avLst/>
              <a:gdLst/>
              <a:ahLst/>
              <a:cxnLst/>
              <a:rect l="l" t="t" r="r" b="b"/>
              <a:pathLst>
                <a:path w="574" h="940" extrusionOk="0">
                  <a:moveTo>
                    <a:pt x="287" y="1"/>
                  </a:moveTo>
                  <a:cubicBezTo>
                    <a:pt x="144" y="1"/>
                    <a:pt x="1" y="96"/>
                    <a:pt x="1" y="287"/>
                  </a:cubicBezTo>
                  <a:lnTo>
                    <a:pt x="1" y="649"/>
                  </a:lnTo>
                  <a:cubicBezTo>
                    <a:pt x="1" y="809"/>
                    <a:pt x="121" y="940"/>
                    <a:pt x="282" y="940"/>
                  </a:cubicBezTo>
                  <a:cubicBezTo>
                    <a:pt x="443" y="940"/>
                    <a:pt x="573" y="809"/>
                    <a:pt x="573" y="649"/>
                  </a:cubicBezTo>
                  <a:lnTo>
                    <a:pt x="573" y="287"/>
                  </a:lnTo>
                  <a:cubicBezTo>
                    <a:pt x="573" y="96"/>
                    <a:pt x="430" y="1"/>
                    <a:pt x="28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05;p41">
              <a:extLst>
                <a:ext uri="{FF2B5EF4-FFF2-40B4-BE49-F238E27FC236}">
                  <a16:creationId xmlns:a16="http://schemas.microsoft.com/office/drawing/2014/main" id="{BB5FEFD6-7E41-47F9-93AD-C3BCCF753E63}"/>
                </a:ext>
              </a:extLst>
            </p:cNvPr>
            <p:cNvSpPr/>
            <p:nvPr/>
          </p:nvSpPr>
          <p:spPr>
            <a:xfrm>
              <a:off x="5674071" y="2436571"/>
              <a:ext cx="14781" cy="24231"/>
            </a:xfrm>
            <a:custGeom>
              <a:avLst/>
              <a:gdLst/>
              <a:ahLst/>
              <a:cxnLst/>
              <a:rect l="l" t="t" r="r" b="b"/>
              <a:pathLst>
                <a:path w="574" h="941" extrusionOk="0">
                  <a:moveTo>
                    <a:pt x="287" y="1"/>
                  </a:moveTo>
                  <a:cubicBezTo>
                    <a:pt x="144" y="1"/>
                    <a:pt x="1" y="96"/>
                    <a:pt x="1" y="287"/>
                  </a:cubicBezTo>
                  <a:lnTo>
                    <a:pt x="1" y="649"/>
                  </a:lnTo>
                  <a:cubicBezTo>
                    <a:pt x="1" y="809"/>
                    <a:pt x="121" y="940"/>
                    <a:pt x="282" y="940"/>
                  </a:cubicBezTo>
                  <a:cubicBezTo>
                    <a:pt x="443" y="930"/>
                    <a:pt x="573" y="809"/>
                    <a:pt x="573" y="649"/>
                  </a:cubicBezTo>
                  <a:lnTo>
                    <a:pt x="573" y="287"/>
                  </a:lnTo>
                  <a:cubicBezTo>
                    <a:pt x="573" y="96"/>
                    <a:pt x="430" y="1"/>
                    <a:pt x="28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06;p41">
              <a:extLst>
                <a:ext uri="{FF2B5EF4-FFF2-40B4-BE49-F238E27FC236}">
                  <a16:creationId xmlns:a16="http://schemas.microsoft.com/office/drawing/2014/main" id="{903C3E38-F463-4474-91FE-951581F5F51D}"/>
                </a:ext>
              </a:extLst>
            </p:cNvPr>
            <p:cNvSpPr/>
            <p:nvPr/>
          </p:nvSpPr>
          <p:spPr>
            <a:xfrm>
              <a:off x="5689341" y="2418855"/>
              <a:ext cx="28737" cy="14781"/>
            </a:xfrm>
            <a:custGeom>
              <a:avLst/>
              <a:gdLst/>
              <a:ahLst/>
              <a:cxnLst/>
              <a:rect l="l" t="t" r="r" b="b"/>
              <a:pathLst>
                <a:path w="1116" h="574" extrusionOk="0">
                  <a:moveTo>
                    <a:pt x="382" y="0"/>
                  </a:moveTo>
                  <a:cubicBezTo>
                    <a:pt x="1" y="0"/>
                    <a:pt x="1" y="573"/>
                    <a:pt x="382" y="573"/>
                  </a:cubicBezTo>
                  <a:lnTo>
                    <a:pt x="744" y="573"/>
                  </a:lnTo>
                  <a:cubicBezTo>
                    <a:pt x="1116" y="573"/>
                    <a:pt x="1116" y="0"/>
                    <a:pt x="74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07;p41">
              <a:extLst>
                <a:ext uri="{FF2B5EF4-FFF2-40B4-BE49-F238E27FC236}">
                  <a16:creationId xmlns:a16="http://schemas.microsoft.com/office/drawing/2014/main" id="{6793CAA9-B5EB-4E04-A397-79185162E7A1}"/>
                </a:ext>
              </a:extLst>
            </p:cNvPr>
            <p:cNvSpPr/>
            <p:nvPr/>
          </p:nvSpPr>
          <p:spPr>
            <a:xfrm>
              <a:off x="5644587" y="2418855"/>
              <a:ext cx="28737" cy="14781"/>
            </a:xfrm>
            <a:custGeom>
              <a:avLst/>
              <a:gdLst/>
              <a:ahLst/>
              <a:cxnLst/>
              <a:rect l="l" t="t" r="r" b="b"/>
              <a:pathLst>
                <a:path w="1116" h="574" extrusionOk="0">
                  <a:moveTo>
                    <a:pt x="382" y="0"/>
                  </a:moveTo>
                  <a:cubicBezTo>
                    <a:pt x="0" y="0"/>
                    <a:pt x="0" y="573"/>
                    <a:pt x="382" y="573"/>
                  </a:cubicBezTo>
                  <a:lnTo>
                    <a:pt x="744" y="573"/>
                  </a:lnTo>
                  <a:cubicBezTo>
                    <a:pt x="1116" y="573"/>
                    <a:pt x="1116" y="0"/>
                    <a:pt x="74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7436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4;p22">
            <a:extLst>
              <a:ext uri="{FF2B5EF4-FFF2-40B4-BE49-F238E27FC236}">
                <a16:creationId xmlns:a16="http://schemas.microsoft.com/office/drawing/2014/main" id="{F45B21B5-D4B5-4E92-9660-A5C3BFAA0FA7}"/>
              </a:ext>
            </a:extLst>
          </p:cNvPr>
          <p:cNvSpPr txBox="1">
            <a:spLocks/>
          </p:cNvSpPr>
          <p:nvPr/>
        </p:nvSpPr>
        <p:spPr>
          <a:xfrm>
            <a:off x="2744572" y="347488"/>
            <a:ext cx="3662267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Unica One"/>
              <a:buNone/>
              <a:defRPr sz="3600" b="1" i="0" u="none" strike="noStrike" cap="none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en-US" sz="2800">
                <a:ln w="6350">
                  <a:solidFill>
                    <a:schemeClr val="bg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bel"/>
              </a:rPr>
              <a:t>DATASET DESCRIPTION</a:t>
            </a:r>
          </a:p>
        </p:txBody>
      </p:sp>
      <p:sp>
        <p:nvSpPr>
          <p:cNvPr id="4" name="Google Shape;93;p22">
            <a:extLst>
              <a:ext uri="{FF2B5EF4-FFF2-40B4-BE49-F238E27FC236}">
                <a16:creationId xmlns:a16="http://schemas.microsoft.com/office/drawing/2014/main" id="{39C04BB0-748E-471A-8C0D-C55DD41D8CF9}"/>
              </a:ext>
            </a:extLst>
          </p:cNvPr>
          <p:cNvSpPr txBox="1">
            <a:spLocks/>
          </p:cNvSpPr>
          <p:nvPr/>
        </p:nvSpPr>
        <p:spPr>
          <a:xfrm>
            <a:off x="2421701" y="3262678"/>
            <a:ext cx="4714003" cy="558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354199 </a:t>
            </a:r>
            <a:r>
              <a:rPr lang="en-US" sz="2000" i="1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Homo sapiens</a:t>
            </a:r>
            <a:r>
              <a:rPr lang="en-US" sz="20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 genomic variations</a:t>
            </a:r>
          </a:p>
          <a:p>
            <a:endParaRPr lang="en-US" sz="2000">
              <a:ln w="3175">
                <a:solidFill>
                  <a:schemeClr val="tx2">
                    <a:lumMod val="9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  <a:p>
            <a:endParaRPr lang="en-US" sz="2000">
              <a:ln w="3175">
                <a:solidFill>
                  <a:schemeClr val="tx2">
                    <a:lumMod val="9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15" name="Google Shape;1729;p41">
            <a:extLst>
              <a:ext uri="{FF2B5EF4-FFF2-40B4-BE49-F238E27FC236}">
                <a16:creationId xmlns:a16="http://schemas.microsoft.com/office/drawing/2014/main" id="{4F4287C9-9209-4419-88A9-AA25C3ADE560}"/>
              </a:ext>
            </a:extLst>
          </p:cNvPr>
          <p:cNvGrpSpPr/>
          <p:nvPr/>
        </p:nvGrpSpPr>
        <p:grpSpPr>
          <a:xfrm>
            <a:off x="6295732" y="371205"/>
            <a:ext cx="381898" cy="277971"/>
            <a:chOff x="4070567" y="2336584"/>
            <a:chExt cx="381898" cy="277971"/>
          </a:xfrm>
        </p:grpSpPr>
        <p:sp>
          <p:nvSpPr>
            <p:cNvPr id="16" name="Google Shape;1730;p41">
              <a:extLst>
                <a:ext uri="{FF2B5EF4-FFF2-40B4-BE49-F238E27FC236}">
                  <a16:creationId xmlns:a16="http://schemas.microsoft.com/office/drawing/2014/main" id="{9347C18D-7469-4C99-A50A-EF790D980396}"/>
                </a:ext>
              </a:extLst>
            </p:cNvPr>
            <p:cNvSpPr/>
            <p:nvPr/>
          </p:nvSpPr>
          <p:spPr>
            <a:xfrm>
              <a:off x="4294360" y="2599697"/>
              <a:ext cx="20471" cy="14858"/>
            </a:xfrm>
            <a:custGeom>
              <a:avLst/>
              <a:gdLst/>
              <a:ahLst/>
              <a:cxnLst/>
              <a:rect l="l" t="t" r="r" b="b"/>
              <a:pathLst>
                <a:path w="795" h="577" extrusionOk="0">
                  <a:moveTo>
                    <a:pt x="402" y="0"/>
                  </a:moveTo>
                  <a:cubicBezTo>
                    <a:pt x="91" y="0"/>
                    <a:pt x="0" y="432"/>
                    <a:pt x="292" y="553"/>
                  </a:cubicBezTo>
                  <a:cubicBezTo>
                    <a:pt x="331" y="569"/>
                    <a:pt x="369" y="576"/>
                    <a:pt x="405" y="576"/>
                  </a:cubicBezTo>
                  <a:cubicBezTo>
                    <a:pt x="640" y="576"/>
                    <a:pt x="795" y="272"/>
                    <a:pt x="603" y="81"/>
                  </a:cubicBezTo>
                  <a:cubicBezTo>
                    <a:pt x="553" y="31"/>
                    <a:pt x="483" y="0"/>
                    <a:pt x="402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31;p41">
              <a:extLst>
                <a:ext uri="{FF2B5EF4-FFF2-40B4-BE49-F238E27FC236}">
                  <a16:creationId xmlns:a16="http://schemas.microsoft.com/office/drawing/2014/main" id="{B3D062D2-A696-415A-8F2F-325BD3954539}"/>
                </a:ext>
              </a:extLst>
            </p:cNvPr>
            <p:cNvSpPr/>
            <p:nvPr/>
          </p:nvSpPr>
          <p:spPr>
            <a:xfrm>
              <a:off x="4070567" y="2336584"/>
              <a:ext cx="381898" cy="277894"/>
            </a:xfrm>
            <a:custGeom>
              <a:avLst/>
              <a:gdLst/>
              <a:ahLst/>
              <a:cxnLst/>
              <a:rect l="l" t="t" r="r" b="b"/>
              <a:pathLst>
                <a:path w="14831" h="10792" extrusionOk="0">
                  <a:moveTo>
                    <a:pt x="10118" y="2362"/>
                  </a:moveTo>
                  <a:cubicBezTo>
                    <a:pt x="11485" y="2362"/>
                    <a:pt x="12580" y="3467"/>
                    <a:pt x="12590" y="4823"/>
                  </a:cubicBezTo>
                  <a:cubicBezTo>
                    <a:pt x="12590" y="6312"/>
                    <a:pt x="11370" y="7300"/>
                    <a:pt x="10102" y="7300"/>
                  </a:cubicBezTo>
                  <a:cubicBezTo>
                    <a:pt x="9497" y="7300"/>
                    <a:pt x="8880" y="7075"/>
                    <a:pt x="8380" y="6571"/>
                  </a:cubicBezTo>
                  <a:cubicBezTo>
                    <a:pt x="6823" y="5014"/>
                    <a:pt x="7928" y="2362"/>
                    <a:pt x="10118" y="2362"/>
                  </a:cubicBezTo>
                  <a:close/>
                  <a:moveTo>
                    <a:pt x="12499" y="6722"/>
                  </a:moveTo>
                  <a:lnTo>
                    <a:pt x="14027" y="8249"/>
                  </a:lnTo>
                  <a:cubicBezTo>
                    <a:pt x="14167" y="8390"/>
                    <a:pt x="14167" y="8611"/>
                    <a:pt x="14037" y="8741"/>
                  </a:cubicBezTo>
                  <a:cubicBezTo>
                    <a:pt x="13966" y="8807"/>
                    <a:pt x="13876" y="8839"/>
                    <a:pt x="13787" y="8839"/>
                  </a:cubicBezTo>
                  <a:cubicBezTo>
                    <a:pt x="13697" y="8839"/>
                    <a:pt x="13610" y="8807"/>
                    <a:pt x="13544" y="8741"/>
                  </a:cubicBezTo>
                  <a:lnTo>
                    <a:pt x="12007" y="7204"/>
                  </a:lnTo>
                  <a:cubicBezTo>
                    <a:pt x="12188" y="7064"/>
                    <a:pt x="12359" y="6903"/>
                    <a:pt x="12499" y="6722"/>
                  </a:cubicBezTo>
                  <a:close/>
                  <a:moveTo>
                    <a:pt x="4241" y="583"/>
                  </a:moveTo>
                  <a:cubicBezTo>
                    <a:pt x="4833" y="583"/>
                    <a:pt x="5386" y="854"/>
                    <a:pt x="5758" y="1317"/>
                  </a:cubicBezTo>
                  <a:lnTo>
                    <a:pt x="5758" y="9465"/>
                  </a:lnTo>
                  <a:cubicBezTo>
                    <a:pt x="5316" y="9133"/>
                    <a:pt x="4783" y="8952"/>
                    <a:pt x="4231" y="8952"/>
                  </a:cubicBezTo>
                  <a:lnTo>
                    <a:pt x="583" y="8952"/>
                  </a:lnTo>
                  <a:lnTo>
                    <a:pt x="583" y="583"/>
                  </a:lnTo>
                  <a:close/>
                  <a:moveTo>
                    <a:pt x="11495" y="583"/>
                  </a:moveTo>
                  <a:lnTo>
                    <a:pt x="11495" y="2110"/>
                  </a:lnTo>
                  <a:cubicBezTo>
                    <a:pt x="11045" y="1883"/>
                    <a:pt x="10577" y="1779"/>
                    <a:pt x="10122" y="1779"/>
                  </a:cubicBezTo>
                  <a:cubicBezTo>
                    <a:pt x="8522" y="1779"/>
                    <a:pt x="7074" y="3064"/>
                    <a:pt x="7074" y="4823"/>
                  </a:cubicBezTo>
                  <a:cubicBezTo>
                    <a:pt x="7074" y="6589"/>
                    <a:pt x="8520" y="7868"/>
                    <a:pt x="10117" y="7868"/>
                  </a:cubicBezTo>
                  <a:cubicBezTo>
                    <a:pt x="10574" y="7868"/>
                    <a:pt x="11043" y="7764"/>
                    <a:pt x="11495" y="7536"/>
                  </a:cubicBezTo>
                  <a:lnTo>
                    <a:pt x="11495" y="8952"/>
                  </a:lnTo>
                  <a:lnTo>
                    <a:pt x="7837" y="8952"/>
                  </a:lnTo>
                  <a:cubicBezTo>
                    <a:pt x="7295" y="8952"/>
                    <a:pt x="6762" y="9133"/>
                    <a:pt x="6320" y="9465"/>
                  </a:cubicBezTo>
                  <a:lnTo>
                    <a:pt x="6320" y="1317"/>
                  </a:lnTo>
                  <a:cubicBezTo>
                    <a:pt x="6692" y="854"/>
                    <a:pt x="7245" y="583"/>
                    <a:pt x="7837" y="583"/>
                  </a:cubicBezTo>
                  <a:close/>
                  <a:moveTo>
                    <a:pt x="4241" y="9525"/>
                  </a:moveTo>
                  <a:cubicBezTo>
                    <a:pt x="4803" y="9525"/>
                    <a:pt x="5346" y="9776"/>
                    <a:pt x="5708" y="10218"/>
                  </a:cubicBezTo>
                  <a:lnTo>
                    <a:pt x="583" y="10218"/>
                  </a:lnTo>
                  <a:lnTo>
                    <a:pt x="583" y="9525"/>
                  </a:lnTo>
                  <a:close/>
                  <a:moveTo>
                    <a:pt x="292" y="0"/>
                  </a:moveTo>
                  <a:cubicBezTo>
                    <a:pt x="131" y="0"/>
                    <a:pt x="1" y="131"/>
                    <a:pt x="1" y="292"/>
                  </a:cubicBezTo>
                  <a:lnTo>
                    <a:pt x="1" y="10500"/>
                  </a:lnTo>
                  <a:cubicBezTo>
                    <a:pt x="1" y="10660"/>
                    <a:pt x="131" y="10791"/>
                    <a:pt x="292" y="10791"/>
                  </a:cubicBezTo>
                  <a:lnTo>
                    <a:pt x="8109" y="10791"/>
                  </a:lnTo>
                  <a:cubicBezTo>
                    <a:pt x="8115" y="10791"/>
                    <a:pt x="8122" y="10792"/>
                    <a:pt x="8128" y="10792"/>
                  </a:cubicBezTo>
                  <a:cubicBezTo>
                    <a:pt x="8511" y="10792"/>
                    <a:pt x="8514" y="10217"/>
                    <a:pt x="8137" y="10217"/>
                  </a:cubicBezTo>
                  <a:cubicBezTo>
                    <a:pt x="8128" y="10217"/>
                    <a:pt x="8118" y="10218"/>
                    <a:pt x="8109" y="10218"/>
                  </a:cubicBezTo>
                  <a:lnTo>
                    <a:pt x="6371" y="10218"/>
                  </a:lnTo>
                  <a:cubicBezTo>
                    <a:pt x="6732" y="9776"/>
                    <a:pt x="7275" y="9525"/>
                    <a:pt x="7848" y="9525"/>
                  </a:cubicBezTo>
                  <a:lnTo>
                    <a:pt x="11495" y="9525"/>
                  </a:lnTo>
                  <a:lnTo>
                    <a:pt x="11495" y="10218"/>
                  </a:lnTo>
                  <a:lnTo>
                    <a:pt x="10028" y="10218"/>
                  </a:lnTo>
                  <a:cubicBezTo>
                    <a:pt x="10018" y="10218"/>
                    <a:pt x="10009" y="10217"/>
                    <a:pt x="9999" y="10217"/>
                  </a:cubicBezTo>
                  <a:cubicBezTo>
                    <a:pt x="9622" y="10217"/>
                    <a:pt x="9625" y="10792"/>
                    <a:pt x="10008" y="10792"/>
                  </a:cubicBezTo>
                  <a:cubicBezTo>
                    <a:pt x="10015" y="10792"/>
                    <a:pt x="10021" y="10791"/>
                    <a:pt x="10028" y="10791"/>
                  </a:cubicBezTo>
                  <a:lnTo>
                    <a:pt x="11776" y="10791"/>
                  </a:lnTo>
                  <a:cubicBezTo>
                    <a:pt x="11937" y="10791"/>
                    <a:pt x="12067" y="10660"/>
                    <a:pt x="12067" y="10500"/>
                  </a:cubicBezTo>
                  <a:lnTo>
                    <a:pt x="12067" y="9244"/>
                  </a:lnTo>
                  <a:lnTo>
                    <a:pt x="12067" y="8078"/>
                  </a:lnTo>
                  <a:lnTo>
                    <a:pt x="13142" y="9143"/>
                  </a:lnTo>
                  <a:cubicBezTo>
                    <a:pt x="13323" y="9339"/>
                    <a:pt x="13570" y="9437"/>
                    <a:pt x="13817" y="9437"/>
                  </a:cubicBezTo>
                  <a:cubicBezTo>
                    <a:pt x="14052" y="9437"/>
                    <a:pt x="14288" y="9349"/>
                    <a:pt x="14469" y="9174"/>
                  </a:cubicBezTo>
                  <a:cubicBezTo>
                    <a:pt x="14830" y="8802"/>
                    <a:pt x="14820" y="8199"/>
                    <a:pt x="14438" y="7847"/>
                  </a:cubicBezTo>
                  <a:lnTo>
                    <a:pt x="14438" y="7837"/>
                  </a:lnTo>
                  <a:lnTo>
                    <a:pt x="12821" y="6230"/>
                  </a:lnTo>
                  <a:cubicBezTo>
                    <a:pt x="13474" y="4964"/>
                    <a:pt x="13162" y="3406"/>
                    <a:pt x="12067" y="2492"/>
                  </a:cubicBezTo>
                  <a:lnTo>
                    <a:pt x="12067" y="292"/>
                  </a:lnTo>
                  <a:cubicBezTo>
                    <a:pt x="12067" y="131"/>
                    <a:pt x="11937" y="0"/>
                    <a:pt x="11776" y="0"/>
                  </a:cubicBezTo>
                  <a:lnTo>
                    <a:pt x="7837" y="0"/>
                  </a:lnTo>
                  <a:cubicBezTo>
                    <a:pt x="7164" y="0"/>
                    <a:pt x="6511" y="282"/>
                    <a:pt x="6039" y="774"/>
                  </a:cubicBezTo>
                  <a:cubicBezTo>
                    <a:pt x="5567" y="282"/>
                    <a:pt x="4914" y="0"/>
                    <a:pt x="4231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32;p41">
              <a:extLst>
                <a:ext uri="{FF2B5EF4-FFF2-40B4-BE49-F238E27FC236}">
                  <a16:creationId xmlns:a16="http://schemas.microsoft.com/office/drawing/2014/main" id="{A5E8E636-6532-4542-B0C1-03980B76DCE1}"/>
                </a:ext>
              </a:extLst>
            </p:cNvPr>
            <p:cNvSpPr/>
            <p:nvPr/>
          </p:nvSpPr>
          <p:spPr>
            <a:xfrm>
              <a:off x="4110274" y="2378762"/>
              <a:ext cx="74804" cy="160422"/>
            </a:xfrm>
            <a:custGeom>
              <a:avLst/>
              <a:gdLst/>
              <a:ahLst/>
              <a:cxnLst/>
              <a:rect l="l" t="t" r="r" b="b"/>
              <a:pathLst>
                <a:path w="2905" h="6230" extrusionOk="0">
                  <a:moveTo>
                    <a:pt x="302" y="0"/>
                  </a:moveTo>
                  <a:cubicBezTo>
                    <a:pt x="152" y="0"/>
                    <a:pt x="1" y="101"/>
                    <a:pt x="16" y="302"/>
                  </a:cubicBezTo>
                  <a:lnTo>
                    <a:pt x="16" y="1256"/>
                  </a:lnTo>
                  <a:cubicBezTo>
                    <a:pt x="16" y="1789"/>
                    <a:pt x="227" y="2301"/>
                    <a:pt x="599" y="2673"/>
                  </a:cubicBezTo>
                  <a:lnTo>
                    <a:pt x="1041" y="3115"/>
                  </a:lnTo>
                  <a:lnTo>
                    <a:pt x="599" y="3557"/>
                  </a:lnTo>
                  <a:cubicBezTo>
                    <a:pt x="227" y="3929"/>
                    <a:pt x="16" y="4441"/>
                    <a:pt x="16" y="4973"/>
                  </a:cubicBezTo>
                  <a:lnTo>
                    <a:pt x="16" y="5928"/>
                  </a:lnTo>
                  <a:cubicBezTo>
                    <a:pt x="1" y="6129"/>
                    <a:pt x="152" y="6229"/>
                    <a:pt x="302" y="6229"/>
                  </a:cubicBezTo>
                  <a:cubicBezTo>
                    <a:pt x="453" y="6229"/>
                    <a:pt x="604" y="6129"/>
                    <a:pt x="589" y="5928"/>
                  </a:cubicBezTo>
                  <a:lnTo>
                    <a:pt x="589" y="4973"/>
                  </a:lnTo>
                  <a:cubicBezTo>
                    <a:pt x="589" y="4592"/>
                    <a:pt x="739" y="4230"/>
                    <a:pt x="1011" y="3959"/>
                  </a:cubicBezTo>
                  <a:lnTo>
                    <a:pt x="1453" y="3517"/>
                  </a:lnTo>
                  <a:lnTo>
                    <a:pt x="1895" y="3959"/>
                  </a:lnTo>
                  <a:cubicBezTo>
                    <a:pt x="1945" y="4019"/>
                    <a:pt x="1995" y="4079"/>
                    <a:pt x="2046" y="4140"/>
                  </a:cubicBezTo>
                  <a:lnTo>
                    <a:pt x="1453" y="4140"/>
                  </a:lnTo>
                  <a:cubicBezTo>
                    <a:pt x="1443" y="4139"/>
                    <a:pt x="1434" y="4139"/>
                    <a:pt x="1425" y="4139"/>
                  </a:cubicBezTo>
                  <a:cubicBezTo>
                    <a:pt x="1050" y="4139"/>
                    <a:pt x="1050" y="4713"/>
                    <a:pt x="1425" y="4713"/>
                  </a:cubicBezTo>
                  <a:cubicBezTo>
                    <a:pt x="1434" y="4713"/>
                    <a:pt x="1443" y="4713"/>
                    <a:pt x="1453" y="4712"/>
                  </a:cubicBezTo>
                  <a:lnTo>
                    <a:pt x="2287" y="4712"/>
                  </a:lnTo>
                  <a:cubicBezTo>
                    <a:pt x="2307" y="4803"/>
                    <a:pt x="2307" y="4893"/>
                    <a:pt x="2307" y="4973"/>
                  </a:cubicBezTo>
                  <a:lnTo>
                    <a:pt x="2307" y="5295"/>
                  </a:lnTo>
                  <a:lnTo>
                    <a:pt x="1453" y="5295"/>
                  </a:lnTo>
                  <a:cubicBezTo>
                    <a:pt x="1443" y="5294"/>
                    <a:pt x="1434" y="5294"/>
                    <a:pt x="1424" y="5294"/>
                  </a:cubicBezTo>
                  <a:cubicBezTo>
                    <a:pt x="1047" y="5294"/>
                    <a:pt x="1050" y="5868"/>
                    <a:pt x="1433" y="5868"/>
                  </a:cubicBezTo>
                  <a:cubicBezTo>
                    <a:pt x="1440" y="5868"/>
                    <a:pt x="1446" y="5868"/>
                    <a:pt x="1453" y="5868"/>
                  </a:cubicBezTo>
                  <a:lnTo>
                    <a:pt x="2317" y="5868"/>
                  </a:lnTo>
                  <a:lnTo>
                    <a:pt x="2317" y="5928"/>
                  </a:lnTo>
                  <a:cubicBezTo>
                    <a:pt x="2302" y="6129"/>
                    <a:pt x="2452" y="6229"/>
                    <a:pt x="2603" y="6229"/>
                  </a:cubicBezTo>
                  <a:cubicBezTo>
                    <a:pt x="2754" y="6229"/>
                    <a:pt x="2905" y="6129"/>
                    <a:pt x="2890" y="5928"/>
                  </a:cubicBezTo>
                  <a:lnTo>
                    <a:pt x="2890" y="4984"/>
                  </a:lnTo>
                  <a:cubicBezTo>
                    <a:pt x="2890" y="4441"/>
                    <a:pt x="2679" y="3939"/>
                    <a:pt x="2297" y="3557"/>
                  </a:cubicBezTo>
                  <a:lnTo>
                    <a:pt x="1855" y="3115"/>
                  </a:lnTo>
                  <a:lnTo>
                    <a:pt x="2297" y="2673"/>
                  </a:lnTo>
                  <a:cubicBezTo>
                    <a:pt x="2679" y="2301"/>
                    <a:pt x="2890" y="1789"/>
                    <a:pt x="2890" y="1256"/>
                  </a:cubicBezTo>
                  <a:lnTo>
                    <a:pt x="2890" y="302"/>
                  </a:lnTo>
                  <a:cubicBezTo>
                    <a:pt x="2900" y="101"/>
                    <a:pt x="2749" y="0"/>
                    <a:pt x="2598" y="0"/>
                  </a:cubicBezTo>
                  <a:cubicBezTo>
                    <a:pt x="2447" y="0"/>
                    <a:pt x="2297" y="101"/>
                    <a:pt x="2307" y="302"/>
                  </a:cubicBezTo>
                  <a:lnTo>
                    <a:pt x="2307" y="1256"/>
                  </a:lnTo>
                  <a:cubicBezTo>
                    <a:pt x="2317" y="1638"/>
                    <a:pt x="2166" y="2000"/>
                    <a:pt x="1895" y="2271"/>
                  </a:cubicBezTo>
                  <a:lnTo>
                    <a:pt x="1453" y="2713"/>
                  </a:lnTo>
                  <a:lnTo>
                    <a:pt x="1011" y="2271"/>
                  </a:lnTo>
                  <a:cubicBezTo>
                    <a:pt x="950" y="2211"/>
                    <a:pt x="900" y="2150"/>
                    <a:pt x="860" y="2090"/>
                  </a:cubicBezTo>
                  <a:lnTo>
                    <a:pt x="1453" y="2090"/>
                  </a:lnTo>
                  <a:cubicBezTo>
                    <a:pt x="1459" y="2090"/>
                    <a:pt x="1465" y="2090"/>
                    <a:pt x="1472" y="2090"/>
                  </a:cubicBezTo>
                  <a:cubicBezTo>
                    <a:pt x="1845" y="2090"/>
                    <a:pt x="1848" y="1516"/>
                    <a:pt x="1481" y="1516"/>
                  </a:cubicBezTo>
                  <a:cubicBezTo>
                    <a:pt x="1472" y="1516"/>
                    <a:pt x="1462" y="1517"/>
                    <a:pt x="1453" y="1517"/>
                  </a:cubicBezTo>
                  <a:lnTo>
                    <a:pt x="609" y="1517"/>
                  </a:lnTo>
                  <a:cubicBezTo>
                    <a:pt x="599" y="1427"/>
                    <a:pt x="589" y="1336"/>
                    <a:pt x="589" y="1256"/>
                  </a:cubicBezTo>
                  <a:lnTo>
                    <a:pt x="589" y="935"/>
                  </a:lnTo>
                  <a:lnTo>
                    <a:pt x="1453" y="935"/>
                  </a:lnTo>
                  <a:cubicBezTo>
                    <a:pt x="1462" y="935"/>
                    <a:pt x="1472" y="936"/>
                    <a:pt x="1481" y="936"/>
                  </a:cubicBezTo>
                  <a:cubicBezTo>
                    <a:pt x="1848" y="936"/>
                    <a:pt x="1845" y="361"/>
                    <a:pt x="1472" y="361"/>
                  </a:cubicBezTo>
                  <a:cubicBezTo>
                    <a:pt x="1465" y="361"/>
                    <a:pt x="1459" y="362"/>
                    <a:pt x="1453" y="362"/>
                  </a:cubicBezTo>
                  <a:lnTo>
                    <a:pt x="589" y="362"/>
                  </a:lnTo>
                  <a:lnTo>
                    <a:pt x="589" y="302"/>
                  </a:lnTo>
                  <a:cubicBezTo>
                    <a:pt x="604" y="101"/>
                    <a:pt x="453" y="0"/>
                    <a:pt x="302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33;p41">
              <a:extLst>
                <a:ext uri="{FF2B5EF4-FFF2-40B4-BE49-F238E27FC236}">
                  <a16:creationId xmlns:a16="http://schemas.microsoft.com/office/drawing/2014/main" id="{7AC07955-3CAC-46BF-AB46-C29FE178141C}"/>
                </a:ext>
              </a:extLst>
            </p:cNvPr>
            <p:cNvSpPr/>
            <p:nvPr/>
          </p:nvSpPr>
          <p:spPr>
            <a:xfrm>
              <a:off x="4342281" y="2416743"/>
              <a:ext cx="39037" cy="51037"/>
            </a:xfrm>
            <a:custGeom>
              <a:avLst/>
              <a:gdLst/>
              <a:ahLst/>
              <a:cxnLst/>
              <a:rect l="l" t="t" r="r" b="b"/>
              <a:pathLst>
                <a:path w="1516" h="1982" extrusionOk="0">
                  <a:moveTo>
                    <a:pt x="427" y="1"/>
                  </a:moveTo>
                  <a:cubicBezTo>
                    <a:pt x="173" y="1"/>
                    <a:pt x="1" y="388"/>
                    <a:pt x="290" y="545"/>
                  </a:cubicBezTo>
                  <a:cubicBezTo>
                    <a:pt x="702" y="796"/>
                    <a:pt x="943" y="1238"/>
                    <a:pt x="943" y="1710"/>
                  </a:cubicBezTo>
                  <a:cubicBezTo>
                    <a:pt x="953" y="1891"/>
                    <a:pt x="1091" y="1981"/>
                    <a:pt x="1229" y="1981"/>
                  </a:cubicBezTo>
                  <a:cubicBezTo>
                    <a:pt x="1367" y="1981"/>
                    <a:pt x="1505" y="1891"/>
                    <a:pt x="1515" y="1710"/>
                  </a:cubicBezTo>
                  <a:cubicBezTo>
                    <a:pt x="1515" y="1037"/>
                    <a:pt x="1174" y="414"/>
                    <a:pt x="601" y="62"/>
                  </a:cubicBezTo>
                  <a:cubicBezTo>
                    <a:pt x="542" y="19"/>
                    <a:pt x="482" y="1"/>
                    <a:pt x="42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34;p41">
              <a:extLst>
                <a:ext uri="{FF2B5EF4-FFF2-40B4-BE49-F238E27FC236}">
                  <a16:creationId xmlns:a16="http://schemas.microsoft.com/office/drawing/2014/main" id="{F95FFE34-429A-420D-87B1-983BD5BF7623}"/>
                </a:ext>
              </a:extLst>
            </p:cNvPr>
            <p:cNvSpPr/>
            <p:nvPr/>
          </p:nvSpPr>
          <p:spPr>
            <a:xfrm>
              <a:off x="4320909" y="2410563"/>
              <a:ext cx="20033" cy="14806"/>
            </a:xfrm>
            <a:custGeom>
              <a:avLst/>
              <a:gdLst/>
              <a:ahLst/>
              <a:cxnLst/>
              <a:rect l="l" t="t" r="r" b="b"/>
              <a:pathLst>
                <a:path w="778" h="575" extrusionOk="0">
                  <a:moveTo>
                    <a:pt x="387" y="0"/>
                  </a:moveTo>
                  <a:cubicBezTo>
                    <a:pt x="4" y="0"/>
                    <a:pt x="1" y="575"/>
                    <a:pt x="378" y="575"/>
                  </a:cubicBezTo>
                  <a:cubicBezTo>
                    <a:pt x="387" y="575"/>
                    <a:pt x="397" y="574"/>
                    <a:pt x="406" y="574"/>
                  </a:cubicBezTo>
                  <a:lnTo>
                    <a:pt x="416" y="574"/>
                  </a:lnTo>
                  <a:cubicBezTo>
                    <a:pt x="778" y="554"/>
                    <a:pt x="778" y="31"/>
                    <a:pt x="416" y="1"/>
                  </a:cubicBezTo>
                  <a:lnTo>
                    <a:pt x="406" y="1"/>
                  </a:lnTo>
                  <a:cubicBezTo>
                    <a:pt x="400" y="1"/>
                    <a:pt x="393" y="0"/>
                    <a:pt x="387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93;p22">
            <a:extLst>
              <a:ext uri="{FF2B5EF4-FFF2-40B4-BE49-F238E27FC236}">
                <a16:creationId xmlns:a16="http://schemas.microsoft.com/office/drawing/2014/main" id="{5F630D37-1FBF-4F23-800A-C1CF571BAED4}"/>
              </a:ext>
            </a:extLst>
          </p:cNvPr>
          <p:cNvSpPr txBox="1">
            <a:spLocks/>
          </p:cNvSpPr>
          <p:nvPr/>
        </p:nvSpPr>
        <p:spPr>
          <a:xfrm>
            <a:off x="2135487" y="1229961"/>
            <a:ext cx="994290" cy="558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ClinVar</a:t>
            </a:r>
          </a:p>
          <a:p>
            <a:endParaRPr lang="en-US" sz="2000">
              <a:ln w="3175">
                <a:solidFill>
                  <a:schemeClr val="tx2">
                    <a:lumMod val="9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  <a:p>
            <a:endParaRPr lang="en-US" sz="2000">
              <a:ln w="3175">
                <a:solidFill>
                  <a:schemeClr val="tx2">
                    <a:lumMod val="9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" name="Google Shape;93;p22">
            <a:extLst>
              <a:ext uri="{FF2B5EF4-FFF2-40B4-BE49-F238E27FC236}">
                <a16:creationId xmlns:a16="http://schemas.microsoft.com/office/drawing/2014/main" id="{6B24DEDC-B834-40DD-A782-45273B2FBCCB}"/>
              </a:ext>
            </a:extLst>
          </p:cNvPr>
          <p:cNvSpPr txBox="1">
            <a:spLocks/>
          </p:cNvSpPr>
          <p:nvPr/>
        </p:nvSpPr>
        <p:spPr>
          <a:xfrm>
            <a:off x="5665496" y="1229961"/>
            <a:ext cx="1250091" cy="558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ENSEMBL</a:t>
            </a:r>
          </a:p>
          <a:p>
            <a:endParaRPr lang="en-US" sz="2000">
              <a:ln w="3175">
                <a:solidFill>
                  <a:schemeClr val="tx2">
                    <a:lumMod val="9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  <a:p>
            <a:endParaRPr lang="en-US" sz="2000">
              <a:ln w="3175">
                <a:solidFill>
                  <a:schemeClr val="tx2">
                    <a:lumMod val="9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CAE2EE5-6AA5-4EFA-BC18-1B53B3F10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731" y="1693590"/>
            <a:ext cx="1250091" cy="1250091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1743F89-900D-41BF-9D01-29212F21E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739" y="1709744"/>
            <a:ext cx="2123603" cy="120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50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4;p22">
            <a:extLst>
              <a:ext uri="{FF2B5EF4-FFF2-40B4-BE49-F238E27FC236}">
                <a16:creationId xmlns:a16="http://schemas.microsoft.com/office/drawing/2014/main" id="{F45B21B5-D4B5-4E92-9660-A5C3BFAA0FA7}"/>
              </a:ext>
            </a:extLst>
          </p:cNvPr>
          <p:cNvSpPr txBox="1">
            <a:spLocks/>
          </p:cNvSpPr>
          <p:nvPr/>
        </p:nvSpPr>
        <p:spPr>
          <a:xfrm>
            <a:off x="1025129" y="312450"/>
            <a:ext cx="7093742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Unica One"/>
              <a:buNone/>
              <a:defRPr sz="3600" b="1" i="0" u="none" strike="noStrike" cap="none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en-US" sz="2800">
                <a:ln w="6350">
                  <a:solidFill>
                    <a:schemeClr val="bg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bel"/>
              </a:rPr>
              <a:t>IS THE VARIATION…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B237F9-AD37-4BC3-8ADD-CC0188621A82}"/>
              </a:ext>
            </a:extLst>
          </p:cNvPr>
          <p:cNvGrpSpPr/>
          <p:nvPr/>
        </p:nvGrpSpPr>
        <p:grpSpPr>
          <a:xfrm>
            <a:off x="2071687" y="1450270"/>
            <a:ext cx="5000625" cy="2171700"/>
            <a:chOff x="3084689" y="2178976"/>
            <a:chExt cx="2974619" cy="2171700"/>
          </a:xfrm>
        </p:grpSpPr>
        <p:sp>
          <p:nvSpPr>
            <p:cNvPr id="9" name="Google Shape;93;p22">
              <a:extLst>
                <a:ext uri="{FF2B5EF4-FFF2-40B4-BE49-F238E27FC236}">
                  <a16:creationId xmlns:a16="http://schemas.microsoft.com/office/drawing/2014/main" id="{7EDF7DE0-664D-4FAF-B34A-D33DD6C6A5A7}"/>
                </a:ext>
              </a:extLst>
            </p:cNvPr>
            <p:cNvSpPr txBox="1">
              <a:spLocks/>
            </p:cNvSpPr>
            <p:nvPr/>
          </p:nvSpPr>
          <p:spPr>
            <a:xfrm>
              <a:off x="3537237" y="2178976"/>
              <a:ext cx="2069526" cy="385719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800">
                  <a:ln w="3175">
                    <a:noFill/>
                  </a:ln>
                  <a:solidFill>
                    <a:srgbClr val="81FE42"/>
                  </a:solidFill>
                  <a:latin typeface="Abel"/>
                  <a:ea typeface="Abel"/>
                  <a:cs typeface="Abel"/>
                  <a:sym typeface="Abel"/>
                </a:rPr>
                <a:t>Benign / Likely benign</a:t>
              </a:r>
            </a:p>
            <a:p>
              <a:endParaRPr lang="en-US" sz="2800">
                <a:ln w="3175">
                  <a:solidFill>
                    <a:schemeClr val="bg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endParaRPr lang="en-US" sz="2800">
                <a:ln w="3175">
                  <a:solidFill>
                    <a:schemeClr val="bg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endParaRPr lang="en-US" sz="2800">
                <a:ln w="3175">
                  <a:solidFill>
                    <a:schemeClr val="bg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11" name="Google Shape;93;p22">
              <a:extLst>
                <a:ext uri="{FF2B5EF4-FFF2-40B4-BE49-F238E27FC236}">
                  <a16:creationId xmlns:a16="http://schemas.microsoft.com/office/drawing/2014/main" id="{12817A7C-A404-47BB-9D9A-50888C6BF970}"/>
                </a:ext>
              </a:extLst>
            </p:cNvPr>
            <p:cNvSpPr txBox="1">
              <a:spLocks/>
            </p:cNvSpPr>
            <p:nvPr/>
          </p:nvSpPr>
          <p:spPr>
            <a:xfrm>
              <a:off x="3955036" y="3052455"/>
              <a:ext cx="1233925" cy="385719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800">
                  <a:ln w="3175">
                    <a:noFill/>
                  </a:ln>
                  <a:solidFill>
                    <a:schemeClr val="bg1"/>
                  </a:solidFill>
                  <a:latin typeface="Abel"/>
                  <a:ea typeface="Abel"/>
                  <a:cs typeface="Abel"/>
                  <a:sym typeface="Abel"/>
                </a:rPr>
                <a:t>Uncertain</a:t>
              </a:r>
            </a:p>
            <a:p>
              <a:endParaRPr lang="en-US" sz="2800">
                <a:ln w="3175">
                  <a:solidFill>
                    <a:schemeClr val="bg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endParaRPr lang="en-US" sz="2800">
                <a:ln w="3175">
                  <a:solidFill>
                    <a:schemeClr val="bg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endParaRPr lang="en-US" sz="2800">
                <a:ln w="3175">
                  <a:solidFill>
                    <a:schemeClr val="bg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13" name="Google Shape;93;p22">
              <a:extLst>
                <a:ext uri="{FF2B5EF4-FFF2-40B4-BE49-F238E27FC236}">
                  <a16:creationId xmlns:a16="http://schemas.microsoft.com/office/drawing/2014/main" id="{0BEC1F95-2CEA-4C31-9DD0-E387558A9096}"/>
                </a:ext>
              </a:extLst>
            </p:cNvPr>
            <p:cNvSpPr txBox="1">
              <a:spLocks/>
            </p:cNvSpPr>
            <p:nvPr/>
          </p:nvSpPr>
          <p:spPr>
            <a:xfrm>
              <a:off x="3084689" y="3964957"/>
              <a:ext cx="2974619" cy="385719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800">
                  <a:ln w="3175">
                    <a:noFill/>
                  </a:ln>
                  <a:solidFill>
                    <a:srgbClr val="FF7575"/>
                  </a:solidFill>
                  <a:latin typeface="Abel"/>
                  <a:ea typeface="Abel"/>
                  <a:cs typeface="Abel"/>
                  <a:sym typeface="Abel"/>
                </a:rPr>
                <a:t>Pathogenic / Likely pathogenic</a:t>
              </a:r>
            </a:p>
          </p:txBody>
        </p:sp>
      </p:grpSp>
      <p:grpSp>
        <p:nvGrpSpPr>
          <p:cNvPr id="8" name="Google Shape;1588;p41">
            <a:extLst>
              <a:ext uri="{FF2B5EF4-FFF2-40B4-BE49-F238E27FC236}">
                <a16:creationId xmlns:a16="http://schemas.microsoft.com/office/drawing/2014/main" id="{95B2FC70-99A8-44C5-8411-FDE52D11D24C}"/>
              </a:ext>
            </a:extLst>
          </p:cNvPr>
          <p:cNvGrpSpPr/>
          <p:nvPr/>
        </p:nvGrpSpPr>
        <p:grpSpPr>
          <a:xfrm>
            <a:off x="6043148" y="272164"/>
            <a:ext cx="381383" cy="378602"/>
            <a:chOff x="2801839" y="2856347"/>
            <a:chExt cx="381383" cy="378602"/>
          </a:xfrm>
        </p:grpSpPr>
        <p:sp>
          <p:nvSpPr>
            <p:cNvPr id="10" name="Google Shape;1589;p41">
              <a:extLst>
                <a:ext uri="{FF2B5EF4-FFF2-40B4-BE49-F238E27FC236}">
                  <a16:creationId xmlns:a16="http://schemas.microsoft.com/office/drawing/2014/main" id="{DC092B91-5FAE-4F81-9281-2C8A2A429A72}"/>
                </a:ext>
              </a:extLst>
            </p:cNvPr>
            <p:cNvSpPr/>
            <p:nvPr/>
          </p:nvSpPr>
          <p:spPr>
            <a:xfrm>
              <a:off x="3046078" y="3220092"/>
              <a:ext cx="20471" cy="14858"/>
            </a:xfrm>
            <a:custGeom>
              <a:avLst/>
              <a:gdLst/>
              <a:ahLst/>
              <a:cxnLst/>
              <a:rect l="l" t="t" r="r" b="b"/>
              <a:pathLst>
                <a:path w="795" h="577" extrusionOk="0">
                  <a:moveTo>
                    <a:pt x="402" y="0"/>
                  </a:moveTo>
                  <a:cubicBezTo>
                    <a:pt x="81" y="0"/>
                    <a:pt x="0" y="432"/>
                    <a:pt x="292" y="553"/>
                  </a:cubicBezTo>
                  <a:cubicBezTo>
                    <a:pt x="331" y="569"/>
                    <a:pt x="369" y="576"/>
                    <a:pt x="405" y="576"/>
                  </a:cubicBezTo>
                  <a:cubicBezTo>
                    <a:pt x="639" y="576"/>
                    <a:pt x="794" y="272"/>
                    <a:pt x="603" y="81"/>
                  </a:cubicBezTo>
                  <a:cubicBezTo>
                    <a:pt x="543" y="31"/>
                    <a:pt x="472" y="0"/>
                    <a:pt x="402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90;p41">
              <a:extLst>
                <a:ext uri="{FF2B5EF4-FFF2-40B4-BE49-F238E27FC236}">
                  <a16:creationId xmlns:a16="http://schemas.microsoft.com/office/drawing/2014/main" id="{4240265D-D3CF-452A-B8EE-5E50D261EDA7}"/>
                </a:ext>
              </a:extLst>
            </p:cNvPr>
            <p:cNvSpPr/>
            <p:nvPr/>
          </p:nvSpPr>
          <p:spPr>
            <a:xfrm>
              <a:off x="2801839" y="2856347"/>
              <a:ext cx="101455" cy="137402"/>
            </a:xfrm>
            <a:custGeom>
              <a:avLst/>
              <a:gdLst/>
              <a:ahLst/>
              <a:cxnLst/>
              <a:rect l="l" t="t" r="r" b="b"/>
              <a:pathLst>
                <a:path w="3940" h="5336" extrusionOk="0">
                  <a:moveTo>
                    <a:pt x="1970" y="573"/>
                  </a:moveTo>
                  <a:cubicBezTo>
                    <a:pt x="3145" y="573"/>
                    <a:pt x="3738" y="1989"/>
                    <a:pt x="2904" y="2823"/>
                  </a:cubicBezTo>
                  <a:cubicBezTo>
                    <a:pt x="2635" y="3093"/>
                    <a:pt x="2305" y="3213"/>
                    <a:pt x="1981" y="3213"/>
                  </a:cubicBezTo>
                  <a:cubicBezTo>
                    <a:pt x="1303" y="3213"/>
                    <a:pt x="654" y="2685"/>
                    <a:pt x="654" y="1889"/>
                  </a:cubicBezTo>
                  <a:cubicBezTo>
                    <a:pt x="654" y="1156"/>
                    <a:pt x="1247" y="573"/>
                    <a:pt x="1970" y="573"/>
                  </a:cubicBezTo>
                  <a:close/>
                  <a:moveTo>
                    <a:pt x="1970" y="0"/>
                  </a:moveTo>
                  <a:cubicBezTo>
                    <a:pt x="975" y="0"/>
                    <a:pt x="151" y="754"/>
                    <a:pt x="81" y="1748"/>
                  </a:cubicBezTo>
                  <a:cubicBezTo>
                    <a:pt x="1" y="2733"/>
                    <a:pt x="704" y="3617"/>
                    <a:pt x="1689" y="3768"/>
                  </a:cubicBezTo>
                  <a:lnTo>
                    <a:pt x="1689" y="5064"/>
                  </a:lnTo>
                  <a:cubicBezTo>
                    <a:pt x="1699" y="5245"/>
                    <a:pt x="1834" y="5335"/>
                    <a:pt x="1971" y="5335"/>
                  </a:cubicBezTo>
                  <a:cubicBezTo>
                    <a:pt x="2108" y="5335"/>
                    <a:pt x="2246" y="5245"/>
                    <a:pt x="2261" y="5064"/>
                  </a:cubicBezTo>
                  <a:lnTo>
                    <a:pt x="2261" y="3768"/>
                  </a:lnTo>
                  <a:cubicBezTo>
                    <a:pt x="3236" y="3617"/>
                    <a:pt x="3939" y="2733"/>
                    <a:pt x="3859" y="1748"/>
                  </a:cubicBezTo>
                  <a:cubicBezTo>
                    <a:pt x="3788" y="754"/>
                    <a:pt x="2965" y="0"/>
                    <a:pt x="1970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91;p41">
              <a:extLst>
                <a:ext uri="{FF2B5EF4-FFF2-40B4-BE49-F238E27FC236}">
                  <a16:creationId xmlns:a16="http://schemas.microsoft.com/office/drawing/2014/main" id="{24FD0197-3F92-4F1C-994C-A6068B301C7F}"/>
                </a:ext>
              </a:extLst>
            </p:cNvPr>
            <p:cNvSpPr/>
            <p:nvPr/>
          </p:nvSpPr>
          <p:spPr>
            <a:xfrm>
              <a:off x="2855656" y="2885754"/>
              <a:ext cx="20471" cy="14858"/>
            </a:xfrm>
            <a:custGeom>
              <a:avLst/>
              <a:gdLst/>
              <a:ahLst/>
              <a:cxnLst/>
              <a:rect l="l" t="t" r="r" b="b"/>
              <a:pathLst>
                <a:path w="795" h="577" extrusionOk="0">
                  <a:moveTo>
                    <a:pt x="389" y="0"/>
                  </a:moveTo>
                  <a:cubicBezTo>
                    <a:pt x="155" y="0"/>
                    <a:pt x="0" y="304"/>
                    <a:pt x="191" y="496"/>
                  </a:cubicBezTo>
                  <a:cubicBezTo>
                    <a:pt x="252" y="546"/>
                    <a:pt x="322" y="576"/>
                    <a:pt x="392" y="576"/>
                  </a:cubicBezTo>
                  <a:cubicBezTo>
                    <a:pt x="714" y="576"/>
                    <a:pt x="794" y="144"/>
                    <a:pt x="503" y="24"/>
                  </a:cubicBezTo>
                  <a:cubicBezTo>
                    <a:pt x="464" y="7"/>
                    <a:pt x="426" y="0"/>
                    <a:pt x="389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92;p41">
              <a:extLst>
                <a:ext uri="{FF2B5EF4-FFF2-40B4-BE49-F238E27FC236}">
                  <a16:creationId xmlns:a16="http://schemas.microsoft.com/office/drawing/2014/main" id="{63A56213-9747-4B66-87EC-8C06B863EA3D}"/>
                </a:ext>
              </a:extLst>
            </p:cNvPr>
            <p:cNvSpPr/>
            <p:nvPr/>
          </p:nvSpPr>
          <p:spPr>
            <a:xfrm>
              <a:off x="2825503" y="2889848"/>
              <a:ext cx="25930" cy="19158"/>
            </a:xfrm>
            <a:custGeom>
              <a:avLst/>
              <a:gdLst/>
              <a:ahLst/>
              <a:cxnLst/>
              <a:rect l="l" t="t" r="r" b="b"/>
              <a:pathLst>
                <a:path w="1007" h="744" extrusionOk="0">
                  <a:moveTo>
                    <a:pt x="436" y="0"/>
                  </a:moveTo>
                  <a:cubicBezTo>
                    <a:pt x="205" y="0"/>
                    <a:pt x="0" y="309"/>
                    <a:pt x="237" y="508"/>
                  </a:cubicBezTo>
                  <a:lnTo>
                    <a:pt x="368" y="638"/>
                  </a:lnTo>
                  <a:cubicBezTo>
                    <a:pt x="430" y="713"/>
                    <a:pt x="504" y="744"/>
                    <a:pt x="576" y="744"/>
                  </a:cubicBezTo>
                  <a:cubicBezTo>
                    <a:pt x="802" y="744"/>
                    <a:pt x="1006" y="435"/>
                    <a:pt x="770" y="236"/>
                  </a:cubicBezTo>
                  <a:lnTo>
                    <a:pt x="649" y="106"/>
                  </a:lnTo>
                  <a:cubicBezTo>
                    <a:pt x="584" y="31"/>
                    <a:pt x="508" y="0"/>
                    <a:pt x="43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93;p41">
              <a:extLst>
                <a:ext uri="{FF2B5EF4-FFF2-40B4-BE49-F238E27FC236}">
                  <a16:creationId xmlns:a16="http://schemas.microsoft.com/office/drawing/2014/main" id="{95F35B6A-DA7F-4A68-A0A0-CEFC7ABFF14B}"/>
                </a:ext>
              </a:extLst>
            </p:cNvPr>
            <p:cNvSpPr/>
            <p:nvPr/>
          </p:nvSpPr>
          <p:spPr>
            <a:xfrm>
              <a:off x="2846592" y="2908955"/>
              <a:ext cx="23947" cy="19647"/>
            </a:xfrm>
            <a:custGeom>
              <a:avLst/>
              <a:gdLst/>
              <a:ahLst/>
              <a:cxnLst/>
              <a:rect l="l" t="t" r="r" b="b"/>
              <a:pathLst>
                <a:path w="930" h="763" extrusionOk="0">
                  <a:moveTo>
                    <a:pt x="507" y="0"/>
                  </a:moveTo>
                  <a:cubicBezTo>
                    <a:pt x="434" y="0"/>
                    <a:pt x="358" y="32"/>
                    <a:pt x="292" y="107"/>
                  </a:cubicBezTo>
                  <a:lnTo>
                    <a:pt x="121" y="278"/>
                  </a:lnTo>
                  <a:cubicBezTo>
                    <a:pt x="1" y="389"/>
                    <a:pt x="11" y="569"/>
                    <a:pt x="121" y="680"/>
                  </a:cubicBezTo>
                  <a:cubicBezTo>
                    <a:pt x="177" y="735"/>
                    <a:pt x="250" y="763"/>
                    <a:pt x="322" y="763"/>
                  </a:cubicBezTo>
                  <a:cubicBezTo>
                    <a:pt x="395" y="763"/>
                    <a:pt x="468" y="735"/>
                    <a:pt x="523" y="680"/>
                  </a:cubicBezTo>
                  <a:lnTo>
                    <a:pt x="694" y="509"/>
                  </a:lnTo>
                  <a:cubicBezTo>
                    <a:pt x="930" y="304"/>
                    <a:pt x="734" y="0"/>
                    <a:pt x="507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94;p41">
              <a:extLst>
                <a:ext uri="{FF2B5EF4-FFF2-40B4-BE49-F238E27FC236}">
                  <a16:creationId xmlns:a16="http://schemas.microsoft.com/office/drawing/2014/main" id="{1285E8DA-EAFF-4571-B355-902C2D9DB772}"/>
                </a:ext>
              </a:extLst>
            </p:cNvPr>
            <p:cNvSpPr/>
            <p:nvPr/>
          </p:nvSpPr>
          <p:spPr>
            <a:xfrm>
              <a:off x="2924744" y="2923323"/>
              <a:ext cx="47972" cy="44599"/>
            </a:xfrm>
            <a:custGeom>
              <a:avLst/>
              <a:gdLst/>
              <a:ahLst/>
              <a:cxnLst/>
              <a:rect l="l" t="t" r="r" b="b"/>
              <a:pathLst>
                <a:path w="1863" h="1732" extrusionOk="0">
                  <a:moveTo>
                    <a:pt x="1495" y="0"/>
                  </a:moveTo>
                  <a:cubicBezTo>
                    <a:pt x="1486" y="0"/>
                    <a:pt x="1476" y="1"/>
                    <a:pt x="1467" y="1"/>
                  </a:cubicBezTo>
                  <a:cubicBezTo>
                    <a:pt x="653" y="1"/>
                    <a:pt x="0" y="654"/>
                    <a:pt x="0" y="1468"/>
                  </a:cubicBezTo>
                  <a:cubicBezTo>
                    <a:pt x="10" y="1644"/>
                    <a:pt x="146" y="1732"/>
                    <a:pt x="283" y="1732"/>
                  </a:cubicBezTo>
                  <a:cubicBezTo>
                    <a:pt x="420" y="1732"/>
                    <a:pt x="558" y="1644"/>
                    <a:pt x="573" y="1468"/>
                  </a:cubicBezTo>
                  <a:cubicBezTo>
                    <a:pt x="573" y="976"/>
                    <a:pt x="975" y="574"/>
                    <a:pt x="1467" y="574"/>
                  </a:cubicBezTo>
                  <a:cubicBezTo>
                    <a:pt x="1473" y="574"/>
                    <a:pt x="1480" y="575"/>
                    <a:pt x="1486" y="575"/>
                  </a:cubicBezTo>
                  <a:cubicBezTo>
                    <a:pt x="1860" y="575"/>
                    <a:pt x="1863" y="0"/>
                    <a:pt x="1495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95;p41">
              <a:extLst>
                <a:ext uri="{FF2B5EF4-FFF2-40B4-BE49-F238E27FC236}">
                  <a16:creationId xmlns:a16="http://schemas.microsoft.com/office/drawing/2014/main" id="{0A308076-FB68-4F3B-8A3D-49D0B85485C3}"/>
                </a:ext>
              </a:extLst>
            </p:cNvPr>
            <p:cNvSpPr/>
            <p:nvPr/>
          </p:nvSpPr>
          <p:spPr>
            <a:xfrm>
              <a:off x="2803925" y="2890337"/>
              <a:ext cx="379297" cy="344561"/>
            </a:xfrm>
            <a:custGeom>
              <a:avLst/>
              <a:gdLst/>
              <a:ahLst/>
              <a:cxnLst/>
              <a:rect l="l" t="t" r="r" b="b"/>
              <a:pathLst>
                <a:path w="14730" h="13381" extrusionOk="0">
                  <a:moveTo>
                    <a:pt x="8570" y="800"/>
                  </a:moveTo>
                  <a:lnTo>
                    <a:pt x="8560" y="1594"/>
                  </a:lnTo>
                  <a:cubicBezTo>
                    <a:pt x="8560" y="2388"/>
                    <a:pt x="7917" y="3041"/>
                    <a:pt x="7113" y="3041"/>
                  </a:cubicBezTo>
                  <a:lnTo>
                    <a:pt x="4200" y="3041"/>
                  </a:lnTo>
                  <a:lnTo>
                    <a:pt x="4200" y="2749"/>
                  </a:lnTo>
                  <a:cubicBezTo>
                    <a:pt x="4200" y="1664"/>
                    <a:pt x="5074" y="800"/>
                    <a:pt x="6159" y="800"/>
                  </a:cubicBezTo>
                  <a:close/>
                  <a:moveTo>
                    <a:pt x="7736" y="3613"/>
                  </a:moveTo>
                  <a:lnTo>
                    <a:pt x="7736" y="4799"/>
                  </a:lnTo>
                  <a:lnTo>
                    <a:pt x="6661" y="4799"/>
                  </a:lnTo>
                  <a:lnTo>
                    <a:pt x="6179" y="4317"/>
                  </a:lnTo>
                  <a:cubicBezTo>
                    <a:pt x="6124" y="4261"/>
                    <a:pt x="6051" y="4234"/>
                    <a:pt x="5978" y="4234"/>
                  </a:cubicBezTo>
                  <a:cubicBezTo>
                    <a:pt x="5905" y="4234"/>
                    <a:pt x="5832" y="4261"/>
                    <a:pt x="5777" y="4317"/>
                  </a:cubicBezTo>
                  <a:lnTo>
                    <a:pt x="5295" y="4789"/>
                  </a:lnTo>
                  <a:lnTo>
                    <a:pt x="4210" y="4789"/>
                  </a:lnTo>
                  <a:lnTo>
                    <a:pt x="4210" y="3613"/>
                  </a:lnTo>
                  <a:close/>
                  <a:moveTo>
                    <a:pt x="13624" y="3804"/>
                  </a:moveTo>
                  <a:lnTo>
                    <a:pt x="14076" y="4588"/>
                  </a:lnTo>
                  <a:lnTo>
                    <a:pt x="13624" y="5382"/>
                  </a:lnTo>
                  <a:lnTo>
                    <a:pt x="12710" y="5382"/>
                  </a:lnTo>
                  <a:lnTo>
                    <a:pt x="12258" y="4588"/>
                  </a:lnTo>
                  <a:lnTo>
                    <a:pt x="12710" y="3804"/>
                  </a:lnTo>
                  <a:close/>
                  <a:moveTo>
                    <a:pt x="11765" y="4879"/>
                  </a:moveTo>
                  <a:lnTo>
                    <a:pt x="12217" y="5663"/>
                  </a:lnTo>
                  <a:lnTo>
                    <a:pt x="11735" y="6457"/>
                  </a:lnTo>
                  <a:lnTo>
                    <a:pt x="10831" y="6457"/>
                  </a:lnTo>
                  <a:lnTo>
                    <a:pt x="10369" y="5663"/>
                  </a:lnTo>
                  <a:lnTo>
                    <a:pt x="10831" y="4879"/>
                  </a:lnTo>
                  <a:close/>
                  <a:moveTo>
                    <a:pt x="5968" y="4929"/>
                  </a:moveTo>
                  <a:lnTo>
                    <a:pt x="6330" y="5281"/>
                  </a:lnTo>
                  <a:cubicBezTo>
                    <a:pt x="6380" y="5341"/>
                    <a:pt x="6450" y="5372"/>
                    <a:pt x="6531" y="5372"/>
                  </a:cubicBezTo>
                  <a:lnTo>
                    <a:pt x="7726" y="5372"/>
                  </a:lnTo>
                  <a:cubicBezTo>
                    <a:pt x="7636" y="6205"/>
                    <a:pt x="6933" y="6838"/>
                    <a:pt x="6089" y="6848"/>
                  </a:cubicBezTo>
                  <a:lnTo>
                    <a:pt x="5858" y="6848"/>
                  </a:lnTo>
                  <a:cubicBezTo>
                    <a:pt x="5014" y="6848"/>
                    <a:pt x="4300" y="6205"/>
                    <a:pt x="4210" y="5372"/>
                  </a:cubicBezTo>
                  <a:lnTo>
                    <a:pt x="5405" y="5372"/>
                  </a:lnTo>
                  <a:cubicBezTo>
                    <a:pt x="5486" y="5372"/>
                    <a:pt x="5556" y="5341"/>
                    <a:pt x="5616" y="5281"/>
                  </a:cubicBezTo>
                  <a:lnTo>
                    <a:pt x="5968" y="4929"/>
                  </a:lnTo>
                  <a:close/>
                  <a:moveTo>
                    <a:pt x="5275" y="7431"/>
                  </a:moveTo>
                  <a:lnTo>
                    <a:pt x="4883" y="7823"/>
                  </a:lnTo>
                  <a:lnTo>
                    <a:pt x="4531" y="7471"/>
                  </a:lnTo>
                  <a:cubicBezTo>
                    <a:pt x="4782" y="7451"/>
                    <a:pt x="5024" y="7431"/>
                    <a:pt x="5275" y="7431"/>
                  </a:cubicBezTo>
                  <a:close/>
                  <a:moveTo>
                    <a:pt x="6671" y="7431"/>
                  </a:moveTo>
                  <a:cubicBezTo>
                    <a:pt x="6912" y="7441"/>
                    <a:pt x="7154" y="7461"/>
                    <a:pt x="7395" y="7481"/>
                  </a:cubicBezTo>
                  <a:lnTo>
                    <a:pt x="7063" y="7823"/>
                  </a:lnTo>
                  <a:lnTo>
                    <a:pt x="6671" y="7431"/>
                  </a:lnTo>
                  <a:close/>
                  <a:moveTo>
                    <a:pt x="5968" y="7542"/>
                  </a:moveTo>
                  <a:lnTo>
                    <a:pt x="6300" y="7873"/>
                  </a:lnTo>
                  <a:lnTo>
                    <a:pt x="5978" y="8205"/>
                  </a:lnTo>
                  <a:lnTo>
                    <a:pt x="5647" y="7873"/>
                  </a:lnTo>
                  <a:lnTo>
                    <a:pt x="5968" y="7542"/>
                  </a:lnTo>
                  <a:close/>
                  <a:moveTo>
                    <a:pt x="4481" y="8225"/>
                  </a:moveTo>
                  <a:lnTo>
                    <a:pt x="4682" y="8426"/>
                  </a:lnTo>
                  <a:cubicBezTo>
                    <a:pt x="4732" y="8476"/>
                    <a:pt x="4803" y="8516"/>
                    <a:pt x="4883" y="8516"/>
                  </a:cubicBezTo>
                  <a:cubicBezTo>
                    <a:pt x="4953" y="8516"/>
                    <a:pt x="5034" y="8476"/>
                    <a:pt x="5084" y="8426"/>
                  </a:cubicBezTo>
                  <a:lnTo>
                    <a:pt x="5235" y="8275"/>
                  </a:lnTo>
                  <a:lnTo>
                    <a:pt x="5647" y="8687"/>
                  </a:lnTo>
                  <a:lnTo>
                    <a:pt x="5044" y="10646"/>
                  </a:lnTo>
                  <a:lnTo>
                    <a:pt x="4481" y="8225"/>
                  </a:lnTo>
                  <a:close/>
                  <a:moveTo>
                    <a:pt x="7465" y="8225"/>
                  </a:moveTo>
                  <a:lnTo>
                    <a:pt x="6892" y="10666"/>
                  </a:lnTo>
                  <a:lnTo>
                    <a:pt x="6300" y="8697"/>
                  </a:lnTo>
                  <a:lnTo>
                    <a:pt x="6712" y="8275"/>
                  </a:lnTo>
                  <a:lnTo>
                    <a:pt x="6852" y="8426"/>
                  </a:lnTo>
                  <a:cubicBezTo>
                    <a:pt x="6912" y="8476"/>
                    <a:pt x="6983" y="8516"/>
                    <a:pt x="7063" y="8516"/>
                  </a:cubicBezTo>
                  <a:cubicBezTo>
                    <a:pt x="7134" y="8516"/>
                    <a:pt x="7214" y="8476"/>
                    <a:pt x="7264" y="8426"/>
                  </a:cubicBezTo>
                  <a:lnTo>
                    <a:pt x="7465" y="8225"/>
                  </a:lnTo>
                  <a:close/>
                  <a:moveTo>
                    <a:pt x="8219" y="7602"/>
                  </a:moveTo>
                  <a:cubicBezTo>
                    <a:pt x="8520" y="7652"/>
                    <a:pt x="8821" y="7723"/>
                    <a:pt x="9113" y="7803"/>
                  </a:cubicBezTo>
                  <a:lnTo>
                    <a:pt x="8088" y="9903"/>
                  </a:lnTo>
                  <a:cubicBezTo>
                    <a:pt x="8038" y="9983"/>
                    <a:pt x="8048" y="10094"/>
                    <a:pt x="8098" y="10174"/>
                  </a:cubicBezTo>
                  <a:lnTo>
                    <a:pt x="8088" y="10174"/>
                  </a:lnTo>
                  <a:cubicBezTo>
                    <a:pt x="8138" y="10264"/>
                    <a:pt x="8229" y="10315"/>
                    <a:pt x="8329" y="10315"/>
                  </a:cubicBezTo>
                  <a:lnTo>
                    <a:pt x="8902" y="10315"/>
                  </a:lnTo>
                  <a:lnTo>
                    <a:pt x="7043" y="12545"/>
                  </a:lnTo>
                  <a:lnTo>
                    <a:pt x="7043" y="12545"/>
                  </a:lnTo>
                  <a:lnTo>
                    <a:pt x="8219" y="7602"/>
                  </a:lnTo>
                  <a:close/>
                  <a:moveTo>
                    <a:pt x="3738" y="7572"/>
                  </a:moveTo>
                  <a:lnTo>
                    <a:pt x="4903" y="12545"/>
                  </a:lnTo>
                  <a:lnTo>
                    <a:pt x="3024" y="10295"/>
                  </a:lnTo>
                  <a:lnTo>
                    <a:pt x="3607" y="10295"/>
                  </a:lnTo>
                  <a:cubicBezTo>
                    <a:pt x="3818" y="10295"/>
                    <a:pt x="3949" y="10074"/>
                    <a:pt x="3858" y="9883"/>
                  </a:cubicBezTo>
                  <a:lnTo>
                    <a:pt x="2823" y="7763"/>
                  </a:lnTo>
                  <a:cubicBezTo>
                    <a:pt x="3125" y="7692"/>
                    <a:pt x="3426" y="7622"/>
                    <a:pt x="3738" y="7572"/>
                  </a:cubicBezTo>
                  <a:close/>
                  <a:moveTo>
                    <a:pt x="2261" y="7923"/>
                  </a:moveTo>
                  <a:lnTo>
                    <a:pt x="3135" y="9722"/>
                  </a:lnTo>
                  <a:lnTo>
                    <a:pt x="2411" y="9722"/>
                  </a:lnTo>
                  <a:cubicBezTo>
                    <a:pt x="2170" y="9722"/>
                    <a:pt x="2040" y="10003"/>
                    <a:pt x="2190" y="10194"/>
                  </a:cubicBezTo>
                  <a:lnTo>
                    <a:pt x="4361" y="12806"/>
                  </a:lnTo>
                  <a:lnTo>
                    <a:pt x="573" y="12806"/>
                  </a:lnTo>
                  <a:lnTo>
                    <a:pt x="563" y="10043"/>
                  </a:lnTo>
                  <a:cubicBezTo>
                    <a:pt x="563" y="9119"/>
                    <a:pt x="1145" y="8305"/>
                    <a:pt x="2020" y="8004"/>
                  </a:cubicBezTo>
                  <a:lnTo>
                    <a:pt x="2261" y="7923"/>
                  </a:lnTo>
                  <a:close/>
                  <a:moveTo>
                    <a:pt x="5968" y="9591"/>
                  </a:moveTo>
                  <a:lnTo>
                    <a:pt x="6631" y="11782"/>
                  </a:lnTo>
                  <a:lnTo>
                    <a:pt x="6390" y="12806"/>
                  </a:lnTo>
                  <a:lnTo>
                    <a:pt x="5546" y="12806"/>
                  </a:lnTo>
                  <a:lnTo>
                    <a:pt x="5295" y="11751"/>
                  </a:lnTo>
                  <a:lnTo>
                    <a:pt x="5968" y="9591"/>
                  </a:lnTo>
                  <a:close/>
                  <a:moveTo>
                    <a:pt x="11902" y="1"/>
                  </a:moveTo>
                  <a:cubicBezTo>
                    <a:pt x="11701" y="1"/>
                    <a:pt x="11506" y="210"/>
                    <a:pt x="11645" y="438"/>
                  </a:cubicBezTo>
                  <a:lnTo>
                    <a:pt x="12177" y="1373"/>
                  </a:lnTo>
                  <a:lnTo>
                    <a:pt x="11735" y="2156"/>
                  </a:lnTo>
                  <a:lnTo>
                    <a:pt x="10831" y="2156"/>
                  </a:lnTo>
                  <a:lnTo>
                    <a:pt x="10369" y="1373"/>
                  </a:lnTo>
                  <a:lnTo>
                    <a:pt x="10911" y="438"/>
                  </a:lnTo>
                  <a:cubicBezTo>
                    <a:pt x="11042" y="212"/>
                    <a:pt x="10849" y="4"/>
                    <a:pt x="10652" y="4"/>
                  </a:cubicBezTo>
                  <a:cubicBezTo>
                    <a:pt x="10561" y="4"/>
                    <a:pt x="10469" y="49"/>
                    <a:pt x="10409" y="157"/>
                  </a:cubicBezTo>
                  <a:lnTo>
                    <a:pt x="9866" y="1081"/>
                  </a:lnTo>
                  <a:lnTo>
                    <a:pt x="9143" y="1081"/>
                  </a:lnTo>
                  <a:lnTo>
                    <a:pt x="9143" y="509"/>
                  </a:lnTo>
                  <a:cubicBezTo>
                    <a:pt x="9143" y="348"/>
                    <a:pt x="9012" y="227"/>
                    <a:pt x="8852" y="227"/>
                  </a:cubicBezTo>
                  <a:lnTo>
                    <a:pt x="6159" y="227"/>
                  </a:lnTo>
                  <a:cubicBezTo>
                    <a:pt x="4762" y="227"/>
                    <a:pt x="3637" y="1353"/>
                    <a:pt x="3637" y="2749"/>
                  </a:cubicBezTo>
                  <a:lnTo>
                    <a:pt x="3637" y="5201"/>
                  </a:lnTo>
                  <a:cubicBezTo>
                    <a:pt x="3637" y="5854"/>
                    <a:pt x="3928" y="6487"/>
                    <a:pt x="4431" y="6909"/>
                  </a:cubicBezTo>
                  <a:cubicBezTo>
                    <a:pt x="3547" y="6989"/>
                    <a:pt x="2683" y="7180"/>
                    <a:pt x="1839" y="7471"/>
                  </a:cubicBezTo>
                  <a:cubicBezTo>
                    <a:pt x="734" y="7843"/>
                    <a:pt x="0" y="8878"/>
                    <a:pt x="0" y="10053"/>
                  </a:cubicBezTo>
                  <a:lnTo>
                    <a:pt x="0" y="13098"/>
                  </a:lnTo>
                  <a:cubicBezTo>
                    <a:pt x="0" y="13248"/>
                    <a:pt x="121" y="13379"/>
                    <a:pt x="281" y="13379"/>
                  </a:cubicBezTo>
                  <a:lnTo>
                    <a:pt x="8580" y="13379"/>
                  </a:lnTo>
                  <a:cubicBezTo>
                    <a:pt x="8590" y="13380"/>
                    <a:pt x="8599" y="13380"/>
                    <a:pt x="8608" y="13380"/>
                  </a:cubicBezTo>
                  <a:cubicBezTo>
                    <a:pt x="8983" y="13380"/>
                    <a:pt x="8983" y="12805"/>
                    <a:pt x="8608" y="12805"/>
                  </a:cubicBezTo>
                  <a:cubicBezTo>
                    <a:pt x="8599" y="12805"/>
                    <a:pt x="8590" y="12806"/>
                    <a:pt x="8580" y="12806"/>
                  </a:cubicBezTo>
                  <a:lnTo>
                    <a:pt x="7586" y="12806"/>
                  </a:lnTo>
                  <a:lnTo>
                    <a:pt x="9746" y="10214"/>
                  </a:lnTo>
                  <a:cubicBezTo>
                    <a:pt x="9896" y="10023"/>
                    <a:pt x="9766" y="9742"/>
                    <a:pt x="9525" y="9742"/>
                  </a:cubicBezTo>
                  <a:lnTo>
                    <a:pt x="8801" y="9742"/>
                  </a:lnTo>
                  <a:lnTo>
                    <a:pt x="9665" y="7974"/>
                  </a:lnTo>
                  <a:lnTo>
                    <a:pt x="9886" y="8034"/>
                  </a:lnTo>
                  <a:cubicBezTo>
                    <a:pt x="10781" y="8315"/>
                    <a:pt x="11393" y="9149"/>
                    <a:pt x="11393" y="10094"/>
                  </a:cubicBezTo>
                  <a:lnTo>
                    <a:pt x="11393" y="12806"/>
                  </a:lnTo>
                  <a:lnTo>
                    <a:pt x="10901" y="12806"/>
                  </a:lnTo>
                  <a:cubicBezTo>
                    <a:pt x="10892" y="12806"/>
                    <a:pt x="10883" y="12805"/>
                    <a:pt x="10874" y="12805"/>
                  </a:cubicBezTo>
                  <a:cubicBezTo>
                    <a:pt x="10508" y="12805"/>
                    <a:pt x="10508" y="13380"/>
                    <a:pt x="10874" y="13380"/>
                  </a:cubicBezTo>
                  <a:cubicBezTo>
                    <a:pt x="10883" y="13380"/>
                    <a:pt x="10892" y="13380"/>
                    <a:pt x="10901" y="13379"/>
                  </a:cubicBezTo>
                  <a:lnTo>
                    <a:pt x="11675" y="13379"/>
                  </a:lnTo>
                  <a:cubicBezTo>
                    <a:pt x="11836" y="13379"/>
                    <a:pt x="11966" y="13248"/>
                    <a:pt x="11966" y="13098"/>
                  </a:cubicBezTo>
                  <a:lnTo>
                    <a:pt x="11966" y="10094"/>
                  </a:lnTo>
                  <a:cubicBezTo>
                    <a:pt x="11966" y="8908"/>
                    <a:pt x="11203" y="7853"/>
                    <a:pt x="10067" y="7491"/>
                  </a:cubicBezTo>
                  <a:lnTo>
                    <a:pt x="9736" y="7391"/>
                  </a:lnTo>
                  <a:cubicBezTo>
                    <a:pt x="9012" y="7160"/>
                    <a:pt x="8269" y="6999"/>
                    <a:pt x="7505" y="6919"/>
                  </a:cubicBezTo>
                  <a:cubicBezTo>
                    <a:pt x="8028" y="6497"/>
                    <a:pt x="8329" y="5864"/>
                    <a:pt x="8319" y="5201"/>
                  </a:cubicBezTo>
                  <a:lnTo>
                    <a:pt x="8319" y="3322"/>
                  </a:lnTo>
                  <a:cubicBezTo>
                    <a:pt x="8319" y="3292"/>
                    <a:pt x="8319" y="3262"/>
                    <a:pt x="8309" y="3231"/>
                  </a:cubicBezTo>
                  <a:cubicBezTo>
                    <a:pt x="8811" y="2860"/>
                    <a:pt x="9123" y="2277"/>
                    <a:pt x="9143" y="1654"/>
                  </a:cubicBezTo>
                  <a:lnTo>
                    <a:pt x="9876" y="1654"/>
                  </a:lnTo>
                  <a:lnTo>
                    <a:pt x="10409" y="2588"/>
                  </a:lnTo>
                  <a:cubicBezTo>
                    <a:pt x="10459" y="2679"/>
                    <a:pt x="10560" y="2729"/>
                    <a:pt x="10660" y="2729"/>
                  </a:cubicBezTo>
                  <a:lnTo>
                    <a:pt x="11906" y="2729"/>
                  </a:lnTo>
                  <a:cubicBezTo>
                    <a:pt x="12006" y="2729"/>
                    <a:pt x="12107" y="2679"/>
                    <a:pt x="12157" y="2588"/>
                  </a:cubicBezTo>
                  <a:lnTo>
                    <a:pt x="12690" y="1654"/>
                  </a:lnTo>
                  <a:lnTo>
                    <a:pt x="13634" y="1654"/>
                  </a:lnTo>
                  <a:lnTo>
                    <a:pt x="14086" y="2448"/>
                  </a:lnTo>
                  <a:lnTo>
                    <a:pt x="13634" y="3231"/>
                  </a:lnTo>
                  <a:lnTo>
                    <a:pt x="12559" y="3231"/>
                  </a:lnTo>
                  <a:cubicBezTo>
                    <a:pt x="12448" y="3231"/>
                    <a:pt x="12358" y="3282"/>
                    <a:pt x="12308" y="3372"/>
                  </a:cubicBezTo>
                  <a:lnTo>
                    <a:pt x="11765" y="4307"/>
                  </a:lnTo>
                  <a:lnTo>
                    <a:pt x="10851" y="4307"/>
                  </a:lnTo>
                  <a:lnTo>
                    <a:pt x="10318" y="3372"/>
                  </a:lnTo>
                  <a:cubicBezTo>
                    <a:pt x="10256" y="3269"/>
                    <a:pt x="10164" y="3226"/>
                    <a:pt x="10073" y="3226"/>
                  </a:cubicBezTo>
                  <a:cubicBezTo>
                    <a:pt x="9873" y="3226"/>
                    <a:pt x="9678" y="3435"/>
                    <a:pt x="9816" y="3664"/>
                  </a:cubicBezTo>
                  <a:lnTo>
                    <a:pt x="10349" y="4568"/>
                  </a:lnTo>
                  <a:lnTo>
                    <a:pt x="9796" y="5522"/>
                  </a:lnTo>
                  <a:cubicBezTo>
                    <a:pt x="9746" y="5613"/>
                    <a:pt x="9746" y="5723"/>
                    <a:pt x="9796" y="5814"/>
                  </a:cubicBezTo>
                  <a:lnTo>
                    <a:pt x="10419" y="6889"/>
                  </a:lnTo>
                  <a:cubicBezTo>
                    <a:pt x="10469" y="6979"/>
                    <a:pt x="10570" y="7029"/>
                    <a:pt x="10670" y="7029"/>
                  </a:cubicBezTo>
                  <a:lnTo>
                    <a:pt x="11906" y="7029"/>
                  </a:lnTo>
                  <a:cubicBezTo>
                    <a:pt x="12016" y="7029"/>
                    <a:pt x="12107" y="6979"/>
                    <a:pt x="12157" y="6889"/>
                  </a:cubicBezTo>
                  <a:lnTo>
                    <a:pt x="12730" y="5954"/>
                  </a:lnTo>
                  <a:lnTo>
                    <a:pt x="13805" y="5954"/>
                  </a:lnTo>
                  <a:cubicBezTo>
                    <a:pt x="13905" y="5954"/>
                    <a:pt x="14006" y="5904"/>
                    <a:pt x="14056" y="5814"/>
                  </a:cubicBezTo>
                  <a:lnTo>
                    <a:pt x="14679" y="4739"/>
                  </a:lnTo>
                  <a:cubicBezTo>
                    <a:pt x="14729" y="4648"/>
                    <a:pt x="14729" y="4538"/>
                    <a:pt x="14679" y="4447"/>
                  </a:cubicBezTo>
                  <a:lnTo>
                    <a:pt x="14116" y="3523"/>
                  </a:lnTo>
                  <a:lnTo>
                    <a:pt x="14659" y="2588"/>
                  </a:lnTo>
                  <a:cubicBezTo>
                    <a:pt x="14709" y="2498"/>
                    <a:pt x="14709" y="2388"/>
                    <a:pt x="14659" y="2297"/>
                  </a:cubicBezTo>
                  <a:lnTo>
                    <a:pt x="14036" y="1222"/>
                  </a:lnTo>
                  <a:cubicBezTo>
                    <a:pt x="13986" y="1132"/>
                    <a:pt x="13885" y="1081"/>
                    <a:pt x="13785" y="1081"/>
                  </a:cubicBezTo>
                  <a:lnTo>
                    <a:pt x="12680" y="1081"/>
                  </a:lnTo>
                  <a:lnTo>
                    <a:pt x="12147" y="147"/>
                  </a:lnTo>
                  <a:cubicBezTo>
                    <a:pt x="12084" y="44"/>
                    <a:pt x="11993" y="1"/>
                    <a:pt x="11902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32923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4;p22">
            <a:extLst>
              <a:ext uri="{FF2B5EF4-FFF2-40B4-BE49-F238E27FC236}">
                <a16:creationId xmlns:a16="http://schemas.microsoft.com/office/drawing/2014/main" id="{F45B21B5-D4B5-4E92-9660-A5C3BFAA0FA7}"/>
              </a:ext>
            </a:extLst>
          </p:cNvPr>
          <p:cNvSpPr txBox="1">
            <a:spLocks/>
          </p:cNvSpPr>
          <p:nvPr/>
        </p:nvSpPr>
        <p:spPr>
          <a:xfrm>
            <a:off x="1025129" y="312450"/>
            <a:ext cx="7093742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Unica One"/>
              <a:buNone/>
              <a:defRPr sz="3600" b="1" i="0" u="none" strike="noStrike" cap="none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en-US" sz="2800">
                <a:ln w="6350">
                  <a:solidFill>
                    <a:schemeClr val="bg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bel"/>
              </a:rPr>
              <a:t>IS THE VARIATION…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B237F9-AD37-4BC3-8ADD-CC0188621A82}"/>
              </a:ext>
            </a:extLst>
          </p:cNvPr>
          <p:cNvGrpSpPr/>
          <p:nvPr/>
        </p:nvGrpSpPr>
        <p:grpSpPr>
          <a:xfrm>
            <a:off x="2071687" y="1450270"/>
            <a:ext cx="5000625" cy="2171700"/>
            <a:chOff x="3084689" y="2178976"/>
            <a:chExt cx="2974619" cy="2171700"/>
          </a:xfrm>
        </p:grpSpPr>
        <p:sp>
          <p:nvSpPr>
            <p:cNvPr id="9" name="Google Shape;93;p22">
              <a:extLst>
                <a:ext uri="{FF2B5EF4-FFF2-40B4-BE49-F238E27FC236}">
                  <a16:creationId xmlns:a16="http://schemas.microsoft.com/office/drawing/2014/main" id="{7EDF7DE0-664D-4FAF-B34A-D33DD6C6A5A7}"/>
                </a:ext>
              </a:extLst>
            </p:cNvPr>
            <p:cNvSpPr txBox="1">
              <a:spLocks/>
            </p:cNvSpPr>
            <p:nvPr/>
          </p:nvSpPr>
          <p:spPr>
            <a:xfrm>
              <a:off x="3537237" y="2178976"/>
              <a:ext cx="2069526" cy="385719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800">
                  <a:ln w="3175">
                    <a:noFill/>
                  </a:ln>
                  <a:solidFill>
                    <a:srgbClr val="81FE42"/>
                  </a:solidFill>
                  <a:latin typeface="Abel"/>
                  <a:ea typeface="Abel"/>
                  <a:cs typeface="Abel"/>
                  <a:sym typeface="Abel"/>
                </a:rPr>
                <a:t>Benign / Likely benign</a:t>
              </a:r>
            </a:p>
            <a:p>
              <a:endParaRPr lang="en-US" sz="28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endParaRPr lang="en-US" sz="28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endParaRPr lang="en-US" sz="28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11" name="Google Shape;93;p22">
              <a:extLst>
                <a:ext uri="{FF2B5EF4-FFF2-40B4-BE49-F238E27FC236}">
                  <a16:creationId xmlns:a16="http://schemas.microsoft.com/office/drawing/2014/main" id="{12817A7C-A404-47BB-9D9A-50888C6BF970}"/>
                </a:ext>
              </a:extLst>
            </p:cNvPr>
            <p:cNvSpPr txBox="1">
              <a:spLocks/>
            </p:cNvSpPr>
            <p:nvPr/>
          </p:nvSpPr>
          <p:spPr>
            <a:xfrm>
              <a:off x="3955036" y="3052455"/>
              <a:ext cx="1233925" cy="385719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800">
                  <a:ln w="3175">
                    <a:noFill/>
                  </a:ln>
                  <a:solidFill>
                    <a:schemeClr val="bg1"/>
                  </a:solidFill>
                  <a:latin typeface="Abel"/>
                  <a:ea typeface="Abel"/>
                  <a:cs typeface="Abel"/>
                  <a:sym typeface="Abel"/>
                </a:rPr>
                <a:t>Uncertain</a:t>
              </a:r>
            </a:p>
            <a:p>
              <a:endParaRPr lang="en-US" sz="28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endParaRPr lang="en-US" sz="28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endParaRPr lang="en-US" sz="2800">
                <a:ln w="317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13" name="Google Shape;93;p22">
              <a:extLst>
                <a:ext uri="{FF2B5EF4-FFF2-40B4-BE49-F238E27FC236}">
                  <a16:creationId xmlns:a16="http://schemas.microsoft.com/office/drawing/2014/main" id="{0BEC1F95-2CEA-4C31-9DD0-E387558A9096}"/>
                </a:ext>
              </a:extLst>
            </p:cNvPr>
            <p:cNvSpPr txBox="1">
              <a:spLocks/>
            </p:cNvSpPr>
            <p:nvPr/>
          </p:nvSpPr>
          <p:spPr>
            <a:xfrm>
              <a:off x="3084689" y="3964957"/>
              <a:ext cx="2974619" cy="385719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800">
                  <a:ln w="3175">
                    <a:noFill/>
                  </a:ln>
                  <a:solidFill>
                    <a:srgbClr val="FF7575"/>
                  </a:solidFill>
                  <a:latin typeface="Abel"/>
                  <a:ea typeface="Abel"/>
                  <a:cs typeface="Abel"/>
                  <a:sym typeface="Abel"/>
                </a:rPr>
                <a:t>Pathogenic / Likely pathogenic</a:t>
              </a:r>
            </a:p>
          </p:txBody>
        </p:sp>
      </p:grpSp>
      <p:sp>
        <p:nvSpPr>
          <p:cNvPr id="2" name="Google Shape;93;p22">
            <a:extLst>
              <a:ext uri="{FF2B5EF4-FFF2-40B4-BE49-F238E27FC236}">
                <a16:creationId xmlns:a16="http://schemas.microsoft.com/office/drawing/2014/main" id="{836BE63D-2FF6-4C35-9215-E00274EB0ED6}"/>
              </a:ext>
            </a:extLst>
          </p:cNvPr>
          <p:cNvSpPr txBox="1">
            <a:spLocks/>
          </p:cNvSpPr>
          <p:nvPr/>
        </p:nvSpPr>
        <p:spPr>
          <a:xfrm rot="19925160">
            <a:off x="-114611" y="1109271"/>
            <a:ext cx="3157537" cy="873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>
                <a:ln w="3175"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RS 587784256</a:t>
            </a:r>
          </a:p>
          <a:p>
            <a:pPr algn="ctr"/>
            <a:r>
              <a:rPr lang="en-US" sz="2000">
                <a:ln w="3175"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Gene: PAFAH1B1</a:t>
            </a:r>
          </a:p>
          <a:p>
            <a:endParaRPr lang="en-US" sz="1600">
              <a:ln w="3175">
                <a:solidFill>
                  <a:schemeClr val="bg2">
                    <a:lumMod val="40000"/>
                    <a:lumOff val="6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" name="Google Shape;93;p22">
            <a:extLst>
              <a:ext uri="{FF2B5EF4-FFF2-40B4-BE49-F238E27FC236}">
                <a16:creationId xmlns:a16="http://schemas.microsoft.com/office/drawing/2014/main" id="{7053CFA0-6470-4153-94B6-7F86FE7D4039}"/>
              </a:ext>
            </a:extLst>
          </p:cNvPr>
          <p:cNvSpPr txBox="1">
            <a:spLocks/>
          </p:cNvSpPr>
          <p:nvPr/>
        </p:nvSpPr>
        <p:spPr>
          <a:xfrm>
            <a:off x="5691560" y="3041025"/>
            <a:ext cx="3036911" cy="953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>
                <a:ln w="9525"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latin typeface="Abel"/>
                <a:ea typeface="Abel"/>
                <a:cs typeface="Abel"/>
                <a:sym typeface="Abel"/>
              </a:rPr>
              <a:t>(1)</a:t>
            </a:r>
          </a:p>
          <a:p>
            <a:endParaRPr lang="en-US" sz="1600">
              <a:ln w="3175">
                <a:solidFill>
                  <a:schemeClr val="tx2">
                    <a:lumMod val="90000"/>
                  </a:schemeClr>
                </a:solidFill>
              </a:ln>
              <a:solidFill>
                <a:schemeClr val="bg1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20" name="Google Shape;1588;p41">
            <a:extLst>
              <a:ext uri="{FF2B5EF4-FFF2-40B4-BE49-F238E27FC236}">
                <a16:creationId xmlns:a16="http://schemas.microsoft.com/office/drawing/2014/main" id="{95B2FC70-99A8-44C5-8411-FDE52D11D24C}"/>
              </a:ext>
            </a:extLst>
          </p:cNvPr>
          <p:cNvGrpSpPr/>
          <p:nvPr/>
        </p:nvGrpSpPr>
        <p:grpSpPr>
          <a:xfrm>
            <a:off x="6043148" y="272164"/>
            <a:ext cx="381383" cy="378602"/>
            <a:chOff x="2801839" y="2856347"/>
            <a:chExt cx="381383" cy="378602"/>
          </a:xfrm>
        </p:grpSpPr>
        <p:sp>
          <p:nvSpPr>
            <p:cNvPr id="21" name="Google Shape;1589;p41">
              <a:extLst>
                <a:ext uri="{FF2B5EF4-FFF2-40B4-BE49-F238E27FC236}">
                  <a16:creationId xmlns:a16="http://schemas.microsoft.com/office/drawing/2014/main" id="{DC092B91-5FAE-4F81-9281-2C8A2A429A72}"/>
                </a:ext>
              </a:extLst>
            </p:cNvPr>
            <p:cNvSpPr/>
            <p:nvPr/>
          </p:nvSpPr>
          <p:spPr>
            <a:xfrm>
              <a:off x="3046078" y="3220092"/>
              <a:ext cx="20471" cy="14858"/>
            </a:xfrm>
            <a:custGeom>
              <a:avLst/>
              <a:gdLst/>
              <a:ahLst/>
              <a:cxnLst/>
              <a:rect l="l" t="t" r="r" b="b"/>
              <a:pathLst>
                <a:path w="795" h="577" extrusionOk="0">
                  <a:moveTo>
                    <a:pt x="402" y="0"/>
                  </a:moveTo>
                  <a:cubicBezTo>
                    <a:pt x="81" y="0"/>
                    <a:pt x="0" y="432"/>
                    <a:pt x="292" y="553"/>
                  </a:cubicBezTo>
                  <a:cubicBezTo>
                    <a:pt x="331" y="569"/>
                    <a:pt x="369" y="576"/>
                    <a:pt x="405" y="576"/>
                  </a:cubicBezTo>
                  <a:cubicBezTo>
                    <a:pt x="639" y="576"/>
                    <a:pt x="794" y="272"/>
                    <a:pt x="603" y="81"/>
                  </a:cubicBezTo>
                  <a:cubicBezTo>
                    <a:pt x="543" y="31"/>
                    <a:pt x="472" y="0"/>
                    <a:pt x="402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90;p41">
              <a:extLst>
                <a:ext uri="{FF2B5EF4-FFF2-40B4-BE49-F238E27FC236}">
                  <a16:creationId xmlns:a16="http://schemas.microsoft.com/office/drawing/2014/main" id="{4240265D-D3CF-452A-B8EE-5E50D261EDA7}"/>
                </a:ext>
              </a:extLst>
            </p:cNvPr>
            <p:cNvSpPr/>
            <p:nvPr/>
          </p:nvSpPr>
          <p:spPr>
            <a:xfrm>
              <a:off x="2801839" y="2856347"/>
              <a:ext cx="101455" cy="137402"/>
            </a:xfrm>
            <a:custGeom>
              <a:avLst/>
              <a:gdLst/>
              <a:ahLst/>
              <a:cxnLst/>
              <a:rect l="l" t="t" r="r" b="b"/>
              <a:pathLst>
                <a:path w="3940" h="5336" extrusionOk="0">
                  <a:moveTo>
                    <a:pt x="1970" y="573"/>
                  </a:moveTo>
                  <a:cubicBezTo>
                    <a:pt x="3145" y="573"/>
                    <a:pt x="3738" y="1989"/>
                    <a:pt x="2904" y="2823"/>
                  </a:cubicBezTo>
                  <a:cubicBezTo>
                    <a:pt x="2635" y="3093"/>
                    <a:pt x="2305" y="3213"/>
                    <a:pt x="1981" y="3213"/>
                  </a:cubicBezTo>
                  <a:cubicBezTo>
                    <a:pt x="1303" y="3213"/>
                    <a:pt x="654" y="2685"/>
                    <a:pt x="654" y="1889"/>
                  </a:cubicBezTo>
                  <a:cubicBezTo>
                    <a:pt x="654" y="1156"/>
                    <a:pt x="1247" y="573"/>
                    <a:pt x="1970" y="573"/>
                  </a:cubicBezTo>
                  <a:close/>
                  <a:moveTo>
                    <a:pt x="1970" y="0"/>
                  </a:moveTo>
                  <a:cubicBezTo>
                    <a:pt x="975" y="0"/>
                    <a:pt x="151" y="754"/>
                    <a:pt x="81" y="1748"/>
                  </a:cubicBezTo>
                  <a:cubicBezTo>
                    <a:pt x="1" y="2733"/>
                    <a:pt x="704" y="3617"/>
                    <a:pt x="1689" y="3768"/>
                  </a:cubicBezTo>
                  <a:lnTo>
                    <a:pt x="1689" y="5064"/>
                  </a:lnTo>
                  <a:cubicBezTo>
                    <a:pt x="1699" y="5245"/>
                    <a:pt x="1834" y="5335"/>
                    <a:pt x="1971" y="5335"/>
                  </a:cubicBezTo>
                  <a:cubicBezTo>
                    <a:pt x="2108" y="5335"/>
                    <a:pt x="2246" y="5245"/>
                    <a:pt x="2261" y="5064"/>
                  </a:cubicBezTo>
                  <a:lnTo>
                    <a:pt x="2261" y="3768"/>
                  </a:lnTo>
                  <a:cubicBezTo>
                    <a:pt x="3236" y="3617"/>
                    <a:pt x="3939" y="2733"/>
                    <a:pt x="3859" y="1748"/>
                  </a:cubicBezTo>
                  <a:cubicBezTo>
                    <a:pt x="3788" y="754"/>
                    <a:pt x="2965" y="0"/>
                    <a:pt x="1970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91;p41">
              <a:extLst>
                <a:ext uri="{FF2B5EF4-FFF2-40B4-BE49-F238E27FC236}">
                  <a16:creationId xmlns:a16="http://schemas.microsoft.com/office/drawing/2014/main" id="{24FD0197-3F92-4F1C-994C-A6068B301C7F}"/>
                </a:ext>
              </a:extLst>
            </p:cNvPr>
            <p:cNvSpPr/>
            <p:nvPr/>
          </p:nvSpPr>
          <p:spPr>
            <a:xfrm>
              <a:off x="2855656" y="2885754"/>
              <a:ext cx="20471" cy="14858"/>
            </a:xfrm>
            <a:custGeom>
              <a:avLst/>
              <a:gdLst/>
              <a:ahLst/>
              <a:cxnLst/>
              <a:rect l="l" t="t" r="r" b="b"/>
              <a:pathLst>
                <a:path w="795" h="577" extrusionOk="0">
                  <a:moveTo>
                    <a:pt x="389" y="0"/>
                  </a:moveTo>
                  <a:cubicBezTo>
                    <a:pt x="155" y="0"/>
                    <a:pt x="0" y="304"/>
                    <a:pt x="191" y="496"/>
                  </a:cubicBezTo>
                  <a:cubicBezTo>
                    <a:pt x="252" y="546"/>
                    <a:pt x="322" y="576"/>
                    <a:pt x="392" y="576"/>
                  </a:cubicBezTo>
                  <a:cubicBezTo>
                    <a:pt x="714" y="576"/>
                    <a:pt x="794" y="144"/>
                    <a:pt x="503" y="24"/>
                  </a:cubicBezTo>
                  <a:cubicBezTo>
                    <a:pt x="464" y="7"/>
                    <a:pt x="426" y="0"/>
                    <a:pt x="389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92;p41">
              <a:extLst>
                <a:ext uri="{FF2B5EF4-FFF2-40B4-BE49-F238E27FC236}">
                  <a16:creationId xmlns:a16="http://schemas.microsoft.com/office/drawing/2014/main" id="{63A56213-9747-4B66-87EC-8C06B863EA3D}"/>
                </a:ext>
              </a:extLst>
            </p:cNvPr>
            <p:cNvSpPr/>
            <p:nvPr/>
          </p:nvSpPr>
          <p:spPr>
            <a:xfrm>
              <a:off x="2825503" y="2889848"/>
              <a:ext cx="25930" cy="19158"/>
            </a:xfrm>
            <a:custGeom>
              <a:avLst/>
              <a:gdLst/>
              <a:ahLst/>
              <a:cxnLst/>
              <a:rect l="l" t="t" r="r" b="b"/>
              <a:pathLst>
                <a:path w="1007" h="744" extrusionOk="0">
                  <a:moveTo>
                    <a:pt x="436" y="0"/>
                  </a:moveTo>
                  <a:cubicBezTo>
                    <a:pt x="205" y="0"/>
                    <a:pt x="0" y="309"/>
                    <a:pt x="237" y="508"/>
                  </a:cubicBezTo>
                  <a:lnTo>
                    <a:pt x="368" y="638"/>
                  </a:lnTo>
                  <a:cubicBezTo>
                    <a:pt x="430" y="713"/>
                    <a:pt x="504" y="744"/>
                    <a:pt x="576" y="744"/>
                  </a:cubicBezTo>
                  <a:cubicBezTo>
                    <a:pt x="802" y="744"/>
                    <a:pt x="1006" y="435"/>
                    <a:pt x="770" y="236"/>
                  </a:cubicBezTo>
                  <a:lnTo>
                    <a:pt x="649" y="106"/>
                  </a:lnTo>
                  <a:cubicBezTo>
                    <a:pt x="584" y="31"/>
                    <a:pt x="508" y="0"/>
                    <a:pt x="43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93;p41">
              <a:extLst>
                <a:ext uri="{FF2B5EF4-FFF2-40B4-BE49-F238E27FC236}">
                  <a16:creationId xmlns:a16="http://schemas.microsoft.com/office/drawing/2014/main" id="{95F35B6A-DA7F-4A68-A0A0-CEFC7ABFF14B}"/>
                </a:ext>
              </a:extLst>
            </p:cNvPr>
            <p:cNvSpPr/>
            <p:nvPr/>
          </p:nvSpPr>
          <p:spPr>
            <a:xfrm>
              <a:off x="2846592" y="2908955"/>
              <a:ext cx="23947" cy="19647"/>
            </a:xfrm>
            <a:custGeom>
              <a:avLst/>
              <a:gdLst/>
              <a:ahLst/>
              <a:cxnLst/>
              <a:rect l="l" t="t" r="r" b="b"/>
              <a:pathLst>
                <a:path w="930" h="763" extrusionOk="0">
                  <a:moveTo>
                    <a:pt x="507" y="0"/>
                  </a:moveTo>
                  <a:cubicBezTo>
                    <a:pt x="434" y="0"/>
                    <a:pt x="358" y="32"/>
                    <a:pt x="292" y="107"/>
                  </a:cubicBezTo>
                  <a:lnTo>
                    <a:pt x="121" y="278"/>
                  </a:lnTo>
                  <a:cubicBezTo>
                    <a:pt x="1" y="389"/>
                    <a:pt x="11" y="569"/>
                    <a:pt x="121" y="680"/>
                  </a:cubicBezTo>
                  <a:cubicBezTo>
                    <a:pt x="177" y="735"/>
                    <a:pt x="250" y="763"/>
                    <a:pt x="322" y="763"/>
                  </a:cubicBezTo>
                  <a:cubicBezTo>
                    <a:pt x="395" y="763"/>
                    <a:pt x="468" y="735"/>
                    <a:pt x="523" y="680"/>
                  </a:cubicBezTo>
                  <a:lnTo>
                    <a:pt x="694" y="509"/>
                  </a:lnTo>
                  <a:cubicBezTo>
                    <a:pt x="930" y="304"/>
                    <a:pt x="734" y="0"/>
                    <a:pt x="507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94;p41">
              <a:extLst>
                <a:ext uri="{FF2B5EF4-FFF2-40B4-BE49-F238E27FC236}">
                  <a16:creationId xmlns:a16="http://schemas.microsoft.com/office/drawing/2014/main" id="{1285E8DA-EAFF-4571-B355-902C2D9DB772}"/>
                </a:ext>
              </a:extLst>
            </p:cNvPr>
            <p:cNvSpPr/>
            <p:nvPr/>
          </p:nvSpPr>
          <p:spPr>
            <a:xfrm>
              <a:off x="2924744" y="2923323"/>
              <a:ext cx="47972" cy="44599"/>
            </a:xfrm>
            <a:custGeom>
              <a:avLst/>
              <a:gdLst/>
              <a:ahLst/>
              <a:cxnLst/>
              <a:rect l="l" t="t" r="r" b="b"/>
              <a:pathLst>
                <a:path w="1863" h="1732" extrusionOk="0">
                  <a:moveTo>
                    <a:pt x="1495" y="0"/>
                  </a:moveTo>
                  <a:cubicBezTo>
                    <a:pt x="1486" y="0"/>
                    <a:pt x="1476" y="1"/>
                    <a:pt x="1467" y="1"/>
                  </a:cubicBezTo>
                  <a:cubicBezTo>
                    <a:pt x="653" y="1"/>
                    <a:pt x="0" y="654"/>
                    <a:pt x="0" y="1468"/>
                  </a:cubicBezTo>
                  <a:cubicBezTo>
                    <a:pt x="10" y="1644"/>
                    <a:pt x="146" y="1732"/>
                    <a:pt x="283" y="1732"/>
                  </a:cubicBezTo>
                  <a:cubicBezTo>
                    <a:pt x="420" y="1732"/>
                    <a:pt x="558" y="1644"/>
                    <a:pt x="573" y="1468"/>
                  </a:cubicBezTo>
                  <a:cubicBezTo>
                    <a:pt x="573" y="976"/>
                    <a:pt x="975" y="574"/>
                    <a:pt x="1467" y="574"/>
                  </a:cubicBezTo>
                  <a:cubicBezTo>
                    <a:pt x="1473" y="574"/>
                    <a:pt x="1480" y="575"/>
                    <a:pt x="1486" y="575"/>
                  </a:cubicBezTo>
                  <a:cubicBezTo>
                    <a:pt x="1860" y="575"/>
                    <a:pt x="1863" y="0"/>
                    <a:pt x="1495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95;p41">
              <a:extLst>
                <a:ext uri="{FF2B5EF4-FFF2-40B4-BE49-F238E27FC236}">
                  <a16:creationId xmlns:a16="http://schemas.microsoft.com/office/drawing/2014/main" id="{0A308076-FB68-4F3B-8A3D-49D0B85485C3}"/>
                </a:ext>
              </a:extLst>
            </p:cNvPr>
            <p:cNvSpPr/>
            <p:nvPr/>
          </p:nvSpPr>
          <p:spPr>
            <a:xfrm>
              <a:off x="2803925" y="2890337"/>
              <a:ext cx="379297" cy="344561"/>
            </a:xfrm>
            <a:custGeom>
              <a:avLst/>
              <a:gdLst/>
              <a:ahLst/>
              <a:cxnLst/>
              <a:rect l="l" t="t" r="r" b="b"/>
              <a:pathLst>
                <a:path w="14730" h="13381" extrusionOk="0">
                  <a:moveTo>
                    <a:pt x="8570" y="800"/>
                  </a:moveTo>
                  <a:lnTo>
                    <a:pt x="8560" y="1594"/>
                  </a:lnTo>
                  <a:cubicBezTo>
                    <a:pt x="8560" y="2388"/>
                    <a:pt x="7917" y="3041"/>
                    <a:pt x="7113" y="3041"/>
                  </a:cubicBezTo>
                  <a:lnTo>
                    <a:pt x="4200" y="3041"/>
                  </a:lnTo>
                  <a:lnTo>
                    <a:pt x="4200" y="2749"/>
                  </a:lnTo>
                  <a:cubicBezTo>
                    <a:pt x="4200" y="1664"/>
                    <a:pt x="5074" y="800"/>
                    <a:pt x="6159" y="800"/>
                  </a:cubicBezTo>
                  <a:close/>
                  <a:moveTo>
                    <a:pt x="7736" y="3613"/>
                  </a:moveTo>
                  <a:lnTo>
                    <a:pt x="7736" y="4799"/>
                  </a:lnTo>
                  <a:lnTo>
                    <a:pt x="6661" y="4799"/>
                  </a:lnTo>
                  <a:lnTo>
                    <a:pt x="6179" y="4317"/>
                  </a:lnTo>
                  <a:cubicBezTo>
                    <a:pt x="6124" y="4261"/>
                    <a:pt x="6051" y="4234"/>
                    <a:pt x="5978" y="4234"/>
                  </a:cubicBezTo>
                  <a:cubicBezTo>
                    <a:pt x="5905" y="4234"/>
                    <a:pt x="5832" y="4261"/>
                    <a:pt x="5777" y="4317"/>
                  </a:cubicBezTo>
                  <a:lnTo>
                    <a:pt x="5295" y="4789"/>
                  </a:lnTo>
                  <a:lnTo>
                    <a:pt x="4210" y="4789"/>
                  </a:lnTo>
                  <a:lnTo>
                    <a:pt x="4210" y="3613"/>
                  </a:lnTo>
                  <a:close/>
                  <a:moveTo>
                    <a:pt x="13624" y="3804"/>
                  </a:moveTo>
                  <a:lnTo>
                    <a:pt x="14076" y="4588"/>
                  </a:lnTo>
                  <a:lnTo>
                    <a:pt x="13624" y="5382"/>
                  </a:lnTo>
                  <a:lnTo>
                    <a:pt x="12710" y="5382"/>
                  </a:lnTo>
                  <a:lnTo>
                    <a:pt x="12258" y="4588"/>
                  </a:lnTo>
                  <a:lnTo>
                    <a:pt x="12710" y="3804"/>
                  </a:lnTo>
                  <a:close/>
                  <a:moveTo>
                    <a:pt x="11765" y="4879"/>
                  </a:moveTo>
                  <a:lnTo>
                    <a:pt x="12217" y="5663"/>
                  </a:lnTo>
                  <a:lnTo>
                    <a:pt x="11735" y="6457"/>
                  </a:lnTo>
                  <a:lnTo>
                    <a:pt x="10831" y="6457"/>
                  </a:lnTo>
                  <a:lnTo>
                    <a:pt x="10369" y="5663"/>
                  </a:lnTo>
                  <a:lnTo>
                    <a:pt x="10831" y="4879"/>
                  </a:lnTo>
                  <a:close/>
                  <a:moveTo>
                    <a:pt x="5968" y="4929"/>
                  </a:moveTo>
                  <a:lnTo>
                    <a:pt x="6330" y="5281"/>
                  </a:lnTo>
                  <a:cubicBezTo>
                    <a:pt x="6380" y="5341"/>
                    <a:pt x="6450" y="5372"/>
                    <a:pt x="6531" y="5372"/>
                  </a:cubicBezTo>
                  <a:lnTo>
                    <a:pt x="7726" y="5372"/>
                  </a:lnTo>
                  <a:cubicBezTo>
                    <a:pt x="7636" y="6205"/>
                    <a:pt x="6933" y="6838"/>
                    <a:pt x="6089" y="6848"/>
                  </a:cubicBezTo>
                  <a:lnTo>
                    <a:pt x="5858" y="6848"/>
                  </a:lnTo>
                  <a:cubicBezTo>
                    <a:pt x="5014" y="6848"/>
                    <a:pt x="4300" y="6205"/>
                    <a:pt x="4210" y="5372"/>
                  </a:cubicBezTo>
                  <a:lnTo>
                    <a:pt x="5405" y="5372"/>
                  </a:lnTo>
                  <a:cubicBezTo>
                    <a:pt x="5486" y="5372"/>
                    <a:pt x="5556" y="5341"/>
                    <a:pt x="5616" y="5281"/>
                  </a:cubicBezTo>
                  <a:lnTo>
                    <a:pt x="5968" y="4929"/>
                  </a:lnTo>
                  <a:close/>
                  <a:moveTo>
                    <a:pt x="5275" y="7431"/>
                  </a:moveTo>
                  <a:lnTo>
                    <a:pt x="4883" y="7823"/>
                  </a:lnTo>
                  <a:lnTo>
                    <a:pt x="4531" y="7471"/>
                  </a:lnTo>
                  <a:cubicBezTo>
                    <a:pt x="4782" y="7451"/>
                    <a:pt x="5024" y="7431"/>
                    <a:pt x="5275" y="7431"/>
                  </a:cubicBezTo>
                  <a:close/>
                  <a:moveTo>
                    <a:pt x="6671" y="7431"/>
                  </a:moveTo>
                  <a:cubicBezTo>
                    <a:pt x="6912" y="7441"/>
                    <a:pt x="7154" y="7461"/>
                    <a:pt x="7395" y="7481"/>
                  </a:cubicBezTo>
                  <a:lnTo>
                    <a:pt x="7063" y="7823"/>
                  </a:lnTo>
                  <a:lnTo>
                    <a:pt x="6671" y="7431"/>
                  </a:lnTo>
                  <a:close/>
                  <a:moveTo>
                    <a:pt x="5968" y="7542"/>
                  </a:moveTo>
                  <a:lnTo>
                    <a:pt x="6300" y="7873"/>
                  </a:lnTo>
                  <a:lnTo>
                    <a:pt x="5978" y="8205"/>
                  </a:lnTo>
                  <a:lnTo>
                    <a:pt x="5647" y="7873"/>
                  </a:lnTo>
                  <a:lnTo>
                    <a:pt x="5968" y="7542"/>
                  </a:lnTo>
                  <a:close/>
                  <a:moveTo>
                    <a:pt x="4481" y="8225"/>
                  </a:moveTo>
                  <a:lnTo>
                    <a:pt x="4682" y="8426"/>
                  </a:lnTo>
                  <a:cubicBezTo>
                    <a:pt x="4732" y="8476"/>
                    <a:pt x="4803" y="8516"/>
                    <a:pt x="4883" y="8516"/>
                  </a:cubicBezTo>
                  <a:cubicBezTo>
                    <a:pt x="4953" y="8516"/>
                    <a:pt x="5034" y="8476"/>
                    <a:pt x="5084" y="8426"/>
                  </a:cubicBezTo>
                  <a:lnTo>
                    <a:pt x="5235" y="8275"/>
                  </a:lnTo>
                  <a:lnTo>
                    <a:pt x="5647" y="8687"/>
                  </a:lnTo>
                  <a:lnTo>
                    <a:pt x="5044" y="10646"/>
                  </a:lnTo>
                  <a:lnTo>
                    <a:pt x="4481" y="8225"/>
                  </a:lnTo>
                  <a:close/>
                  <a:moveTo>
                    <a:pt x="7465" y="8225"/>
                  </a:moveTo>
                  <a:lnTo>
                    <a:pt x="6892" y="10666"/>
                  </a:lnTo>
                  <a:lnTo>
                    <a:pt x="6300" y="8697"/>
                  </a:lnTo>
                  <a:lnTo>
                    <a:pt x="6712" y="8275"/>
                  </a:lnTo>
                  <a:lnTo>
                    <a:pt x="6852" y="8426"/>
                  </a:lnTo>
                  <a:cubicBezTo>
                    <a:pt x="6912" y="8476"/>
                    <a:pt x="6983" y="8516"/>
                    <a:pt x="7063" y="8516"/>
                  </a:cubicBezTo>
                  <a:cubicBezTo>
                    <a:pt x="7134" y="8516"/>
                    <a:pt x="7214" y="8476"/>
                    <a:pt x="7264" y="8426"/>
                  </a:cubicBezTo>
                  <a:lnTo>
                    <a:pt x="7465" y="8225"/>
                  </a:lnTo>
                  <a:close/>
                  <a:moveTo>
                    <a:pt x="8219" y="7602"/>
                  </a:moveTo>
                  <a:cubicBezTo>
                    <a:pt x="8520" y="7652"/>
                    <a:pt x="8821" y="7723"/>
                    <a:pt x="9113" y="7803"/>
                  </a:cubicBezTo>
                  <a:lnTo>
                    <a:pt x="8088" y="9903"/>
                  </a:lnTo>
                  <a:cubicBezTo>
                    <a:pt x="8038" y="9983"/>
                    <a:pt x="8048" y="10094"/>
                    <a:pt x="8098" y="10174"/>
                  </a:cubicBezTo>
                  <a:lnTo>
                    <a:pt x="8088" y="10174"/>
                  </a:lnTo>
                  <a:cubicBezTo>
                    <a:pt x="8138" y="10264"/>
                    <a:pt x="8229" y="10315"/>
                    <a:pt x="8329" y="10315"/>
                  </a:cubicBezTo>
                  <a:lnTo>
                    <a:pt x="8902" y="10315"/>
                  </a:lnTo>
                  <a:lnTo>
                    <a:pt x="7043" y="12545"/>
                  </a:lnTo>
                  <a:lnTo>
                    <a:pt x="7043" y="12545"/>
                  </a:lnTo>
                  <a:lnTo>
                    <a:pt x="8219" y="7602"/>
                  </a:lnTo>
                  <a:close/>
                  <a:moveTo>
                    <a:pt x="3738" y="7572"/>
                  </a:moveTo>
                  <a:lnTo>
                    <a:pt x="4903" y="12545"/>
                  </a:lnTo>
                  <a:lnTo>
                    <a:pt x="3024" y="10295"/>
                  </a:lnTo>
                  <a:lnTo>
                    <a:pt x="3607" y="10295"/>
                  </a:lnTo>
                  <a:cubicBezTo>
                    <a:pt x="3818" y="10295"/>
                    <a:pt x="3949" y="10074"/>
                    <a:pt x="3858" y="9883"/>
                  </a:cubicBezTo>
                  <a:lnTo>
                    <a:pt x="2823" y="7763"/>
                  </a:lnTo>
                  <a:cubicBezTo>
                    <a:pt x="3125" y="7692"/>
                    <a:pt x="3426" y="7622"/>
                    <a:pt x="3738" y="7572"/>
                  </a:cubicBezTo>
                  <a:close/>
                  <a:moveTo>
                    <a:pt x="2261" y="7923"/>
                  </a:moveTo>
                  <a:lnTo>
                    <a:pt x="3135" y="9722"/>
                  </a:lnTo>
                  <a:lnTo>
                    <a:pt x="2411" y="9722"/>
                  </a:lnTo>
                  <a:cubicBezTo>
                    <a:pt x="2170" y="9722"/>
                    <a:pt x="2040" y="10003"/>
                    <a:pt x="2190" y="10194"/>
                  </a:cubicBezTo>
                  <a:lnTo>
                    <a:pt x="4361" y="12806"/>
                  </a:lnTo>
                  <a:lnTo>
                    <a:pt x="573" y="12806"/>
                  </a:lnTo>
                  <a:lnTo>
                    <a:pt x="563" y="10043"/>
                  </a:lnTo>
                  <a:cubicBezTo>
                    <a:pt x="563" y="9119"/>
                    <a:pt x="1145" y="8305"/>
                    <a:pt x="2020" y="8004"/>
                  </a:cubicBezTo>
                  <a:lnTo>
                    <a:pt x="2261" y="7923"/>
                  </a:lnTo>
                  <a:close/>
                  <a:moveTo>
                    <a:pt x="5968" y="9591"/>
                  </a:moveTo>
                  <a:lnTo>
                    <a:pt x="6631" y="11782"/>
                  </a:lnTo>
                  <a:lnTo>
                    <a:pt x="6390" y="12806"/>
                  </a:lnTo>
                  <a:lnTo>
                    <a:pt x="5546" y="12806"/>
                  </a:lnTo>
                  <a:lnTo>
                    <a:pt x="5295" y="11751"/>
                  </a:lnTo>
                  <a:lnTo>
                    <a:pt x="5968" y="9591"/>
                  </a:lnTo>
                  <a:close/>
                  <a:moveTo>
                    <a:pt x="11902" y="1"/>
                  </a:moveTo>
                  <a:cubicBezTo>
                    <a:pt x="11701" y="1"/>
                    <a:pt x="11506" y="210"/>
                    <a:pt x="11645" y="438"/>
                  </a:cubicBezTo>
                  <a:lnTo>
                    <a:pt x="12177" y="1373"/>
                  </a:lnTo>
                  <a:lnTo>
                    <a:pt x="11735" y="2156"/>
                  </a:lnTo>
                  <a:lnTo>
                    <a:pt x="10831" y="2156"/>
                  </a:lnTo>
                  <a:lnTo>
                    <a:pt x="10369" y="1373"/>
                  </a:lnTo>
                  <a:lnTo>
                    <a:pt x="10911" y="438"/>
                  </a:lnTo>
                  <a:cubicBezTo>
                    <a:pt x="11042" y="212"/>
                    <a:pt x="10849" y="4"/>
                    <a:pt x="10652" y="4"/>
                  </a:cubicBezTo>
                  <a:cubicBezTo>
                    <a:pt x="10561" y="4"/>
                    <a:pt x="10469" y="49"/>
                    <a:pt x="10409" y="157"/>
                  </a:cubicBezTo>
                  <a:lnTo>
                    <a:pt x="9866" y="1081"/>
                  </a:lnTo>
                  <a:lnTo>
                    <a:pt x="9143" y="1081"/>
                  </a:lnTo>
                  <a:lnTo>
                    <a:pt x="9143" y="509"/>
                  </a:lnTo>
                  <a:cubicBezTo>
                    <a:pt x="9143" y="348"/>
                    <a:pt x="9012" y="227"/>
                    <a:pt x="8852" y="227"/>
                  </a:cubicBezTo>
                  <a:lnTo>
                    <a:pt x="6159" y="227"/>
                  </a:lnTo>
                  <a:cubicBezTo>
                    <a:pt x="4762" y="227"/>
                    <a:pt x="3637" y="1353"/>
                    <a:pt x="3637" y="2749"/>
                  </a:cubicBezTo>
                  <a:lnTo>
                    <a:pt x="3637" y="5201"/>
                  </a:lnTo>
                  <a:cubicBezTo>
                    <a:pt x="3637" y="5854"/>
                    <a:pt x="3928" y="6487"/>
                    <a:pt x="4431" y="6909"/>
                  </a:cubicBezTo>
                  <a:cubicBezTo>
                    <a:pt x="3547" y="6989"/>
                    <a:pt x="2683" y="7180"/>
                    <a:pt x="1839" y="7471"/>
                  </a:cubicBezTo>
                  <a:cubicBezTo>
                    <a:pt x="734" y="7843"/>
                    <a:pt x="0" y="8878"/>
                    <a:pt x="0" y="10053"/>
                  </a:cubicBezTo>
                  <a:lnTo>
                    <a:pt x="0" y="13098"/>
                  </a:lnTo>
                  <a:cubicBezTo>
                    <a:pt x="0" y="13248"/>
                    <a:pt x="121" y="13379"/>
                    <a:pt x="281" y="13379"/>
                  </a:cubicBezTo>
                  <a:lnTo>
                    <a:pt x="8580" y="13379"/>
                  </a:lnTo>
                  <a:cubicBezTo>
                    <a:pt x="8590" y="13380"/>
                    <a:pt x="8599" y="13380"/>
                    <a:pt x="8608" y="13380"/>
                  </a:cubicBezTo>
                  <a:cubicBezTo>
                    <a:pt x="8983" y="13380"/>
                    <a:pt x="8983" y="12805"/>
                    <a:pt x="8608" y="12805"/>
                  </a:cubicBezTo>
                  <a:cubicBezTo>
                    <a:pt x="8599" y="12805"/>
                    <a:pt x="8590" y="12806"/>
                    <a:pt x="8580" y="12806"/>
                  </a:cubicBezTo>
                  <a:lnTo>
                    <a:pt x="7586" y="12806"/>
                  </a:lnTo>
                  <a:lnTo>
                    <a:pt x="9746" y="10214"/>
                  </a:lnTo>
                  <a:cubicBezTo>
                    <a:pt x="9896" y="10023"/>
                    <a:pt x="9766" y="9742"/>
                    <a:pt x="9525" y="9742"/>
                  </a:cubicBezTo>
                  <a:lnTo>
                    <a:pt x="8801" y="9742"/>
                  </a:lnTo>
                  <a:lnTo>
                    <a:pt x="9665" y="7974"/>
                  </a:lnTo>
                  <a:lnTo>
                    <a:pt x="9886" y="8034"/>
                  </a:lnTo>
                  <a:cubicBezTo>
                    <a:pt x="10781" y="8315"/>
                    <a:pt x="11393" y="9149"/>
                    <a:pt x="11393" y="10094"/>
                  </a:cubicBezTo>
                  <a:lnTo>
                    <a:pt x="11393" y="12806"/>
                  </a:lnTo>
                  <a:lnTo>
                    <a:pt x="10901" y="12806"/>
                  </a:lnTo>
                  <a:cubicBezTo>
                    <a:pt x="10892" y="12806"/>
                    <a:pt x="10883" y="12805"/>
                    <a:pt x="10874" y="12805"/>
                  </a:cubicBezTo>
                  <a:cubicBezTo>
                    <a:pt x="10508" y="12805"/>
                    <a:pt x="10508" y="13380"/>
                    <a:pt x="10874" y="13380"/>
                  </a:cubicBezTo>
                  <a:cubicBezTo>
                    <a:pt x="10883" y="13380"/>
                    <a:pt x="10892" y="13380"/>
                    <a:pt x="10901" y="13379"/>
                  </a:cubicBezTo>
                  <a:lnTo>
                    <a:pt x="11675" y="13379"/>
                  </a:lnTo>
                  <a:cubicBezTo>
                    <a:pt x="11836" y="13379"/>
                    <a:pt x="11966" y="13248"/>
                    <a:pt x="11966" y="13098"/>
                  </a:cubicBezTo>
                  <a:lnTo>
                    <a:pt x="11966" y="10094"/>
                  </a:lnTo>
                  <a:cubicBezTo>
                    <a:pt x="11966" y="8908"/>
                    <a:pt x="11203" y="7853"/>
                    <a:pt x="10067" y="7491"/>
                  </a:cubicBezTo>
                  <a:lnTo>
                    <a:pt x="9736" y="7391"/>
                  </a:lnTo>
                  <a:cubicBezTo>
                    <a:pt x="9012" y="7160"/>
                    <a:pt x="8269" y="6999"/>
                    <a:pt x="7505" y="6919"/>
                  </a:cubicBezTo>
                  <a:cubicBezTo>
                    <a:pt x="8028" y="6497"/>
                    <a:pt x="8329" y="5864"/>
                    <a:pt x="8319" y="5201"/>
                  </a:cubicBezTo>
                  <a:lnTo>
                    <a:pt x="8319" y="3322"/>
                  </a:lnTo>
                  <a:cubicBezTo>
                    <a:pt x="8319" y="3292"/>
                    <a:pt x="8319" y="3262"/>
                    <a:pt x="8309" y="3231"/>
                  </a:cubicBezTo>
                  <a:cubicBezTo>
                    <a:pt x="8811" y="2860"/>
                    <a:pt x="9123" y="2277"/>
                    <a:pt x="9143" y="1654"/>
                  </a:cubicBezTo>
                  <a:lnTo>
                    <a:pt x="9876" y="1654"/>
                  </a:lnTo>
                  <a:lnTo>
                    <a:pt x="10409" y="2588"/>
                  </a:lnTo>
                  <a:cubicBezTo>
                    <a:pt x="10459" y="2679"/>
                    <a:pt x="10560" y="2729"/>
                    <a:pt x="10660" y="2729"/>
                  </a:cubicBezTo>
                  <a:lnTo>
                    <a:pt x="11906" y="2729"/>
                  </a:lnTo>
                  <a:cubicBezTo>
                    <a:pt x="12006" y="2729"/>
                    <a:pt x="12107" y="2679"/>
                    <a:pt x="12157" y="2588"/>
                  </a:cubicBezTo>
                  <a:lnTo>
                    <a:pt x="12690" y="1654"/>
                  </a:lnTo>
                  <a:lnTo>
                    <a:pt x="13634" y="1654"/>
                  </a:lnTo>
                  <a:lnTo>
                    <a:pt x="14086" y="2448"/>
                  </a:lnTo>
                  <a:lnTo>
                    <a:pt x="13634" y="3231"/>
                  </a:lnTo>
                  <a:lnTo>
                    <a:pt x="12559" y="3231"/>
                  </a:lnTo>
                  <a:cubicBezTo>
                    <a:pt x="12448" y="3231"/>
                    <a:pt x="12358" y="3282"/>
                    <a:pt x="12308" y="3372"/>
                  </a:cubicBezTo>
                  <a:lnTo>
                    <a:pt x="11765" y="4307"/>
                  </a:lnTo>
                  <a:lnTo>
                    <a:pt x="10851" y="4307"/>
                  </a:lnTo>
                  <a:lnTo>
                    <a:pt x="10318" y="3372"/>
                  </a:lnTo>
                  <a:cubicBezTo>
                    <a:pt x="10256" y="3269"/>
                    <a:pt x="10164" y="3226"/>
                    <a:pt x="10073" y="3226"/>
                  </a:cubicBezTo>
                  <a:cubicBezTo>
                    <a:pt x="9873" y="3226"/>
                    <a:pt x="9678" y="3435"/>
                    <a:pt x="9816" y="3664"/>
                  </a:cubicBezTo>
                  <a:lnTo>
                    <a:pt x="10349" y="4568"/>
                  </a:lnTo>
                  <a:lnTo>
                    <a:pt x="9796" y="5522"/>
                  </a:lnTo>
                  <a:cubicBezTo>
                    <a:pt x="9746" y="5613"/>
                    <a:pt x="9746" y="5723"/>
                    <a:pt x="9796" y="5814"/>
                  </a:cubicBezTo>
                  <a:lnTo>
                    <a:pt x="10419" y="6889"/>
                  </a:lnTo>
                  <a:cubicBezTo>
                    <a:pt x="10469" y="6979"/>
                    <a:pt x="10570" y="7029"/>
                    <a:pt x="10670" y="7029"/>
                  </a:cubicBezTo>
                  <a:lnTo>
                    <a:pt x="11906" y="7029"/>
                  </a:lnTo>
                  <a:cubicBezTo>
                    <a:pt x="12016" y="7029"/>
                    <a:pt x="12107" y="6979"/>
                    <a:pt x="12157" y="6889"/>
                  </a:cubicBezTo>
                  <a:lnTo>
                    <a:pt x="12730" y="5954"/>
                  </a:lnTo>
                  <a:lnTo>
                    <a:pt x="13805" y="5954"/>
                  </a:lnTo>
                  <a:cubicBezTo>
                    <a:pt x="13905" y="5954"/>
                    <a:pt x="14006" y="5904"/>
                    <a:pt x="14056" y="5814"/>
                  </a:cubicBezTo>
                  <a:lnTo>
                    <a:pt x="14679" y="4739"/>
                  </a:lnTo>
                  <a:cubicBezTo>
                    <a:pt x="14729" y="4648"/>
                    <a:pt x="14729" y="4538"/>
                    <a:pt x="14679" y="4447"/>
                  </a:cubicBezTo>
                  <a:lnTo>
                    <a:pt x="14116" y="3523"/>
                  </a:lnTo>
                  <a:lnTo>
                    <a:pt x="14659" y="2588"/>
                  </a:lnTo>
                  <a:cubicBezTo>
                    <a:pt x="14709" y="2498"/>
                    <a:pt x="14709" y="2388"/>
                    <a:pt x="14659" y="2297"/>
                  </a:cubicBezTo>
                  <a:lnTo>
                    <a:pt x="14036" y="1222"/>
                  </a:lnTo>
                  <a:cubicBezTo>
                    <a:pt x="13986" y="1132"/>
                    <a:pt x="13885" y="1081"/>
                    <a:pt x="13785" y="1081"/>
                  </a:cubicBezTo>
                  <a:lnTo>
                    <a:pt x="12680" y="1081"/>
                  </a:lnTo>
                  <a:lnTo>
                    <a:pt x="12147" y="147"/>
                  </a:lnTo>
                  <a:cubicBezTo>
                    <a:pt x="12084" y="44"/>
                    <a:pt x="11993" y="1"/>
                    <a:pt x="11902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9206313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Thesi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1415</Words>
  <Application>Microsoft Office PowerPoint</Application>
  <PresentationFormat>On-screen Show (16:9)</PresentationFormat>
  <Paragraphs>177</Paragraphs>
  <Slides>21</Slides>
  <Notes>19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Exo Thin</vt:lpstr>
      <vt:lpstr>Josefin Slab</vt:lpstr>
      <vt:lpstr>Abel</vt:lpstr>
      <vt:lpstr>Arial</vt:lpstr>
      <vt:lpstr>Josefin Sans</vt:lpstr>
      <vt:lpstr>Unica One</vt:lpstr>
      <vt:lpstr>Medical Thesis by Slidesgo</vt:lpstr>
      <vt:lpstr>PREDICTING THE EFFECTS OF DNA VARIATIONS ON HUMAN HEALTH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Owner</cp:lastModifiedBy>
  <cp:revision>75</cp:revision>
  <dcterms:modified xsi:type="dcterms:W3CDTF">2020-10-28T15:33:00Z</dcterms:modified>
</cp:coreProperties>
</file>