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62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5" r:id="rId12"/>
    <p:sldId id="326" r:id="rId13"/>
    <p:sldId id="323" r:id="rId14"/>
    <p:sldId id="327" r:id="rId15"/>
    <p:sldId id="328" r:id="rId16"/>
    <p:sldId id="316" r:id="rId17"/>
    <p:sldId id="325" r:id="rId18"/>
    <p:sldId id="324" r:id="rId19"/>
    <p:sldId id="270" r:id="rId20"/>
    <p:sldId id="320" r:id="rId21"/>
    <p:sldId id="317" r:id="rId22"/>
    <p:sldId id="318" r:id="rId23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5"/>
      <p:bold r:id="rId26"/>
      <p:italic r:id="rId27"/>
      <p:boldItalic r:id="rId28"/>
    </p:embeddedFont>
    <p:embeddedFont>
      <p:font typeface="Righteous" panose="020B0604020202020204" charset="0"/>
      <p:regular r:id="rId29"/>
    </p:embeddedFont>
    <p:embeddedFont>
      <p:font typeface="Anaheim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D8A451"/>
    <a:srgbClr val="276670"/>
    <a:srgbClr val="B251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76044" autoAdjust="0"/>
  </p:normalViewPr>
  <p:slideViewPr>
    <p:cSldViewPr snapToGrid="0">
      <p:cViewPr varScale="1">
        <p:scale>
          <a:sx n="100" d="100"/>
          <a:sy n="100" d="100"/>
        </p:scale>
        <p:origin x="1186" y="58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Hello everyone!</a:t>
            </a:r>
            <a:r>
              <a:rPr lang="en-US" baseline="0" smtClean="0"/>
              <a:t> My name is Jay Park and I’m excited to present my work on the topic of song lyrics analysis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45caf3b90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45caf3b90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Cool, now we have five topics</a:t>
            </a:r>
            <a:r>
              <a:rPr lang="en-US" baseline="0" smtClean="0"/>
              <a:t> that we extracted.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smtClean="0"/>
              <a:t>Using the topic-document matrix that was generated from the NMF, I proceeded to do K-Means Clustering to generate 15 clusters, and then did PCA for visualization</a:t>
            </a:r>
          </a:p>
        </p:txBody>
      </p:sp>
    </p:spTree>
    <p:extLst>
      <p:ext uri="{BB962C8B-B14F-4D97-AF65-F5344CB8AC3E}">
        <p14:creationId xmlns:p14="http://schemas.microsoft.com/office/powerpoint/2010/main" val="774751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mtClean="0"/>
              <a:t>So here’s the resulting plot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67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mtClean="0"/>
              <a:t>To</a:t>
            </a:r>
            <a:r>
              <a:rPr lang="en-US" baseline="0" smtClean="0"/>
              <a:t> give you a better sense of the what this represents, I’d like you to compare these two clusters.</a:t>
            </a: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aseline="0" smtClean="0"/>
              <a:t>Just based on the plot we can predict that Cluster 11 has a very distinctive style compared to Cluster 10, which should be more mainstream</a:t>
            </a:r>
          </a:p>
        </p:txBody>
      </p:sp>
    </p:spTree>
    <p:extLst>
      <p:ext uri="{BB962C8B-B14F-4D97-AF65-F5344CB8AC3E}">
        <p14:creationId xmlns:p14="http://schemas.microsoft.com/office/powerpoint/2010/main" val="1727029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mtClean="0"/>
              <a:t>And that’s exactly</a:t>
            </a:r>
            <a:r>
              <a:rPr lang="en-US" baseline="0" smtClean="0"/>
              <a:t> what we see</a:t>
            </a:r>
            <a:endParaRPr lang="en-US" smtClean="0"/>
          </a:p>
          <a:p>
            <a:pPr marL="158750" indent="0">
              <a:buNone/>
            </a:pPr>
            <a:r>
              <a:rPr lang="en-US" smtClean="0"/>
              <a:t>Cluster 11 had songs</a:t>
            </a:r>
            <a:r>
              <a:rPr lang="en-US" baseline="0" smtClean="0"/>
              <a:t> that scored very highly on the “Expletive/Hip-hop” topic, including songs such as ….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10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mtClean="0"/>
              <a:t>In contrast,</a:t>
            </a:r>
            <a:r>
              <a:rPr lang="en-US" baseline="0" smtClean="0"/>
              <a:t> cluster 10 had more “mainstream” songs, like these.</a:t>
            </a:r>
          </a:p>
          <a:p>
            <a:pPr marL="158750" indent="0">
              <a:buNone/>
            </a:pPr>
            <a:r>
              <a:rPr lang="en-US" baseline="0" smtClean="0"/>
              <a:t>But still, a good majority of the songs in cluster 10 had some influences from the genre represented by cluster 11</a:t>
            </a:r>
          </a:p>
          <a:p>
            <a:pPr marL="158750" indent="0">
              <a:buNone/>
            </a:pPr>
            <a:r>
              <a:rPr lang="en-US" baseline="0" smtClean="0"/>
              <a:t>This all made intuitive sense and validates the PCA and the clustering.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76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mtClean="0"/>
              <a:t>Doing similar analyses for the other clusters,</a:t>
            </a:r>
            <a:r>
              <a:rPr lang="en-US" baseline="0" smtClean="0"/>
              <a:t> I saw that the topics have “home grounds” on the corners of the PCA plot, so to speak.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80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mtClean="0"/>
              <a:t>In addition, when you compare songs just from the 90s</a:t>
            </a:r>
            <a:r>
              <a:rPr lang="en-US" baseline="0" smtClean="0"/>
              <a:t> and just from the 2010s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mtClean="0"/>
              <a:t>I saw</a:t>
            </a:r>
            <a:r>
              <a:rPr lang="en-US" baseline="0" smtClean="0"/>
              <a:t> two clusters that had very big changes in their proportions over time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65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mtClean="0"/>
              <a:t>And it turns out songs heavy on the hip-hop</a:t>
            </a:r>
            <a:r>
              <a:rPr lang="en-US" baseline="0" smtClean="0"/>
              <a:t> topic saw a huge boost in numbers over the years</a:t>
            </a:r>
            <a:endParaRPr lang="en-US" smtClean="0"/>
          </a:p>
          <a:p>
            <a:pPr marL="158750" indent="0">
              <a:buNone/>
            </a:pPr>
            <a:r>
              <a:rPr lang="en-US" baseline="0" smtClean="0"/>
              <a:t>While the reminisce topic saw a big decline,</a:t>
            </a:r>
          </a:p>
          <a:p>
            <a:pPr marL="158750" indent="0">
              <a:buNone/>
            </a:pPr>
            <a:r>
              <a:rPr lang="en-US" baseline="0" smtClean="0"/>
              <a:t>Which was interesting.</a:t>
            </a:r>
          </a:p>
        </p:txBody>
      </p:sp>
    </p:spTree>
    <p:extLst>
      <p:ext uri="{BB962C8B-B14F-4D97-AF65-F5344CB8AC3E}">
        <p14:creationId xmlns:p14="http://schemas.microsoft.com/office/powerpoint/2010/main" val="3432102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5522eb7919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5522eb7919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So in conclusion,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Today,</a:t>
            </a:r>
            <a:r>
              <a:rPr lang="en-US" baseline="0" smtClean="0"/>
              <a:t> I will first introduce you to the project, and then talk about the extracted topics in depth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smtClean="0"/>
              <a:t>Then I will do further analysis with clustering, before I finally move into conclusions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545caf3b90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545caf3b90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For</a:t>
            </a:r>
            <a:r>
              <a:rPr lang="en-US" baseline="0" smtClean="0"/>
              <a:t> popular songs in the last 30 years, 5 major themes can be extracted from their lyrics.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smtClean="0"/>
              <a:t>Compositions of the topics have changed over the years.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smtClean="0"/>
              <a:t>In the future, I plan to extend this study into other decades, as well as other countries.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81633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243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5b63655239_1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5b63655239_1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466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smtClean="0"/>
              <a:t>So my research question is,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smtClean="0"/>
              <a:t>Analyzing popular song lyrics from the 90s to the 2010s.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smtClean="0"/>
              <a:t>And using unsupervised learning techniques, I sought to extract meaningful information from the dataset</a:t>
            </a: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5522eb7919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5522eb7919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aseline="0" smtClean="0"/>
              <a:t>In choosing the songs I want to analyze, I utilized the Billboard Year-End Charts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baseline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aseline="0" smtClean="0"/>
              <a:t>At the end of each year, Billboard releases a list of the 100 most popular songs for that year.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aseline="0" smtClean="0"/>
              <a:t>------------------------Radio Airplay + Sales + (starting more recently) Streaming statistics</a:t>
            </a:r>
            <a:endParaRPr lang="en-US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I scraped 3000 song lyrics using BS and a</a:t>
            </a:r>
            <a:r>
              <a:rPr lang="en-US" baseline="0" smtClean="0"/>
              <a:t> Genius API, and after processing I was left with 2671 songs</a:t>
            </a:r>
            <a:endParaRPr lang="en-US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On that dataset</a:t>
            </a:r>
            <a:r>
              <a:rPr lang="en-US" baseline="0" smtClean="0"/>
              <a:t> I performed TF-IDF followed by NMF for topic modeling. And </a:t>
            </a:r>
            <a:r>
              <a:rPr lang="en-US" smtClean="0"/>
              <a:t>I was able to extract 5 relevant topics, which I will go over one by one.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2530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545caf3b90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545caf3b90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The first exctracted</a:t>
            </a:r>
            <a:r>
              <a:rPr lang="en-US" baseline="0" smtClean="0"/>
              <a:t> topic was one I ended up calling “dreams”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smtClean="0"/>
              <a:t>Relevant words in this topic includes….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smtClean="0"/>
              <a:t>Songs with high scores in this topic tend to be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smtClean="0"/>
              <a:t>Some examples of songs with high scores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7084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545caf3b90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545caf3b90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The second extracted topic is</a:t>
            </a:r>
            <a:r>
              <a:rPr lang="en-US" baseline="0" smtClean="0"/>
              <a:t> this …. Expletives/Gangster topic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smtClean="0"/>
              <a:t>The important defining words include the n-word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smtClean="0"/>
              <a:t>As you see, these songs tend to have…. and talk a lot about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687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545caf3b90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545caf3b90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I</a:t>
            </a:r>
            <a:r>
              <a:rPr lang="en-US" baseline="0" smtClean="0"/>
              <a:t> named the third topic Passion slash Love.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smtClean="0"/>
              <a:t>Important words include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smtClean="0"/>
              <a:t>These songs have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smtClean="0"/>
              <a:t>Examples are this Pitbull song…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055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545caf3b90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545caf3b90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Fourth, the topic is</a:t>
            </a:r>
            <a:r>
              <a:rPr lang="en-US" baseline="0" smtClean="0"/>
              <a:t> called “Dance”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smtClean="0"/>
              <a:t>You have words like….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smtClean="0"/>
              <a:t>(skip characteristics)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smtClean="0"/>
              <a:t>Examples include </a:t>
            </a:r>
            <a:endParaRPr lang="en-US" baseline="0"/>
          </a:p>
        </p:txBody>
      </p:sp>
    </p:spTree>
    <p:extLst>
      <p:ext uri="{BB962C8B-B14F-4D97-AF65-F5344CB8AC3E}">
        <p14:creationId xmlns:p14="http://schemas.microsoft.com/office/powerpoint/2010/main" val="2124376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545caf3b90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545caf3b90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The</a:t>
            </a:r>
            <a:r>
              <a:rPr lang="en-US" baseline="0" smtClean="0"/>
              <a:t> final topic is an interesting one, one I named “reminisce”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smtClean="0"/>
              <a:t>Important words include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smtClean="0"/>
              <a:t>And these songs are related to memory. A lot of these songs keep asking you, do you remember this, remember that.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0599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03107" y="0"/>
            <a:ext cx="3651000" cy="5143500"/>
          </a:xfrm>
          <a:prstGeom prst="rect">
            <a:avLst/>
          </a:prstGeom>
          <a:solidFill>
            <a:srgbClr val="D8A4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09343" y="1651523"/>
            <a:ext cx="2285700" cy="178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D8AA44"/>
              </a:buClr>
              <a:buSzPts val="3600"/>
              <a:buNone/>
              <a:defRPr sz="3600">
                <a:solidFill>
                  <a:srgbClr val="D8AA4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8AA44"/>
              </a:buClr>
              <a:buSzPts val="3600"/>
              <a:buNone/>
              <a:defRPr sz="3600">
                <a:solidFill>
                  <a:srgbClr val="D8AA4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8AA44"/>
              </a:buClr>
              <a:buSzPts val="3600"/>
              <a:buNone/>
              <a:defRPr sz="3600">
                <a:solidFill>
                  <a:srgbClr val="D8AA4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8AA44"/>
              </a:buClr>
              <a:buSzPts val="3600"/>
              <a:buNone/>
              <a:defRPr sz="3600">
                <a:solidFill>
                  <a:srgbClr val="D8AA4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8AA44"/>
              </a:buClr>
              <a:buSzPts val="3600"/>
              <a:buNone/>
              <a:defRPr sz="3600">
                <a:solidFill>
                  <a:srgbClr val="D8AA4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8AA44"/>
              </a:buClr>
              <a:buSzPts val="3600"/>
              <a:buNone/>
              <a:defRPr sz="3600">
                <a:solidFill>
                  <a:srgbClr val="D8AA4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8AA44"/>
              </a:buClr>
              <a:buSzPts val="3600"/>
              <a:buNone/>
              <a:defRPr sz="3600">
                <a:solidFill>
                  <a:srgbClr val="D8AA4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8AA44"/>
              </a:buClr>
              <a:buSzPts val="3600"/>
              <a:buNone/>
              <a:defRPr sz="3600">
                <a:solidFill>
                  <a:srgbClr val="D8AA4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8AA44"/>
              </a:buClr>
              <a:buSzPts val="3600"/>
              <a:buNone/>
              <a:defRPr sz="3600">
                <a:solidFill>
                  <a:srgbClr val="D8AA44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6271475" y="1623125"/>
            <a:ext cx="2285700" cy="17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rot="-5400000">
            <a:off x="2232500" y="2213250"/>
            <a:ext cx="38730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text 2">
  <p:cSld name="CUSTOM_8_1">
    <p:bg>
      <p:bgPr>
        <a:solidFill>
          <a:srgbClr val="B25148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/>
          <p:nvPr/>
        </p:nvSpPr>
        <p:spPr>
          <a:xfrm>
            <a:off x="371000" y="1370250"/>
            <a:ext cx="5716800" cy="2403000"/>
          </a:xfrm>
          <a:prstGeom prst="rect">
            <a:avLst/>
          </a:prstGeom>
          <a:solidFill>
            <a:srgbClr val="D8A4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642050" y="183375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  <a:defRPr>
                <a:solidFill>
                  <a:srgbClr val="F3F3F3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Char char="○"/>
              <a:defRPr>
                <a:solidFill>
                  <a:srgbClr val="F3F3F3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Char char="■"/>
              <a:defRPr>
                <a:solidFill>
                  <a:srgbClr val="F3F3F3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  <a:defRPr>
                <a:solidFill>
                  <a:srgbClr val="F3F3F3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Char char="○"/>
              <a:defRPr>
                <a:solidFill>
                  <a:srgbClr val="F3F3F3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Char char="■"/>
              <a:defRPr>
                <a:solidFill>
                  <a:srgbClr val="F3F3F3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  <a:defRPr>
                <a:solidFill>
                  <a:srgbClr val="F3F3F3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Char char="○"/>
              <a:defRPr>
                <a:solidFill>
                  <a:srgbClr val="F3F3F3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Char char="■"/>
              <a:defRPr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ctrTitle"/>
          </p:nvPr>
        </p:nvSpPr>
        <p:spPr>
          <a:xfrm>
            <a:off x="6829900" y="111450"/>
            <a:ext cx="1942800" cy="117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 sz="140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000"/>
              <a:buNone/>
              <a:defRPr sz="4000">
                <a:solidFill>
                  <a:srgbClr val="F3F3F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000"/>
              <a:buNone/>
              <a:defRPr sz="4000">
                <a:solidFill>
                  <a:srgbClr val="F3F3F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000"/>
              <a:buNone/>
              <a:defRPr sz="4000">
                <a:solidFill>
                  <a:srgbClr val="F3F3F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000"/>
              <a:buNone/>
              <a:defRPr sz="4000">
                <a:solidFill>
                  <a:srgbClr val="F3F3F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000"/>
              <a:buNone/>
              <a:defRPr sz="4000">
                <a:solidFill>
                  <a:srgbClr val="F3F3F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000"/>
              <a:buNone/>
              <a:defRPr sz="4000">
                <a:solidFill>
                  <a:srgbClr val="F3F3F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000"/>
              <a:buNone/>
              <a:defRPr sz="4000">
                <a:solidFill>
                  <a:srgbClr val="F3F3F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000"/>
              <a:buNone/>
              <a:defRPr sz="4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cxnSp>
        <p:nvCxnSpPr>
          <p:cNvPr id="149" name="Google Shape;149;p22"/>
          <p:cNvCxnSpPr/>
          <p:nvPr/>
        </p:nvCxnSpPr>
        <p:spPr>
          <a:xfrm>
            <a:off x="7820650" y="302975"/>
            <a:ext cx="13233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22"/>
          <p:cNvCxnSpPr/>
          <p:nvPr/>
        </p:nvCxnSpPr>
        <p:spPr>
          <a:xfrm>
            <a:off x="7820650" y="1089950"/>
            <a:ext cx="13233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CUSTOM_1_1_1">
    <p:bg>
      <p:bgPr>
        <a:solidFill>
          <a:srgbClr val="B25148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 rot="-5400000">
            <a:off x="3029038" y="1126013"/>
            <a:ext cx="1704000" cy="11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None/>
              <a:defRPr sz="6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252305" y="1538100"/>
            <a:ext cx="20985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 rot="-5400000">
            <a:off x="3029038" y="2045938"/>
            <a:ext cx="1704000" cy="11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None/>
              <a:defRPr sz="6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3"/>
          </p:nvPr>
        </p:nvSpPr>
        <p:spPr>
          <a:xfrm>
            <a:off x="1252305" y="2458020"/>
            <a:ext cx="20985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4" hasCustomPrompt="1"/>
          </p:nvPr>
        </p:nvSpPr>
        <p:spPr>
          <a:xfrm rot="-5400000">
            <a:off x="3029038" y="2965888"/>
            <a:ext cx="1704000" cy="11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None/>
              <a:defRPr sz="6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5"/>
          </p:nvPr>
        </p:nvSpPr>
        <p:spPr>
          <a:xfrm>
            <a:off x="1183355" y="3377977"/>
            <a:ext cx="20985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6" hasCustomPrompt="1"/>
          </p:nvPr>
        </p:nvSpPr>
        <p:spPr>
          <a:xfrm rot="-5400000">
            <a:off x="4430838" y="1126013"/>
            <a:ext cx="1704000" cy="11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None/>
              <a:defRPr sz="6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7"/>
          </p:nvPr>
        </p:nvSpPr>
        <p:spPr>
          <a:xfrm>
            <a:off x="5862155" y="1538100"/>
            <a:ext cx="20985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8" hasCustomPrompt="1"/>
          </p:nvPr>
        </p:nvSpPr>
        <p:spPr>
          <a:xfrm rot="-5400000">
            <a:off x="4430838" y="2045938"/>
            <a:ext cx="1704000" cy="11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None/>
              <a:defRPr sz="6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9"/>
          </p:nvPr>
        </p:nvSpPr>
        <p:spPr>
          <a:xfrm>
            <a:off x="5862155" y="2458025"/>
            <a:ext cx="17610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3" hasCustomPrompt="1"/>
          </p:nvPr>
        </p:nvSpPr>
        <p:spPr>
          <a:xfrm rot="-5400000">
            <a:off x="4430838" y="2965913"/>
            <a:ext cx="1704000" cy="11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None/>
              <a:defRPr sz="6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Fira Sans Extra Condensed Medium"/>
              <a:buNone/>
              <a:defRPr sz="6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4"/>
          </p:nvPr>
        </p:nvSpPr>
        <p:spPr>
          <a:xfrm>
            <a:off x="5862155" y="3378000"/>
            <a:ext cx="17610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5"/>
          </p:nvPr>
        </p:nvSpPr>
        <p:spPr>
          <a:xfrm>
            <a:off x="6829900" y="111450"/>
            <a:ext cx="1942800" cy="117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 sz="140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000"/>
              <a:buNone/>
              <a:defRPr sz="4000">
                <a:solidFill>
                  <a:srgbClr val="F3F3F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000"/>
              <a:buNone/>
              <a:defRPr sz="4000">
                <a:solidFill>
                  <a:srgbClr val="F3F3F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000"/>
              <a:buNone/>
              <a:defRPr sz="4000">
                <a:solidFill>
                  <a:srgbClr val="F3F3F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000"/>
              <a:buNone/>
              <a:defRPr sz="4000">
                <a:solidFill>
                  <a:srgbClr val="F3F3F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000"/>
              <a:buNone/>
              <a:defRPr sz="4000">
                <a:solidFill>
                  <a:srgbClr val="F3F3F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000"/>
              <a:buNone/>
              <a:defRPr sz="4000">
                <a:solidFill>
                  <a:srgbClr val="F3F3F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000"/>
              <a:buNone/>
              <a:defRPr sz="4000">
                <a:solidFill>
                  <a:srgbClr val="F3F3F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000"/>
              <a:buNone/>
              <a:defRPr sz="4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7820650" y="302975"/>
            <a:ext cx="13233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3"/>
          <p:cNvCxnSpPr/>
          <p:nvPr/>
        </p:nvCxnSpPr>
        <p:spPr>
          <a:xfrm>
            <a:off x="7820650" y="1089950"/>
            <a:ext cx="13233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_1_1_2_1_1_1_1">
    <p:bg>
      <p:bgPr>
        <a:solidFill>
          <a:srgbClr val="FFFFFF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ctrTitle"/>
          </p:nvPr>
        </p:nvSpPr>
        <p:spPr>
          <a:xfrm>
            <a:off x="6829900" y="111450"/>
            <a:ext cx="1942800" cy="117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1400"/>
              <a:buNone/>
              <a:defRPr sz="1400">
                <a:solidFill>
                  <a:srgbClr val="27667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None/>
              <a:defRPr sz="4000">
                <a:solidFill>
                  <a:srgbClr val="27667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None/>
              <a:defRPr sz="4000">
                <a:solidFill>
                  <a:srgbClr val="27667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None/>
              <a:defRPr sz="4000">
                <a:solidFill>
                  <a:srgbClr val="27667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None/>
              <a:defRPr sz="4000">
                <a:solidFill>
                  <a:srgbClr val="27667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None/>
              <a:defRPr sz="4000">
                <a:solidFill>
                  <a:srgbClr val="27667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None/>
              <a:defRPr sz="4000">
                <a:solidFill>
                  <a:srgbClr val="27667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None/>
              <a:defRPr sz="4000">
                <a:solidFill>
                  <a:srgbClr val="27667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None/>
              <a:defRPr sz="4000">
                <a:solidFill>
                  <a:srgbClr val="276670"/>
                </a:solidFill>
              </a:defRPr>
            </a:lvl9pPr>
          </a:lstStyle>
          <a:p>
            <a:endParaRPr/>
          </a:p>
        </p:txBody>
      </p:sp>
      <p:cxnSp>
        <p:nvCxnSpPr>
          <p:cNvPr id="47" name="Google Shape;47;p6"/>
          <p:cNvCxnSpPr/>
          <p:nvPr/>
        </p:nvCxnSpPr>
        <p:spPr>
          <a:xfrm>
            <a:off x="7820650" y="302975"/>
            <a:ext cx="1323300" cy="0"/>
          </a:xfrm>
          <a:prstGeom prst="straightConnector1">
            <a:avLst/>
          </a:prstGeom>
          <a:noFill/>
          <a:ln w="19050" cap="flat" cmpd="sng">
            <a:solidFill>
              <a:srgbClr val="27667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48;p6"/>
          <p:cNvCxnSpPr/>
          <p:nvPr/>
        </p:nvCxnSpPr>
        <p:spPr>
          <a:xfrm>
            <a:off x="7820650" y="1089950"/>
            <a:ext cx="1323300" cy="0"/>
          </a:xfrm>
          <a:prstGeom prst="straightConnector1">
            <a:avLst/>
          </a:prstGeom>
          <a:noFill/>
          <a:ln w="19050" cap="flat" cmpd="sng">
            <a:solidFill>
              <a:srgbClr val="27667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">
  <p:cSld name="TITLE_ONLY_4_1">
    <p:bg>
      <p:bgPr>
        <a:solidFill>
          <a:srgbClr val="D8A45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subTitle" idx="1"/>
          </p:nvPr>
        </p:nvSpPr>
        <p:spPr>
          <a:xfrm>
            <a:off x="3173400" y="1348830"/>
            <a:ext cx="2797200" cy="8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ubTitle" idx="2"/>
          </p:nvPr>
        </p:nvSpPr>
        <p:spPr>
          <a:xfrm>
            <a:off x="3173388" y="3448744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ctrTitle"/>
          </p:nvPr>
        </p:nvSpPr>
        <p:spPr>
          <a:xfrm>
            <a:off x="3173391" y="404170"/>
            <a:ext cx="27972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ctrTitle" idx="3"/>
          </p:nvPr>
        </p:nvSpPr>
        <p:spPr>
          <a:xfrm>
            <a:off x="3173394" y="2581378"/>
            <a:ext cx="27972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ctrTitle" idx="4"/>
          </p:nvPr>
        </p:nvSpPr>
        <p:spPr>
          <a:xfrm>
            <a:off x="6829900" y="111450"/>
            <a:ext cx="1942800" cy="117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 sz="140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000"/>
              <a:buNone/>
              <a:defRPr sz="4000">
                <a:solidFill>
                  <a:srgbClr val="F3F3F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000"/>
              <a:buNone/>
              <a:defRPr sz="4000">
                <a:solidFill>
                  <a:srgbClr val="F3F3F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000"/>
              <a:buNone/>
              <a:defRPr sz="4000">
                <a:solidFill>
                  <a:srgbClr val="F3F3F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000"/>
              <a:buNone/>
              <a:defRPr sz="4000">
                <a:solidFill>
                  <a:srgbClr val="F3F3F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000"/>
              <a:buNone/>
              <a:defRPr sz="4000">
                <a:solidFill>
                  <a:srgbClr val="F3F3F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000"/>
              <a:buNone/>
              <a:defRPr sz="4000">
                <a:solidFill>
                  <a:srgbClr val="F3F3F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000"/>
              <a:buNone/>
              <a:defRPr sz="4000">
                <a:solidFill>
                  <a:srgbClr val="F3F3F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000"/>
              <a:buNone/>
              <a:defRPr sz="4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cxnSp>
        <p:nvCxnSpPr>
          <p:cNvPr id="60" name="Google Shape;60;p8"/>
          <p:cNvCxnSpPr/>
          <p:nvPr/>
        </p:nvCxnSpPr>
        <p:spPr>
          <a:xfrm>
            <a:off x="7820650" y="302975"/>
            <a:ext cx="13233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8"/>
          <p:cNvCxnSpPr/>
          <p:nvPr/>
        </p:nvCxnSpPr>
        <p:spPr>
          <a:xfrm>
            <a:off x="7820650" y="1089950"/>
            <a:ext cx="13233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CUSTOM_7_2_1">
    <p:bg>
      <p:bgPr>
        <a:solidFill>
          <a:srgbClr val="D8A45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6829900" y="111450"/>
            <a:ext cx="1942800" cy="117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 sz="140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None/>
              <a:defRPr sz="4000">
                <a:solidFill>
                  <a:srgbClr val="27667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None/>
              <a:defRPr sz="4000">
                <a:solidFill>
                  <a:srgbClr val="27667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None/>
              <a:defRPr sz="4000">
                <a:solidFill>
                  <a:srgbClr val="27667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None/>
              <a:defRPr sz="4000">
                <a:solidFill>
                  <a:srgbClr val="27667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None/>
              <a:defRPr sz="4000">
                <a:solidFill>
                  <a:srgbClr val="27667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None/>
              <a:defRPr sz="4000">
                <a:solidFill>
                  <a:srgbClr val="27667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None/>
              <a:defRPr sz="4000">
                <a:solidFill>
                  <a:srgbClr val="27667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None/>
              <a:defRPr sz="4000">
                <a:solidFill>
                  <a:srgbClr val="276670"/>
                </a:solidFill>
              </a:defRPr>
            </a:lvl9pPr>
          </a:lstStyle>
          <a:p>
            <a:endParaRPr/>
          </a:p>
        </p:txBody>
      </p:sp>
      <p:cxnSp>
        <p:nvCxnSpPr>
          <p:cNvPr id="87" name="Google Shape;87;p13"/>
          <p:cNvCxnSpPr/>
          <p:nvPr/>
        </p:nvCxnSpPr>
        <p:spPr>
          <a:xfrm>
            <a:off x="7820650" y="302975"/>
            <a:ext cx="13233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7820650" y="1089950"/>
            <a:ext cx="13233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3">
  <p:cSld name="CUSTOM_6_1_1_2_1_1_1_2"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 flipH="1">
            <a:off x="0" y="2754550"/>
            <a:ext cx="7260600" cy="1730400"/>
          </a:xfrm>
          <a:prstGeom prst="rect">
            <a:avLst/>
          </a:prstGeom>
          <a:solidFill>
            <a:srgbClr val="B25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hasCustomPrompt="1"/>
          </p:nvPr>
        </p:nvSpPr>
        <p:spPr>
          <a:xfrm flipH="1">
            <a:off x="6335200" y="236710"/>
            <a:ext cx="2536800" cy="15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9600"/>
              <a:buNone/>
              <a:defRPr sz="960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0"/>
              <a:buFont typeface="Fira Sans Extra Condensed Medium"/>
              <a:buNone/>
              <a:defRPr sz="30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0"/>
              <a:buFont typeface="Fira Sans Extra Condensed Medium"/>
              <a:buNone/>
              <a:defRPr sz="30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0"/>
              <a:buFont typeface="Fira Sans Extra Condensed Medium"/>
              <a:buNone/>
              <a:defRPr sz="30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0"/>
              <a:buFont typeface="Fira Sans Extra Condensed Medium"/>
              <a:buNone/>
              <a:defRPr sz="30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0"/>
              <a:buFont typeface="Fira Sans Extra Condensed Medium"/>
              <a:buNone/>
              <a:defRPr sz="30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0"/>
              <a:buFont typeface="Fira Sans Extra Condensed Medium"/>
              <a:buNone/>
              <a:defRPr sz="30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0"/>
              <a:buFont typeface="Fira Sans Extra Condensed Medium"/>
              <a:buNone/>
              <a:defRPr sz="30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0"/>
              <a:buFont typeface="Fira Sans Extra Condensed Medium"/>
              <a:buNone/>
              <a:defRPr sz="30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ctrTitle" idx="2"/>
          </p:nvPr>
        </p:nvSpPr>
        <p:spPr>
          <a:xfrm>
            <a:off x="6112268" y="2728610"/>
            <a:ext cx="2285700" cy="178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1693800" y="3595279"/>
            <a:ext cx="38730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10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803175" y="2328600"/>
            <a:ext cx="2347500" cy="2059200"/>
          </a:xfrm>
          <a:prstGeom prst="rect">
            <a:avLst/>
          </a:prstGeom>
          <a:solidFill>
            <a:srgbClr val="D8A4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3398250" y="2328600"/>
            <a:ext cx="2347500" cy="2059200"/>
          </a:xfrm>
          <a:prstGeom prst="rect">
            <a:avLst/>
          </a:prstGeom>
          <a:solidFill>
            <a:srgbClr val="2766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5993325" y="2328600"/>
            <a:ext cx="2347500" cy="2059200"/>
          </a:xfrm>
          <a:prstGeom prst="rect">
            <a:avLst/>
          </a:prstGeom>
          <a:solidFill>
            <a:srgbClr val="B25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1"/>
          </p:nvPr>
        </p:nvSpPr>
        <p:spPr>
          <a:xfrm>
            <a:off x="972225" y="3275522"/>
            <a:ext cx="2009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ubTitle" idx="2"/>
          </p:nvPr>
        </p:nvSpPr>
        <p:spPr>
          <a:xfrm>
            <a:off x="3567300" y="3275522"/>
            <a:ext cx="2009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3"/>
          </p:nvPr>
        </p:nvSpPr>
        <p:spPr>
          <a:xfrm>
            <a:off x="6162375" y="3275522"/>
            <a:ext cx="2009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4"/>
          </p:nvPr>
        </p:nvSpPr>
        <p:spPr>
          <a:xfrm>
            <a:off x="972225" y="2134047"/>
            <a:ext cx="2009400" cy="111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5"/>
          </p:nvPr>
        </p:nvSpPr>
        <p:spPr>
          <a:xfrm>
            <a:off x="3567300" y="2134047"/>
            <a:ext cx="2009400" cy="111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ubTitle" idx="6"/>
          </p:nvPr>
        </p:nvSpPr>
        <p:spPr>
          <a:xfrm>
            <a:off x="6162375" y="2134047"/>
            <a:ext cx="2009400" cy="111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ighteous"/>
              <a:buNone/>
              <a:defRPr sz="1400">
                <a:solidFill>
                  <a:srgbClr val="F3F3F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ctrTitle"/>
          </p:nvPr>
        </p:nvSpPr>
        <p:spPr>
          <a:xfrm>
            <a:off x="6829900" y="111450"/>
            <a:ext cx="1942800" cy="117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1400"/>
              <a:buNone/>
              <a:defRPr sz="1400">
                <a:solidFill>
                  <a:srgbClr val="27667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None/>
              <a:defRPr sz="4000">
                <a:solidFill>
                  <a:srgbClr val="27667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None/>
              <a:defRPr sz="4000">
                <a:solidFill>
                  <a:srgbClr val="27667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None/>
              <a:defRPr sz="4000">
                <a:solidFill>
                  <a:srgbClr val="27667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None/>
              <a:defRPr sz="4000">
                <a:solidFill>
                  <a:srgbClr val="27667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None/>
              <a:defRPr sz="4000">
                <a:solidFill>
                  <a:srgbClr val="27667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None/>
              <a:defRPr sz="4000">
                <a:solidFill>
                  <a:srgbClr val="27667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None/>
              <a:defRPr sz="4000">
                <a:solidFill>
                  <a:srgbClr val="27667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None/>
              <a:defRPr sz="4000">
                <a:solidFill>
                  <a:srgbClr val="276670"/>
                </a:solidFill>
              </a:defRPr>
            </a:lvl9pPr>
          </a:lstStyle>
          <a:p>
            <a:endParaRPr/>
          </a:p>
        </p:txBody>
      </p:sp>
      <p:cxnSp>
        <p:nvCxnSpPr>
          <p:cNvPr id="133" name="Google Shape;133;p19"/>
          <p:cNvCxnSpPr/>
          <p:nvPr/>
        </p:nvCxnSpPr>
        <p:spPr>
          <a:xfrm>
            <a:off x="7820650" y="302975"/>
            <a:ext cx="1323300" cy="0"/>
          </a:xfrm>
          <a:prstGeom prst="straightConnector1">
            <a:avLst/>
          </a:prstGeom>
          <a:noFill/>
          <a:ln w="19050" cap="flat" cmpd="sng">
            <a:solidFill>
              <a:srgbClr val="27667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9"/>
          <p:cNvCxnSpPr/>
          <p:nvPr/>
        </p:nvCxnSpPr>
        <p:spPr>
          <a:xfrm>
            <a:off x="7820650" y="1089950"/>
            <a:ext cx="1323300" cy="0"/>
          </a:xfrm>
          <a:prstGeom prst="straightConnector1">
            <a:avLst/>
          </a:prstGeom>
          <a:noFill/>
          <a:ln w="19050" cap="flat" cmpd="sng">
            <a:solidFill>
              <a:srgbClr val="27667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text">
  <p:cSld name="CUSTOM_8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642050" y="183375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1200"/>
              <a:buChar char="●"/>
              <a:defRPr>
                <a:solidFill>
                  <a:srgbClr val="27667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Char char="○"/>
              <a:defRPr>
                <a:solidFill>
                  <a:srgbClr val="27667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Char char="■"/>
              <a:defRPr>
                <a:solidFill>
                  <a:srgbClr val="27667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Char char="●"/>
              <a:defRPr>
                <a:solidFill>
                  <a:srgbClr val="27667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Char char="○"/>
              <a:defRPr>
                <a:solidFill>
                  <a:srgbClr val="27667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Char char="■"/>
              <a:defRPr>
                <a:solidFill>
                  <a:srgbClr val="27667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Char char="●"/>
              <a:defRPr>
                <a:solidFill>
                  <a:srgbClr val="27667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Char char="○"/>
              <a:defRPr>
                <a:solidFill>
                  <a:srgbClr val="27667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276670"/>
              </a:buClr>
              <a:buSzPts val="1200"/>
              <a:buChar char="■"/>
              <a:defRPr>
                <a:solidFill>
                  <a:srgbClr val="276670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ctrTitle"/>
          </p:nvPr>
        </p:nvSpPr>
        <p:spPr>
          <a:xfrm>
            <a:off x="6829900" y="111450"/>
            <a:ext cx="1942800" cy="117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1400"/>
              <a:buNone/>
              <a:defRPr sz="1400">
                <a:solidFill>
                  <a:srgbClr val="27667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None/>
              <a:defRPr sz="4000">
                <a:solidFill>
                  <a:srgbClr val="27667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None/>
              <a:defRPr sz="4000">
                <a:solidFill>
                  <a:srgbClr val="27667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None/>
              <a:defRPr sz="4000">
                <a:solidFill>
                  <a:srgbClr val="27667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None/>
              <a:defRPr sz="4000">
                <a:solidFill>
                  <a:srgbClr val="27667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None/>
              <a:defRPr sz="4000">
                <a:solidFill>
                  <a:srgbClr val="27667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None/>
              <a:defRPr sz="4000">
                <a:solidFill>
                  <a:srgbClr val="27667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None/>
              <a:defRPr sz="4000">
                <a:solidFill>
                  <a:srgbClr val="27667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None/>
              <a:defRPr sz="4000">
                <a:solidFill>
                  <a:srgbClr val="276670"/>
                </a:solidFill>
              </a:defRPr>
            </a:lvl9pPr>
          </a:lstStyle>
          <a:p>
            <a:endParaRPr/>
          </a:p>
        </p:txBody>
      </p:sp>
      <p:cxnSp>
        <p:nvCxnSpPr>
          <p:cNvPr id="138" name="Google Shape;138;p20"/>
          <p:cNvCxnSpPr/>
          <p:nvPr/>
        </p:nvCxnSpPr>
        <p:spPr>
          <a:xfrm>
            <a:off x="7820650" y="302975"/>
            <a:ext cx="1323300" cy="0"/>
          </a:xfrm>
          <a:prstGeom prst="straightConnector1">
            <a:avLst/>
          </a:prstGeom>
          <a:noFill/>
          <a:ln w="19050" cap="flat" cmpd="sng">
            <a:solidFill>
              <a:srgbClr val="27667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20"/>
          <p:cNvCxnSpPr/>
          <p:nvPr/>
        </p:nvCxnSpPr>
        <p:spPr>
          <a:xfrm>
            <a:off x="7820650" y="1089950"/>
            <a:ext cx="1323300" cy="0"/>
          </a:xfrm>
          <a:prstGeom prst="straightConnector1">
            <a:avLst/>
          </a:prstGeom>
          <a:noFill/>
          <a:ln w="19050" cap="flat" cmpd="sng">
            <a:solidFill>
              <a:srgbClr val="27667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1_1_2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 flipH="1">
            <a:off x="4708825" y="0"/>
            <a:ext cx="3651000" cy="5143500"/>
          </a:xfrm>
          <a:prstGeom prst="rect">
            <a:avLst/>
          </a:prstGeom>
          <a:solidFill>
            <a:srgbClr val="D8A4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ctrTitle"/>
          </p:nvPr>
        </p:nvSpPr>
        <p:spPr>
          <a:xfrm flipH="1">
            <a:off x="1230475" y="1651523"/>
            <a:ext cx="2285700" cy="178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D8AA44"/>
              </a:buClr>
              <a:buSzPts val="3600"/>
              <a:buNone/>
              <a:defRPr sz="3600">
                <a:solidFill>
                  <a:srgbClr val="D8AA4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8AA44"/>
              </a:buClr>
              <a:buSzPts val="3600"/>
              <a:buNone/>
              <a:defRPr sz="3600">
                <a:solidFill>
                  <a:srgbClr val="D8AA4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8AA44"/>
              </a:buClr>
              <a:buSzPts val="3600"/>
              <a:buNone/>
              <a:defRPr sz="3600">
                <a:solidFill>
                  <a:srgbClr val="D8AA4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8AA44"/>
              </a:buClr>
              <a:buSzPts val="3600"/>
              <a:buNone/>
              <a:defRPr sz="3600">
                <a:solidFill>
                  <a:srgbClr val="D8AA4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8AA44"/>
              </a:buClr>
              <a:buSzPts val="3600"/>
              <a:buNone/>
              <a:defRPr sz="3600">
                <a:solidFill>
                  <a:srgbClr val="D8AA4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8AA44"/>
              </a:buClr>
              <a:buSzPts val="3600"/>
              <a:buNone/>
              <a:defRPr sz="3600">
                <a:solidFill>
                  <a:srgbClr val="D8AA4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8AA44"/>
              </a:buClr>
              <a:buSzPts val="3600"/>
              <a:buNone/>
              <a:defRPr sz="3600">
                <a:solidFill>
                  <a:srgbClr val="D8AA4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8AA44"/>
              </a:buClr>
              <a:buSzPts val="3600"/>
              <a:buNone/>
              <a:defRPr sz="3600">
                <a:solidFill>
                  <a:srgbClr val="D8AA4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8AA44"/>
              </a:buClr>
              <a:buSzPts val="3600"/>
              <a:buNone/>
              <a:defRPr sz="3600">
                <a:solidFill>
                  <a:srgbClr val="D8AA44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ctrTitle" idx="2"/>
          </p:nvPr>
        </p:nvSpPr>
        <p:spPr>
          <a:xfrm flipH="1">
            <a:off x="1268343" y="1623125"/>
            <a:ext cx="2285700" cy="17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 flipH="1">
            <a:off x="5139996" y="2213250"/>
            <a:ext cx="17715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●"/>
              <a:defRPr sz="1200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○"/>
              <a:defRPr sz="1200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■"/>
              <a:defRPr sz="1200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●"/>
              <a:defRPr sz="1200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○"/>
              <a:defRPr sz="1200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■"/>
              <a:defRPr sz="1200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●"/>
              <a:defRPr sz="1200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○"/>
              <a:defRPr sz="1200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76670"/>
              </a:buClr>
              <a:buSzPts val="1200"/>
              <a:buFont typeface="Anaheim"/>
              <a:buChar char="■"/>
              <a:defRPr sz="1200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9" r:id="rId5"/>
    <p:sldLayoutId id="2147483660" r:id="rId6"/>
    <p:sldLayoutId id="2147483665" r:id="rId7"/>
    <p:sldLayoutId id="2147483666" r:id="rId8"/>
    <p:sldLayoutId id="2147483667" r:id="rId9"/>
    <p:sldLayoutId id="214748366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go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/>
          <p:nvPr/>
        </p:nvSpPr>
        <p:spPr>
          <a:xfrm>
            <a:off x="6514600" y="1484025"/>
            <a:ext cx="1875300" cy="21174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ctrTitle"/>
          </p:nvPr>
        </p:nvSpPr>
        <p:spPr>
          <a:xfrm>
            <a:off x="6309343" y="1651523"/>
            <a:ext cx="2285700" cy="17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smtClean="0"/>
              <a:t>SONG</a:t>
            </a:r>
            <a:br>
              <a:rPr lang="es" sz="2800" smtClean="0"/>
            </a:br>
            <a:r>
              <a:rPr lang="es" sz="2800" smtClean="0"/>
              <a:t>LYRICS</a:t>
            </a:r>
            <a:br>
              <a:rPr lang="es" sz="2800" smtClean="0"/>
            </a:br>
            <a:r>
              <a:rPr lang="es" sz="2800" smtClean="0"/>
              <a:t>ANALYSIS</a:t>
            </a:r>
            <a:endParaRPr sz="2800"/>
          </a:p>
        </p:txBody>
      </p:sp>
      <p:sp>
        <p:nvSpPr>
          <p:cNvPr id="172" name="Google Shape;172;p27"/>
          <p:cNvSpPr txBox="1">
            <a:spLocks noGrp="1"/>
          </p:cNvSpPr>
          <p:nvPr>
            <p:ph type="subTitle" idx="1"/>
          </p:nvPr>
        </p:nvSpPr>
        <p:spPr>
          <a:xfrm>
            <a:off x="6271475" y="4473146"/>
            <a:ext cx="2834657" cy="546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Based on the </a:t>
            </a:r>
            <a:endParaRPr lang="en-US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Billboard Year-End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Hot 100 Singles Chart</a:t>
            </a:r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ctrTitle" idx="2"/>
          </p:nvPr>
        </p:nvSpPr>
        <p:spPr>
          <a:xfrm>
            <a:off x="6271475" y="1623125"/>
            <a:ext cx="2285700" cy="17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smtClean="0">
                <a:latin typeface="Righteous"/>
                <a:ea typeface="Righteous"/>
                <a:cs typeface="Righteous"/>
                <a:sym typeface="Righteous"/>
              </a:rPr>
              <a:t>SONG</a:t>
            </a:r>
            <a:br>
              <a:rPr lang="es" sz="2800" smtClean="0">
                <a:latin typeface="Righteous"/>
                <a:ea typeface="Righteous"/>
                <a:cs typeface="Righteous"/>
                <a:sym typeface="Righteous"/>
              </a:rPr>
            </a:br>
            <a:r>
              <a:rPr lang="es" sz="2800" smtClean="0">
                <a:latin typeface="Righteous"/>
                <a:ea typeface="Righteous"/>
                <a:cs typeface="Righteous"/>
                <a:sym typeface="Righteous"/>
              </a:rPr>
              <a:t>LYRICS</a:t>
            </a:r>
            <a:br>
              <a:rPr lang="es" sz="2800" smtClean="0">
                <a:latin typeface="Righteous"/>
                <a:ea typeface="Righteous"/>
                <a:cs typeface="Righteous"/>
                <a:sym typeface="Righteous"/>
              </a:rPr>
            </a:br>
            <a:r>
              <a:rPr lang="es" sz="2800" smtClean="0">
                <a:latin typeface="Righteous"/>
                <a:ea typeface="Righteous"/>
                <a:cs typeface="Righteous"/>
                <a:sym typeface="Righteous"/>
              </a:rPr>
              <a:t>ANALYSIS</a:t>
            </a:r>
            <a:endParaRPr sz="2800">
              <a:latin typeface="Righteous"/>
              <a:ea typeface="Righteous"/>
              <a:cs typeface="Righteous"/>
              <a:sym typeface="Righteous"/>
            </a:endParaRPr>
          </a:p>
        </p:txBody>
      </p:sp>
      <p:pic>
        <p:nvPicPr>
          <p:cNvPr id="174" name="Google Shape;174;p27"/>
          <p:cNvPicPr preferRelativeResize="0"/>
          <p:nvPr/>
        </p:nvPicPr>
        <p:blipFill rotWithShape="1">
          <a:blip r:embed="rId4">
            <a:alphaModFix/>
          </a:blip>
          <a:srcRect l="72184" t="8633" r="18457" b="9"/>
          <a:stretch/>
        </p:blipFill>
        <p:spPr>
          <a:xfrm>
            <a:off x="784175" y="0"/>
            <a:ext cx="7905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/>
          <p:nvPr/>
        </p:nvSpPr>
        <p:spPr>
          <a:xfrm>
            <a:off x="784175" y="0"/>
            <a:ext cx="790500" cy="5143500"/>
          </a:xfrm>
          <a:prstGeom prst="rect">
            <a:avLst/>
          </a:prstGeom>
          <a:solidFill>
            <a:srgbClr val="E2665B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04;p30"/>
          <p:cNvSpPr txBox="1">
            <a:spLocks/>
          </p:cNvSpPr>
          <p:nvPr/>
        </p:nvSpPr>
        <p:spPr>
          <a:xfrm rot="16200000">
            <a:off x="1935326" y="4793334"/>
            <a:ext cx="4375319" cy="70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A44"/>
              </a:buClr>
              <a:buSzPts val="3600"/>
              <a:buFont typeface="Righteous"/>
              <a:buNone/>
              <a:defRPr sz="3600" b="0" i="0" u="none" strike="noStrike" cap="none">
                <a:solidFill>
                  <a:srgbClr val="D8AA4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A44"/>
              </a:buClr>
              <a:buSzPts val="3600"/>
              <a:buFont typeface="Righteous"/>
              <a:buNone/>
              <a:defRPr sz="3600" b="0" i="0" u="none" strike="noStrike" cap="none">
                <a:solidFill>
                  <a:srgbClr val="D8AA44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A44"/>
              </a:buClr>
              <a:buSzPts val="3600"/>
              <a:buFont typeface="Righteous"/>
              <a:buNone/>
              <a:defRPr sz="3600" b="0" i="0" u="none" strike="noStrike" cap="none">
                <a:solidFill>
                  <a:srgbClr val="D8AA44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A44"/>
              </a:buClr>
              <a:buSzPts val="3600"/>
              <a:buFont typeface="Righteous"/>
              <a:buNone/>
              <a:defRPr sz="3600" b="0" i="0" u="none" strike="noStrike" cap="none">
                <a:solidFill>
                  <a:srgbClr val="D8AA44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A44"/>
              </a:buClr>
              <a:buSzPts val="3600"/>
              <a:buFont typeface="Righteous"/>
              <a:buNone/>
              <a:defRPr sz="3600" b="0" i="0" u="none" strike="noStrike" cap="none">
                <a:solidFill>
                  <a:srgbClr val="D8AA44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A44"/>
              </a:buClr>
              <a:buSzPts val="3600"/>
              <a:buFont typeface="Righteous"/>
              <a:buNone/>
              <a:defRPr sz="3600" b="0" i="0" u="none" strike="noStrike" cap="none">
                <a:solidFill>
                  <a:srgbClr val="D8AA44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A44"/>
              </a:buClr>
              <a:buSzPts val="3600"/>
              <a:buFont typeface="Righteous"/>
              <a:buNone/>
              <a:defRPr sz="3600" b="0" i="0" u="none" strike="noStrike" cap="none">
                <a:solidFill>
                  <a:srgbClr val="D8AA44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A44"/>
              </a:buClr>
              <a:buSzPts val="3600"/>
              <a:buFont typeface="Righteous"/>
              <a:buNone/>
              <a:defRPr sz="3600" b="0" i="0" u="none" strike="noStrike" cap="none">
                <a:solidFill>
                  <a:srgbClr val="D8AA44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A44"/>
              </a:buClr>
              <a:buSzPts val="3600"/>
              <a:buFont typeface="Righteous"/>
              <a:buNone/>
              <a:defRPr sz="3600" b="0" i="0" u="none" strike="noStrike" cap="none">
                <a:solidFill>
                  <a:srgbClr val="D8AA44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r"/>
            <a:r>
              <a:rPr lang="en-US" sz="2800" smtClean="0">
                <a:solidFill>
                  <a:schemeClr val="bg1">
                    <a:alpha val="71000"/>
                  </a:schemeClr>
                </a:solidFill>
              </a:rPr>
              <a:t>by Jay Park</a:t>
            </a:r>
            <a:endParaRPr lang="en-US" sz="2800">
              <a:solidFill>
                <a:schemeClr val="bg1">
                  <a:alpha val="71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>
            <a:spLocks noGrp="1"/>
          </p:cNvSpPr>
          <p:nvPr>
            <p:ph type="ctrTitle"/>
          </p:nvPr>
        </p:nvSpPr>
        <p:spPr>
          <a:xfrm>
            <a:off x="7437000" y="111450"/>
            <a:ext cx="13356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KMEANS CLUSTERING &amp; PCA</a:t>
            </a:r>
            <a:endParaRPr/>
          </a:p>
        </p:txBody>
      </p:sp>
      <p:sp>
        <p:nvSpPr>
          <p:cNvPr id="287" name="Google Shape;287;p32"/>
          <p:cNvSpPr/>
          <p:nvPr/>
        </p:nvSpPr>
        <p:spPr>
          <a:xfrm>
            <a:off x="0" y="0"/>
            <a:ext cx="1082100" cy="5143500"/>
          </a:xfrm>
          <a:prstGeom prst="rect">
            <a:avLst/>
          </a:prstGeom>
          <a:solidFill>
            <a:srgbClr val="D8A4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8" name="Google Shape;288;p32"/>
          <p:cNvPicPr preferRelativeResize="0"/>
          <p:nvPr/>
        </p:nvPicPr>
        <p:blipFill rotWithShape="1">
          <a:blip r:embed="rId3">
            <a:alphaModFix/>
          </a:blip>
          <a:srcRect l="72184" t="8633" r="18457" b="9"/>
          <a:stretch/>
        </p:blipFill>
        <p:spPr>
          <a:xfrm>
            <a:off x="0" y="0"/>
            <a:ext cx="7905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2"/>
          <p:cNvSpPr/>
          <p:nvPr/>
        </p:nvSpPr>
        <p:spPr>
          <a:xfrm>
            <a:off x="0" y="0"/>
            <a:ext cx="790500" cy="5143500"/>
          </a:xfrm>
          <a:prstGeom prst="rect">
            <a:avLst/>
          </a:prstGeom>
          <a:solidFill>
            <a:srgbClr val="E2665B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915;p52"/>
          <p:cNvCxnSpPr/>
          <p:nvPr/>
        </p:nvCxnSpPr>
        <p:spPr>
          <a:xfrm rot="5400000">
            <a:off x="1723027" y="2579024"/>
            <a:ext cx="2724300" cy="0"/>
          </a:xfrm>
          <a:prstGeom prst="straightConnector1">
            <a:avLst/>
          </a:prstGeom>
          <a:noFill/>
          <a:ln w="19050" cap="flat" cmpd="sng">
            <a:solidFill>
              <a:srgbClr val="27667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916;p52"/>
          <p:cNvSpPr/>
          <p:nvPr/>
        </p:nvSpPr>
        <p:spPr>
          <a:xfrm rot="5400000">
            <a:off x="2926343" y="1150875"/>
            <a:ext cx="317634" cy="991106"/>
          </a:xfrm>
          <a:custGeom>
            <a:avLst/>
            <a:gdLst/>
            <a:ahLst/>
            <a:cxnLst/>
            <a:rect l="l" t="t" r="r" b="b"/>
            <a:pathLst>
              <a:path w="3067" h="12104" extrusionOk="0">
                <a:moveTo>
                  <a:pt x="0" y="1"/>
                </a:moveTo>
                <a:lnTo>
                  <a:pt x="0" y="12103"/>
                </a:lnTo>
                <a:lnTo>
                  <a:pt x="3066" y="12103"/>
                </a:lnTo>
                <a:lnTo>
                  <a:pt x="3066" y="1"/>
                </a:lnTo>
                <a:close/>
              </a:path>
            </a:pathLst>
          </a:custGeom>
          <a:solidFill>
            <a:srgbClr val="D8A4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917;p52"/>
          <p:cNvSpPr/>
          <p:nvPr/>
        </p:nvSpPr>
        <p:spPr>
          <a:xfrm rot="5400000">
            <a:off x="2925720" y="1440475"/>
            <a:ext cx="318877" cy="2279936"/>
          </a:xfrm>
          <a:custGeom>
            <a:avLst/>
            <a:gdLst/>
            <a:ahLst/>
            <a:cxnLst/>
            <a:rect l="l" t="t" r="r" b="b"/>
            <a:pathLst>
              <a:path w="3079" h="27844" extrusionOk="0">
                <a:moveTo>
                  <a:pt x="1" y="0"/>
                </a:moveTo>
                <a:lnTo>
                  <a:pt x="1" y="27844"/>
                </a:lnTo>
                <a:lnTo>
                  <a:pt x="3079" y="27844"/>
                </a:lnTo>
                <a:lnTo>
                  <a:pt x="3079" y="0"/>
                </a:lnTo>
                <a:close/>
              </a:path>
            </a:pathLst>
          </a:custGeom>
          <a:solidFill>
            <a:srgbClr val="B25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918;p52"/>
          <p:cNvSpPr/>
          <p:nvPr/>
        </p:nvSpPr>
        <p:spPr>
          <a:xfrm rot="5400000">
            <a:off x="2926291" y="2096798"/>
            <a:ext cx="317737" cy="1901967"/>
          </a:xfrm>
          <a:custGeom>
            <a:avLst/>
            <a:gdLst/>
            <a:ahLst/>
            <a:cxnLst/>
            <a:rect l="l" t="t" r="r" b="b"/>
            <a:pathLst>
              <a:path w="3068" h="23228" extrusionOk="0">
                <a:moveTo>
                  <a:pt x="0" y="1"/>
                </a:moveTo>
                <a:lnTo>
                  <a:pt x="0" y="23227"/>
                </a:lnTo>
                <a:lnTo>
                  <a:pt x="3067" y="23227"/>
                </a:lnTo>
                <a:lnTo>
                  <a:pt x="3067" y="1"/>
                </a:lnTo>
                <a:close/>
              </a:path>
            </a:pathLst>
          </a:custGeom>
          <a:solidFill>
            <a:srgbClr val="2766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919;p52"/>
          <p:cNvSpPr/>
          <p:nvPr/>
        </p:nvSpPr>
        <p:spPr>
          <a:xfrm rot="5400000">
            <a:off x="2926343" y="3018945"/>
            <a:ext cx="317634" cy="991106"/>
          </a:xfrm>
          <a:custGeom>
            <a:avLst/>
            <a:gdLst/>
            <a:ahLst/>
            <a:cxnLst/>
            <a:rect l="l" t="t" r="r" b="b"/>
            <a:pathLst>
              <a:path w="3067" h="12104" extrusionOk="0">
                <a:moveTo>
                  <a:pt x="0" y="1"/>
                </a:moveTo>
                <a:lnTo>
                  <a:pt x="0" y="12103"/>
                </a:lnTo>
                <a:lnTo>
                  <a:pt x="3067" y="12103"/>
                </a:lnTo>
                <a:lnTo>
                  <a:pt x="3067" y="1"/>
                </a:lnTo>
                <a:close/>
              </a:path>
            </a:pathLst>
          </a:custGeom>
          <a:solidFill>
            <a:srgbClr val="2766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920;p52"/>
          <p:cNvSpPr/>
          <p:nvPr/>
        </p:nvSpPr>
        <p:spPr>
          <a:xfrm rot="5400000">
            <a:off x="2926291" y="1162143"/>
            <a:ext cx="317737" cy="1901967"/>
          </a:xfrm>
          <a:custGeom>
            <a:avLst/>
            <a:gdLst/>
            <a:ahLst/>
            <a:cxnLst/>
            <a:rect l="l" t="t" r="r" b="b"/>
            <a:pathLst>
              <a:path w="3068" h="23228" extrusionOk="0">
                <a:moveTo>
                  <a:pt x="0" y="1"/>
                </a:moveTo>
                <a:lnTo>
                  <a:pt x="0" y="23227"/>
                </a:lnTo>
                <a:lnTo>
                  <a:pt x="3067" y="23227"/>
                </a:lnTo>
                <a:lnTo>
                  <a:pt x="3067" y="1"/>
                </a:lnTo>
                <a:close/>
              </a:path>
            </a:pathLst>
          </a:custGeom>
          <a:solidFill>
            <a:srgbClr val="D8A4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921;p52"/>
          <p:cNvSpPr txBox="1">
            <a:spLocks/>
          </p:cNvSpPr>
          <p:nvPr/>
        </p:nvSpPr>
        <p:spPr>
          <a:xfrm flipH="1">
            <a:off x="2391557" y="2002724"/>
            <a:ext cx="13902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en-US" sz="1400" smtClean="0">
                <a:solidFill>
                  <a:srgbClr val="F3F3F3"/>
                </a:solidFill>
              </a:rPr>
              <a:t>‘REMINISCE’</a:t>
            </a:r>
            <a:endParaRPr lang="en-US" sz="1400">
              <a:solidFill>
                <a:srgbClr val="F3F3F3"/>
              </a:solidFill>
            </a:endParaRPr>
          </a:p>
        </p:txBody>
      </p:sp>
      <p:sp>
        <p:nvSpPr>
          <p:cNvPr id="19" name="Google Shape;922;p52"/>
          <p:cNvSpPr txBox="1">
            <a:spLocks/>
          </p:cNvSpPr>
          <p:nvPr/>
        </p:nvSpPr>
        <p:spPr>
          <a:xfrm flipH="1">
            <a:off x="1945201" y="2470036"/>
            <a:ext cx="2279927" cy="24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en-US" sz="1400" smtClean="0">
                <a:solidFill>
                  <a:srgbClr val="F3F3F3"/>
                </a:solidFill>
              </a:rPr>
              <a:t>‘EXPLETIVES/GANGSTA’</a:t>
            </a:r>
            <a:endParaRPr lang="en-US" sz="1400">
              <a:solidFill>
                <a:srgbClr val="F3F3F3"/>
              </a:solidFill>
            </a:endParaRPr>
          </a:p>
        </p:txBody>
      </p:sp>
      <p:sp>
        <p:nvSpPr>
          <p:cNvPr id="20" name="Google Shape;923;p52"/>
          <p:cNvSpPr txBox="1">
            <a:spLocks/>
          </p:cNvSpPr>
          <p:nvPr/>
        </p:nvSpPr>
        <p:spPr>
          <a:xfrm flipH="1">
            <a:off x="2134176" y="2937385"/>
            <a:ext cx="1901967" cy="246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en-US" sz="1400" smtClean="0">
                <a:solidFill>
                  <a:srgbClr val="F3F3F3"/>
                </a:solidFill>
              </a:rPr>
              <a:t>‘PASSION/LOVE’</a:t>
            </a:r>
            <a:endParaRPr lang="en-US" sz="1400">
              <a:solidFill>
                <a:srgbClr val="F3F3F3"/>
              </a:solidFill>
            </a:endParaRPr>
          </a:p>
        </p:txBody>
      </p:sp>
      <p:sp>
        <p:nvSpPr>
          <p:cNvPr id="21" name="Google Shape;924;p52"/>
          <p:cNvSpPr txBox="1">
            <a:spLocks/>
          </p:cNvSpPr>
          <p:nvPr/>
        </p:nvSpPr>
        <p:spPr>
          <a:xfrm flipH="1">
            <a:off x="2391557" y="3404736"/>
            <a:ext cx="13902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en-US" sz="1400" smtClean="0">
                <a:solidFill>
                  <a:srgbClr val="F3F3F3"/>
                </a:solidFill>
              </a:rPr>
              <a:t>‘DANCE’</a:t>
            </a:r>
            <a:endParaRPr lang="en-US" sz="1400">
              <a:solidFill>
                <a:srgbClr val="F3F3F3"/>
              </a:solidFill>
            </a:endParaRPr>
          </a:p>
        </p:txBody>
      </p:sp>
      <p:sp>
        <p:nvSpPr>
          <p:cNvPr id="22" name="Google Shape;925;p52"/>
          <p:cNvSpPr txBox="1">
            <a:spLocks/>
          </p:cNvSpPr>
          <p:nvPr/>
        </p:nvSpPr>
        <p:spPr>
          <a:xfrm flipH="1">
            <a:off x="2391557" y="1535399"/>
            <a:ext cx="13902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en-US" sz="1400" smtClean="0">
                <a:solidFill>
                  <a:srgbClr val="F3F3F3"/>
                </a:solidFill>
              </a:rPr>
              <a:t>‘DREAMS’</a:t>
            </a:r>
            <a:endParaRPr lang="en-US" sz="1400">
              <a:solidFill>
                <a:srgbClr val="F3F3F3"/>
              </a:solidFill>
            </a:endParaRPr>
          </a:p>
        </p:txBody>
      </p:sp>
      <p:sp>
        <p:nvSpPr>
          <p:cNvPr id="36" name="Google Shape;536;p39"/>
          <p:cNvSpPr txBox="1">
            <a:spLocks/>
          </p:cNvSpPr>
          <p:nvPr/>
        </p:nvSpPr>
        <p:spPr>
          <a:xfrm>
            <a:off x="4054090" y="3722227"/>
            <a:ext cx="179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r"/>
            <a:r>
              <a:rPr lang="en-US" sz="1400" smtClean="0"/>
              <a:t>K-MEANS CLUSTERING</a:t>
            </a:r>
            <a:endParaRPr lang="en-US" sz="1400"/>
          </a:p>
        </p:txBody>
      </p:sp>
      <p:sp>
        <p:nvSpPr>
          <p:cNvPr id="38" name="Google Shape;541;p39"/>
          <p:cNvSpPr/>
          <p:nvPr/>
        </p:nvSpPr>
        <p:spPr>
          <a:xfrm>
            <a:off x="4647149" y="1323527"/>
            <a:ext cx="2398715" cy="2398715"/>
          </a:xfrm>
          <a:custGeom>
            <a:avLst/>
            <a:gdLst/>
            <a:ahLst/>
            <a:cxnLst/>
            <a:rect l="l" t="t" r="r" b="b"/>
            <a:pathLst>
              <a:path w="35956" h="35956" extrusionOk="0">
                <a:moveTo>
                  <a:pt x="17984" y="14147"/>
                </a:moveTo>
                <a:cubicBezTo>
                  <a:pt x="20094" y="14147"/>
                  <a:pt x="21819" y="15862"/>
                  <a:pt x="21819" y="17984"/>
                </a:cubicBezTo>
                <a:cubicBezTo>
                  <a:pt x="21819" y="20094"/>
                  <a:pt x="20094" y="21820"/>
                  <a:pt x="17984" y="21820"/>
                </a:cubicBezTo>
                <a:cubicBezTo>
                  <a:pt x="15862" y="21820"/>
                  <a:pt x="14147" y="20094"/>
                  <a:pt x="14147" y="17984"/>
                </a:cubicBezTo>
                <a:cubicBezTo>
                  <a:pt x="14147" y="15862"/>
                  <a:pt x="15862" y="14147"/>
                  <a:pt x="17984" y="14147"/>
                </a:cubicBezTo>
                <a:close/>
                <a:moveTo>
                  <a:pt x="17984" y="1"/>
                </a:moveTo>
                <a:cubicBezTo>
                  <a:pt x="8047" y="1"/>
                  <a:pt x="0" y="8047"/>
                  <a:pt x="0" y="17984"/>
                </a:cubicBezTo>
                <a:cubicBezTo>
                  <a:pt x="0" y="27909"/>
                  <a:pt x="8047" y="35955"/>
                  <a:pt x="17984" y="35955"/>
                </a:cubicBezTo>
                <a:cubicBezTo>
                  <a:pt x="27909" y="35955"/>
                  <a:pt x="35955" y="27909"/>
                  <a:pt x="35955" y="17984"/>
                </a:cubicBezTo>
                <a:cubicBezTo>
                  <a:pt x="35955" y="8047"/>
                  <a:pt x="27909" y="1"/>
                  <a:pt x="17984" y="1"/>
                </a:cubicBezTo>
                <a:close/>
              </a:path>
            </a:pathLst>
          </a:custGeom>
          <a:solidFill>
            <a:srgbClr val="B25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542;p39"/>
          <p:cNvSpPr/>
          <p:nvPr/>
        </p:nvSpPr>
        <p:spPr>
          <a:xfrm>
            <a:off x="6630357" y="1608628"/>
            <a:ext cx="1828452" cy="1828542"/>
          </a:xfrm>
          <a:custGeom>
            <a:avLst/>
            <a:gdLst/>
            <a:ahLst/>
            <a:cxnLst/>
            <a:rect l="l" t="t" r="r" b="b"/>
            <a:pathLst>
              <a:path w="35956" h="35956" extrusionOk="0">
                <a:moveTo>
                  <a:pt x="17984" y="14147"/>
                </a:moveTo>
                <a:cubicBezTo>
                  <a:pt x="20094" y="14147"/>
                  <a:pt x="21819" y="15862"/>
                  <a:pt x="21819" y="17984"/>
                </a:cubicBezTo>
                <a:cubicBezTo>
                  <a:pt x="21819" y="20094"/>
                  <a:pt x="20094" y="21820"/>
                  <a:pt x="17984" y="21820"/>
                </a:cubicBezTo>
                <a:cubicBezTo>
                  <a:pt x="15862" y="21820"/>
                  <a:pt x="14147" y="20094"/>
                  <a:pt x="14147" y="17984"/>
                </a:cubicBezTo>
                <a:cubicBezTo>
                  <a:pt x="14147" y="15862"/>
                  <a:pt x="15862" y="14147"/>
                  <a:pt x="17984" y="14147"/>
                </a:cubicBezTo>
                <a:close/>
                <a:moveTo>
                  <a:pt x="17984" y="1"/>
                </a:moveTo>
                <a:cubicBezTo>
                  <a:pt x="8047" y="1"/>
                  <a:pt x="0" y="8047"/>
                  <a:pt x="0" y="17984"/>
                </a:cubicBezTo>
                <a:cubicBezTo>
                  <a:pt x="0" y="27909"/>
                  <a:pt x="8047" y="35955"/>
                  <a:pt x="17984" y="35955"/>
                </a:cubicBezTo>
                <a:cubicBezTo>
                  <a:pt x="27909" y="35955"/>
                  <a:pt x="35955" y="27909"/>
                  <a:pt x="35955" y="17984"/>
                </a:cubicBezTo>
                <a:cubicBezTo>
                  <a:pt x="35955" y="8047"/>
                  <a:pt x="27909" y="1"/>
                  <a:pt x="17984" y="1"/>
                </a:cubicBezTo>
                <a:close/>
              </a:path>
            </a:pathLst>
          </a:custGeom>
          <a:solidFill>
            <a:srgbClr val="2766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543;p39"/>
          <p:cNvSpPr txBox="1">
            <a:spLocks/>
          </p:cNvSpPr>
          <p:nvPr/>
        </p:nvSpPr>
        <p:spPr>
          <a:xfrm>
            <a:off x="7544665" y="3774265"/>
            <a:ext cx="179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 sz="1400" smtClean="0"/>
              <a:t>PRINCIPAL COMPONENT ANALYSIS</a:t>
            </a:r>
            <a:endParaRPr lang="en-US" sz="1400"/>
          </a:p>
        </p:txBody>
      </p:sp>
      <p:cxnSp>
        <p:nvCxnSpPr>
          <p:cNvPr id="42" name="Google Shape;545;p39"/>
          <p:cNvCxnSpPr/>
          <p:nvPr/>
        </p:nvCxnSpPr>
        <p:spPr>
          <a:xfrm rot="10800000">
            <a:off x="5846506" y="2536102"/>
            <a:ext cx="0" cy="1907700"/>
          </a:xfrm>
          <a:prstGeom prst="straightConnector1">
            <a:avLst/>
          </a:prstGeom>
          <a:noFill/>
          <a:ln w="19050" cap="flat" cmpd="sng">
            <a:solidFill>
              <a:srgbClr val="D8A45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" name="Google Shape;546;p39"/>
          <p:cNvCxnSpPr/>
          <p:nvPr/>
        </p:nvCxnSpPr>
        <p:spPr>
          <a:xfrm rot="10800000">
            <a:off x="7544593" y="2536102"/>
            <a:ext cx="0" cy="1907700"/>
          </a:xfrm>
          <a:prstGeom prst="straightConnector1">
            <a:avLst/>
          </a:prstGeom>
          <a:noFill/>
          <a:ln w="19050" cap="flat" cmpd="sng">
            <a:solidFill>
              <a:srgbClr val="D8A45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406067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28;p55"/>
          <p:cNvSpPr txBox="1">
            <a:spLocks/>
          </p:cNvSpPr>
          <p:nvPr/>
        </p:nvSpPr>
        <p:spPr>
          <a:xfrm>
            <a:off x="7420125" y="111450"/>
            <a:ext cx="1352700" cy="11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1400"/>
              <a:buFont typeface="Righteous"/>
              <a:buNone/>
              <a:defRPr sz="14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 smtClean="0"/>
              <a:t>KMEANS CLUSTERING &amp; PCA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590" t="11708" r="19471" b="12520"/>
          <a:stretch/>
        </p:blipFill>
        <p:spPr>
          <a:xfrm>
            <a:off x="1894342" y="696450"/>
            <a:ext cx="5307980" cy="335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8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28;p55"/>
          <p:cNvSpPr txBox="1">
            <a:spLocks/>
          </p:cNvSpPr>
          <p:nvPr/>
        </p:nvSpPr>
        <p:spPr>
          <a:xfrm>
            <a:off x="7420125" y="111450"/>
            <a:ext cx="1352700" cy="11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1400"/>
              <a:buFont typeface="Righteous"/>
              <a:buNone/>
              <a:defRPr sz="14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 smtClean="0"/>
              <a:t>KMEANS CLUSTERING &amp; PCA</a:t>
            </a: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894342" y="696450"/>
            <a:ext cx="5307980" cy="3355160"/>
            <a:chOff x="2007219" y="656045"/>
            <a:chExt cx="5701636" cy="37422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15590" t="11708" r="19471" b="12520"/>
            <a:stretch/>
          </p:blipFill>
          <p:spPr>
            <a:xfrm>
              <a:off x="2007219" y="656045"/>
              <a:ext cx="5701636" cy="3742200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 rot="1163690">
              <a:off x="5915113" y="3405636"/>
              <a:ext cx="1303442" cy="683941"/>
            </a:xfrm>
            <a:prstGeom prst="ellipse">
              <a:avLst/>
            </a:prstGeom>
            <a:solidFill>
              <a:srgbClr val="CC99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 rot="792493">
              <a:off x="4654242" y="2754548"/>
              <a:ext cx="1217158" cy="556766"/>
            </a:xfrm>
            <a:prstGeom prst="ellipse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Google Shape;536;p39"/>
            <p:cNvSpPr txBox="1">
              <a:spLocks/>
            </p:cNvSpPr>
            <p:nvPr/>
          </p:nvSpPr>
          <p:spPr>
            <a:xfrm>
              <a:off x="5915078" y="2998099"/>
              <a:ext cx="1792500" cy="5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9pPr>
            </a:lstStyle>
            <a:p>
              <a:pPr algn="r"/>
              <a:r>
                <a:rPr lang="en-US" sz="1400" smtClean="0">
                  <a:solidFill>
                    <a:srgbClr val="FFC000"/>
                  </a:solidFill>
                </a:rPr>
                <a:t>Cluster 11</a:t>
              </a:r>
              <a:endParaRPr lang="en-US" sz="1400">
                <a:solidFill>
                  <a:srgbClr val="FFC000"/>
                </a:solidFill>
              </a:endParaRPr>
            </a:p>
          </p:txBody>
        </p:sp>
        <p:sp>
          <p:nvSpPr>
            <p:cNvPr id="9" name="Google Shape;536;p39"/>
            <p:cNvSpPr txBox="1">
              <a:spLocks/>
            </p:cNvSpPr>
            <p:nvPr/>
          </p:nvSpPr>
          <p:spPr>
            <a:xfrm>
              <a:off x="3331121" y="3072120"/>
              <a:ext cx="1792500" cy="5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9pPr>
            </a:lstStyle>
            <a:p>
              <a:pPr algn="r"/>
              <a:r>
                <a:rPr lang="en-US" sz="1400" smtClean="0">
                  <a:solidFill>
                    <a:srgbClr val="0070C0"/>
                  </a:solidFill>
                </a:rPr>
                <a:t>Cluster 10</a:t>
              </a:r>
              <a:endParaRPr lang="en-US" sz="140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99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28;p55"/>
          <p:cNvSpPr txBox="1">
            <a:spLocks/>
          </p:cNvSpPr>
          <p:nvPr/>
        </p:nvSpPr>
        <p:spPr>
          <a:xfrm>
            <a:off x="7420125" y="111450"/>
            <a:ext cx="1352700" cy="11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1400"/>
              <a:buFont typeface="Righteous"/>
              <a:buNone/>
              <a:defRPr sz="14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 smtClean="0"/>
              <a:t>KMEANS CLUSTERING &amp; PCA</a:t>
            </a: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894342" y="696450"/>
            <a:ext cx="5307980" cy="3355160"/>
            <a:chOff x="2007219" y="656045"/>
            <a:chExt cx="5701636" cy="37422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15590" t="11708" r="19471" b="12520"/>
            <a:stretch/>
          </p:blipFill>
          <p:spPr>
            <a:xfrm>
              <a:off x="2007219" y="656045"/>
              <a:ext cx="5701636" cy="3742200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 rot="1163690">
              <a:off x="5915113" y="3405636"/>
              <a:ext cx="1303442" cy="683941"/>
            </a:xfrm>
            <a:prstGeom prst="ellipse">
              <a:avLst/>
            </a:prstGeom>
            <a:solidFill>
              <a:srgbClr val="CC99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 rot="792493">
              <a:off x="4654242" y="2754548"/>
              <a:ext cx="1217158" cy="556766"/>
            </a:xfrm>
            <a:prstGeom prst="ellipse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Google Shape;536;p39"/>
            <p:cNvSpPr txBox="1">
              <a:spLocks/>
            </p:cNvSpPr>
            <p:nvPr/>
          </p:nvSpPr>
          <p:spPr>
            <a:xfrm>
              <a:off x="5915078" y="2998099"/>
              <a:ext cx="1792500" cy="5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9pPr>
            </a:lstStyle>
            <a:p>
              <a:pPr algn="r"/>
              <a:r>
                <a:rPr lang="en-US" sz="1400" smtClean="0">
                  <a:solidFill>
                    <a:srgbClr val="FFC000"/>
                  </a:solidFill>
                </a:rPr>
                <a:t>Cluster 11</a:t>
              </a:r>
              <a:endParaRPr lang="en-US" sz="1400">
                <a:solidFill>
                  <a:srgbClr val="FFC000"/>
                </a:solidFill>
              </a:endParaRPr>
            </a:p>
          </p:txBody>
        </p:sp>
        <p:sp>
          <p:nvSpPr>
            <p:cNvPr id="9" name="Google Shape;536;p39"/>
            <p:cNvSpPr txBox="1">
              <a:spLocks/>
            </p:cNvSpPr>
            <p:nvPr/>
          </p:nvSpPr>
          <p:spPr>
            <a:xfrm>
              <a:off x="3331121" y="3072120"/>
              <a:ext cx="1792500" cy="5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9pPr>
            </a:lstStyle>
            <a:p>
              <a:pPr algn="r"/>
              <a:r>
                <a:rPr lang="en-US" sz="1400" smtClean="0">
                  <a:solidFill>
                    <a:srgbClr val="0070C0"/>
                  </a:solidFill>
                </a:rPr>
                <a:t>Cluster 10</a:t>
              </a:r>
              <a:endParaRPr lang="en-US" sz="1400">
                <a:solidFill>
                  <a:srgbClr val="0070C0"/>
                </a:solidFill>
              </a:endParaRPr>
            </a:p>
          </p:txBody>
        </p:sp>
      </p:grpSp>
      <p:sp>
        <p:nvSpPr>
          <p:cNvPr id="11" name="Google Shape;536;p39"/>
          <p:cNvSpPr txBox="1">
            <a:spLocks/>
          </p:cNvSpPr>
          <p:nvPr/>
        </p:nvSpPr>
        <p:spPr>
          <a:xfrm>
            <a:off x="7295844" y="2635461"/>
            <a:ext cx="1668741" cy="38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en-US" sz="1600" u="sng" smtClean="0">
                <a:solidFill>
                  <a:schemeClr val="tx2">
                    <a:lumMod val="50000"/>
                  </a:schemeClr>
                </a:solidFill>
              </a:rPr>
              <a:t>Cluster 11</a:t>
            </a:r>
            <a:endParaRPr lang="en-US" sz="160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Google Shape;1022;p55"/>
          <p:cNvSpPr txBox="1">
            <a:spLocks/>
          </p:cNvSpPr>
          <p:nvPr/>
        </p:nvSpPr>
        <p:spPr>
          <a:xfrm>
            <a:off x="7175808" y="2940475"/>
            <a:ext cx="1911108" cy="1429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smtClean="0">
                <a:latin typeface="Anaheim" panose="020B0604020202020204" charset="0"/>
              </a:rPr>
              <a:t>I Don’t Fu** With You</a:t>
            </a:r>
          </a:p>
          <a:p>
            <a:pPr algn="ctr"/>
            <a:r>
              <a:rPr lang="en-US" sz="1100" smtClean="0">
                <a:latin typeface="Anaheim" panose="020B0604020202020204" charset="0"/>
              </a:rPr>
              <a:t>(Big Sean ft. E-40)</a:t>
            </a:r>
          </a:p>
          <a:p>
            <a:pPr algn="ctr"/>
            <a:endParaRPr lang="en-US" sz="400">
              <a:latin typeface="Anaheim" panose="020B0604020202020204" charset="0"/>
            </a:endParaRPr>
          </a:p>
          <a:p>
            <a:pPr algn="ctr"/>
            <a:r>
              <a:rPr lang="en-US" sz="1100" smtClean="0">
                <a:latin typeface="Anaheim" panose="020B0604020202020204" charset="0"/>
              </a:rPr>
              <a:t>Bi*** Better Have My Money</a:t>
            </a:r>
          </a:p>
          <a:p>
            <a:pPr algn="ctr"/>
            <a:r>
              <a:rPr lang="en-US" sz="1100" smtClean="0">
                <a:latin typeface="Anaheim" panose="020B0604020202020204" charset="0"/>
              </a:rPr>
              <a:t>(Rihanna)</a:t>
            </a:r>
          </a:p>
          <a:p>
            <a:pPr algn="ctr"/>
            <a:endParaRPr lang="en-US" sz="500">
              <a:latin typeface="Anaheim" panose="020B0604020202020204" charset="0"/>
            </a:endParaRPr>
          </a:p>
          <a:p>
            <a:pPr algn="ctr"/>
            <a:r>
              <a:rPr lang="en-US" sz="1100" smtClean="0">
                <a:latin typeface="Anaheim" panose="020B0604020202020204" charset="0"/>
              </a:rPr>
              <a:t>The Motto</a:t>
            </a:r>
          </a:p>
          <a:p>
            <a:pPr algn="ctr"/>
            <a:r>
              <a:rPr lang="en-US" sz="1100" smtClean="0">
                <a:latin typeface="Anaheim" panose="020B0604020202020204" charset="0"/>
              </a:rPr>
              <a:t>(Drake)</a:t>
            </a:r>
            <a:endParaRPr lang="en-US" sz="1100">
              <a:latin typeface="Anahei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42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28;p55"/>
          <p:cNvSpPr txBox="1">
            <a:spLocks/>
          </p:cNvSpPr>
          <p:nvPr/>
        </p:nvSpPr>
        <p:spPr>
          <a:xfrm>
            <a:off x="7420125" y="111450"/>
            <a:ext cx="1352700" cy="11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1400"/>
              <a:buFont typeface="Righteous"/>
              <a:buNone/>
              <a:defRPr sz="14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 smtClean="0"/>
              <a:t>KMEANS CLUSTERING &amp; PCA</a:t>
            </a: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894342" y="696450"/>
            <a:ext cx="5307980" cy="3355160"/>
            <a:chOff x="2007219" y="656045"/>
            <a:chExt cx="5701636" cy="37422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15590" t="11708" r="19471" b="12520"/>
            <a:stretch/>
          </p:blipFill>
          <p:spPr>
            <a:xfrm>
              <a:off x="2007219" y="656045"/>
              <a:ext cx="5701636" cy="3742200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 rot="1163690">
              <a:off x="5915113" y="3405636"/>
              <a:ext cx="1303442" cy="683941"/>
            </a:xfrm>
            <a:prstGeom prst="ellipse">
              <a:avLst/>
            </a:prstGeom>
            <a:solidFill>
              <a:srgbClr val="CC99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 rot="792493">
              <a:off x="4654242" y="2754548"/>
              <a:ext cx="1217158" cy="556766"/>
            </a:xfrm>
            <a:prstGeom prst="ellipse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Google Shape;536;p39"/>
            <p:cNvSpPr txBox="1">
              <a:spLocks/>
            </p:cNvSpPr>
            <p:nvPr/>
          </p:nvSpPr>
          <p:spPr>
            <a:xfrm>
              <a:off x="5915078" y="2998099"/>
              <a:ext cx="1792500" cy="5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9pPr>
            </a:lstStyle>
            <a:p>
              <a:pPr algn="r"/>
              <a:r>
                <a:rPr lang="en-US" sz="1400" smtClean="0">
                  <a:solidFill>
                    <a:srgbClr val="FFC000"/>
                  </a:solidFill>
                </a:rPr>
                <a:t>Cluster 11</a:t>
              </a:r>
              <a:endParaRPr lang="en-US" sz="1400">
                <a:solidFill>
                  <a:srgbClr val="FFC000"/>
                </a:solidFill>
              </a:endParaRPr>
            </a:p>
          </p:txBody>
        </p:sp>
        <p:sp>
          <p:nvSpPr>
            <p:cNvPr id="9" name="Google Shape;536;p39"/>
            <p:cNvSpPr txBox="1">
              <a:spLocks/>
            </p:cNvSpPr>
            <p:nvPr/>
          </p:nvSpPr>
          <p:spPr>
            <a:xfrm>
              <a:off x="3331121" y="3072120"/>
              <a:ext cx="1792500" cy="5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6670"/>
                </a:buClr>
                <a:buSzPts val="2800"/>
                <a:buFont typeface="Righteous"/>
                <a:buNone/>
                <a:defRPr sz="2800" b="0" i="0" u="none" strike="noStrike" cap="none">
                  <a:solidFill>
                    <a:srgbClr val="276670"/>
                  </a:solidFill>
                  <a:latin typeface="Righteous"/>
                  <a:ea typeface="Righteous"/>
                  <a:cs typeface="Righteous"/>
                  <a:sym typeface="Righteous"/>
                </a:defRPr>
              </a:lvl9pPr>
            </a:lstStyle>
            <a:p>
              <a:pPr algn="r"/>
              <a:r>
                <a:rPr lang="en-US" sz="1400" smtClean="0">
                  <a:solidFill>
                    <a:srgbClr val="0070C0"/>
                  </a:solidFill>
                </a:rPr>
                <a:t>Cluster 10</a:t>
              </a:r>
              <a:endParaRPr lang="en-US" sz="1400">
                <a:solidFill>
                  <a:srgbClr val="0070C0"/>
                </a:solidFill>
              </a:endParaRPr>
            </a:p>
          </p:txBody>
        </p:sp>
      </p:grpSp>
      <p:sp>
        <p:nvSpPr>
          <p:cNvPr id="10" name="Google Shape;536;p39"/>
          <p:cNvSpPr txBox="1">
            <a:spLocks/>
          </p:cNvSpPr>
          <p:nvPr/>
        </p:nvSpPr>
        <p:spPr>
          <a:xfrm>
            <a:off x="85717" y="1281450"/>
            <a:ext cx="1668741" cy="38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en-US" sz="1600" u="sng" smtClean="0">
                <a:solidFill>
                  <a:schemeClr val="tx2">
                    <a:lumMod val="50000"/>
                  </a:schemeClr>
                </a:solidFill>
              </a:rPr>
              <a:t>Cluster 10</a:t>
            </a:r>
            <a:endParaRPr lang="en-US" sz="160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Google Shape;536;p39"/>
          <p:cNvSpPr txBox="1">
            <a:spLocks/>
          </p:cNvSpPr>
          <p:nvPr/>
        </p:nvSpPr>
        <p:spPr>
          <a:xfrm>
            <a:off x="7295844" y="2635461"/>
            <a:ext cx="1668741" cy="38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en-US" sz="1600" u="sng" smtClean="0">
                <a:solidFill>
                  <a:schemeClr val="tx2">
                    <a:lumMod val="50000"/>
                  </a:schemeClr>
                </a:solidFill>
              </a:rPr>
              <a:t>Cluster 11</a:t>
            </a:r>
            <a:endParaRPr lang="en-US" sz="160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Google Shape;1022;p55"/>
          <p:cNvSpPr txBox="1">
            <a:spLocks/>
          </p:cNvSpPr>
          <p:nvPr/>
        </p:nvSpPr>
        <p:spPr>
          <a:xfrm>
            <a:off x="7175808" y="2940475"/>
            <a:ext cx="1911108" cy="1429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smtClean="0">
                <a:latin typeface="Anaheim" panose="020B0604020202020204" charset="0"/>
              </a:rPr>
              <a:t>I Don’t Fu** With You</a:t>
            </a:r>
          </a:p>
          <a:p>
            <a:pPr algn="ctr"/>
            <a:r>
              <a:rPr lang="en-US" sz="1100" smtClean="0">
                <a:latin typeface="Anaheim" panose="020B0604020202020204" charset="0"/>
              </a:rPr>
              <a:t>(Big Sean ft. E-40)</a:t>
            </a:r>
          </a:p>
          <a:p>
            <a:pPr algn="ctr"/>
            <a:endParaRPr lang="en-US" sz="500">
              <a:latin typeface="Anaheim" panose="020B0604020202020204" charset="0"/>
            </a:endParaRPr>
          </a:p>
          <a:p>
            <a:pPr algn="ctr"/>
            <a:r>
              <a:rPr lang="en-US" sz="1100" smtClean="0">
                <a:latin typeface="Anaheim" panose="020B0604020202020204" charset="0"/>
              </a:rPr>
              <a:t>Bi*** Better Have My Money</a:t>
            </a:r>
          </a:p>
          <a:p>
            <a:pPr algn="ctr"/>
            <a:r>
              <a:rPr lang="en-US" sz="1100" smtClean="0">
                <a:latin typeface="Anaheim" panose="020B0604020202020204" charset="0"/>
              </a:rPr>
              <a:t>(Rihanna)</a:t>
            </a:r>
          </a:p>
          <a:p>
            <a:pPr algn="ctr"/>
            <a:endParaRPr lang="en-US" sz="500">
              <a:latin typeface="Anaheim" panose="020B0604020202020204" charset="0"/>
            </a:endParaRPr>
          </a:p>
          <a:p>
            <a:pPr algn="ctr"/>
            <a:r>
              <a:rPr lang="en-US" sz="1100" smtClean="0">
                <a:latin typeface="Anaheim" panose="020B0604020202020204" charset="0"/>
              </a:rPr>
              <a:t>The Motto</a:t>
            </a:r>
          </a:p>
          <a:p>
            <a:pPr algn="ctr"/>
            <a:r>
              <a:rPr lang="en-US" sz="1100" smtClean="0">
                <a:latin typeface="Anaheim" panose="020B0604020202020204" charset="0"/>
              </a:rPr>
              <a:t>(Drake)</a:t>
            </a:r>
            <a:endParaRPr lang="en-US" sz="1100">
              <a:latin typeface="Anaheim" panose="020B0604020202020204" charset="0"/>
            </a:endParaRPr>
          </a:p>
        </p:txBody>
      </p:sp>
      <p:sp>
        <p:nvSpPr>
          <p:cNvPr id="14" name="Google Shape;1022;p55"/>
          <p:cNvSpPr txBox="1">
            <a:spLocks/>
          </p:cNvSpPr>
          <p:nvPr/>
        </p:nvSpPr>
        <p:spPr>
          <a:xfrm>
            <a:off x="-39947" y="1586464"/>
            <a:ext cx="1911108" cy="1429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smtClean="0">
                <a:latin typeface="Anaheim" panose="020B0604020202020204" charset="0"/>
              </a:rPr>
              <a:t>Hollaback Girl</a:t>
            </a:r>
          </a:p>
          <a:p>
            <a:pPr algn="ctr"/>
            <a:r>
              <a:rPr lang="en-US" sz="1100" smtClean="0">
                <a:latin typeface="Anaheim" panose="020B0604020202020204" charset="0"/>
              </a:rPr>
              <a:t>(Gwen Stefani)</a:t>
            </a:r>
          </a:p>
          <a:p>
            <a:pPr algn="ctr"/>
            <a:endParaRPr lang="en-US" sz="500">
              <a:latin typeface="Anaheim" panose="020B0604020202020204" charset="0"/>
            </a:endParaRPr>
          </a:p>
          <a:p>
            <a:pPr algn="ctr"/>
            <a:r>
              <a:rPr lang="en-US" sz="1100" smtClean="0">
                <a:latin typeface="Anaheim" panose="020B0604020202020204" charset="0"/>
              </a:rPr>
              <a:t>Paper Planes</a:t>
            </a:r>
          </a:p>
          <a:p>
            <a:pPr algn="ctr"/>
            <a:r>
              <a:rPr lang="en-US" sz="1100" smtClean="0">
                <a:latin typeface="Anaheim" panose="020B0604020202020204" charset="0"/>
              </a:rPr>
              <a:t>(M.I.A.)</a:t>
            </a:r>
          </a:p>
          <a:p>
            <a:pPr algn="ctr"/>
            <a:endParaRPr lang="en-US" sz="500">
              <a:latin typeface="Anaheim" panose="020B0604020202020204" charset="0"/>
            </a:endParaRPr>
          </a:p>
          <a:p>
            <a:pPr algn="ctr"/>
            <a:r>
              <a:rPr lang="en-US" sz="1100" smtClean="0">
                <a:latin typeface="Anaheim" panose="020B0604020202020204" charset="0"/>
              </a:rPr>
              <a:t>Empire State of Mind</a:t>
            </a:r>
          </a:p>
          <a:p>
            <a:pPr algn="ctr"/>
            <a:r>
              <a:rPr lang="en-US" sz="1100" smtClean="0">
                <a:latin typeface="Anaheim" panose="020B0604020202020204" charset="0"/>
              </a:rPr>
              <a:t>(Jay-Z ft. Alicia Keys)</a:t>
            </a:r>
            <a:endParaRPr lang="en-US" sz="1100">
              <a:latin typeface="Anahei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81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28;p55"/>
          <p:cNvSpPr txBox="1">
            <a:spLocks/>
          </p:cNvSpPr>
          <p:nvPr/>
        </p:nvSpPr>
        <p:spPr>
          <a:xfrm>
            <a:off x="7420125" y="111450"/>
            <a:ext cx="1352700" cy="11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1400"/>
              <a:buFont typeface="Righteous"/>
              <a:buNone/>
              <a:defRPr sz="14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 smtClean="0"/>
              <a:t>KMEANS CLUSTERING &amp; PCA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590" t="11708" r="19471" b="12520"/>
          <a:stretch/>
        </p:blipFill>
        <p:spPr>
          <a:xfrm>
            <a:off x="1894342" y="696450"/>
            <a:ext cx="5307980" cy="3355160"/>
          </a:xfrm>
          <a:prstGeom prst="rect">
            <a:avLst/>
          </a:prstGeom>
        </p:spPr>
      </p:pic>
      <p:sp>
        <p:nvSpPr>
          <p:cNvPr id="10" name="Google Shape;536;p39"/>
          <p:cNvSpPr txBox="1">
            <a:spLocks/>
          </p:cNvSpPr>
          <p:nvPr/>
        </p:nvSpPr>
        <p:spPr>
          <a:xfrm rot="20424021">
            <a:off x="2005956" y="2275307"/>
            <a:ext cx="1668741" cy="38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en-US" sz="1400" smtClean="0">
                <a:solidFill>
                  <a:schemeClr val="accent3">
                    <a:lumMod val="75000"/>
                  </a:schemeClr>
                </a:solidFill>
              </a:rPr>
              <a:t>“Dreams”</a:t>
            </a:r>
          </a:p>
        </p:txBody>
      </p:sp>
      <p:sp>
        <p:nvSpPr>
          <p:cNvPr id="15" name="Google Shape;536;p39"/>
          <p:cNvSpPr txBox="1">
            <a:spLocks/>
          </p:cNvSpPr>
          <p:nvPr/>
        </p:nvSpPr>
        <p:spPr>
          <a:xfrm rot="1531561">
            <a:off x="4681197" y="1037435"/>
            <a:ext cx="1668741" cy="38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en-US" sz="1400" smtClean="0">
                <a:solidFill>
                  <a:schemeClr val="accent3">
                    <a:lumMod val="75000"/>
                  </a:schemeClr>
                </a:solidFill>
              </a:rPr>
              <a:t>“Passion”</a:t>
            </a:r>
          </a:p>
        </p:txBody>
      </p:sp>
      <p:sp>
        <p:nvSpPr>
          <p:cNvPr id="16" name="Google Shape;536;p39"/>
          <p:cNvSpPr txBox="1">
            <a:spLocks/>
          </p:cNvSpPr>
          <p:nvPr/>
        </p:nvSpPr>
        <p:spPr>
          <a:xfrm rot="623812">
            <a:off x="5621864" y="3248331"/>
            <a:ext cx="1668741" cy="38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en-US" sz="1400" smtClean="0">
                <a:solidFill>
                  <a:schemeClr val="accent3">
                    <a:lumMod val="75000"/>
                  </a:schemeClr>
                </a:solidFill>
              </a:rPr>
              <a:t>“Expletives”</a:t>
            </a:r>
          </a:p>
        </p:txBody>
      </p:sp>
      <p:sp>
        <p:nvSpPr>
          <p:cNvPr id="17" name="Google Shape;536;p39"/>
          <p:cNvSpPr txBox="1">
            <a:spLocks/>
          </p:cNvSpPr>
          <p:nvPr/>
        </p:nvSpPr>
        <p:spPr>
          <a:xfrm rot="623812">
            <a:off x="5947235" y="2090090"/>
            <a:ext cx="1668741" cy="38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en-US" sz="1400" smtClean="0">
                <a:solidFill>
                  <a:schemeClr val="accent3">
                    <a:lumMod val="75000"/>
                  </a:schemeClr>
                </a:solidFill>
              </a:rPr>
              <a:t>“Dance”</a:t>
            </a:r>
          </a:p>
        </p:txBody>
      </p:sp>
    </p:spTree>
    <p:extLst>
      <p:ext uri="{BB962C8B-B14F-4D97-AF65-F5344CB8AC3E}">
        <p14:creationId xmlns:p14="http://schemas.microsoft.com/office/powerpoint/2010/main" val="197096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28;p55"/>
          <p:cNvSpPr txBox="1">
            <a:spLocks/>
          </p:cNvSpPr>
          <p:nvPr/>
        </p:nvSpPr>
        <p:spPr>
          <a:xfrm>
            <a:off x="7420125" y="111450"/>
            <a:ext cx="1352700" cy="11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1400"/>
              <a:buFont typeface="Righteous"/>
              <a:buNone/>
              <a:defRPr sz="14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 smtClean="0"/>
              <a:t>KMEANS CLUSTERING &amp; PCA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5633" t="12132" r="19793" b="12420"/>
          <a:stretch/>
        </p:blipFill>
        <p:spPr>
          <a:xfrm>
            <a:off x="587299" y="208154"/>
            <a:ext cx="3018264" cy="1983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15716" t="12378" r="19711" b="12663"/>
          <a:stretch/>
        </p:blipFill>
        <p:spPr>
          <a:xfrm>
            <a:off x="4163122" y="208153"/>
            <a:ext cx="3037904" cy="1983675"/>
          </a:xfrm>
          <a:prstGeom prst="rect">
            <a:avLst/>
          </a:prstGeom>
        </p:spPr>
      </p:pic>
      <p:sp>
        <p:nvSpPr>
          <p:cNvPr id="15" name="Google Shape;536;p39"/>
          <p:cNvSpPr txBox="1">
            <a:spLocks/>
          </p:cNvSpPr>
          <p:nvPr/>
        </p:nvSpPr>
        <p:spPr>
          <a:xfrm>
            <a:off x="1262060" y="2262757"/>
            <a:ext cx="1668741" cy="38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en-US" sz="160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1990s</a:t>
            </a:r>
          </a:p>
        </p:txBody>
      </p:sp>
      <p:sp>
        <p:nvSpPr>
          <p:cNvPr id="16" name="Google Shape;536;p39"/>
          <p:cNvSpPr txBox="1">
            <a:spLocks/>
          </p:cNvSpPr>
          <p:nvPr/>
        </p:nvSpPr>
        <p:spPr>
          <a:xfrm>
            <a:off x="4847703" y="2251852"/>
            <a:ext cx="1668741" cy="38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en-US" sz="160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2010s</a:t>
            </a:r>
          </a:p>
        </p:txBody>
      </p:sp>
      <p:sp>
        <p:nvSpPr>
          <p:cNvPr id="20" name="Google Shape;1022;p55"/>
          <p:cNvSpPr txBox="1">
            <a:spLocks/>
          </p:cNvSpPr>
          <p:nvPr/>
        </p:nvSpPr>
        <p:spPr>
          <a:xfrm>
            <a:off x="3224771" y="3251500"/>
            <a:ext cx="5279891" cy="380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>
              <a:solidFill>
                <a:srgbClr val="2766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41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28;p55"/>
          <p:cNvSpPr txBox="1">
            <a:spLocks/>
          </p:cNvSpPr>
          <p:nvPr/>
        </p:nvSpPr>
        <p:spPr>
          <a:xfrm>
            <a:off x="7420125" y="111450"/>
            <a:ext cx="1352700" cy="11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1400"/>
              <a:buFont typeface="Righteous"/>
              <a:buNone/>
              <a:defRPr sz="14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 smtClean="0"/>
              <a:t>KMEANS CLUSTERING &amp; PCA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5633" t="12132" r="19793" b="12420"/>
          <a:stretch/>
        </p:blipFill>
        <p:spPr>
          <a:xfrm>
            <a:off x="587299" y="208154"/>
            <a:ext cx="3018264" cy="1983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15716" t="12378" r="19711" b="12663"/>
          <a:stretch/>
        </p:blipFill>
        <p:spPr>
          <a:xfrm>
            <a:off x="4163122" y="208153"/>
            <a:ext cx="3037904" cy="1983675"/>
          </a:xfrm>
          <a:prstGeom prst="rect">
            <a:avLst/>
          </a:prstGeom>
        </p:spPr>
      </p:pic>
      <p:sp>
        <p:nvSpPr>
          <p:cNvPr id="15" name="Google Shape;536;p39"/>
          <p:cNvSpPr txBox="1">
            <a:spLocks/>
          </p:cNvSpPr>
          <p:nvPr/>
        </p:nvSpPr>
        <p:spPr>
          <a:xfrm>
            <a:off x="1262060" y="2262757"/>
            <a:ext cx="1668741" cy="38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en-US" sz="160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1990s</a:t>
            </a:r>
          </a:p>
        </p:txBody>
      </p:sp>
      <p:sp>
        <p:nvSpPr>
          <p:cNvPr id="16" name="Google Shape;536;p39"/>
          <p:cNvSpPr txBox="1">
            <a:spLocks/>
          </p:cNvSpPr>
          <p:nvPr/>
        </p:nvSpPr>
        <p:spPr>
          <a:xfrm>
            <a:off x="4847703" y="2251852"/>
            <a:ext cx="1668741" cy="38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en-US" sz="160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2010s</a:t>
            </a:r>
          </a:p>
        </p:txBody>
      </p:sp>
      <p:sp>
        <p:nvSpPr>
          <p:cNvPr id="17" name="Google Shape;536;p39"/>
          <p:cNvSpPr txBox="1">
            <a:spLocks/>
          </p:cNvSpPr>
          <p:nvPr/>
        </p:nvSpPr>
        <p:spPr>
          <a:xfrm>
            <a:off x="2891494" y="3175379"/>
            <a:ext cx="1668741" cy="38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Cluster 11 </a:t>
            </a:r>
          </a:p>
        </p:txBody>
      </p:sp>
      <p:sp>
        <p:nvSpPr>
          <p:cNvPr id="18" name="Google Shape;536;p39"/>
          <p:cNvSpPr txBox="1">
            <a:spLocks/>
          </p:cNvSpPr>
          <p:nvPr/>
        </p:nvSpPr>
        <p:spPr>
          <a:xfrm>
            <a:off x="2891493" y="4044335"/>
            <a:ext cx="1668741" cy="38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Cluster 3 </a:t>
            </a:r>
          </a:p>
        </p:txBody>
      </p:sp>
      <p:sp>
        <p:nvSpPr>
          <p:cNvPr id="20" name="Google Shape;1022;p55"/>
          <p:cNvSpPr txBox="1">
            <a:spLocks/>
          </p:cNvSpPr>
          <p:nvPr/>
        </p:nvSpPr>
        <p:spPr>
          <a:xfrm>
            <a:off x="3224771" y="3251500"/>
            <a:ext cx="5279891" cy="380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>
              <a:solidFill>
                <a:srgbClr val="276670"/>
              </a:solidFill>
            </a:endParaRPr>
          </a:p>
        </p:txBody>
      </p:sp>
      <p:sp>
        <p:nvSpPr>
          <p:cNvPr id="21" name="Google Shape;1345;p61"/>
          <p:cNvSpPr/>
          <p:nvPr/>
        </p:nvSpPr>
        <p:spPr>
          <a:xfrm rot="16200000">
            <a:off x="4379059" y="3099989"/>
            <a:ext cx="565588" cy="498089"/>
          </a:xfrm>
          <a:custGeom>
            <a:avLst/>
            <a:gdLst/>
            <a:ahLst/>
            <a:cxnLst/>
            <a:rect l="l" t="t" r="r" b="b"/>
            <a:pathLst>
              <a:path w="2864" h="2419" extrusionOk="0">
                <a:moveTo>
                  <a:pt x="1738" y="1"/>
                </a:moveTo>
                <a:cubicBezTo>
                  <a:pt x="1482" y="1"/>
                  <a:pt x="1258" y="316"/>
                  <a:pt x="1472" y="568"/>
                </a:cubicBezTo>
                <a:lnTo>
                  <a:pt x="1789" y="907"/>
                </a:lnTo>
                <a:lnTo>
                  <a:pt x="375" y="907"/>
                </a:lnTo>
                <a:cubicBezTo>
                  <a:pt x="0" y="929"/>
                  <a:pt x="0" y="1491"/>
                  <a:pt x="375" y="1506"/>
                </a:cubicBezTo>
                <a:lnTo>
                  <a:pt x="1789" y="1506"/>
                </a:lnTo>
                <a:lnTo>
                  <a:pt x="1472" y="1852"/>
                </a:lnTo>
                <a:cubicBezTo>
                  <a:pt x="1258" y="2104"/>
                  <a:pt x="1482" y="2419"/>
                  <a:pt x="1738" y="2419"/>
                </a:cubicBezTo>
                <a:cubicBezTo>
                  <a:pt x="1818" y="2419"/>
                  <a:pt x="1902" y="2388"/>
                  <a:pt x="1976" y="2313"/>
                </a:cubicBezTo>
                <a:lnTo>
                  <a:pt x="2777" y="1441"/>
                </a:lnTo>
                <a:cubicBezTo>
                  <a:pt x="2827" y="1383"/>
                  <a:pt x="2864" y="1304"/>
                  <a:pt x="2864" y="1224"/>
                </a:cubicBezTo>
                <a:lnTo>
                  <a:pt x="2864" y="1195"/>
                </a:lnTo>
                <a:cubicBezTo>
                  <a:pt x="2864" y="1116"/>
                  <a:pt x="2827" y="1037"/>
                  <a:pt x="2777" y="979"/>
                </a:cubicBezTo>
                <a:lnTo>
                  <a:pt x="1976" y="106"/>
                </a:lnTo>
                <a:cubicBezTo>
                  <a:pt x="1902" y="32"/>
                  <a:pt x="1818" y="1"/>
                  <a:pt x="1738" y="1"/>
                </a:cubicBezTo>
                <a:close/>
              </a:path>
            </a:pathLst>
          </a:custGeom>
          <a:solidFill>
            <a:srgbClr val="D8A451"/>
          </a:solidFill>
          <a:ln>
            <a:solidFill>
              <a:srgbClr val="D8A45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6670"/>
              </a:solidFill>
            </a:endParaRPr>
          </a:p>
        </p:txBody>
      </p:sp>
      <p:sp>
        <p:nvSpPr>
          <p:cNvPr id="22" name="Google Shape;1345;p61"/>
          <p:cNvSpPr/>
          <p:nvPr/>
        </p:nvSpPr>
        <p:spPr>
          <a:xfrm rot="5400000">
            <a:off x="4379060" y="3985454"/>
            <a:ext cx="565588" cy="498089"/>
          </a:xfrm>
          <a:custGeom>
            <a:avLst/>
            <a:gdLst/>
            <a:ahLst/>
            <a:cxnLst/>
            <a:rect l="l" t="t" r="r" b="b"/>
            <a:pathLst>
              <a:path w="2864" h="2419" extrusionOk="0">
                <a:moveTo>
                  <a:pt x="1738" y="1"/>
                </a:moveTo>
                <a:cubicBezTo>
                  <a:pt x="1482" y="1"/>
                  <a:pt x="1258" y="316"/>
                  <a:pt x="1472" y="568"/>
                </a:cubicBezTo>
                <a:lnTo>
                  <a:pt x="1789" y="907"/>
                </a:lnTo>
                <a:lnTo>
                  <a:pt x="375" y="907"/>
                </a:lnTo>
                <a:cubicBezTo>
                  <a:pt x="0" y="929"/>
                  <a:pt x="0" y="1491"/>
                  <a:pt x="375" y="1506"/>
                </a:cubicBezTo>
                <a:lnTo>
                  <a:pt x="1789" y="1506"/>
                </a:lnTo>
                <a:lnTo>
                  <a:pt x="1472" y="1852"/>
                </a:lnTo>
                <a:cubicBezTo>
                  <a:pt x="1258" y="2104"/>
                  <a:pt x="1482" y="2419"/>
                  <a:pt x="1738" y="2419"/>
                </a:cubicBezTo>
                <a:cubicBezTo>
                  <a:pt x="1818" y="2419"/>
                  <a:pt x="1902" y="2388"/>
                  <a:pt x="1976" y="2313"/>
                </a:cubicBezTo>
                <a:lnTo>
                  <a:pt x="2777" y="1441"/>
                </a:lnTo>
                <a:cubicBezTo>
                  <a:pt x="2827" y="1383"/>
                  <a:pt x="2864" y="1304"/>
                  <a:pt x="2864" y="1224"/>
                </a:cubicBezTo>
                <a:lnTo>
                  <a:pt x="2864" y="1195"/>
                </a:lnTo>
                <a:cubicBezTo>
                  <a:pt x="2864" y="1116"/>
                  <a:pt x="2827" y="1037"/>
                  <a:pt x="2777" y="979"/>
                </a:cubicBezTo>
                <a:lnTo>
                  <a:pt x="1976" y="106"/>
                </a:lnTo>
                <a:cubicBezTo>
                  <a:pt x="1902" y="32"/>
                  <a:pt x="1818" y="1"/>
                  <a:pt x="1738" y="1"/>
                </a:cubicBezTo>
                <a:close/>
              </a:path>
            </a:pathLst>
          </a:custGeom>
          <a:solidFill>
            <a:srgbClr val="B25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6670"/>
              </a:solidFill>
            </a:endParaRPr>
          </a:p>
        </p:txBody>
      </p:sp>
      <p:sp>
        <p:nvSpPr>
          <p:cNvPr id="23" name="Google Shape;1345;p61"/>
          <p:cNvSpPr/>
          <p:nvPr/>
        </p:nvSpPr>
        <p:spPr>
          <a:xfrm rot="16200000">
            <a:off x="4964385" y="3099988"/>
            <a:ext cx="565588" cy="498089"/>
          </a:xfrm>
          <a:custGeom>
            <a:avLst/>
            <a:gdLst/>
            <a:ahLst/>
            <a:cxnLst/>
            <a:rect l="l" t="t" r="r" b="b"/>
            <a:pathLst>
              <a:path w="2864" h="2419" extrusionOk="0">
                <a:moveTo>
                  <a:pt x="1738" y="1"/>
                </a:moveTo>
                <a:cubicBezTo>
                  <a:pt x="1482" y="1"/>
                  <a:pt x="1258" y="316"/>
                  <a:pt x="1472" y="568"/>
                </a:cubicBezTo>
                <a:lnTo>
                  <a:pt x="1789" y="907"/>
                </a:lnTo>
                <a:lnTo>
                  <a:pt x="375" y="907"/>
                </a:lnTo>
                <a:cubicBezTo>
                  <a:pt x="0" y="929"/>
                  <a:pt x="0" y="1491"/>
                  <a:pt x="375" y="1506"/>
                </a:cubicBezTo>
                <a:lnTo>
                  <a:pt x="1789" y="1506"/>
                </a:lnTo>
                <a:lnTo>
                  <a:pt x="1472" y="1852"/>
                </a:lnTo>
                <a:cubicBezTo>
                  <a:pt x="1258" y="2104"/>
                  <a:pt x="1482" y="2419"/>
                  <a:pt x="1738" y="2419"/>
                </a:cubicBezTo>
                <a:cubicBezTo>
                  <a:pt x="1818" y="2419"/>
                  <a:pt x="1902" y="2388"/>
                  <a:pt x="1976" y="2313"/>
                </a:cubicBezTo>
                <a:lnTo>
                  <a:pt x="2777" y="1441"/>
                </a:lnTo>
                <a:cubicBezTo>
                  <a:pt x="2827" y="1383"/>
                  <a:pt x="2864" y="1304"/>
                  <a:pt x="2864" y="1224"/>
                </a:cubicBezTo>
                <a:lnTo>
                  <a:pt x="2864" y="1195"/>
                </a:lnTo>
                <a:cubicBezTo>
                  <a:pt x="2864" y="1116"/>
                  <a:pt x="2827" y="1037"/>
                  <a:pt x="2777" y="979"/>
                </a:cubicBezTo>
                <a:lnTo>
                  <a:pt x="1976" y="106"/>
                </a:lnTo>
                <a:cubicBezTo>
                  <a:pt x="1902" y="32"/>
                  <a:pt x="1818" y="1"/>
                  <a:pt x="1738" y="1"/>
                </a:cubicBezTo>
                <a:close/>
              </a:path>
            </a:pathLst>
          </a:custGeom>
          <a:solidFill>
            <a:srgbClr val="CC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8A451"/>
              </a:solidFill>
            </a:endParaRPr>
          </a:p>
        </p:txBody>
      </p:sp>
      <p:sp>
        <p:nvSpPr>
          <p:cNvPr id="24" name="Google Shape;1345;p61"/>
          <p:cNvSpPr/>
          <p:nvPr/>
        </p:nvSpPr>
        <p:spPr>
          <a:xfrm rot="5400000">
            <a:off x="4964384" y="3985455"/>
            <a:ext cx="565588" cy="498089"/>
          </a:xfrm>
          <a:custGeom>
            <a:avLst/>
            <a:gdLst/>
            <a:ahLst/>
            <a:cxnLst/>
            <a:rect l="l" t="t" r="r" b="b"/>
            <a:pathLst>
              <a:path w="2864" h="2419" extrusionOk="0">
                <a:moveTo>
                  <a:pt x="1738" y="1"/>
                </a:moveTo>
                <a:cubicBezTo>
                  <a:pt x="1482" y="1"/>
                  <a:pt x="1258" y="316"/>
                  <a:pt x="1472" y="568"/>
                </a:cubicBezTo>
                <a:lnTo>
                  <a:pt x="1789" y="907"/>
                </a:lnTo>
                <a:lnTo>
                  <a:pt x="375" y="907"/>
                </a:lnTo>
                <a:cubicBezTo>
                  <a:pt x="0" y="929"/>
                  <a:pt x="0" y="1491"/>
                  <a:pt x="375" y="1506"/>
                </a:cubicBezTo>
                <a:lnTo>
                  <a:pt x="1789" y="1506"/>
                </a:lnTo>
                <a:lnTo>
                  <a:pt x="1472" y="1852"/>
                </a:lnTo>
                <a:cubicBezTo>
                  <a:pt x="1258" y="2104"/>
                  <a:pt x="1482" y="2419"/>
                  <a:pt x="1738" y="2419"/>
                </a:cubicBezTo>
                <a:cubicBezTo>
                  <a:pt x="1818" y="2419"/>
                  <a:pt x="1902" y="2388"/>
                  <a:pt x="1976" y="2313"/>
                </a:cubicBezTo>
                <a:lnTo>
                  <a:pt x="2777" y="1441"/>
                </a:lnTo>
                <a:cubicBezTo>
                  <a:pt x="2827" y="1383"/>
                  <a:pt x="2864" y="1304"/>
                  <a:pt x="2864" y="1224"/>
                </a:cubicBezTo>
                <a:lnTo>
                  <a:pt x="2864" y="1195"/>
                </a:lnTo>
                <a:cubicBezTo>
                  <a:pt x="2864" y="1116"/>
                  <a:pt x="2827" y="1037"/>
                  <a:pt x="2777" y="979"/>
                </a:cubicBezTo>
                <a:lnTo>
                  <a:pt x="1976" y="106"/>
                </a:lnTo>
                <a:cubicBezTo>
                  <a:pt x="1902" y="32"/>
                  <a:pt x="1818" y="1"/>
                  <a:pt x="1738" y="1"/>
                </a:cubicBezTo>
                <a:close/>
              </a:path>
            </a:pathLst>
          </a:custGeom>
          <a:solidFill>
            <a:srgbClr val="B25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6670"/>
              </a:solidFill>
            </a:endParaRPr>
          </a:p>
        </p:txBody>
      </p:sp>
      <p:sp>
        <p:nvSpPr>
          <p:cNvPr id="25" name="Google Shape;537;p39"/>
          <p:cNvSpPr txBox="1">
            <a:spLocks/>
          </p:cNvSpPr>
          <p:nvPr/>
        </p:nvSpPr>
        <p:spPr>
          <a:xfrm>
            <a:off x="5215242" y="3066237"/>
            <a:ext cx="17925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76670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Anaheim"/>
              <a:buNone/>
            </a:pPr>
            <a:r>
              <a:rPr lang="en-US" sz="2400" smtClean="0">
                <a:solidFill>
                  <a:srgbClr val="D8A451"/>
                </a:solidFill>
              </a:rPr>
              <a:t>600%</a:t>
            </a:r>
            <a:endParaRPr lang="en-US" sz="2400">
              <a:solidFill>
                <a:srgbClr val="D8A451"/>
              </a:solidFill>
            </a:endParaRPr>
          </a:p>
        </p:txBody>
      </p:sp>
      <p:sp>
        <p:nvSpPr>
          <p:cNvPr id="26" name="Google Shape;537;p39"/>
          <p:cNvSpPr txBox="1">
            <a:spLocks/>
          </p:cNvSpPr>
          <p:nvPr/>
        </p:nvSpPr>
        <p:spPr>
          <a:xfrm>
            <a:off x="5172309" y="3974398"/>
            <a:ext cx="17925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76670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Anaheim"/>
              <a:buNone/>
            </a:pPr>
            <a:r>
              <a:rPr lang="en-US" sz="2400" smtClean="0">
                <a:solidFill>
                  <a:srgbClr val="B25148"/>
                </a:solidFill>
              </a:rPr>
              <a:t>72%</a:t>
            </a:r>
            <a:endParaRPr lang="en-US" sz="2400">
              <a:solidFill>
                <a:srgbClr val="B251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75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28;p55"/>
          <p:cNvSpPr txBox="1">
            <a:spLocks/>
          </p:cNvSpPr>
          <p:nvPr/>
        </p:nvSpPr>
        <p:spPr>
          <a:xfrm>
            <a:off x="7420125" y="111450"/>
            <a:ext cx="1352700" cy="11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1400"/>
              <a:buFont typeface="Righteous"/>
              <a:buNone/>
              <a:defRPr sz="14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4000"/>
              <a:buFont typeface="Righteous"/>
              <a:buNone/>
              <a:defRPr sz="40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 smtClean="0"/>
              <a:t>KMEANS CLUSTERING &amp; PCA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5633" t="12132" r="19793" b="12420"/>
          <a:stretch/>
        </p:blipFill>
        <p:spPr>
          <a:xfrm>
            <a:off x="587299" y="208154"/>
            <a:ext cx="3018264" cy="1983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15716" t="12378" r="19711" b="12663"/>
          <a:stretch/>
        </p:blipFill>
        <p:spPr>
          <a:xfrm>
            <a:off x="4163122" y="208153"/>
            <a:ext cx="3037904" cy="1983675"/>
          </a:xfrm>
          <a:prstGeom prst="rect">
            <a:avLst/>
          </a:prstGeom>
        </p:spPr>
      </p:pic>
      <p:sp>
        <p:nvSpPr>
          <p:cNvPr id="15" name="Google Shape;536;p39"/>
          <p:cNvSpPr txBox="1">
            <a:spLocks/>
          </p:cNvSpPr>
          <p:nvPr/>
        </p:nvSpPr>
        <p:spPr>
          <a:xfrm>
            <a:off x="1262060" y="2262757"/>
            <a:ext cx="1668741" cy="38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en-US" sz="160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1990s</a:t>
            </a:r>
          </a:p>
        </p:txBody>
      </p:sp>
      <p:sp>
        <p:nvSpPr>
          <p:cNvPr id="16" name="Google Shape;536;p39"/>
          <p:cNvSpPr txBox="1">
            <a:spLocks/>
          </p:cNvSpPr>
          <p:nvPr/>
        </p:nvSpPr>
        <p:spPr>
          <a:xfrm>
            <a:off x="4847703" y="2251852"/>
            <a:ext cx="1668741" cy="38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en-US" sz="160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2010s</a:t>
            </a:r>
          </a:p>
        </p:txBody>
      </p:sp>
      <p:sp>
        <p:nvSpPr>
          <p:cNvPr id="17" name="Google Shape;536;p39"/>
          <p:cNvSpPr txBox="1">
            <a:spLocks/>
          </p:cNvSpPr>
          <p:nvPr/>
        </p:nvSpPr>
        <p:spPr>
          <a:xfrm>
            <a:off x="2891494" y="3175379"/>
            <a:ext cx="1668741" cy="38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Cluster 11 </a:t>
            </a:r>
          </a:p>
        </p:txBody>
      </p:sp>
      <p:sp>
        <p:nvSpPr>
          <p:cNvPr id="18" name="Google Shape;536;p39"/>
          <p:cNvSpPr txBox="1">
            <a:spLocks/>
          </p:cNvSpPr>
          <p:nvPr/>
        </p:nvSpPr>
        <p:spPr>
          <a:xfrm>
            <a:off x="2891493" y="4044335"/>
            <a:ext cx="1668741" cy="38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276670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Cluster 3 </a:t>
            </a:r>
          </a:p>
        </p:txBody>
      </p:sp>
      <p:sp>
        <p:nvSpPr>
          <p:cNvPr id="20" name="Google Shape;1022;p55"/>
          <p:cNvSpPr txBox="1">
            <a:spLocks/>
          </p:cNvSpPr>
          <p:nvPr/>
        </p:nvSpPr>
        <p:spPr>
          <a:xfrm>
            <a:off x="3224771" y="3251500"/>
            <a:ext cx="5279891" cy="380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>
              <a:solidFill>
                <a:srgbClr val="276670"/>
              </a:solidFill>
            </a:endParaRPr>
          </a:p>
        </p:txBody>
      </p:sp>
      <p:sp>
        <p:nvSpPr>
          <p:cNvPr id="21" name="Google Shape;1345;p61"/>
          <p:cNvSpPr/>
          <p:nvPr/>
        </p:nvSpPr>
        <p:spPr>
          <a:xfrm rot="16200000">
            <a:off x="4379059" y="3099989"/>
            <a:ext cx="565588" cy="498089"/>
          </a:xfrm>
          <a:custGeom>
            <a:avLst/>
            <a:gdLst/>
            <a:ahLst/>
            <a:cxnLst/>
            <a:rect l="l" t="t" r="r" b="b"/>
            <a:pathLst>
              <a:path w="2864" h="2419" extrusionOk="0">
                <a:moveTo>
                  <a:pt x="1738" y="1"/>
                </a:moveTo>
                <a:cubicBezTo>
                  <a:pt x="1482" y="1"/>
                  <a:pt x="1258" y="316"/>
                  <a:pt x="1472" y="568"/>
                </a:cubicBezTo>
                <a:lnTo>
                  <a:pt x="1789" y="907"/>
                </a:lnTo>
                <a:lnTo>
                  <a:pt x="375" y="907"/>
                </a:lnTo>
                <a:cubicBezTo>
                  <a:pt x="0" y="929"/>
                  <a:pt x="0" y="1491"/>
                  <a:pt x="375" y="1506"/>
                </a:cubicBezTo>
                <a:lnTo>
                  <a:pt x="1789" y="1506"/>
                </a:lnTo>
                <a:lnTo>
                  <a:pt x="1472" y="1852"/>
                </a:lnTo>
                <a:cubicBezTo>
                  <a:pt x="1258" y="2104"/>
                  <a:pt x="1482" y="2419"/>
                  <a:pt x="1738" y="2419"/>
                </a:cubicBezTo>
                <a:cubicBezTo>
                  <a:pt x="1818" y="2419"/>
                  <a:pt x="1902" y="2388"/>
                  <a:pt x="1976" y="2313"/>
                </a:cubicBezTo>
                <a:lnTo>
                  <a:pt x="2777" y="1441"/>
                </a:lnTo>
                <a:cubicBezTo>
                  <a:pt x="2827" y="1383"/>
                  <a:pt x="2864" y="1304"/>
                  <a:pt x="2864" y="1224"/>
                </a:cubicBezTo>
                <a:lnTo>
                  <a:pt x="2864" y="1195"/>
                </a:lnTo>
                <a:cubicBezTo>
                  <a:pt x="2864" y="1116"/>
                  <a:pt x="2827" y="1037"/>
                  <a:pt x="2777" y="979"/>
                </a:cubicBezTo>
                <a:lnTo>
                  <a:pt x="1976" y="106"/>
                </a:lnTo>
                <a:cubicBezTo>
                  <a:pt x="1902" y="32"/>
                  <a:pt x="1818" y="1"/>
                  <a:pt x="1738" y="1"/>
                </a:cubicBezTo>
                <a:close/>
              </a:path>
            </a:pathLst>
          </a:custGeom>
          <a:solidFill>
            <a:srgbClr val="D8A451"/>
          </a:solidFill>
          <a:ln>
            <a:solidFill>
              <a:srgbClr val="D8A45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6670"/>
              </a:solidFill>
            </a:endParaRPr>
          </a:p>
        </p:txBody>
      </p:sp>
      <p:sp>
        <p:nvSpPr>
          <p:cNvPr id="22" name="Google Shape;1345;p61"/>
          <p:cNvSpPr/>
          <p:nvPr/>
        </p:nvSpPr>
        <p:spPr>
          <a:xfrm rot="5400000">
            <a:off x="4379060" y="3985454"/>
            <a:ext cx="565588" cy="498089"/>
          </a:xfrm>
          <a:custGeom>
            <a:avLst/>
            <a:gdLst/>
            <a:ahLst/>
            <a:cxnLst/>
            <a:rect l="l" t="t" r="r" b="b"/>
            <a:pathLst>
              <a:path w="2864" h="2419" extrusionOk="0">
                <a:moveTo>
                  <a:pt x="1738" y="1"/>
                </a:moveTo>
                <a:cubicBezTo>
                  <a:pt x="1482" y="1"/>
                  <a:pt x="1258" y="316"/>
                  <a:pt x="1472" y="568"/>
                </a:cubicBezTo>
                <a:lnTo>
                  <a:pt x="1789" y="907"/>
                </a:lnTo>
                <a:lnTo>
                  <a:pt x="375" y="907"/>
                </a:lnTo>
                <a:cubicBezTo>
                  <a:pt x="0" y="929"/>
                  <a:pt x="0" y="1491"/>
                  <a:pt x="375" y="1506"/>
                </a:cubicBezTo>
                <a:lnTo>
                  <a:pt x="1789" y="1506"/>
                </a:lnTo>
                <a:lnTo>
                  <a:pt x="1472" y="1852"/>
                </a:lnTo>
                <a:cubicBezTo>
                  <a:pt x="1258" y="2104"/>
                  <a:pt x="1482" y="2419"/>
                  <a:pt x="1738" y="2419"/>
                </a:cubicBezTo>
                <a:cubicBezTo>
                  <a:pt x="1818" y="2419"/>
                  <a:pt x="1902" y="2388"/>
                  <a:pt x="1976" y="2313"/>
                </a:cubicBezTo>
                <a:lnTo>
                  <a:pt x="2777" y="1441"/>
                </a:lnTo>
                <a:cubicBezTo>
                  <a:pt x="2827" y="1383"/>
                  <a:pt x="2864" y="1304"/>
                  <a:pt x="2864" y="1224"/>
                </a:cubicBezTo>
                <a:lnTo>
                  <a:pt x="2864" y="1195"/>
                </a:lnTo>
                <a:cubicBezTo>
                  <a:pt x="2864" y="1116"/>
                  <a:pt x="2827" y="1037"/>
                  <a:pt x="2777" y="979"/>
                </a:cubicBezTo>
                <a:lnTo>
                  <a:pt x="1976" y="106"/>
                </a:lnTo>
                <a:cubicBezTo>
                  <a:pt x="1902" y="32"/>
                  <a:pt x="1818" y="1"/>
                  <a:pt x="1738" y="1"/>
                </a:cubicBezTo>
                <a:close/>
              </a:path>
            </a:pathLst>
          </a:custGeom>
          <a:solidFill>
            <a:srgbClr val="B25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6670"/>
              </a:solidFill>
            </a:endParaRPr>
          </a:p>
        </p:txBody>
      </p:sp>
      <p:sp>
        <p:nvSpPr>
          <p:cNvPr id="23" name="Google Shape;1345;p61"/>
          <p:cNvSpPr/>
          <p:nvPr/>
        </p:nvSpPr>
        <p:spPr>
          <a:xfrm rot="16200000">
            <a:off x="4964385" y="3099988"/>
            <a:ext cx="565588" cy="498089"/>
          </a:xfrm>
          <a:custGeom>
            <a:avLst/>
            <a:gdLst/>
            <a:ahLst/>
            <a:cxnLst/>
            <a:rect l="l" t="t" r="r" b="b"/>
            <a:pathLst>
              <a:path w="2864" h="2419" extrusionOk="0">
                <a:moveTo>
                  <a:pt x="1738" y="1"/>
                </a:moveTo>
                <a:cubicBezTo>
                  <a:pt x="1482" y="1"/>
                  <a:pt x="1258" y="316"/>
                  <a:pt x="1472" y="568"/>
                </a:cubicBezTo>
                <a:lnTo>
                  <a:pt x="1789" y="907"/>
                </a:lnTo>
                <a:lnTo>
                  <a:pt x="375" y="907"/>
                </a:lnTo>
                <a:cubicBezTo>
                  <a:pt x="0" y="929"/>
                  <a:pt x="0" y="1491"/>
                  <a:pt x="375" y="1506"/>
                </a:cubicBezTo>
                <a:lnTo>
                  <a:pt x="1789" y="1506"/>
                </a:lnTo>
                <a:lnTo>
                  <a:pt x="1472" y="1852"/>
                </a:lnTo>
                <a:cubicBezTo>
                  <a:pt x="1258" y="2104"/>
                  <a:pt x="1482" y="2419"/>
                  <a:pt x="1738" y="2419"/>
                </a:cubicBezTo>
                <a:cubicBezTo>
                  <a:pt x="1818" y="2419"/>
                  <a:pt x="1902" y="2388"/>
                  <a:pt x="1976" y="2313"/>
                </a:cubicBezTo>
                <a:lnTo>
                  <a:pt x="2777" y="1441"/>
                </a:lnTo>
                <a:cubicBezTo>
                  <a:pt x="2827" y="1383"/>
                  <a:pt x="2864" y="1304"/>
                  <a:pt x="2864" y="1224"/>
                </a:cubicBezTo>
                <a:lnTo>
                  <a:pt x="2864" y="1195"/>
                </a:lnTo>
                <a:cubicBezTo>
                  <a:pt x="2864" y="1116"/>
                  <a:pt x="2827" y="1037"/>
                  <a:pt x="2777" y="979"/>
                </a:cubicBezTo>
                <a:lnTo>
                  <a:pt x="1976" y="106"/>
                </a:lnTo>
                <a:cubicBezTo>
                  <a:pt x="1902" y="32"/>
                  <a:pt x="1818" y="1"/>
                  <a:pt x="1738" y="1"/>
                </a:cubicBezTo>
                <a:close/>
              </a:path>
            </a:pathLst>
          </a:custGeom>
          <a:solidFill>
            <a:srgbClr val="CC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8A451"/>
              </a:solidFill>
            </a:endParaRPr>
          </a:p>
        </p:txBody>
      </p:sp>
      <p:sp>
        <p:nvSpPr>
          <p:cNvPr id="24" name="Google Shape;1345;p61"/>
          <p:cNvSpPr/>
          <p:nvPr/>
        </p:nvSpPr>
        <p:spPr>
          <a:xfrm rot="5400000">
            <a:off x="4964384" y="3985455"/>
            <a:ext cx="565588" cy="498089"/>
          </a:xfrm>
          <a:custGeom>
            <a:avLst/>
            <a:gdLst/>
            <a:ahLst/>
            <a:cxnLst/>
            <a:rect l="l" t="t" r="r" b="b"/>
            <a:pathLst>
              <a:path w="2864" h="2419" extrusionOk="0">
                <a:moveTo>
                  <a:pt x="1738" y="1"/>
                </a:moveTo>
                <a:cubicBezTo>
                  <a:pt x="1482" y="1"/>
                  <a:pt x="1258" y="316"/>
                  <a:pt x="1472" y="568"/>
                </a:cubicBezTo>
                <a:lnTo>
                  <a:pt x="1789" y="907"/>
                </a:lnTo>
                <a:lnTo>
                  <a:pt x="375" y="907"/>
                </a:lnTo>
                <a:cubicBezTo>
                  <a:pt x="0" y="929"/>
                  <a:pt x="0" y="1491"/>
                  <a:pt x="375" y="1506"/>
                </a:cubicBezTo>
                <a:lnTo>
                  <a:pt x="1789" y="1506"/>
                </a:lnTo>
                <a:lnTo>
                  <a:pt x="1472" y="1852"/>
                </a:lnTo>
                <a:cubicBezTo>
                  <a:pt x="1258" y="2104"/>
                  <a:pt x="1482" y="2419"/>
                  <a:pt x="1738" y="2419"/>
                </a:cubicBezTo>
                <a:cubicBezTo>
                  <a:pt x="1818" y="2419"/>
                  <a:pt x="1902" y="2388"/>
                  <a:pt x="1976" y="2313"/>
                </a:cubicBezTo>
                <a:lnTo>
                  <a:pt x="2777" y="1441"/>
                </a:lnTo>
                <a:cubicBezTo>
                  <a:pt x="2827" y="1383"/>
                  <a:pt x="2864" y="1304"/>
                  <a:pt x="2864" y="1224"/>
                </a:cubicBezTo>
                <a:lnTo>
                  <a:pt x="2864" y="1195"/>
                </a:lnTo>
                <a:cubicBezTo>
                  <a:pt x="2864" y="1116"/>
                  <a:pt x="2827" y="1037"/>
                  <a:pt x="2777" y="979"/>
                </a:cubicBezTo>
                <a:lnTo>
                  <a:pt x="1976" y="106"/>
                </a:lnTo>
                <a:cubicBezTo>
                  <a:pt x="1902" y="32"/>
                  <a:pt x="1818" y="1"/>
                  <a:pt x="1738" y="1"/>
                </a:cubicBezTo>
                <a:close/>
              </a:path>
            </a:pathLst>
          </a:custGeom>
          <a:solidFill>
            <a:srgbClr val="B25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6670"/>
              </a:solidFill>
            </a:endParaRPr>
          </a:p>
        </p:txBody>
      </p:sp>
      <p:sp>
        <p:nvSpPr>
          <p:cNvPr id="25" name="Google Shape;537;p39"/>
          <p:cNvSpPr txBox="1">
            <a:spLocks/>
          </p:cNvSpPr>
          <p:nvPr/>
        </p:nvSpPr>
        <p:spPr>
          <a:xfrm>
            <a:off x="5215242" y="3066237"/>
            <a:ext cx="17925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76670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Anaheim"/>
              <a:buNone/>
            </a:pPr>
            <a:r>
              <a:rPr lang="en-US" sz="2400" smtClean="0">
                <a:solidFill>
                  <a:srgbClr val="D8A451"/>
                </a:solidFill>
              </a:rPr>
              <a:t>600%</a:t>
            </a:r>
            <a:endParaRPr lang="en-US" sz="2400">
              <a:solidFill>
                <a:srgbClr val="D8A451"/>
              </a:solidFill>
            </a:endParaRPr>
          </a:p>
        </p:txBody>
      </p:sp>
      <p:sp>
        <p:nvSpPr>
          <p:cNvPr id="26" name="Google Shape;537;p39"/>
          <p:cNvSpPr txBox="1">
            <a:spLocks/>
          </p:cNvSpPr>
          <p:nvPr/>
        </p:nvSpPr>
        <p:spPr>
          <a:xfrm>
            <a:off x="5172309" y="3974398"/>
            <a:ext cx="17925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76670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Anaheim"/>
              <a:buNone/>
            </a:pPr>
            <a:r>
              <a:rPr lang="en-US" sz="2400" smtClean="0">
                <a:solidFill>
                  <a:srgbClr val="B25148"/>
                </a:solidFill>
              </a:rPr>
              <a:t>72%</a:t>
            </a:r>
            <a:endParaRPr lang="en-US" sz="2400">
              <a:solidFill>
                <a:srgbClr val="B25148"/>
              </a:solidFill>
            </a:endParaRPr>
          </a:p>
        </p:txBody>
      </p:sp>
      <p:sp>
        <p:nvSpPr>
          <p:cNvPr id="27" name="Google Shape;537;p39"/>
          <p:cNvSpPr txBox="1">
            <a:spLocks/>
          </p:cNvSpPr>
          <p:nvPr/>
        </p:nvSpPr>
        <p:spPr>
          <a:xfrm>
            <a:off x="2792278" y="3395672"/>
            <a:ext cx="1877162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76670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Anaheim"/>
              <a:buNone/>
            </a:pPr>
            <a:r>
              <a:rPr lang="en-US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(songs heavy on the ‘Expletives/Gangsta’ topic)</a:t>
            </a:r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Google Shape;537;p39"/>
          <p:cNvSpPr txBox="1">
            <a:spLocks/>
          </p:cNvSpPr>
          <p:nvPr/>
        </p:nvSpPr>
        <p:spPr>
          <a:xfrm>
            <a:off x="2829613" y="4283954"/>
            <a:ext cx="17925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6670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76670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Anaheim"/>
              <a:buNone/>
            </a:pPr>
            <a:r>
              <a:rPr lang="en-US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(songs heavy on the ‘Reminisce’ topic)</a:t>
            </a:r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21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1"/>
          <p:cNvSpPr txBox="1">
            <a:spLocks noGrp="1"/>
          </p:cNvSpPr>
          <p:nvPr>
            <p:ph type="ctrTitle" idx="2"/>
          </p:nvPr>
        </p:nvSpPr>
        <p:spPr>
          <a:xfrm>
            <a:off x="5915174" y="2770154"/>
            <a:ext cx="2480388" cy="17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CONCLUSIONS &amp; FUTURE DIRECTIONS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ctrTitle" idx="15"/>
          </p:nvPr>
        </p:nvSpPr>
        <p:spPr>
          <a:xfrm>
            <a:off x="6829900" y="111450"/>
            <a:ext cx="19428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 rot="-5400000">
            <a:off x="3029038" y="1126013"/>
            <a:ext cx="1704000" cy="11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01</a:t>
            </a:r>
            <a:endParaRPr sz="4800"/>
          </a:p>
        </p:txBody>
      </p:sp>
      <p:sp>
        <p:nvSpPr>
          <p:cNvPr id="182" name="Google Shape;182;p28"/>
          <p:cNvSpPr txBox="1">
            <a:spLocks noGrp="1"/>
          </p:cNvSpPr>
          <p:nvPr>
            <p:ph type="subTitle" idx="1"/>
          </p:nvPr>
        </p:nvSpPr>
        <p:spPr>
          <a:xfrm>
            <a:off x="1615626" y="1538100"/>
            <a:ext cx="17352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INTRODUCTION</a:t>
            </a:r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title" idx="2"/>
          </p:nvPr>
        </p:nvSpPr>
        <p:spPr>
          <a:xfrm rot="-5400000">
            <a:off x="3029038" y="2045938"/>
            <a:ext cx="1704000" cy="11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02</a:t>
            </a:r>
            <a:endParaRPr sz="4800"/>
          </a:p>
        </p:txBody>
      </p:sp>
      <p:sp>
        <p:nvSpPr>
          <p:cNvPr id="184" name="Google Shape;184;p28"/>
          <p:cNvSpPr txBox="1">
            <a:spLocks noGrp="1"/>
          </p:cNvSpPr>
          <p:nvPr>
            <p:ph type="subTitle" idx="3"/>
          </p:nvPr>
        </p:nvSpPr>
        <p:spPr>
          <a:xfrm>
            <a:off x="1252305" y="2458020"/>
            <a:ext cx="20985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EVALUATING</a:t>
            </a:r>
            <a:endParaRPr lang="es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TOPICS</a:t>
            </a:r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title" idx="6"/>
          </p:nvPr>
        </p:nvSpPr>
        <p:spPr>
          <a:xfrm rot="-5400000">
            <a:off x="4430838" y="1126013"/>
            <a:ext cx="1704000" cy="11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smtClean="0"/>
              <a:t>03</a:t>
            </a:r>
            <a:endParaRPr sz="4800"/>
          </a:p>
        </p:txBody>
      </p:sp>
      <p:sp>
        <p:nvSpPr>
          <p:cNvPr id="188" name="Google Shape;188;p28"/>
          <p:cNvSpPr txBox="1">
            <a:spLocks noGrp="1"/>
          </p:cNvSpPr>
          <p:nvPr>
            <p:ph type="subTitle" idx="7"/>
          </p:nvPr>
        </p:nvSpPr>
        <p:spPr>
          <a:xfrm>
            <a:off x="5862150" y="1538100"/>
            <a:ext cx="13899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CLUSTERING</a:t>
            </a:r>
          </a:p>
        </p:txBody>
      </p:sp>
      <p:sp>
        <p:nvSpPr>
          <p:cNvPr id="189" name="Google Shape;189;p28"/>
          <p:cNvSpPr txBox="1">
            <a:spLocks noGrp="1"/>
          </p:cNvSpPr>
          <p:nvPr>
            <p:ph type="title" idx="8"/>
          </p:nvPr>
        </p:nvSpPr>
        <p:spPr>
          <a:xfrm rot="-5400000">
            <a:off x="4430838" y="2045938"/>
            <a:ext cx="1704000" cy="11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smtClean="0"/>
              <a:t>04</a:t>
            </a:r>
            <a:endParaRPr sz="4800"/>
          </a:p>
        </p:txBody>
      </p:sp>
      <p:sp>
        <p:nvSpPr>
          <p:cNvPr id="190" name="Google Shape;190;p28"/>
          <p:cNvSpPr txBox="1">
            <a:spLocks noGrp="1"/>
          </p:cNvSpPr>
          <p:nvPr>
            <p:ph type="subTitle" idx="9"/>
          </p:nvPr>
        </p:nvSpPr>
        <p:spPr>
          <a:xfrm>
            <a:off x="5862151" y="2458025"/>
            <a:ext cx="1483941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CONCLUSIONS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50"/>
          <p:cNvSpPr txBox="1"/>
          <p:nvPr/>
        </p:nvSpPr>
        <p:spPr>
          <a:xfrm>
            <a:off x="6956967" y="1310700"/>
            <a:ext cx="1853758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ctr" anchorCtr="0">
            <a:noAutofit/>
          </a:bodyPr>
          <a:lstStyle/>
          <a:p>
            <a:r>
              <a:rPr lang="es" smtClean="0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rPr>
              <a:t>Extend study into other decades (in the US)</a:t>
            </a:r>
            <a:endParaRPr lang="es">
              <a:solidFill>
                <a:srgbClr val="27667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76670"/>
              </a:solidFill>
              <a:effectLst/>
              <a:uLnTx/>
              <a:uFillTx/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880" name="Google Shape;880;p50"/>
          <p:cNvSpPr txBox="1"/>
          <p:nvPr/>
        </p:nvSpPr>
        <p:spPr>
          <a:xfrm>
            <a:off x="646213" y="748825"/>
            <a:ext cx="1353705" cy="11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" smtClean="0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rPr>
              <a:t>Five major topics extracted from 1990-2019 US song lyrics</a:t>
            </a:r>
            <a:endParaRPr lang="es" noProof="0" smtClean="0">
              <a:solidFill>
                <a:srgbClr val="27667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881" name="Google Shape;881;p50"/>
          <p:cNvGrpSpPr/>
          <p:nvPr/>
        </p:nvGrpSpPr>
        <p:grpSpPr>
          <a:xfrm>
            <a:off x="2129065" y="991853"/>
            <a:ext cx="931500" cy="740700"/>
            <a:chOff x="2151925" y="991853"/>
            <a:chExt cx="931500" cy="740700"/>
          </a:xfrm>
        </p:grpSpPr>
        <p:cxnSp>
          <p:nvCxnSpPr>
            <p:cNvPr id="882" name="Google Shape;882;p50"/>
            <p:cNvCxnSpPr/>
            <p:nvPr/>
          </p:nvCxnSpPr>
          <p:spPr>
            <a:xfrm>
              <a:off x="2151925" y="1362203"/>
              <a:ext cx="931500" cy="0"/>
            </a:xfrm>
            <a:prstGeom prst="straightConnector1">
              <a:avLst/>
            </a:prstGeom>
            <a:noFill/>
            <a:ln w="19050" cap="flat" cmpd="sng">
              <a:solidFill>
                <a:srgbClr val="D8A45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883" name="Google Shape;883;p50"/>
            <p:cNvCxnSpPr/>
            <p:nvPr/>
          </p:nvCxnSpPr>
          <p:spPr>
            <a:xfrm>
              <a:off x="2158997" y="991853"/>
              <a:ext cx="0" cy="740700"/>
            </a:xfrm>
            <a:prstGeom prst="straightConnector1">
              <a:avLst/>
            </a:prstGeom>
            <a:noFill/>
            <a:ln w="19050" cap="flat" cmpd="sng">
              <a:solidFill>
                <a:srgbClr val="D8A45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84" name="Google Shape;884;p50"/>
          <p:cNvGrpSpPr/>
          <p:nvPr/>
        </p:nvGrpSpPr>
        <p:grpSpPr>
          <a:xfrm rot="10800000">
            <a:off x="6077642" y="1090619"/>
            <a:ext cx="741000" cy="740700"/>
            <a:chOff x="2151925" y="991853"/>
            <a:chExt cx="741000" cy="740700"/>
          </a:xfrm>
        </p:grpSpPr>
        <p:cxnSp>
          <p:nvCxnSpPr>
            <p:cNvPr id="885" name="Google Shape;885;p50"/>
            <p:cNvCxnSpPr/>
            <p:nvPr/>
          </p:nvCxnSpPr>
          <p:spPr>
            <a:xfrm>
              <a:off x="2151925" y="1362203"/>
              <a:ext cx="741000" cy="0"/>
            </a:xfrm>
            <a:prstGeom prst="straightConnector1">
              <a:avLst/>
            </a:prstGeom>
            <a:noFill/>
            <a:ln w="19050" cap="flat" cmpd="sng">
              <a:solidFill>
                <a:srgbClr val="D8A45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886" name="Google Shape;886;p50"/>
            <p:cNvCxnSpPr/>
            <p:nvPr/>
          </p:nvCxnSpPr>
          <p:spPr>
            <a:xfrm>
              <a:off x="2158997" y="991853"/>
              <a:ext cx="0" cy="740700"/>
            </a:xfrm>
            <a:prstGeom prst="straightConnector1">
              <a:avLst/>
            </a:prstGeom>
            <a:noFill/>
            <a:ln w="19050" cap="flat" cmpd="sng">
              <a:solidFill>
                <a:srgbClr val="D8A45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87" name="Google Shape;887;p50"/>
          <p:cNvSpPr txBox="1"/>
          <p:nvPr/>
        </p:nvSpPr>
        <p:spPr>
          <a:xfrm>
            <a:off x="7070420" y="3781554"/>
            <a:ext cx="13776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ctr" anchorCtr="0">
            <a:noAutofit/>
          </a:bodyPr>
          <a:lstStyle/>
          <a:p>
            <a:pPr lvl="0">
              <a:defRPr/>
            </a:pPr>
            <a:r>
              <a:rPr lang="es" smtClean="0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rPr>
              <a:t>Extend study into other countries’ music markets</a:t>
            </a:r>
            <a:endParaRPr lang="es">
              <a:solidFill>
                <a:srgbClr val="27667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888" name="Google Shape;888;p50"/>
          <p:cNvGrpSpPr/>
          <p:nvPr/>
        </p:nvGrpSpPr>
        <p:grpSpPr>
          <a:xfrm rot="10800000">
            <a:off x="6014695" y="3626369"/>
            <a:ext cx="917400" cy="740700"/>
            <a:chOff x="2151925" y="991853"/>
            <a:chExt cx="917400" cy="740700"/>
          </a:xfrm>
        </p:grpSpPr>
        <p:cxnSp>
          <p:nvCxnSpPr>
            <p:cNvPr id="889" name="Google Shape;889;p50"/>
            <p:cNvCxnSpPr/>
            <p:nvPr/>
          </p:nvCxnSpPr>
          <p:spPr>
            <a:xfrm>
              <a:off x="2151925" y="1362203"/>
              <a:ext cx="917400" cy="0"/>
            </a:xfrm>
            <a:prstGeom prst="straightConnector1">
              <a:avLst/>
            </a:prstGeom>
            <a:noFill/>
            <a:ln w="19050" cap="flat" cmpd="sng">
              <a:solidFill>
                <a:srgbClr val="D8A45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890" name="Google Shape;890;p50"/>
            <p:cNvCxnSpPr/>
            <p:nvPr/>
          </p:nvCxnSpPr>
          <p:spPr>
            <a:xfrm>
              <a:off x="2158997" y="991853"/>
              <a:ext cx="0" cy="740700"/>
            </a:xfrm>
            <a:prstGeom prst="straightConnector1">
              <a:avLst/>
            </a:prstGeom>
            <a:noFill/>
            <a:ln w="19050" cap="flat" cmpd="sng">
              <a:solidFill>
                <a:srgbClr val="D8A45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91" name="Google Shape;891;p50"/>
          <p:cNvSpPr txBox="1"/>
          <p:nvPr/>
        </p:nvSpPr>
        <p:spPr>
          <a:xfrm>
            <a:off x="1090786" y="3147733"/>
            <a:ext cx="1211400" cy="11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ctr" anchorCtr="0">
            <a:noAutofit/>
          </a:bodyPr>
          <a:lstStyle/>
          <a:p>
            <a:pPr lvl="0" algn="r">
              <a:defRPr/>
            </a:pPr>
            <a:r>
              <a:rPr lang="es" smtClean="0">
                <a:solidFill>
                  <a:srgbClr val="276670"/>
                </a:solidFill>
                <a:latin typeface="Anaheim"/>
                <a:ea typeface="Anaheim"/>
                <a:cs typeface="Anaheim"/>
                <a:sym typeface="Anaheim"/>
              </a:rPr>
              <a:t>Composition of topics have changed</a:t>
            </a:r>
            <a:endParaRPr lang="es">
              <a:solidFill>
                <a:srgbClr val="27667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892" name="Google Shape;892;p50"/>
          <p:cNvGrpSpPr/>
          <p:nvPr/>
        </p:nvGrpSpPr>
        <p:grpSpPr>
          <a:xfrm>
            <a:off x="2431333" y="3390761"/>
            <a:ext cx="931500" cy="740700"/>
            <a:chOff x="2151925" y="991853"/>
            <a:chExt cx="931500" cy="740700"/>
          </a:xfrm>
        </p:grpSpPr>
        <p:cxnSp>
          <p:nvCxnSpPr>
            <p:cNvPr id="893" name="Google Shape;893;p50"/>
            <p:cNvCxnSpPr/>
            <p:nvPr/>
          </p:nvCxnSpPr>
          <p:spPr>
            <a:xfrm>
              <a:off x="2151925" y="1362203"/>
              <a:ext cx="931500" cy="0"/>
            </a:xfrm>
            <a:prstGeom prst="straightConnector1">
              <a:avLst/>
            </a:prstGeom>
            <a:noFill/>
            <a:ln w="19050" cap="flat" cmpd="sng">
              <a:solidFill>
                <a:srgbClr val="D8A45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894" name="Google Shape;894;p50"/>
            <p:cNvCxnSpPr/>
            <p:nvPr/>
          </p:nvCxnSpPr>
          <p:spPr>
            <a:xfrm>
              <a:off x="2158997" y="991853"/>
              <a:ext cx="0" cy="740700"/>
            </a:xfrm>
            <a:prstGeom prst="straightConnector1">
              <a:avLst/>
            </a:prstGeom>
            <a:noFill/>
            <a:ln w="19050" cap="flat" cmpd="sng">
              <a:solidFill>
                <a:srgbClr val="D8A45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95" name="Google Shape;895;p50"/>
          <p:cNvSpPr txBox="1">
            <a:spLocks noGrp="1"/>
          </p:cNvSpPr>
          <p:nvPr>
            <p:ph type="ctrTitle"/>
          </p:nvPr>
        </p:nvSpPr>
        <p:spPr>
          <a:xfrm>
            <a:off x="6780542" y="111450"/>
            <a:ext cx="1992083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CONCLUSIONS &amp; FUTURE DIRECTIONS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530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56"/>
          <p:cNvSpPr txBox="1">
            <a:spLocks noGrp="1"/>
          </p:cNvSpPr>
          <p:nvPr>
            <p:ph type="ctrTitle"/>
          </p:nvPr>
        </p:nvSpPr>
        <p:spPr>
          <a:xfrm flipH="1">
            <a:off x="1230475" y="1651523"/>
            <a:ext cx="2285700" cy="17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</a:t>
            </a:r>
            <a:endParaRPr/>
          </a:p>
        </p:txBody>
      </p:sp>
      <p:sp>
        <p:nvSpPr>
          <p:cNvPr id="1037" name="Google Shape;1037;p56"/>
          <p:cNvSpPr txBox="1">
            <a:spLocks noGrp="1"/>
          </p:cNvSpPr>
          <p:nvPr>
            <p:ph type="ctrTitle" idx="2"/>
          </p:nvPr>
        </p:nvSpPr>
        <p:spPr>
          <a:xfrm flipH="1">
            <a:off x="1268343" y="1623125"/>
            <a:ext cx="2285700" cy="17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</a:t>
            </a:r>
            <a:endParaRPr/>
          </a:p>
        </p:txBody>
      </p:sp>
      <p:sp>
        <p:nvSpPr>
          <p:cNvPr id="1038" name="Google Shape;1038;p56"/>
          <p:cNvSpPr txBox="1">
            <a:spLocks noGrp="1"/>
          </p:cNvSpPr>
          <p:nvPr>
            <p:ph type="subTitle" idx="1"/>
          </p:nvPr>
        </p:nvSpPr>
        <p:spPr>
          <a:xfrm flipH="1">
            <a:off x="5139900" y="2213250"/>
            <a:ext cx="24435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/>
              <a:t>Does anyone have any questions</a:t>
            </a:r>
            <a:r>
              <a:rPr lang="es" sz="2000" smtClean="0"/>
              <a:t>?</a:t>
            </a: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2307538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57"/>
          <p:cNvSpPr txBox="1">
            <a:spLocks noGrp="1"/>
          </p:cNvSpPr>
          <p:nvPr>
            <p:ph type="ctrTitle"/>
          </p:nvPr>
        </p:nvSpPr>
        <p:spPr>
          <a:xfrm>
            <a:off x="6829900" y="111450"/>
            <a:ext cx="19428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</a:rPr>
              <a:t>CREDITS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044" name="Google Shape;1044;p57"/>
          <p:cNvSpPr txBox="1">
            <a:spLocks noGrp="1"/>
          </p:cNvSpPr>
          <p:nvPr>
            <p:ph type="body" idx="1"/>
          </p:nvPr>
        </p:nvSpPr>
        <p:spPr>
          <a:xfrm>
            <a:off x="642050" y="183375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F3F3F3"/>
                </a:solidFill>
              </a:rPr>
              <a:t>This is where you give credit to the ones who are part of this project.</a:t>
            </a:r>
            <a:endParaRPr sz="1100">
              <a:solidFill>
                <a:srgbClr val="F3F3F3"/>
              </a:solidFill>
            </a:endParaRPr>
          </a:p>
          <a:p>
            <a:pPr marL="24130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F3F3F3"/>
              </a:solidFill>
            </a:endParaRPr>
          </a:p>
          <a:p>
            <a:pPr marL="241300" lvl="0" indent="-196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Anaheim"/>
              <a:buChar char="◂"/>
            </a:pPr>
            <a:r>
              <a:rPr lang="es" sz="1100">
                <a:solidFill>
                  <a:srgbClr val="F3F3F3"/>
                </a:solidFill>
              </a:rPr>
              <a:t>Presentation template by </a:t>
            </a:r>
            <a:r>
              <a:rPr lang="es" sz="1100">
                <a:solidFill>
                  <a:srgbClr val="F3F3F3"/>
                </a:solidFill>
                <a:highlight>
                  <a:srgbClr val="276670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</a:t>
            </a:r>
            <a:r>
              <a:rPr lang="es" sz="1100">
                <a:highlight>
                  <a:srgbClr val="276670"/>
                </a:highlight>
                <a:uFill>
                  <a:noFill/>
                </a:uFill>
                <a:hlinkClick r:id="rId3"/>
              </a:rPr>
              <a:t>g</a:t>
            </a:r>
            <a:r>
              <a:rPr lang="es" sz="1100">
                <a:solidFill>
                  <a:srgbClr val="F3F3F3"/>
                </a:solidFill>
                <a:highlight>
                  <a:srgbClr val="276670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o</a:t>
            </a:r>
            <a:endParaRPr sz="1100">
              <a:solidFill>
                <a:srgbClr val="F3F3F3"/>
              </a:solidFill>
              <a:highlight>
                <a:srgbClr val="276670"/>
              </a:highlight>
            </a:endParaRPr>
          </a:p>
          <a:p>
            <a:pPr marL="24130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Anaheim"/>
              <a:buChar char="◂"/>
            </a:pPr>
            <a:r>
              <a:rPr lang="es" sz="1100">
                <a:solidFill>
                  <a:srgbClr val="F3F3F3"/>
                </a:solidFill>
              </a:rPr>
              <a:t>Icons by </a:t>
            </a:r>
            <a:r>
              <a:rPr lang="es" sz="1100">
                <a:solidFill>
                  <a:srgbClr val="F3F3F3"/>
                </a:solidFill>
                <a:highlight>
                  <a:srgbClr val="276670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endParaRPr sz="1100">
              <a:solidFill>
                <a:srgbClr val="F3F3F3"/>
              </a:solidFill>
              <a:highlight>
                <a:srgbClr val="276670"/>
              </a:highlight>
            </a:endParaRPr>
          </a:p>
          <a:p>
            <a:pPr marL="24130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Anaheim"/>
              <a:buChar char="◂"/>
            </a:pPr>
            <a:r>
              <a:rPr lang="es" sz="1100">
                <a:solidFill>
                  <a:srgbClr val="F3F3F3"/>
                </a:solidFill>
              </a:rPr>
              <a:t>Infographics and images by </a:t>
            </a:r>
            <a:r>
              <a:rPr lang="es" sz="1100">
                <a:solidFill>
                  <a:srgbClr val="F3F3F3"/>
                </a:solidFill>
                <a:highlight>
                  <a:srgbClr val="276670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100">
              <a:solidFill>
                <a:srgbClr val="F3F3F3"/>
              </a:solidFill>
              <a:highlight>
                <a:srgbClr val="276670"/>
              </a:highlight>
            </a:endParaRPr>
          </a:p>
          <a:p>
            <a:pPr marL="24130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Anaheim"/>
              <a:buChar char="◂"/>
            </a:pPr>
            <a:r>
              <a:rPr lang="es" sz="1100">
                <a:solidFill>
                  <a:srgbClr val="F3F3F3"/>
                </a:solidFill>
              </a:rPr>
              <a:t>Author introduction slide photo created by Freepik</a:t>
            </a:r>
            <a:endParaRPr sz="1100">
              <a:solidFill>
                <a:srgbClr val="F3F3F3"/>
              </a:solidFill>
            </a:endParaRPr>
          </a:p>
          <a:p>
            <a:pPr marL="24130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Anaheim"/>
              <a:buChar char="◂"/>
            </a:pPr>
            <a:r>
              <a:rPr lang="es" sz="1100">
                <a:solidFill>
                  <a:srgbClr val="F3F3F3"/>
                </a:solidFill>
              </a:rPr>
              <a:t>Text &amp; Image slide photo created by Freepik.com</a:t>
            </a:r>
            <a:endParaRPr sz="1100">
              <a:solidFill>
                <a:srgbClr val="F3F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98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98;p29"/>
          <p:cNvSpPr txBox="1">
            <a:spLocks noGrp="1"/>
          </p:cNvSpPr>
          <p:nvPr>
            <p:ph type="subTitle" idx="1"/>
          </p:nvPr>
        </p:nvSpPr>
        <p:spPr>
          <a:xfrm flipH="1">
            <a:off x="2631689" y="1654097"/>
            <a:ext cx="3860764" cy="12093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mtClean="0">
                <a:solidFill>
                  <a:schemeClr val="accent1">
                    <a:lumMod val="60000"/>
                    <a:lumOff val="40000"/>
                    <a:alpha val="40000"/>
                  </a:schemeClr>
                </a:solidFill>
                <a:latin typeface="Righteous" panose="020B0604020202020204" charset="0"/>
              </a:rPr>
              <a:t>Analyze popular U.S. song lyrics from the 90s to 2010s </a:t>
            </a:r>
          </a:p>
        </p:txBody>
      </p:sp>
      <p:sp>
        <p:nvSpPr>
          <p:cNvPr id="294" name="Google Shape;294;p33"/>
          <p:cNvSpPr txBox="1">
            <a:spLocks noGrp="1"/>
          </p:cNvSpPr>
          <p:nvPr>
            <p:ph type="ctrTitle" idx="4"/>
          </p:nvPr>
        </p:nvSpPr>
        <p:spPr>
          <a:xfrm>
            <a:off x="6544491" y="111450"/>
            <a:ext cx="2228209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RESEARCH </a:t>
            </a:r>
            <a:br>
              <a:rPr lang="es" smtClean="0"/>
            </a:br>
            <a:r>
              <a:rPr lang="es" smtClean="0"/>
              <a:t>QUESTION</a:t>
            </a:r>
            <a:endParaRPr/>
          </a:p>
        </p:txBody>
      </p:sp>
      <p:sp>
        <p:nvSpPr>
          <p:cNvPr id="15" name="Google Shape;198;p29"/>
          <p:cNvSpPr txBox="1">
            <a:spLocks noGrp="1"/>
          </p:cNvSpPr>
          <p:nvPr>
            <p:ph type="subTitle" idx="1"/>
          </p:nvPr>
        </p:nvSpPr>
        <p:spPr>
          <a:xfrm flipH="1">
            <a:off x="2594519" y="1616926"/>
            <a:ext cx="3860764" cy="12093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mtClean="0">
                <a:latin typeface="Righteous" panose="020B0604020202020204" charset="0"/>
              </a:rPr>
              <a:t>Analyze popular U.S. song lyrics from the 90s to 2010s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6670"/>
        </a:solidFill>
        <a:effectLst/>
      </p:bgPr>
    </p:bg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9"/>
          <p:cNvSpPr txBox="1">
            <a:spLocks noGrp="1"/>
          </p:cNvSpPr>
          <p:nvPr>
            <p:ph type="ctrTitle"/>
          </p:nvPr>
        </p:nvSpPr>
        <p:spPr>
          <a:xfrm>
            <a:off x="6829900" y="111450"/>
            <a:ext cx="19428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DATA ACQUISITION &amp;</a:t>
            </a:r>
            <a:br>
              <a:rPr lang="es" smtClean="0"/>
            </a:br>
            <a:r>
              <a:rPr lang="es" smtClean="0"/>
              <a:t>TOPIC MODELING</a:t>
            </a:r>
            <a:endParaRPr/>
          </a:p>
        </p:txBody>
      </p:sp>
      <p:sp>
        <p:nvSpPr>
          <p:cNvPr id="41" name="Google Shape;198;p29"/>
          <p:cNvSpPr txBox="1">
            <a:spLocks/>
          </p:cNvSpPr>
          <p:nvPr/>
        </p:nvSpPr>
        <p:spPr>
          <a:xfrm flipH="1">
            <a:off x="1932666" y="1224244"/>
            <a:ext cx="5316582" cy="23513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bg1"/>
                </a:solidFill>
                <a:latin typeface="Anaheim" panose="020B0604020202020204" charset="0"/>
              </a:rPr>
              <a:t>♫</a:t>
            </a:r>
            <a:r>
              <a:rPr lang="en-US" sz="2400" smtClean="0">
                <a:latin typeface="Anaheim" panose="020B0604020202020204" charset="0"/>
              </a:rPr>
              <a:t> </a:t>
            </a:r>
            <a:r>
              <a:rPr lang="en-US" sz="2400" smtClean="0">
                <a:solidFill>
                  <a:schemeClr val="bg1"/>
                </a:solidFill>
                <a:latin typeface="Anaheim" panose="020B0604020202020204" charset="0"/>
              </a:rPr>
              <a:t>Used                Year-End Charts</a:t>
            </a: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bg1"/>
                </a:solidFill>
                <a:latin typeface="Anaheim" panose="020B0604020202020204" charset="0"/>
              </a:rPr>
              <a:t>♪</a:t>
            </a:r>
            <a:r>
              <a:rPr lang="en-US" sz="2400" smtClean="0">
                <a:solidFill>
                  <a:schemeClr val="bg1"/>
                </a:solidFill>
                <a:latin typeface="Anaheim" panose="020B0604020202020204" charset="0"/>
              </a:rPr>
              <a:t> Scraped 3000 song lyrics (30 years)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bg1"/>
                </a:solidFill>
                <a:latin typeface="Anaheim" panose="020B0604020202020204" charset="0"/>
              </a:rPr>
              <a:t>♩</a:t>
            </a:r>
            <a:r>
              <a:rPr lang="en-US" sz="2400" smtClean="0">
                <a:latin typeface="Anaheim" panose="020B0604020202020204" charset="0"/>
              </a:rPr>
              <a:t> </a:t>
            </a:r>
            <a:r>
              <a:rPr lang="en-US" sz="2400" smtClean="0">
                <a:solidFill>
                  <a:schemeClr val="bg1"/>
                </a:solidFill>
                <a:latin typeface="Anaheim" panose="020B0604020202020204" charset="0"/>
              </a:rPr>
              <a:t>2671 songs after cleaning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bg1"/>
                </a:solidFill>
                <a:latin typeface="Anaheim" panose="020B0604020202020204" charset="0"/>
              </a:rPr>
              <a:t>♮ TF-IDF and NMF for topic modeling</a:t>
            </a:r>
            <a:endParaRPr lang="en-US" sz="2400">
              <a:solidFill>
                <a:schemeClr val="bg1"/>
              </a:solidFill>
              <a:latin typeface="Anaheim" panose="020B060402020202020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603" y="1386370"/>
            <a:ext cx="1484315" cy="394957"/>
          </a:xfrm>
          <a:prstGeom prst="rect">
            <a:avLst/>
          </a:prstGeom>
        </p:spPr>
      </p:pic>
      <p:sp>
        <p:nvSpPr>
          <p:cNvPr id="43" name="Google Shape;296;p33"/>
          <p:cNvSpPr/>
          <p:nvPr/>
        </p:nvSpPr>
        <p:spPr>
          <a:xfrm>
            <a:off x="1932666" y="996176"/>
            <a:ext cx="5248721" cy="2795239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301;p33"/>
          <p:cNvCxnSpPr>
            <a:stCxn id="43" idx="2"/>
          </p:cNvCxnSpPr>
          <p:nvPr/>
        </p:nvCxnSpPr>
        <p:spPr>
          <a:xfrm>
            <a:off x="4557027" y="3791415"/>
            <a:ext cx="7540" cy="135208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0" y="1613983"/>
            <a:ext cx="1746645" cy="750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55" y="2772307"/>
            <a:ext cx="1624859" cy="8530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820" y="1185591"/>
            <a:ext cx="1554272" cy="6281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200" y="2019641"/>
            <a:ext cx="1637906" cy="8820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54" y="3130447"/>
            <a:ext cx="1325137" cy="144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8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55"/>
          <p:cNvSpPr/>
          <p:nvPr/>
        </p:nvSpPr>
        <p:spPr>
          <a:xfrm>
            <a:off x="1576425" y="1383450"/>
            <a:ext cx="801000" cy="801000"/>
          </a:xfrm>
          <a:prstGeom prst="rect">
            <a:avLst/>
          </a:prstGeom>
          <a:solidFill>
            <a:srgbClr val="D8A4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55"/>
          <p:cNvSpPr/>
          <p:nvPr/>
        </p:nvSpPr>
        <p:spPr>
          <a:xfrm>
            <a:off x="4171500" y="1383450"/>
            <a:ext cx="801000" cy="801000"/>
          </a:xfrm>
          <a:prstGeom prst="rect">
            <a:avLst/>
          </a:prstGeom>
          <a:solidFill>
            <a:srgbClr val="2766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55"/>
          <p:cNvSpPr/>
          <p:nvPr/>
        </p:nvSpPr>
        <p:spPr>
          <a:xfrm>
            <a:off x="6766575" y="1383450"/>
            <a:ext cx="801000" cy="801000"/>
          </a:xfrm>
          <a:prstGeom prst="rect">
            <a:avLst/>
          </a:prstGeom>
          <a:solidFill>
            <a:srgbClr val="B25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55"/>
          <p:cNvSpPr txBox="1">
            <a:spLocks noGrp="1"/>
          </p:cNvSpPr>
          <p:nvPr>
            <p:ph type="subTitle" idx="1"/>
          </p:nvPr>
        </p:nvSpPr>
        <p:spPr>
          <a:xfrm>
            <a:off x="972225" y="2874996"/>
            <a:ext cx="2009400" cy="1429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mtClean="0"/>
              <a:t>believe, dream, stay, friend, gone, try, forever, better, true, long, home, wrong</a:t>
            </a:r>
            <a:endParaRPr sz="1400"/>
          </a:p>
        </p:txBody>
      </p:sp>
      <p:sp>
        <p:nvSpPr>
          <p:cNvPr id="1025" name="Google Shape;1025;p55"/>
          <p:cNvSpPr txBox="1">
            <a:spLocks noGrp="1"/>
          </p:cNvSpPr>
          <p:nvPr>
            <p:ph type="subTitle" idx="4"/>
          </p:nvPr>
        </p:nvSpPr>
        <p:spPr>
          <a:xfrm>
            <a:off x="957219" y="2413965"/>
            <a:ext cx="2009400" cy="4679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smtClean="0"/>
              <a:t>WORDS</a:t>
            </a:r>
            <a:endParaRPr/>
          </a:p>
        </p:txBody>
      </p:sp>
      <p:sp>
        <p:nvSpPr>
          <p:cNvPr id="1026" name="Google Shape;1026;p55"/>
          <p:cNvSpPr txBox="1">
            <a:spLocks noGrp="1"/>
          </p:cNvSpPr>
          <p:nvPr>
            <p:ph type="subTitle" idx="5"/>
          </p:nvPr>
        </p:nvSpPr>
        <p:spPr>
          <a:xfrm>
            <a:off x="3449444" y="2441683"/>
            <a:ext cx="2259980" cy="4615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smtClean="0"/>
              <a:t>CHARACTERISTICS</a:t>
            </a:r>
            <a:endParaRPr/>
          </a:p>
        </p:txBody>
      </p:sp>
      <p:sp>
        <p:nvSpPr>
          <p:cNvPr id="1027" name="Google Shape;1027;p55"/>
          <p:cNvSpPr txBox="1">
            <a:spLocks noGrp="1"/>
          </p:cNvSpPr>
          <p:nvPr>
            <p:ph type="subTitle" idx="6"/>
          </p:nvPr>
        </p:nvSpPr>
        <p:spPr>
          <a:xfrm>
            <a:off x="6153640" y="2441683"/>
            <a:ext cx="2009400" cy="4333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smtClean="0"/>
              <a:t>EXAMPLES</a:t>
            </a:r>
            <a:endParaRPr/>
          </a:p>
        </p:txBody>
      </p:sp>
      <p:sp>
        <p:nvSpPr>
          <p:cNvPr id="1028" name="Google Shape;1028;p55"/>
          <p:cNvSpPr txBox="1">
            <a:spLocks noGrp="1"/>
          </p:cNvSpPr>
          <p:nvPr>
            <p:ph type="ctrTitle"/>
          </p:nvPr>
        </p:nvSpPr>
        <p:spPr>
          <a:xfrm>
            <a:off x="7420125" y="111450"/>
            <a:ext cx="13527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TOPICS</a:t>
            </a:r>
            <a:endParaRPr/>
          </a:p>
        </p:txBody>
      </p:sp>
      <p:sp>
        <p:nvSpPr>
          <p:cNvPr id="23" name="Google Shape;198;p29"/>
          <p:cNvSpPr txBox="1">
            <a:spLocks/>
          </p:cNvSpPr>
          <p:nvPr/>
        </p:nvSpPr>
        <p:spPr>
          <a:xfrm flipH="1">
            <a:off x="2415540" y="72126"/>
            <a:ext cx="3860764" cy="120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US" sz="2400" smtClean="0">
                <a:solidFill>
                  <a:schemeClr val="bg1">
                    <a:lumMod val="65000"/>
                  </a:schemeClr>
                </a:solidFill>
                <a:latin typeface="Righteous" panose="020B0604020202020204" charset="0"/>
              </a:rPr>
              <a:t>TOPIC 1: “Dreams”</a:t>
            </a:r>
          </a:p>
        </p:txBody>
      </p:sp>
      <p:grpSp>
        <p:nvGrpSpPr>
          <p:cNvPr id="25" name="Google Shape;8564;p72"/>
          <p:cNvGrpSpPr/>
          <p:nvPr/>
        </p:nvGrpSpPr>
        <p:grpSpPr>
          <a:xfrm>
            <a:off x="4329639" y="1494394"/>
            <a:ext cx="495122" cy="594366"/>
            <a:chOff x="-3462150" y="2046625"/>
            <a:chExt cx="224500" cy="291450"/>
          </a:xfrm>
          <a:solidFill>
            <a:schemeClr val="bg1"/>
          </a:solidFill>
        </p:grpSpPr>
        <p:sp>
          <p:nvSpPr>
            <p:cNvPr id="26" name="Google Shape;8565;p72"/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566;p72"/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567;p72"/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568;p72"/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569;p72"/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570;p72"/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571;p72"/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8424;p72"/>
          <p:cNvGrpSpPr/>
          <p:nvPr/>
        </p:nvGrpSpPr>
        <p:grpSpPr>
          <a:xfrm>
            <a:off x="1700615" y="1494394"/>
            <a:ext cx="589102" cy="533251"/>
            <a:chOff x="-4932650" y="2046625"/>
            <a:chExt cx="293025" cy="291250"/>
          </a:xfrm>
          <a:solidFill>
            <a:schemeClr val="bg1"/>
          </a:solidFill>
        </p:grpSpPr>
        <p:sp>
          <p:nvSpPr>
            <p:cNvPr id="35" name="Google Shape;8425;p72"/>
            <p:cNvSpPr/>
            <p:nvPr/>
          </p:nvSpPr>
          <p:spPr>
            <a:xfrm>
              <a:off x="-4932650" y="2046625"/>
              <a:ext cx="293025" cy="291250"/>
            </a:xfrm>
            <a:custGeom>
              <a:avLst/>
              <a:gdLst/>
              <a:ahLst/>
              <a:cxnLst/>
              <a:rect l="l" t="t" r="r" b="b"/>
              <a:pathLst>
                <a:path w="11721" h="11650" extrusionOk="0">
                  <a:moveTo>
                    <a:pt x="7625" y="694"/>
                  </a:moveTo>
                  <a:cubicBezTo>
                    <a:pt x="9515" y="694"/>
                    <a:pt x="11059" y="2206"/>
                    <a:pt x="11059" y="4096"/>
                  </a:cubicBezTo>
                  <a:cubicBezTo>
                    <a:pt x="11059" y="5987"/>
                    <a:pt x="9515" y="7530"/>
                    <a:pt x="7625" y="7530"/>
                  </a:cubicBezTo>
                  <a:cubicBezTo>
                    <a:pt x="5735" y="7530"/>
                    <a:pt x="4223" y="5987"/>
                    <a:pt x="4223" y="4096"/>
                  </a:cubicBezTo>
                  <a:cubicBezTo>
                    <a:pt x="4223" y="2206"/>
                    <a:pt x="5735" y="694"/>
                    <a:pt x="7625" y="694"/>
                  </a:cubicBezTo>
                  <a:close/>
                  <a:moveTo>
                    <a:pt x="3344" y="8066"/>
                  </a:moveTo>
                  <a:cubicBezTo>
                    <a:pt x="3435" y="8066"/>
                    <a:pt x="3529" y="8098"/>
                    <a:pt x="3593" y="8161"/>
                  </a:cubicBezTo>
                  <a:cubicBezTo>
                    <a:pt x="3719" y="8287"/>
                    <a:pt x="3719" y="8507"/>
                    <a:pt x="3593" y="8633"/>
                  </a:cubicBezTo>
                  <a:lnTo>
                    <a:pt x="1324" y="10870"/>
                  </a:lnTo>
                  <a:cubicBezTo>
                    <a:pt x="1277" y="10933"/>
                    <a:pt x="1190" y="10964"/>
                    <a:pt x="1100" y="10964"/>
                  </a:cubicBezTo>
                  <a:cubicBezTo>
                    <a:pt x="1009" y="10964"/>
                    <a:pt x="915" y="10933"/>
                    <a:pt x="852" y="10870"/>
                  </a:cubicBezTo>
                  <a:cubicBezTo>
                    <a:pt x="757" y="10744"/>
                    <a:pt x="757" y="10523"/>
                    <a:pt x="852" y="10397"/>
                  </a:cubicBezTo>
                  <a:lnTo>
                    <a:pt x="3120" y="8161"/>
                  </a:lnTo>
                  <a:cubicBezTo>
                    <a:pt x="3167" y="8098"/>
                    <a:pt x="3254" y="8066"/>
                    <a:pt x="3344" y="8066"/>
                  </a:cubicBezTo>
                  <a:close/>
                  <a:moveTo>
                    <a:pt x="7625" y="1"/>
                  </a:moveTo>
                  <a:cubicBezTo>
                    <a:pt x="5357" y="1"/>
                    <a:pt x="3529" y="1860"/>
                    <a:pt x="3529" y="4096"/>
                  </a:cubicBezTo>
                  <a:cubicBezTo>
                    <a:pt x="3529" y="5136"/>
                    <a:pt x="3908" y="6050"/>
                    <a:pt x="4538" y="6743"/>
                  </a:cubicBezTo>
                  <a:lnTo>
                    <a:pt x="3813" y="7467"/>
                  </a:lnTo>
                  <a:cubicBezTo>
                    <a:pt x="3673" y="7386"/>
                    <a:pt x="3520" y="7347"/>
                    <a:pt x="3367" y="7347"/>
                  </a:cubicBezTo>
                  <a:cubicBezTo>
                    <a:pt x="3106" y="7347"/>
                    <a:pt x="2846" y="7458"/>
                    <a:pt x="2647" y="7656"/>
                  </a:cubicBezTo>
                  <a:lnTo>
                    <a:pt x="379" y="9893"/>
                  </a:lnTo>
                  <a:cubicBezTo>
                    <a:pt x="1" y="10271"/>
                    <a:pt x="1" y="10964"/>
                    <a:pt x="379" y="11343"/>
                  </a:cubicBezTo>
                  <a:cubicBezTo>
                    <a:pt x="584" y="11547"/>
                    <a:pt x="852" y="11650"/>
                    <a:pt x="1119" y="11650"/>
                  </a:cubicBezTo>
                  <a:cubicBezTo>
                    <a:pt x="1387" y="11650"/>
                    <a:pt x="1655" y="11547"/>
                    <a:pt x="1860" y="11343"/>
                  </a:cubicBezTo>
                  <a:lnTo>
                    <a:pt x="4097" y="9106"/>
                  </a:lnTo>
                  <a:cubicBezTo>
                    <a:pt x="4412" y="8791"/>
                    <a:pt x="4506" y="8318"/>
                    <a:pt x="4286" y="7909"/>
                  </a:cubicBezTo>
                  <a:lnTo>
                    <a:pt x="5010" y="7215"/>
                  </a:lnTo>
                  <a:cubicBezTo>
                    <a:pt x="5703" y="7814"/>
                    <a:pt x="6648" y="8192"/>
                    <a:pt x="7625" y="8192"/>
                  </a:cubicBezTo>
                  <a:cubicBezTo>
                    <a:pt x="9925" y="8192"/>
                    <a:pt x="11721" y="6333"/>
                    <a:pt x="11721" y="4096"/>
                  </a:cubicBezTo>
                  <a:cubicBezTo>
                    <a:pt x="11721" y="1828"/>
                    <a:pt x="9893" y="1"/>
                    <a:pt x="76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426;p72"/>
            <p:cNvSpPr/>
            <p:nvPr/>
          </p:nvSpPr>
          <p:spPr>
            <a:xfrm>
              <a:off x="-4802675" y="2115050"/>
              <a:ext cx="122100" cy="86075"/>
            </a:xfrm>
            <a:custGeom>
              <a:avLst/>
              <a:gdLst/>
              <a:ahLst/>
              <a:cxnLst/>
              <a:rect l="l" t="t" r="r" b="b"/>
              <a:pathLst>
                <a:path w="4884" h="3443" extrusionOk="0">
                  <a:moveTo>
                    <a:pt x="2428" y="1"/>
                  </a:moveTo>
                  <a:cubicBezTo>
                    <a:pt x="2301" y="1"/>
                    <a:pt x="2172" y="72"/>
                    <a:pt x="2111" y="225"/>
                  </a:cubicBezTo>
                  <a:lnTo>
                    <a:pt x="1418" y="2116"/>
                  </a:lnTo>
                  <a:lnTo>
                    <a:pt x="693" y="225"/>
                  </a:lnTo>
                  <a:cubicBezTo>
                    <a:pt x="645" y="105"/>
                    <a:pt x="524" y="4"/>
                    <a:pt x="400" y="4"/>
                  </a:cubicBezTo>
                  <a:cubicBezTo>
                    <a:pt x="361" y="4"/>
                    <a:pt x="321" y="14"/>
                    <a:pt x="284" y="36"/>
                  </a:cubicBezTo>
                  <a:cubicBezTo>
                    <a:pt x="126" y="99"/>
                    <a:pt x="0" y="288"/>
                    <a:pt x="63" y="446"/>
                  </a:cubicBezTo>
                  <a:lnTo>
                    <a:pt x="1103" y="3218"/>
                  </a:lnTo>
                  <a:cubicBezTo>
                    <a:pt x="1168" y="3364"/>
                    <a:pt x="1299" y="3443"/>
                    <a:pt x="1428" y="3443"/>
                  </a:cubicBezTo>
                  <a:cubicBezTo>
                    <a:pt x="1551" y="3443"/>
                    <a:pt x="1672" y="3372"/>
                    <a:pt x="1733" y="3218"/>
                  </a:cubicBezTo>
                  <a:lnTo>
                    <a:pt x="2426" y="1328"/>
                  </a:lnTo>
                  <a:lnTo>
                    <a:pt x="3151" y="3218"/>
                  </a:lnTo>
                  <a:cubicBezTo>
                    <a:pt x="3215" y="3364"/>
                    <a:pt x="3346" y="3443"/>
                    <a:pt x="3476" y="3443"/>
                  </a:cubicBezTo>
                  <a:cubicBezTo>
                    <a:pt x="3598" y="3443"/>
                    <a:pt x="3719" y="3372"/>
                    <a:pt x="3781" y="3218"/>
                  </a:cubicBezTo>
                  <a:lnTo>
                    <a:pt x="4789" y="446"/>
                  </a:lnTo>
                  <a:cubicBezTo>
                    <a:pt x="4884" y="257"/>
                    <a:pt x="4789" y="68"/>
                    <a:pt x="4600" y="36"/>
                  </a:cubicBezTo>
                  <a:cubicBezTo>
                    <a:pt x="4562" y="14"/>
                    <a:pt x="4521" y="4"/>
                    <a:pt x="4479" y="4"/>
                  </a:cubicBezTo>
                  <a:cubicBezTo>
                    <a:pt x="4346" y="4"/>
                    <a:pt x="4207" y="105"/>
                    <a:pt x="4159" y="225"/>
                  </a:cubicBezTo>
                  <a:lnTo>
                    <a:pt x="3466" y="2116"/>
                  </a:lnTo>
                  <a:lnTo>
                    <a:pt x="2741" y="225"/>
                  </a:lnTo>
                  <a:cubicBezTo>
                    <a:pt x="2693" y="80"/>
                    <a:pt x="2561" y="1"/>
                    <a:pt x="24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8030;p71"/>
          <p:cNvSpPr/>
          <p:nvPr/>
        </p:nvSpPr>
        <p:spPr>
          <a:xfrm>
            <a:off x="6968212" y="1500819"/>
            <a:ext cx="397726" cy="550337"/>
          </a:xfrm>
          <a:custGeom>
            <a:avLst/>
            <a:gdLst/>
            <a:ahLst/>
            <a:cxnLst/>
            <a:rect l="l" t="t" r="r" b="b"/>
            <a:pathLst>
              <a:path w="9106" h="14052" extrusionOk="0">
                <a:moveTo>
                  <a:pt x="1230" y="4096"/>
                </a:moveTo>
                <a:cubicBezTo>
                  <a:pt x="1450" y="4096"/>
                  <a:pt x="1608" y="4285"/>
                  <a:pt x="1608" y="4474"/>
                </a:cubicBezTo>
                <a:cubicBezTo>
                  <a:pt x="1608" y="4726"/>
                  <a:pt x="1419" y="4915"/>
                  <a:pt x="1230" y="4915"/>
                </a:cubicBezTo>
                <a:cubicBezTo>
                  <a:pt x="978" y="4915"/>
                  <a:pt x="789" y="4726"/>
                  <a:pt x="789" y="4474"/>
                </a:cubicBezTo>
                <a:cubicBezTo>
                  <a:pt x="820" y="4285"/>
                  <a:pt x="978" y="4096"/>
                  <a:pt x="1230" y="4096"/>
                </a:cubicBezTo>
                <a:close/>
                <a:moveTo>
                  <a:pt x="7846" y="4096"/>
                </a:moveTo>
                <a:cubicBezTo>
                  <a:pt x="8066" y="4096"/>
                  <a:pt x="8255" y="4285"/>
                  <a:pt x="8255" y="4474"/>
                </a:cubicBezTo>
                <a:cubicBezTo>
                  <a:pt x="8255" y="4726"/>
                  <a:pt x="8066" y="4915"/>
                  <a:pt x="7846" y="4915"/>
                </a:cubicBezTo>
                <a:cubicBezTo>
                  <a:pt x="7594" y="4915"/>
                  <a:pt x="7436" y="4726"/>
                  <a:pt x="7436" y="4474"/>
                </a:cubicBezTo>
                <a:cubicBezTo>
                  <a:pt x="7436" y="4285"/>
                  <a:pt x="7594" y="4096"/>
                  <a:pt x="7846" y="4096"/>
                </a:cubicBezTo>
                <a:close/>
                <a:moveTo>
                  <a:pt x="4538" y="788"/>
                </a:moveTo>
                <a:cubicBezTo>
                  <a:pt x="5514" y="788"/>
                  <a:pt x="6365" y="1481"/>
                  <a:pt x="6523" y="2427"/>
                </a:cubicBezTo>
                <a:lnTo>
                  <a:pt x="5357" y="2427"/>
                </a:lnTo>
                <a:cubicBezTo>
                  <a:pt x="5105" y="2427"/>
                  <a:pt x="4916" y="2616"/>
                  <a:pt x="4916" y="2868"/>
                </a:cubicBezTo>
                <a:cubicBezTo>
                  <a:pt x="4916" y="3088"/>
                  <a:pt x="5105" y="3309"/>
                  <a:pt x="5357" y="3309"/>
                </a:cubicBezTo>
                <a:lnTo>
                  <a:pt x="6617" y="3309"/>
                </a:lnTo>
                <a:lnTo>
                  <a:pt x="6617" y="4128"/>
                </a:lnTo>
                <a:lnTo>
                  <a:pt x="5357" y="4128"/>
                </a:lnTo>
                <a:cubicBezTo>
                  <a:pt x="5105" y="4128"/>
                  <a:pt x="4916" y="4317"/>
                  <a:pt x="4916" y="4506"/>
                </a:cubicBezTo>
                <a:cubicBezTo>
                  <a:pt x="4916" y="4758"/>
                  <a:pt x="5105" y="4947"/>
                  <a:pt x="5357" y="4947"/>
                </a:cubicBezTo>
                <a:lnTo>
                  <a:pt x="6617" y="4947"/>
                </a:lnTo>
                <a:lnTo>
                  <a:pt x="6617" y="5766"/>
                </a:lnTo>
                <a:lnTo>
                  <a:pt x="5357" y="5766"/>
                </a:lnTo>
                <a:cubicBezTo>
                  <a:pt x="5105" y="5766"/>
                  <a:pt x="4916" y="5987"/>
                  <a:pt x="4916" y="6207"/>
                </a:cubicBezTo>
                <a:cubicBezTo>
                  <a:pt x="4916" y="6459"/>
                  <a:pt x="5105" y="6617"/>
                  <a:pt x="5357" y="6617"/>
                </a:cubicBezTo>
                <a:lnTo>
                  <a:pt x="6523" y="6617"/>
                </a:lnTo>
                <a:cubicBezTo>
                  <a:pt x="6333" y="7562"/>
                  <a:pt x="5514" y="8255"/>
                  <a:pt x="4538" y="8255"/>
                </a:cubicBezTo>
                <a:cubicBezTo>
                  <a:pt x="3530" y="8255"/>
                  <a:pt x="2679" y="7562"/>
                  <a:pt x="2521" y="6617"/>
                </a:cubicBezTo>
                <a:lnTo>
                  <a:pt x="3687" y="6617"/>
                </a:lnTo>
                <a:cubicBezTo>
                  <a:pt x="3939" y="6617"/>
                  <a:pt x="4128" y="6396"/>
                  <a:pt x="4128" y="6207"/>
                </a:cubicBezTo>
                <a:cubicBezTo>
                  <a:pt x="4128" y="5987"/>
                  <a:pt x="3939" y="5766"/>
                  <a:pt x="3687" y="5766"/>
                </a:cubicBezTo>
                <a:lnTo>
                  <a:pt x="2490" y="5766"/>
                </a:lnTo>
                <a:lnTo>
                  <a:pt x="2490" y="4947"/>
                </a:lnTo>
                <a:lnTo>
                  <a:pt x="3687" y="4947"/>
                </a:lnTo>
                <a:cubicBezTo>
                  <a:pt x="3939" y="4947"/>
                  <a:pt x="4128" y="4758"/>
                  <a:pt x="4128" y="4506"/>
                </a:cubicBezTo>
                <a:cubicBezTo>
                  <a:pt x="4128" y="4285"/>
                  <a:pt x="3939" y="4128"/>
                  <a:pt x="3687" y="4128"/>
                </a:cubicBezTo>
                <a:lnTo>
                  <a:pt x="2490" y="4128"/>
                </a:lnTo>
                <a:lnTo>
                  <a:pt x="2490" y="3277"/>
                </a:lnTo>
                <a:lnTo>
                  <a:pt x="3687" y="3277"/>
                </a:lnTo>
                <a:cubicBezTo>
                  <a:pt x="3939" y="3277"/>
                  <a:pt x="4128" y="3057"/>
                  <a:pt x="4128" y="2836"/>
                </a:cubicBezTo>
                <a:cubicBezTo>
                  <a:pt x="4128" y="2584"/>
                  <a:pt x="3939" y="2395"/>
                  <a:pt x="3687" y="2395"/>
                </a:cubicBezTo>
                <a:lnTo>
                  <a:pt x="2521" y="2395"/>
                </a:lnTo>
                <a:cubicBezTo>
                  <a:pt x="2710" y="1481"/>
                  <a:pt x="3530" y="788"/>
                  <a:pt x="4538" y="788"/>
                </a:cubicBezTo>
                <a:close/>
                <a:moveTo>
                  <a:pt x="8255" y="5671"/>
                </a:moveTo>
                <a:lnTo>
                  <a:pt x="8255" y="6144"/>
                </a:lnTo>
                <a:cubicBezTo>
                  <a:pt x="8255" y="8066"/>
                  <a:pt x="6806" y="9641"/>
                  <a:pt x="4947" y="9830"/>
                </a:cubicBezTo>
                <a:lnTo>
                  <a:pt x="4947" y="9011"/>
                </a:lnTo>
                <a:cubicBezTo>
                  <a:pt x="6365" y="8822"/>
                  <a:pt x="7436" y="7593"/>
                  <a:pt x="7436" y="6144"/>
                </a:cubicBezTo>
                <a:lnTo>
                  <a:pt x="7436" y="5671"/>
                </a:lnTo>
                <a:cubicBezTo>
                  <a:pt x="7562" y="5703"/>
                  <a:pt x="7720" y="5735"/>
                  <a:pt x="7846" y="5735"/>
                </a:cubicBezTo>
                <a:cubicBezTo>
                  <a:pt x="7940" y="5735"/>
                  <a:pt x="8098" y="5703"/>
                  <a:pt x="8255" y="5671"/>
                </a:cubicBezTo>
                <a:close/>
                <a:moveTo>
                  <a:pt x="1639" y="5703"/>
                </a:moveTo>
                <a:lnTo>
                  <a:pt x="1639" y="6176"/>
                </a:lnTo>
                <a:cubicBezTo>
                  <a:pt x="1639" y="7625"/>
                  <a:pt x="2710" y="8853"/>
                  <a:pt x="4128" y="9043"/>
                </a:cubicBezTo>
                <a:lnTo>
                  <a:pt x="4128" y="9893"/>
                </a:lnTo>
                <a:cubicBezTo>
                  <a:pt x="2238" y="9641"/>
                  <a:pt x="820" y="8066"/>
                  <a:pt x="820" y="6176"/>
                </a:cubicBezTo>
                <a:lnTo>
                  <a:pt x="820" y="5703"/>
                </a:lnTo>
                <a:cubicBezTo>
                  <a:pt x="946" y="5735"/>
                  <a:pt x="1104" y="5798"/>
                  <a:pt x="1261" y="5798"/>
                </a:cubicBezTo>
                <a:cubicBezTo>
                  <a:pt x="1419" y="5798"/>
                  <a:pt x="1545" y="5735"/>
                  <a:pt x="1639" y="5703"/>
                </a:cubicBezTo>
                <a:close/>
                <a:moveTo>
                  <a:pt x="4569" y="12414"/>
                </a:moveTo>
                <a:cubicBezTo>
                  <a:pt x="5073" y="12414"/>
                  <a:pt x="5546" y="12760"/>
                  <a:pt x="5703" y="13233"/>
                </a:cubicBezTo>
                <a:lnTo>
                  <a:pt x="3372" y="13233"/>
                </a:lnTo>
                <a:cubicBezTo>
                  <a:pt x="3530" y="12760"/>
                  <a:pt x="4002" y="12414"/>
                  <a:pt x="4569" y="12414"/>
                </a:cubicBezTo>
                <a:close/>
                <a:moveTo>
                  <a:pt x="4569" y="1"/>
                </a:moveTo>
                <a:cubicBezTo>
                  <a:pt x="2962" y="1"/>
                  <a:pt x="1639" y="1292"/>
                  <a:pt x="1639" y="2868"/>
                </a:cubicBezTo>
                <a:lnTo>
                  <a:pt x="1639" y="3340"/>
                </a:lnTo>
                <a:cubicBezTo>
                  <a:pt x="1545" y="3309"/>
                  <a:pt x="1387" y="3277"/>
                  <a:pt x="1261" y="3277"/>
                </a:cubicBezTo>
                <a:cubicBezTo>
                  <a:pt x="600" y="3277"/>
                  <a:pt x="1" y="3813"/>
                  <a:pt x="1" y="4474"/>
                </a:cubicBezTo>
                <a:lnTo>
                  <a:pt x="1" y="6144"/>
                </a:lnTo>
                <a:cubicBezTo>
                  <a:pt x="1" y="8507"/>
                  <a:pt x="1797" y="10460"/>
                  <a:pt x="4128" y="10681"/>
                </a:cubicBezTo>
                <a:lnTo>
                  <a:pt x="4128" y="11626"/>
                </a:lnTo>
                <a:cubicBezTo>
                  <a:pt x="3183" y="11815"/>
                  <a:pt x="2490" y="12634"/>
                  <a:pt x="2490" y="13611"/>
                </a:cubicBezTo>
                <a:cubicBezTo>
                  <a:pt x="2490" y="13863"/>
                  <a:pt x="2679" y="14052"/>
                  <a:pt x="2868" y="14052"/>
                </a:cubicBezTo>
                <a:lnTo>
                  <a:pt x="6176" y="14052"/>
                </a:lnTo>
                <a:cubicBezTo>
                  <a:pt x="6428" y="14052"/>
                  <a:pt x="6617" y="13863"/>
                  <a:pt x="6617" y="13611"/>
                </a:cubicBezTo>
                <a:cubicBezTo>
                  <a:pt x="6617" y="12634"/>
                  <a:pt x="5892" y="11783"/>
                  <a:pt x="4947" y="11626"/>
                </a:cubicBezTo>
                <a:lnTo>
                  <a:pt x="4947" y="10681"/>
                </a:lnTo>
                <a:cubicBezTo>
                  <a:pt x="7247" y="10460"/>
                  <a:pt x="9106" y="8538"/>
                  <a:pt x="9106" y="6176"/>
                </a:cubicBezTo>
                <a:lnTo>
                  <a:pt x="9106" y="4537"/>
                </a:lnTo>
                <a:cubicBezTo>
                  <a:pt x="9106" y="3844"/>
                  <a:pt x="8539" y="3309"/>
                  <a:pt x="7846" y="3309"/>
                </a:cubicBezTo>
                <a:cubicBezTo>
                  <a:pt x="7688" y="3309"/>
                  <a:pt x="7562" y="3340"/>
                  <a:pt x="7436" y="3372"/>
                </a:cubicBezTo>
                <a:lnTo>
                  <a:pt x="7436" y="2868"/>
                </a:lnTo>
                <a:cubicBezTo>
                  <a:pt x="7436" y="1261"/>
                  <a:pt x="6144" y="1"/>
                  <a:pt x="456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022;p55"/>
          <p:cNvSpPr txBox="1">
            <a:spLocks noGrp="1"/>
          </p:cNvSpPr>
          <p:nvPr>
            <p:ph type="subTitle" idx="1"/>
          </p:nvPr>
        </p:nvSpPr>
        <p:spPr>
          <a:xfrm>
            <a:off x="3567300" y="2898838"/>
            <a:ext cx="2009400" cy="1429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mtClean="0"/>
              <a:t>Often heartwarming, optimistic, and wishful. Emotive expressions abound.</a:t>
            </a:r>
            <a:endParaRPr sz="1400"/>
          </a:p>
        </p:txBody>
      </p:sp>
      <p:sp>
        <p:nvSpPr>
          <p:cNvPr id="41" name="Google Shape;1022;p55"/>
          <p:cNvSpPr txBox="1">
            <a:spLocks noGrp="1"/>
          </p:cNvSpPr>
          <p:nvPr>
            <p:ph type="subTitle" idx="1"/>
          </p:nvPr>
        </p:nvSpPr>
        <p:spPr>
          <a:xfrm>
            <a:off x="5992480" y="2819116"/>
            <a:ext cx="2349190" cy="1514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/>
              <a:t>We Belong Together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/>
              <a:t>(Mariah Carey)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/>
              <a:t>Some Nights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/>
              <a:t>(fun.)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/>
              <a:t>This I Promise You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/>
              <a:t>(‘N Sync)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2597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55"/>
          <p:cNvSpPr/>
          <p:nvPr/>
        </p:nvSpPr>
        <p:spPr>
          <a:xfrm>
            <a:off x="1576425" y="1383450"/>
            <a:ext cx="801000" cy="801000"/>
          </a:xfrm>
          <a:prstGeom prst="rect">
            <a:avLst/>
          </a:prstGeom>
          <a:solidFill>
            <a:srgbClr val="D8A4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55"/>
          <p:cNvSpPr/>
          <p:nvPr/>
        </p:nvSpPr>
        <p:spPr>
          <a:xfrm>
            <a:off x="4171500" y="1383450"/>
            <a:ext cx="801000" cy="801000"/>
          </a:xfrm>
          <a:prstGeom prst="rect">
            <a:avLst/>
          </a:prstGeom>
          <a:solidFill>
            <a:srgbClr val="2766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55"/>
          <p:cNvSpPr/>
          <p:nvPr/>
        </p:nvSpPr>
        <p:spPr>
          <a:xfrm>
            <a:off x="6766575" y="1383450"/>
            <a:ext cx="801000" cy="801000"/>
          </a:xfrm>
          <a:prstGeom prst="rect">
            <a:avLst/>
          </a:prstGeom>
          <a:solidFill>
            <a:srgbClr val="B25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55"/>
          <p:cNvSpPr txBox="1">
            <a:spLocks noGrp="1"/>
          </p:cNvSpPr>
          <p:nvPr>
            <p:ph type="subTitle" idx="1"/>
          </p:nvPr>
        </p:nvSpPr>
        <p:spPr>
          <a:xfrm>
            <a:off x="1158558" y="2861923"/>
            <a:ext cx="1673215" cy="1429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mtClean="0"/>
              <a:t>ni***, bi***, sh**, fu**, ayy, money, gon, real, bad, lil, h**, big, hit</a:t>
            </a:r>
            <a:endParaRPr sz="1400"/>
          </a:p>
        </p:txBody>
      </p:sp>
      <p:sp>
        <p:nvSpPr>
          <p:cNvPr id="1025" name="Google Shape;1025;p55"/>
          <p:cNvSpPr txBox="1">
            <a:spLocks noGrp="1"/>
          </p:cNvSpPr>
          <p:nvPr>
            <p:ph type="subTitle" idx="4"/>
          </p:nvPr>
        </p:nvSpPr>
        <p:spPr>
          <a:xfrm>
            <a:off x="957219" y="2413965"/>
            <a:ext cx="2009400" cy="4679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smtClean="0"/>
              <a:t>WORDS</a:t>
            </a:r>
            <a:endParaRPr/>
          </a:p>
        </p:txBody>
      </p:sp>
      <p:sp>
        <p:nvSpPr>
          <p:cNvPr id="1026" name="Google Shape;1026;p55"/>
          <p:cNvSpPr txBox="1">
            <a:spLocks noGrp="1"/>
          </p:cNvSpPr>
          <p:nvPr>
            <p:ph type="subTitle" idx="5"/>
          </p:nvPr>
        </p:nvSpPr>
        <p:spPr>
          <a:xfrm>
            <a:off x="3449444" y="2441683"/>
            <a:ext cx="2259980" cy="4615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smtClean="0"/>
              <a:t>CHARACTERISTICS</a:t>
            </a:r>
            <a:endParaRPr/>
          </a:p>
        </p:txBody>
      </p:sp>
      <p:sp>
        <p:nvSpPr>
          <p:cNvPr id="1027" name="Google Shape;1027;p55"/>
          <p:cNvSpPr txBox="1">
            <a:spLocks noGrp="1"/>
          </p:cNvSpPr>
          <p:nvPr>
            <p:ph type="subTitle" idx="6"/>
          </p:nvPr>
        </p:nvSpPr>
        <p:spPr>
          <a:xfrm>
            <a:off x="6153640" y="2441683"/>
            <a:ext cx="2009400" cy="4333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smtClean="0"/>
              <a:t>EXAMPLES</a:t>
            </a:r>
            <a:endParaRPr/>
          </a:p>
        </p:txBody>
      </p:sp>
      <p:sp>
        <p:nvSpPr>
          <p:cNvPr id="1028" name="Google Shape;1028;p55"/>
          <p:cNvSpPr txBox="1">
            <a:spLocks noGrp="1"/>
          </p:cNvSpPr>
          <p:nvPr>
            <p:ph type="ctrTitle"/>
          </p:nvPr>
        </p:nvSpPr>
        <p:spPr>
          <a:xfrm>
            <a:off x="7420125" y="111450"/>
            <a:ext cx="13527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TOPICS</a:t>
            </a:r>
            <a:endParaRPr/>
          </a:p>
        </p:txBody>
      </p:sp>
      <p:sp>
        <p:nvSpPr>
          <p:cNvPr id="23" name="Google Shape;198;p29"/>
          <p:cNvSpPr txBox="1">
            <a:spLocks/>
          </p:cNvSpPr>
          <p:nvPr/>
        </p:nvSpPr>
        <p:spPr>
          <a:xfrm flipH="1">
            <a:off x="1700615" y="96354"/>
            <a:ext cx="5153748" cy="120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US" sz="2400" smtClean="0">
                <a:solidFill>
                  <a:schemeClr val="bg1">
                    <a:lumMod val="65000"/>
                  </a:schemeClr>
                </a:solidFill>
                <a:latin typeface="Righteous" panose="020B0604020202020204" charset="0"/>
              </a:rPr>
              <a:t>TOPIC 2: “Expletives/Gansta”</a:t>
            </a:r>
          </a:p>
        </p:txBody>
      </p:sp>
      <p:grpSp>
        <p:nvGrpSpPr>
          <p:cNvPr id="25" name="Google Shape;8564;p72"/>
          <p:cNvGrpSpPr/>
          <p:nvPr/>
        </p:nvGrpSpPr>
        <p:grpSpPr>
          <a:xfrm>
            <a:off x="4329639" y="1494394"/>
            <a:ext cx="495122" cy="594366"/>
            <a:chOff x="-3462150" y="2046625"/>
            <a:chExt cx="224500" cy="291450"/>
          </a:xfrm>
          <a:solidFill>
            <a:schemeClr val="bg1"/>
          </a:solidFill>
        </p:grpSpPr>
        <p:sp>
          <p:nvSpPr>
            <p:cNvPr id="26" name="Google Shape;8565;p72"/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566;p72"/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567;p72"/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568;p72"/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569;p72"/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570;p72"/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571;p72"/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8424;p72"/>
          <p:cNvGrpSpPr/>
          <p:nvPr/>
        </p:nvGrpSpPr>
        <p:grpSpPr>
          <a:xfrm>
            <a:off x="1700615" y="1494394"/>
            <a:ext cx="589102" cy="533251"/>
            <a:chOff x="-4932650" y="2046625"/>
            <a:chExt cx="293025" cy="291250"/>
          </a:xfrm>
          <a:solidFill>
            <a:schemeClr val="bg1"/>
          </a:solidFill>
        </p:grpSpPr>
        <p:sp>
          <p:nvSpPr>
            <p:cNvPr id="35" name="Google Shape;8425;p72"/>
            <p:cNvSpPr/>
            <p:nvPr/>
          </p:nvSpPr>
          <p:spPr>
            <a:xfrm>
              <a:off x="-4932650" y="2046625"/>
              <a:ext cx="293025" cy="291250"/>
            </a:xfrm>
            <a:custGeom>
              <a:avLst/>
              <a:gdLst/>
              <a:ahLst/>
              <a:cxnLst/>
              <a:rect l="l" t="t" r="r" b="b"/>
              <a:pathLst>
                <a:path w="11721" h="11650" extrusionOk="0">
                  <a:moveTo>
                    <a:pt x="7625" y="694"/>
                  </a:moveTo>
                  <a:cubicBezTo>
                    <a:pt x="9515" y="694"/>
                    <a:pt x="11059" y="2206"/>
                    <a:pt x="11059" y="4096"/>
                  </a:cubicBezTo>
                  <a:cubicBezTo>
                    <a:pt x="11059" y="5987"/>
                    <a:pt x="9515" y="7530"/>
                    <a:pt x="7625" y="7530"/>
                  </a:cubicBezTo>
                  <a:cubicBezTo>
                    <a:pt x="5735" y="7530"/>
                    <a:pt x="4223" y="5987"/>
                    <a:pt x="4223" y="4096"/>
                  </a:cubicBezTo>
                  <a:cubicBezTo>
                    <a:pt x="4223" y="2206"/>
                    <a:pt x="5735" y="694"/>
                    <a:pt x="7625" y="694"/>
                  </a:cubicBezTo>
                  <a:close/>
                  <a:moveTo>
                    <a:pt x="3344" y="8066"/>
                  </a:moveTo>
                  <a:cubicBezTo>
                    <a:pt x="3435" y="8066"/>
                    <a:pt x="3529" y="8098"/>
                    <a:pt x="3593" y="8161"/>
                  </a:cubicBezTo>
                  <a:cubicBezTo>
                    <a:pt x="3719" y="8287"/>
                    <a:pt x="3719" y="8507"/>
                    <a:pt x="3593" y="8633"/>
                  </a:cubicBezTo>
                  <a:lnTo>
                    <a:pt x="1324" y="10870"/>
                  </a:lnTo>
                  <a:cubicBezTo>
                    <a:pt x="1277" y="10933"/>
                    <a:pt x="1190" y="10964"/>
                    <a:pt x="1100" y="10964"/>
                  </a:cubicBezTo>
                  <a:cubicBezTo>
                    <a:pt x="1009" y="10964"/>
                    <a:pt x="915" y="10933"/>
                    <a:pt x="852" y="10870"/>
                  </a:cubicBezTo>
                  <a:cubicBezTo>
                    <a:pt x="757" y="10744"/>
                    <a:pt x="757" y="10523"/>
                    <a:pt x="852" y="10397"/>
                  </a:cubicBezTo>
                  <a:lnTo>
                    <a:pt x="3120" y="8161"/>
                  </a:lnTo>
                  <a:cubicBezTo>
                    <a:pt x="3167" y="8098"/>
                    <a:pt x="3254" y="8066"/>
                    <a:pt x="3344" y="8066"/>
                  </a:cubicBezTo>
                  <a:close/>
                  <a:moveTo>
                    <a:pt x="7625" y="1"/>
                  </a:moveTo>
                  <a:cubicBezTo>
                    <a:pt x="5357" y="1"/>
                    <a:pt x="3529" y="1860"/>
                    <a:pt x="3529" y="4096"/>
                  </a:cubicBezTo>
                  <a:cubicBezTo>
                    <a:pt x="3529" y="5136"/>
                    <a:pt x="3908" y="6050"/>
                    <a:pt x="4538" y="6743"/>
                  </a:cubicBezTo>
                  <a:lnTo>
                    <a:pt x="3813" y="7467"/>
                  </a:lnTo>
                  <a:cubicBezTo>
                    <a:pt x="3673" y="7386"/>
                    <a:pt x="3520" y="7347"/>
                    <a:pt x="3367" y="7347"/>
                  </a:cubicBezTo>
                  <a:cubicBezTo>
                    <a:pt x="3106" y="7347"/>
                    <a:pt x="2846" y="7458"/>
                    <a:pt x="2647" y="7656"/>
                  </a:cubicBezTo>
                  <a:lnTo>
                    <a:pt x="379" y="9893"/>
                  </a:lnTo>
                  <a:cubicBezTo>
                    <a:pt x="1" y="10271"/>
                    <a:pt x="1" y="10964"/>
                    <a:pt x="379" y="11343"/>
                  </a:cubicBezTo>
                  <a:cubicBezTo>
                    <a:pt x="584" y="11547"/>
                    <a:pt x="852" y="11650"/>
                    <a:pt x="1119" y="11650"/>
                  </a:cubicBezTo>
                  <a:cubicBezTo>
                    <a:pt x="1387" y="11650"/>
                    <a:pt x="1655" y="11547"/>
                    <a:pt x="1860" y="11343"/>
                  </a:cubicBezTo>
                  <a:lnTo>
                    <a:pt x="4097" y="9106"/>
                  </a:lnTo>
                  <a:cubicBezTo>
                    <a:pt x="4412" y="8791"/>
                    <a:pt x="4506" y="8318"/>
                    <a:pt x="4286" y="7909"/>
                  </a:cubicBezTo>
                  <a:lnTo>
                    <a:pt x="5010" y="7215"/>
                  </a:lnTo>
                  <a:cubicBezTo>
                    <a:pt x="5703" y="7814"/>
                    <a:pt x="6648" y="8192"/>
                    <a:pt x="7625" y="8192"/>
                  </a:cubicBezTo>
                  <a:cubicBezTo>
                    <a:pt x="9925" y="8192"/>
                    <a:pt x="11721" y="6333"/>
                    <a:pt x="11721" y="4096"/>
                  </a:cubicBezTo>
                  <a:cubicBezTo>
                    <a:pt x="11721" y="1828"/>
                    <a:pt x="9893" y="1"/>
                    <a:pt x="76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426;p72"/>
            <p:cNvSpPr/>
            <p:nvPr/>
          </p:nvSpPr>
          <p:spPr>
            <a:xfrm>
              <a:off x="-4802675" y="2115050"/>
              <a:ext cx="122100" cy="86075"/>
            </a:xfrm>
            <a:custGeom>
              <a:avLst/>
              <a:gdLst/>
              <a:ahLst/>
              <a:cxnLst/>
              <a:rect l="l" t="t" r="r" b="b"/>
              <a:pathLst>
                <a:path w="4884" h="3443" extrusionOk="0">
                  <a:moveTo>
                    <a:pt x="2428" y="1"/>
                  </a:moveTo>
                  <a:cubicBezTo>
                    <a:pt x="2301" y="1"/>
                    <a:pt x="2172" y="72"/>
                    <a:pt x="2111" y="225"/>
                  </a:cubicBezTo>
                  <a:lnTo>
                    <a:pt x="1418" y="2116"/>
                  </a:lnTo>
                  <a:lnTo>
                    <a:pt x="693" y="225"/>
                  </a:lnTo>
                  <a:cubicBezTo>
                    <a:pt x="645" y="105"/>
                    <a:pt x="524" y="4"/>
                    <a:pt x="400" y="4"/>
                  </a:cubicBezTo>
                  <a:cubicBezTo>
                    <a:pt x="361" y="4"/>
                    <a:pt x="321" y="14"/>
                    <a:pt x="284" y="36"/>
                  </a:cubicBezTo>
                  <a:cubicBezTo>
                    <a:pt x="126" y="99"/>
                    <a:pt x="0" y="288"/>
                    <a:pt x="63" y="446"/>
                  </a:cubicBezTo>
                  <a:lnTo>
                    <a:pt x="1103" y="3218"/>
                  </a:lnTo>
                  <a:cubicBezTo>
                    <a:pt x="1168" y="3364"/>
                    <a:pt x="1299" y="3443"/>
                    <a:pt x="1428" y="3443"/>
                  </a:cubicBezTo>
                  <a:cubicBezTo>
                    <a:pt x="1551" y="3443"/>
                    <a:pt x="1672" y="3372"/>
                    <a:pt x="1733" y="3218"/>
                  </a:cubicBezTo>
                  <a:lnTo>
                    <a:pt x="2426" y="1328"/>
                  </a:lnTo>
                  <a:lnTo>
                    <a:pt x="3151" y="3218"/>
                  </a:lnTo>
                  <a:cubicBezTo>
                    <a:pt x="3215" y="3364"/>
                    <a:pt x="3346" y="3443"/>
                    <a:pt x="3476" y="3443"/>
                  </a:cubicBezTo>
                  <a:cubicBezTo>
                    <a:pt x="3598" y="3443"/>
                    <a:pt x="3719" y="3372"/>
                    <a:pt x="3781" y="3218"/>
                  </a:cubicBezTo>
                  <a:lnTo>
                    <a:pt x="4789" y="446"/>
                  </a:lnTo>
                  <a:cubicBezTo>
                    <a:pt x="4884" y="257"/>
                    <a:pt x="4789" y="68"/>
                    <a:pt x="4600" y="36"/>
                  </a:cubicBezTo>
                  <a:cubicBezTo>
                    <a:pt x="4562" y="14"/>
                    <a:pt x="4521" y="4"/>
                    <a:pt x="4479" y="4"/>
                  </a:cubicBezTo>
                  <a:cubicBezTo>
                    <a:pt x="4346" y="4"/>
                    <a:pt x="4207" y="105"/>
                    <a:pt x="4159" y="225"/>
                  </a:cubicBezTo>
                  <a:lnTo>
                    <a:pt x="3466" y="2116"/>
                  </a:lnTo>
                  <a:lnTo>
                    <a:pt x="2741" y="225"/>
                  </a:lnTo>
                  <a:cubicBezTo>
                    <a:pt x="2693" y="80"/>
                    <a:pt x="2561" y="1"/>
                    <a:pt x="24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8030;p71"/>
          <p:cNvSpPr/>
          <p:nvPr/>
        </p:nvSpPr>
        <p:spPr>
          <a:xfrm>
            <a:off x="6968212" y="1500819"/>
            <a:ext cx="397726" cy="550337"/>
          </a:xfrm>
          <a:custGeom>
            <a:avLst/>
            <a:gdLst/>
            <a:ahLst/>
            <a:cxnLst/>
            <a:rect l="l" t="t" r="r" b="b"/>
            <a:pathLst>
              <a:path w="9106" h="14052" extrusionOk="0">
                <a:moveTo>
                  <a:pt x="1230" y="4096"/>
                </a:moveTo>
                <a:cubicBezTo>
                  <a:pt x="1450" y="4096"/>
                  <a:pt x="1608" y="4285"/>
                  <a:pt x="1608" y="4474"/>
                </a:cubicBezTo>
                <a:cubicBezTo>
                  <a:pt x="1608" y="4726"/>
                  <a:pt x="1419" y="4915"/>
                  <a:pt x="1230" y="4915"/>
                </a:cubicBezTo>
                <a:cubicBezTo>
                  <a:pt x="978" y="4915"/>
                  <a:pt x="789" y="4726"/>
                  <a:pt x="789" y="4474"/>
                </a:cubicBezTo>
                <a:cubicBezTo>
                  <a:pt x="820" y="4285"/>
                  <a:pt x="978" y="4096"/>
                  <a:pt x="1230" y="4096"/>
                </a:cubicBezTo>
                <a:close/>
                <a:moveTo>
                  <a:pt x="7846" y="4096"/>
                </a:moveTo>
                <a:cubicBezTo>
                  <a:pt x="8066" y="4096"/>
                  <a:pt x="8255" y="4285"/>
                  <a:pt x="8255" y="4474"/>
                </a:cubicBezTo>
                <a:cubicBezTo>
                  <a:pt x="8255" y="4726"/>
                  <a:pt x="8066" y="4915"/>
                  <a:pt x="7846" y="4915"/>
                </a:cubicBezTo>
                <a:cubicBezTo>
                  <a:pt x="7594" y="4915"/>
                  <a:pt x="7436" y="4726"/>
                  <a:pt x="7436" y="4474"/>
                </a:cubicBezTo>
                <a:cubicBezTo>
                  <a:pt x="7436" y="4285"/>
                  <a:pt x="7594" y="4096"/>
                  <a:pt x="7846" y="4096"/>
                </a:cubicBezTo>
                <a:close/>
                <a:moveTo>
                  <a:pt x="4538" y="788"/>
                </a:moveTo>
                <a:cubicBezTo>
                  <a:pt x="5514" y="788"/>
                  <a:pt x="6365" y="1481"/>
                  <a:pt x="6523" y="2427"/>
                </a:cubicBezTo>
                <a:lnTo>
                  <a:pt x="5357" y="2427"/>
                </a:lnTo>
                <a:cubicBezTo>
                  <a:pt x="5105" y="2427"/>
                  <a:pt x="4916" y="2616"/>
                  <a:pt x="4916" y="2868"/>
                </a:cubicBezTo>
                <a:cubicBezTo>
                  <a:pt x="4916" y="3088"/>
                  <a:pt x="5105" y="3309"/>
                  <a:pt x="5357" y="3309"/>
                </a:cubicBezTo>
                <a:lnTo>
                  <a:pt x="6617" y="3309"/>
                </a:lnTo>
                <a:lnTo>
                  <a:pt x="6617" y="4128"/>
                </a:lnTo>
                <a:lnTo>
                  <a:pt x="5357" y="4128"/>
                </a:lnTo>
                <a:cubicBezTo>
                  <a:pt x="5105" y="4128"/>
                  <a:pt x="4916" y="4317"/>
                  <a:pt x="4916" y="4506"/>
                </a:cubicBezTo>
                <a:cubicBezTo>
                  <a:pt x="4916" y="4758"/>
                  <a:pt x="5105" y="4947"/>
                  <a:pt x="5357" y="4947"/>
                </a:cubicBezTo>
                <a:lnTo>
                  <a:pt x="6617" y="4947"/>
                </a:lnTo>
                <a:lnTo>
                  <a:pt x="6617" y="5766"/>
                </a:lnTo>
                <a:lnTo>
                  <a:pt x="5357" y="5766"/>
                </a:lnTo>
                <a:cubicBezTo>
                  <a:pt x="5105" y="5766"/>
                  <a:pt x="4916" y="5987"/>
                  <a:pt x="4916" y="6207"/>
                </a:cubicBezTo>
                <a:cubicBezTo>
                  <a:pt x="4916" y="6459"/>
                  <a:pt x="5105" y="6617"/>
                  <a:pt x="5357" y="6617"/>
                </a:cubicBezTo>
                <a:lnTo>
                  <a:pt x="6523" y="6617"/>
                </a:lnTo>
                <a:cubicBezTo>
                  <a:pt x="6333" y="7562"/>
                  <a:pt x="5514" y="8255"/>
                  <a:pt x="4538" y="8255"/>
                </a:cubicBezTo>
                <a:cubicBezTo>
                  <a:pt x="3530" y="8255"/>
                  <a:pt x="2679" y="7562"/>
                  <a:pt x="2521" y="6617"/>
                </a:cubicBezTo>
                <a:lnTo>
                  <a:pt x="3687" y="6617"/>
                </a:lnTo>
                <a:cubicBezTo>
                  <a:pt x="3939" y="6617"/>
                  <a:pt x="4128" y="6396"/>
                  <a:pt x="4128" y="6207"/>
                </a:cubicBezTo>
                <a:cubicBezTo>
                  <a:pt x="4128" y="5987"/>
                  <a:pt x="3939" y="5766"/>
                  <a:pt x="3687" y="5766"/>
                </a:cubicBezTo>
                <a:lnTo>
                  <a:pt x="2490" y="5766"/>
                </a:lnTo>
                <a:lnTo>
                  <a:pt x="2490" y="4947"/>
                </a:lnTo>
                <a:lnTo>
                  <a:pt x="3687" y="4947"/>
                </a:lnTo>
                <a:cubicBezTo>
                  <a:pt x="3939" y="4947"/>
                  <a:pt x="4128" y="4758"/>
                  <a:pt x="4128" y="4506"/>
                </a:cubicBezTo>
                <a:cubicBezTo>
                  <a:pt x="4128" y="4285"/>
                  <a:pt x="3939" y="4128"/>
                  <a:pt x="3687" y="4128"/>
                </a:cubicBezTo>
                <a:lnTo>
                  <a:pt x="2490" y="4128"/>
                </a:lnTo>
                <a:lnTo>
                  <a:pt x="2490" y="3277"/>
                </a:lnTo>
                <a:lnTo>
                  <a:pt x="3687" y="3277"/>
                </a:lnTo>
                <a:cubicBezTo>
                  <a:pt x="3939" y="3277"/>
                  <a:pt x="4128" y="3057"/>
                  <a:pt x="4128" y="2836"/>
                </a:cubicBezTo>
                <a:cubicBezTo>
                  <a:pt x="4128" y="2584"/>
                  <a:pt x="3939" y="2395"/>
                  <a:pt x="3687" y="2395"/>
                </a:cubicBezTo>
                <a:lnTo>
                  <a:pt x="2521" y="2395"/>
                </a:lnTo>
                <a:cubicBezTo>
                  <a:pt x="2710" y="1481"/>
                  <a:pt x="3530" y="788"/>
                  <a:pt x="4538" y="788"/>
                </a:cubicBezTo>
                <a:close/>
                <a:moveTo>
                  <a:pt x="8255" y="5671"/>
                </a:moveTo>
                <a:lnTo>
                  <a:pt x="8255" y="6144"/>
                </a:lnTo>
                <a:cubicBezTo>
                  <a:pt x="8255" y="8066"/>
                  <a:pt x="6806" y="9641"/>
                  <a:pt x="4947" y="9830"/>
                </a:cubicBezTo>
                <a:lnTo>
                  <a:pt x="4947" y="9011"/>
                </a:lnTo>
                <a:cubicBezTo>
                  <a:pt x="6365" y="8822"/>
                  <a:pt x="7436" y="7593"/>
                  <a:pt x="7436" y="6144"/>
                </a:cubicBezTo>
                <a:lnTo>
                  <a:pt x="7436" y="5671"/>
                </a:lnTo>
                <a:cubicBezTo>
                  <a:pt x="7562" y="5703"/>
                  <a:pt x="7720" y="5735"/>
                  <a:pt x="7846" y="5735"/>
                </a:cubicBezTo>
                <a:cubicBezTo>
                  <a:pt x="7940" y="5735"/>
                  <a:pt x="8098" y="5703"/>
                  <a:pt x="8255" y="5671"/>
                </a:cubicBezTo>
                <a:close/>
                <a:moveTo>
                  <a:pt x="1639" y="5703"/>
                </a:moveTo>
                <a:lnTo>
                  <a:pt x="1639" y="6176"/>
                </a:lnTo>
                <a:cubicBezTo>
                  <a:pt x="1639" y="7625"/>
                  <a:pt x="2710" y="8853"/>
                  <a:pt x="4128" y="9043"/>
                </a:cubicBezTo>
                <a:lnTo>
                  <a:pt x="4128" y="9893"/>
                </a:lnTo>
                <a:cubicBezTo>
                  <a:pt x="2238" y="9641"/>
                  <a:pt x="820" y="8066"/>
                  <a:pt x="820" y="6176"/>
                </a:cubicBezTo>
                <a:lnTo>
                  <a:pt x="820" y="5703"/>
                </a:lnTo>
                <a:cubicBezTo>
                  <a:pt x="946" y="5735"/>
                  <a:pt x="1104" y="5798"/>
                  <a:pt x="1261" y="5798"/>
                </a:cubicBezTo>
                <a:cubicBezTo>
                  <a:pt x="1419" y="5798"/>
                  <a:pt x="1545" y="5735"/>
                  <a:pt x="1639" y="5703"/>
                </a:cubicBezTo>
                <a:close/>
                <a:moveTo>
                  <a:pt x="4569" y="12414"/>
                </a:moveTo>
                <a:cubicBezTo>
                  <a:pt x="5073" y="12414"/>
                  <a:pt x="5546" y="12760"/>
                  <a:pt x="5703" y="13233"/>
                </a:cubicBezTo>
                <a:lnTo>
                  <a:pt x="3372" y="13233"/>
                </a:lnTo>
                <a:cubicBezTo>
                  <a:pt x="3530" y="12760"/>
                  <a:pt x="4002" y="12414"/>
                  <a:pt x="4569" y="12414"/>
                </a:cubicBezTo>
                <a:close/>
                <a:moveTo>
                  <a:pt x="4569" y="1"/>
                </a:moveTo>
                <a:cubicBezTo>
                  <a:pt x="2962" y="1"/>
                  <a:pt x="1639" y="1292"/>
                  <a:pt x="1639" y="2868"/>
                </a:cubicBezTo>
                <a:lnTo>
                  <a:pt x="1639" y="3340"/>
                </a:lnTo>
                <a:cubicBezTo>
                  <a:pt x="1545" y="3309"/>
                  <a:pt x="1387" y="3277"/>
                  <a:pt x="1261" y="3277"/>
                </a:cubicBezTo>
                <a:cubicBezTo>
                  <a:pt x="600" y="3277"/>
                  <a:pt x="1" y="3813"/>
                  <a:pt x="1" y="4474"/>
                </a:cubicBezTo>
                <a:lnTo>
                  <a:pt x="1" y="6144"/>
                </a:lnTo>
                <a:cubicBezTo>
                  <a:pt x="1" y="8507"/>
                  <a:pt x="1797" y="10460"/>
                  <a:pt x="4128" y="10681"/>
                </a:cubicBezTo>
                <a:lnTo>
                  <a:pt x="4128" y="11626"/>
                </a:lnTo>
                <a:cubicBezTo>
                  <a:pt x="3183" y="11815"/>
                  <a:pt x="2490" y="12634"/>
                  <a:pt x="2490" y="13611"/>
                </a:cubicBezTo>
                <a:cubicBezTo>
                  <a:pt x="2490" y="13863"/>
                  <a:pt x="2679" y="14052"/>
                  <a:pt x="2868" y="14052"/>
                </a:cubicBezTo>
                <a:lnTo>
                  <a:pt x="6176" y="14052"/>
                </a:lnTo>
                <a:cubicBezTo>
                  <a:pt x="6428" y="14052"/>
                  <a:pt x="6617" y="13863"/>
                  <a:pt x="6617" y="13611"/>
                </a:cubicBezTo>
                <a:cubicBezTo>
                  <a:pt x="6617" y="12634"/>
                  <a:pt x="5892" y="11783"/>
                  <a:pt x="4947" y="11626"/>
                </a:cubicBezTo>
                <a:lnTo>
                  <a:pt x="4947" y="10681"/>
                </a:lnTo>
                <a:cubicBezTo>
                  <a:pt x="7247" y="10460"/>
                  <a:pt x="9106" y="8538"/>
                  <a:pt x="9106" y="6176"/>
                </a:cubicBezTo>
                <a:lnTo>
                  <a:pt x="9106" y="4537"/>
                </a:lnTo>
                <a:cubicBezTo>
                  <a:pt x="9106" y="3844"/>
                  <a:pt x="8539" y="3309"/>
                  <a:pt x="7846" y="3309"/>
                </a:cubicBezTo>
                <a:cubicBezTo>
                  <a:pt x="7688" y="3309"/>
                  <a:pt x="7562" y="3340"/>
                  <a:pt x="7436" y="3372"/>
                </a:cubicBezTo>
                <a:lnTo>
                  <a:pt x="7436" y="2868"/>
                </a:lnTo>
                <a:cubicBezTo>
                  <a:pt x="7436" y="1261"/>
                  <a:pt x="6144" y="1"/>
                  <a:pt x="456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022;p55"/>
          <p:cNvSpPr txBox="1">
            <a:spLocks noGrp="1"/>
          </p:cNvSpPr>
          <p:nvPr>
            <p:ph type="subTitle" idx="1"/>
          </p:nvPr>
        </p:nvSpPr>
        <p:spPr>
          <a:xfrm>
            <a:off x="3567300" y="2898838"/>
            <a:ext cx="2009400" cy="1429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mtClean="0"/>
              <a:t>Lots of expletives, much talk about being young, hot, and rich.</a:t>
            </a:r>
            <a:endParaRPr sz="1400"/>
          </a:p>
        </p:txBody>
      </p:sp>
      <p:sp>
        <p:nvSpPr>
          <p:cNvPr id="41" name="Google Shape;1022;p55"/>
          <p:cNvSpPr txBox="1">
            <a:spLocks noGrp="1"/>
          </p:cNvSpPr>
          <p:nvPr>
            <p:ph type="subTitle" idx="1"/>
          </p:nvPr>
        </p:nvSpPr>
        <p:spPr>
          <a:xfrm>
            <a:off x="5992480" y="2819116"/>
            <a:ext cx="2349190" cy="1514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/>
              <a:t>Gummo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/>
              <a:t>(6ix9ine)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50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/>
              <a:t>Cash Sh**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/>
              <a:t>(Megan Thee Stallion ft. DaBaby)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50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/>
              <a:t>I Don’t Fu** with You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/>
              <a:t>(Big Sean ft. E-40)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502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55"/>
          <p:cNvSpPr/>
          <p:nvPr/>
        </p:nvSpPr>
        <p:spPr>
          <a:xfrm>
            <a:off x="1576425" y="1383450"/>
            <a:ext cx="801000" cy="801000"/>
          </a:xfrm>
          <a:prstGeom prst="rect">
            <a:avLst/>
          </a:prstGeom>
          <a:solidFill>
            <a:srgbClr val="D8A4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55"/>
          <p:cNvSpPr/>
          <p:nvPr/>
        </p:nvSpPr>
        <p:spPr>
          <a:xfrm>
            <a:off x="4171500" y="1383450"/>
            <a:ext cx="801000" cy="801000"/>
          </a:xfrm>
          <a:prstGeom prst="rect">
            <a:avLst/>
          </a:prstGeom>
          <a:solidFill>
            <a:srgbClr val="2766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55"/>
          <p:cNvSpPr/>
          <p:nvPr/>
        </p:nvSpPr>
        <p:spPr>
          <a:xfrm>
            <a:off x="6766575" y="1383450"/>
            <a:ext cx="801000" cy="801000"/>
          </a:xfrm>
          <a:prstGeom prst="rect">
            <a:avLst/>
          </a:prstGeom>
          <a:solidFill>
            <a:srgbClr val="B25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55"/>
          <p:cNvSpPr txBox="1">
            <a:spLocks noGrp="1"/>
          </p:cNvSpPr>
          <p:nvPr>
            <p:ph type="subTitle" idx="1"/>
          </p:nvPr>
        </p:nvSpPr>
        <p:spPr>
          <a:xfrm>
            <a:off x="972225" y="2874996"/>
            <a:ext cx="2009400" cy="1429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mtClean="0"/>
              <a:t>tonight, alright, waiting, tomorrow, fight, party, kiss, drink, tight, inside, dancing, touch</a:t>
            </a:r>
            <a:endParaRPr sz="1400"/>
          </a:p>
        </p:txBody>
      </p:sp>
      <p:sp>
        <p:nvSpPr>
          <p:cNvPr id="1025" name="Google Shape;1025;p55"/>
          <p:cNvSpPr txBox="1">
            <a:spLocks noGrp="1"/>
          </p:cNvSpPr>
          <p:nvPr>
            <p:ph type="subTitle" idx="4"/>
          </p:nvPr>
        </p:nvSpPr>
        <p:spPr>
          <a:xfrm>
            <a:off x="957219" y="2413965"/>
            <a:ext cx="2009400" cy="4679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smtClean="0"/>
              <a:t>WORDS</a:t>
            </a:r>
            <a:endParaRPr/>
          </a:p>
        </p:txBody>
      </p:sp>
      <p:sp>
        <p:nvSpPr>
          <p:cNvPr id="1026" name="Google Shape;1026;p55"/>
          <p:cNvSpPr txBox="1">
            <a:spLocks noGrp="1"/>
          </p:cNvSpPr>
          <p:nvPr>
            <p:ph type="subTitle" idx="5"/>
          </p:nvPr>
        </p:nvSpPr>
        <p:spPr>
          <a:xfrm>
            <a:off x="3449444" y="2441683"/>
            <a:ext cx="2259980" cy="4615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smtClean="0"/>
              <a:t>CHARACTERISTICS</a:t>
            </a:r>
            <a:endParaRPr/>
          </a:p>
        </p:txBody>
      </p:sp>
      <p:sp>
        <p:nvSpPr>
          <p:cNvPr id="1027" name="Google Shape;1027;p55"/>
          <p:cNvSpPr txBox="1">
            <a:spLocks noGrp="1"/>
          </p:cNvSpPr>
          <p:nvPr>
            <p:ph type="subTitle" idx="6"/>
          </p:nvPr>
        </p:nvSpPr>
        <p:spPr>
          <a:xfrm>
            <a:off x="6153640" y="2441683"/>
            <a:ext cx="2009400" cy="4333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smtClean="0"/>
              <a:t>EXAMPLES</a:t>
            </a:r>
            <a:endParaRPr/>
          </a:p>
        </p:txBody>
      </p:sp>
      <p:sp>
        <p:nvSpPr>
          <p:cNvPr id="1028" name="Google Shape;1028;p55"/>
          <p:cNvSpPr txBox="1">
            <a:spLocks noGrp="1"/>
          </p:cNvSpPr>
          <p:nvPr>
            <p:ph type="ctrTitle"/>
          </p:nvPr>
        </p:nvSpPr>
        <p:spPr>
          <a:xfrm>
            <a:off x="7420125" y="111450"/>
            <a:ext cx="13527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TOPICS</a:t>
            </a:r>
            <a:endParaRPr/>
          </a:p>
        </p:txBody>
      </p:sp>
      <p:sp>
        <p:nvSpPr>
          <p:cNvPr id="23" name="Google Shape;198;p29"/>
          <p:cNvSpPr txBox="1">
            <a:spLocks/>
          </p:cNvSpPr>
          <p:nvPr/>
        </p:nvSpPr>
        <p:spPr>
          <a:xfrm flipH="1">
            <a:off x="1700615" y="96354"/>
            <a:ext cx="5153748" cy="120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US" sz="2400" smtClean="0">
                <a:solidFill>
                  <a:schemeClr val="bg1">
                    <a:lumMod val="65000"/>
                  </a:schemeClr>
                </a:solidFill>
                <a:latin typeface="Righteous" panose="020B0604020202020204" charset="0"/>
              </a:rPr>
              <a:t>TOPIC 3: “Passion/Love”</a:t>
            </a:r>
          </a:p>
        </p:txBody>
      </p:sp>
      <p:grpSp>
        <p:nvGrpSpPr>
          <p:cNvPr id="25" name="Google Shape;8564;p72"/>
          <p:cNvGrpSpPr/>
          <p:nvPr/>
        </p:nvGrpSpPr>
        <p:grpSpPr>
          <a:xfrm>
            <a:off x="4329639" y="1494394"/>
            <a:ext cx="495122" cy="594366"/>
            <a:chOff x="-3462150" y="2046625"/>
            <a:chExt cx="224500" cy="291450"/>
          </a:xfrm>
          <a:solidFill>
            <a:schemeClr val="bg1"/>
          </a:solidFill>
        </p:grpSpPr>
        <p:sp>
          <p:nvSpPr>
            <p:cNvPr id="26" name="Google Shape;8565;p72"/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566;p72"/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567;p72"/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568;p72"/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569;p72"/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570;p72"/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571;p72"/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8424;p72"/>
          <p:cNvGrpSpPr/>
          <p:nvPr/>
        </p:nvGrpSpPr>
        <p:grpSpPr>
          <a:xfrm>
            <a:off x="1700615" y="1494394"/>
            <a:ext cx="589102" cy="533251"/>
            <a:chOff x="-4932650" y="2046625"/>
            <a:chExt cx="293025" cy="291250"/>
          </a:xfrm>
          <a:solidFill>
            <a:schemeClr val="bg1"/>
          </a:solidFill>
        </p:grpSpPr>
        <p:sp>
          <p:nvSpPr>
            <p:cNvPr id="35" name="Google Shape;8425;p72"/>
            <p:cNvSpPr/>
            <p:nvPr/>
          </p:nvSpPr>
          <p:spPr>
            <a:xfrm>
              <a:off x="-4932650" y="2046625"/>
              <a:ext cx="293025" cy="291250"/>
            </a:xfrm>
            <a:custGeom>
              <a:avLst/>
              <a:gdLst/>
              <a:ahLst/>
              <a:cxnLst/>
              <a:rect l="l" t="t" r="r" b="b"/>
              <a:pathLst>
                <a:path w="11721" h="11650" extrusionOk="0">
                  <a:moveTo>
                    <a:pt x="7625" y="694"/>
                  </a:moveTo>
                  <a:cubicBezTo>
                    <a:pt x="9515" y="694"/>
                    <a:pt x="11059" y="2206"/>
                    <a:pt x="11059" y="4096"/>
                  </a:cubicBezTo>
                  <a:cubicBezTo>
                    <a:pt x="11059" y="5987"/>
                    <a:pt x="9515" y="7530"/>
                    <a:pt x="7625" y="7530"/>
                  </a:cubicBezTo>
                  <a:cubicBezTo>
                    <a:pt x="5735" y="7530"/>
                    <a:pt x="4223" y="5987"/>
                    <a:pt x="4223" y="4096"/>
                  </a:cubicBezTo>
                  <a:cubicBezTo>
                    <a:pt x="4223" y="2206"/>
                    <a:pt x="5735" y="694"/>
                    <a:pt x="7625" y="694"/>
                  </a:cubicBezTo>
                  <a:close/>
                  <a:moveTo>
                    <a:pt x="3344" y="8066"/>
                  </a:moveTo>
                  <a:cubicBezTo>
                    <a:pt x="3435" y="8066"/>
                    <a:pt x="3529" y="8098"/>
                    <a:pt x="3593" y="8161"/>
                  </a:cubicBezTo>
                  <a:cubicBezTo>
                    <a:pt x="3719" y="8287"/>
                    <a:pt x="3719" y="8507"/>
                    <a:pt x="3593" y="8633"/>
                  </a:cubicBezTo>
                  <a:lnTo>
                    <a:pt x="1324" y="10870"/>
                  </a:lnTo>
                  <a:cubicBezTo>
                    <a:pt x="1277" y="10933"/>
                    <a:pt x="1190" y="10964"/>
                    <a:pt x="1100" y="10964"/>
                  </a:cubicBezTo>
                  <a:cubicBezTo>
                    <a:pt x="1009" y="10964"/>
                    <a:pt x="915" y="10933"/>
                    <a:pt x="852" y="10870"/>
                  </a:cubicBezTo>
                  <a:cubicBezTo>
                    <a:pt x="757" y="10744"/>
                    <a:pt x="757" y="10523"/>
                    <a:pt x="852" y="10397"/>
                  </a:cubicBezTo>
                  <a:lnTo>
                    <a:pt x="3120" y="8161"/>
                  </a:lnTo>
                  <a:cubicBezTo>
                    <a:pt x="3167" y="8098"/>
                    <a:pt x="3254" y="8066"/>
                    <a:pt x="3344" y="8066"/>
                  </a:cubicBezTo>
                  <a:close/>
                  <a:moveTo>
                    <a:pt x="7625" y="1"/>
                  </a:moveTo>
                  <a:cubicBezTo>
                    <a:pt x="5357" y="1"/>
                    <a:pt x="3529" y="1860"/>
                    <a:pt x="3529" y="4096"/>
                  </a:cubicBezTo>
                  <a:cubicBezTo>
                    <a:pt x="3529" y="5136"/>
                    <a:pt x="3908" y="6050"/>
                    <a:pt x="4538" y="6743"/>
                  </a:cubicBezTo>
                  <a:lnTo>
                    <a:pt x="3813" y="7467"/>
                  </a:lnTo>
                  <a:cubicBezTo>
                    <a:pt x="3673" y="7386"/>
                    <a:pt x="3520" y="7347"/>
                    <a:pt x="3367" y="7347"/>
                  </a:cubicBezTo>
                  <a:cubicBezTo>
                    <a:pt x="3106" y="7347"/>
                    <a:pt x="2846" y="7458"/>
                    <a:pt x="2647" y="7656"/>
                  </a:cubicBezTo>
                  <a:lnTo>
                    <a:pt x="379" y="9893"/>
                  </a:lnTo>
                  <a:cubicBezTo>
                    <a:pt x="1" y="10271"/>
                    <a:pt x="1" y="10964"/>
                    <a:pt x="379" y="11343"/>
                  </a:cubicBezTo>
                  <a:cubicBezTo>
                    <a:pt x="584" y="11547"/>
                    <a:pt x="852" y="11650"/>
                    <a:pt x="1119" y="11650"/>
                  </a:cubicBezTo>
                  <a:cubicBezTo>
                    <a:pt x="1387" y="11650"/>
                    <a:pt x="1655" y="11547"/>
                    <a:pt x="1860" y="11343"/>
                  </a:cubicBezTo>
                  <a:lnTo>
                    <a:pt x="4097" y="9106"/>
                  </a:lnTo>
                  <a:cubicBezTo>
                    <a:pt x="4412" y="8791"/>
                    <a:pt x="4506" y="8318"/>
                    <a:pt x="4286" y="7909"/>
                  </a:cubicBezTo>
                  <a:lnTo>
                    <a:pt x="5010" y="7215"/>
                  </a:lnTo>
                  <a:cubicBezTo>
                    <a:pt x="5703" y="7814"/>
                    <a:pt x="6648" y="8192"/>
                    <a:pt x="7625" y="8192"/>
                  </a:cubicBezTo>
                  <a:cubicBezTo>
                    <a:pt x="9925" y="8192"/>
                    <a:pt x="11721" y="6333"/>
                    <a:pt x="11721" y="4096"/>
                  </a:cubicBezTo>
                  <a:cubicBezTo>
                    <a:pt x="11721" y="1828"/>
                    <a:pt x="9893" y="1"/>
                    <a:pt x="76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426;p72"/>
            <p:cNvSpPr/>
            <p:nvPr/>
          </p:nvSpPr>
          <p:spPr>
            <a:xfrm>
              <a:off x="-4802675" y="2115050"/>
              <a:ext cx="122100" cy="86075"/>
            </a:xfrm>
            <a:custGeom>
              <a:avLst/>
              <a:gdLst/>
              <a:ahLst/>
              <a:cxnLst/>
              <a:rect l="l" t="t" r="r" b="b"/>
              <a:pathLst>
                <a:path w="4884" h="3443" extrusionOk="0">
                  <a:moveTo>
                    <a:pt x="2428" y="1"/>
                  </a:moveTo>
                  <a:cubicBezTo>
                    <a:pt x="2301" y="1"/>
                    <a:pt x="2172" y="72"/>
                    <a:pt x="2111" y="225"/>
                  </a:cubicBezTo>
                  <a:lnTo>
                    <a:pt x="1418" y="2116"/>
                  </a:lnTo>
                  <a:lnTo>
                    <a:pt x="693" y="225"/>
                  </a:lnTo>
                  <a:cubicBezTo>
                    <a:pt x="645" y="105"/>
                    <a:pt x="524" y="4"/>
                    <a:pt x="400" y="4"/>
                  </a:cubicBezTo>
                  <a:cubicBezTo>
                    <a:pt x="361" y="4"/>
                    <a:pt x="321" y="14"/>
                    <a:pt x="284" y="36"/>
                  </a:cubicBezTo>
                  <a:cubicBezTo>
                    <a:pt x="126" y="99"/>
                    <a:pt x="0" y="288"/>
                    <a:pt x="63" y="446"/>
                  </a:cubicBezTo>
                  <a:lnTo>
                    <a:pt x="1103" y="3218"/>
                  </a:lnTo>
                  <a:cubicBezTo>
                    <a:pt x="1168" y="3364"/>
                    <a:pt x="1299" y="3443"/>
                    <a:pt x="1428" y="3443"/>
                  </a:cubicBezTo>
                  <a:cubicBezTo>
                    <a:pt x="1551" y="3443"/>
                    <a:pt x="1672" y="3372"/>
                    <a:pt x="1733" y="3218"/>
                  </a:cubicBezTo>
                  <a:lnTo>
                    <a:pt x="2426" y="1328"/>
                  </a:lnTo>
                  <a:lnTo>
                    <a:pt x="3151" y="3218"/>
                  </a:lnTo>
                  <a:cubicBezTo>
                    <a:pt x="3215" y="3364"/>
                    <a:pt x="3346" y="3443"/>
                    <a:pt x="3476" y="3443"/>
                  </a:cubicBezTo>
                  <a:cubicBezTo>
                    <a:pt x="3598" y="3443"/>
                    <a:pt x="3719" y="3372"/>
                    <a:pt x="3781" y="3218"/>
                  </a:cubicBezTo>
                  <a:lnTo>
                    <a:pt x="4789" y="446"/>
                  </a:lnTo>
                  <a:cubicBezTo>
                    <a:pt x="4884" y="257"/>
                    <a:pt x="4789" y="68"/>
                    <a:pt x="4600" y="36"/>
                  </a:cubicBezTo>
                  <a:cubicBezTo>
                    <a:pt x="4562" y="14"/>
                    <a:pt x="4521" y="4"/>
                    <a:pt x="4479" y="4"/>
                  </a:cubicBezTo>
                  <a:cubicBezTo>
                    <a:pt x="4346" y="4"/>
                    <a:pt x="4207" y="105"/>
                    <a:pt x="4159" y="225"/>
                  </a:cubicBezTo>
                  <a:lnTo>
                    <a:pt x="3466" y="2116"/>
                  </a:lnTo>
                  <a:lnTo>
                    <a:pt x="2741" y="225"/>
                  </a:lnTo>
                  <a:cubicBezTo>
                    <a:pt x="2693" y="80"/>
                    <a:pt x="2561" y="1"/>
                    <a:pt x="24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8030;p71"/>
          <p:cNvSpPr/>
          <p:nvPr/>
        </p:nvSpPr>
        <p:spPr>
          <a:xfrm>
            <a:off x="6968212" y="1500819"/>
            <a:ext cx="397726" cy="550337"/>
          </a:xfrm>
          <a:custGeom>
            <a:avLst/>
            <a:gdLst/>
            <a:ahLst/>
            <a:cxnLst/>
            <a:rect l="l" t="t" r="r" b="b"/>
            <a:pathLst>
              <a:path w="9106" h="14052" extrusionOk="0">
                <a:moveTo>
                  <a:pt x="1230" y="4096"/>
                </a:moveTo>
                <a:cubicBezTo>
                  <a:pt x="1450" y="4096"/>
                  <a:pt x="1608" y="4285"/>
                  <a:pt x="1608" y="4474"/>
                </a:cubicBezTo>
                <a:cubicBezTo>
                  <a:pt x="1608" y="4726"/>
                  <a:pt x="1419" y="4915"/>
                  <a:pt x="1230" y="4915"/>
                </a:cubicBezTo>
                <a:cubicBezTo>
                  <a:pt x="978" y="4915"/>
                  <a:pt x="789" y="4726"/>
                  <a:pt x="789" y="4474"/>
                </a:cubicBezTo>
                <a:cubicBezTo>
                  <a:pt x="820" y="4285"/>
                  <a:pt x="978" y="4096"/>
                  <a:pt x="1230" y="4096"/>
                </a:cubicBezTo>
                <a:close/>
                <a:moveTo>
                  <a:pt x="7846" y="4096"/>
                </a:moveTo>
                <a:cubicBezTo>
                  <a:pt x="8066" y="4096"/>
                  <a:pt x="8255" y="4285"/>
                  <a:pt x="8255" y="4474"/>
                </a:cubicBezTo>
                <a:cubicBezTo>
                  <a:pt x="8255" y="4726"/>
                  <a:pt x="8066" y="4915"/>
                  <a:pt x="7846" y="4915"/>
                </a:cubicBezTo>
                <a:cubicBezTo>
                  <a:pt x="7594" y="4915"/>
                  <a:pt x="7436" y="4726"/>
                  <a:pt x="7436" y="4474"/>
                </a:cubicBezTo>
                <a:cubicBezTo>
                  <a:pt x="7436" y="4285"/>
                  <a:pt x="7594" y="4096"/>
                  <a:pt x="7846" y="4096"/>
                </a:cubicBezTo>
                <a:close/>
                <a:moveTo>
                  <a:pt x="4538" y="788"/>
                </a:moveTo>
                <a:cubicBezTo>
                  <a:pt x="5514" y="788"/>
                  <a:pt x="6365" y="1481"/>
                  <a:pt x="6523" y="2427"/>
                </a:cubicBezTo>
                <a:lnTo>
                  <a:pt x="5357" y="2427"/>
                </a:lnTo>
                <a:cubicBezTo>
                  <a:pt x="5105" y="2427"/>
                  <a:pt x="4916" y="2616"/>
                  <a:pt x="4916" y="2868"/>
                </a:cubicBezTo>
                <a:cubicBezTo>
                  <a:pt x="4916" y="3088"/>
                  <a:pt x="5105" y="3309"/>
                  <a:pt x="5357" y="3309"/>
                </a:cubicBezTo>
                <a:lnTo>
                  <a:pt x="6617" y="3309"/>
                </a:lnTo>
                <a:lnTo>
                  <a:pt x="6617" y="4128"/>
                </a:lnTo>
                <a:lnTo>
                  <a:pt x="5357" y="4128"/>
                </a:lnTo>
                <a:cubicBezTo>
                  <a:pt x="5105" y="4128"/>
                  <a:pt x="4916" y="4317"/>
                  <a:pt x="4916" y="4506"/>
                </a:cubicBezTo>
                <a:cubicBezTo>
                  <a:pt x="4916" y="4758"/>
                  <a:pt x="5105" y="4947"/>
                  <a:pt x="5357" y="4947"/>
                </a:cubicBezTo>
                <a:lnTo>
                  <a:pt x="6617" y="4947"/>
                </a:lnTo>
                <a:lnTo>
                  <a:pt x="6617" y="5766"/>
                </a:lnTo>
                <a:lnTo>
                  <a:pt x="5357" y="5766"/>
                </a:lnTo>
                <a:cubicBezTo>
                  <a:pt x="5105" y="5766"/>
                  <a:pt x="4916" y="5987"/>
                  <a:pt x="4916" y="6207"/>
                </a:cubicBezTo>
                <a:cubicBezTo>
                  <a:pt x="4916" y="6459"/>
                  <a:pt x="5105" y="6617"/>
                  <a:pt x="5357" y="6617"/>
                </a:cubicBezTo>
                <a:lnTo>
                  <a:pt x="6523" y="6617"/>
                </a:lnTo>
                <a:cubicBezTo>
                  <a:pt x="6333" y="7562"/>
                  <a:pt x="5514" y="8255"/>
                  <a:pt x="4538" y="8255"/>
                </a:cubicBezTo>
                <a:cubicBezTo>
                  <a:pt x="3530" y="8255"/>
                  <a:pt x="2679" y="7562"/>
                  <a:pt x="2521" y="6617"/>
                </a:cubicBezTo>
                <a:lnTo>
                  <a:pt x="3687" y="6617"/>
                </a:lnTo>
                <a:cubicBezTo>
                  <a:pt x="3939" y="6617"/>
                  <a:pt x="4128" y="6396"/>
                  <a:pt x="4128" y="6207"/>
                </a:cubicBezTo>
                <a:cubicBezTo>
                  <a:pt x="4128" y="5987"/>
                  <a:pt x="3939" y="5766"/>
                  <a:pt x="3687" y="5766"/>
                </a:cubicBezTo>
                <a:lnTo>
                  <a:pt x="2490" y="5766"/>
                </a:lnTo>
                <a:lnTo>
                  <a:pt x="2490" y="4947"/>
                </a:lnTo>
                <a:lnTo>
                  <a:pt x="3687" y="4947"/>
                </a:lnTo>
                <a:cubicBezTo>
                  <a:pt x="3939" y="4947"/>
                  <a:pt x="4128" y="4758"/>
                  <a:pt x="4128" y="4506"/>
                </a:cubicBezTo>
                <a:cubicBezTo>
                  <a:pt x="4128" y="4285"/>
                  <a:pt x="3939" y="4128"/>
                  <a:pt x="3687" y="4128"/>
                </a:cubicBezTo>
                <a:lnTo>
                  <a:pt x="2490" y="4128"/>
                </a:lnTo>
                <a:lnTo>
                  <a:pt x="2490" y="3277"/>
                </a:lnTo>
                <a:lnTo>
                  <a:pt x="3687" y="3277"/>
                </a:lnTo>
                <a:cubicBezTo>
                  <a:pt x="3939" y="3277"/>
                  <a:pt x="4128" y="3057"/>
                  <a:pt x="4128" y="2836"/>
                </a:cubicBezTo>
                <a:cubicBezTo>
                  <a:pt x="4128" y="2584"/>
                  <a:pt x="3939" y="2395"/>
                  <a:pt x="3687" y="2395"/>
                </a:cubicBezTo>
                <a:lnTo>
                  <a:pt x="2521" y="2395"/>
                </a:lnTo>
                <a:cubicBezTo>
                  <a:pt x="2710" y="1481"/>
                  <a:pt x="3530" y="788"/>
                  <a:pt x="4538" y="788"/>
                </a:cubicBezTo>
                <a:close/>
                <a:moveTo>
                  <a:pt x="8255" y="5671"/>
                </a:moveTo>
                <a:lnTo>
                  <a:pt x="8255" y="6144"/>
                </a:lnTo>
                <a:cubicBezTo>
                  <a:pt x="8255" y="8066"/>
                  <a:pt x="6806" y="9641"/>
                  <a:pt x="4947" y="9830"/>
                </a:cubicBezTo>
                <a:lnTo>
                  <a:pt x="4947" y="9011"/>
                </a:lnTo>
                <a:cubicBezTo>
                  <a:pt x="6365" y="8822"/>
                  <a:pt x="7436" y="7593"/>
                  <a:pt x="7436" y="6144"/>
                </a:cubicBezTo>
                <a:lnTo>
                  <a:pt x="7436" y="5671"/>
                </a:lnTo>
                <a:cubicBezTo>
                  <a:pt x="7562" y="5703"/>
                  <a:pt x="7720" y="5735"/>
                  <a:pt x="7846" y="5735"/>
                </a:cubicBezTo>
                <a:cubicBezTo>
                  <a:pt x="7940" y="5735"/>
                  <a:pt x="8098" y="5703"/>
                  <a:pt x="8255" y="5671"/>
                </a:cubicBezTo>
                <a:close/>
                <a:moveTo>
                  <a:pt x="1639" y="5703"/>
                </a:moveTo>
                <a:lnTo>
                  <a:pt x="1639" y="6176"/>
                </a:lnTo>
                <a:cubicBezTo>
                  <a:pt x="1639" y="7625"/>
                  <a:pt x="2710" y="8853"/>
                  <a:pt x="4128" y="9043"/>
                </a:cubicBezTo>
                <a:lnTo>
                  <a:pt x="4128" y="9893"/>
                </a:lnTo>
                <a:cubicBezTo>
                  <a:pt x="2238" y="9641"/>
                  <a:pt x="820" y="8066"/>
                  <a:pt x="820" y="6176"/>
                </a:cubicBezTo>
                <a:lnTo>
                  <a:pt x="820" y="5703"/>
                </a:lnTo>
                <a:cubicBezTo>
                  <a:pt x="946" y="5735"/>
                  <a:pt x="1104" y="5798"/>
                  <a:pt x="1261" y="5798"/>
                </a:cubicBezTo>
                <a:cubicBezTo>
                  <a:pt x="1419" y="5798"/>
                  <a:pt x="1545" y="5735"/>
                  <a:pt x="1639" y="5703"/>
                </a:cubicBezTo>
                <a:close/>
                <a:moveTo>
                  <a:pt x="4569" y="12414"/>
                </a:moveTo>
                <a:cubicBezTo>
                  <a:pt x="5073" y="12414"/>
                  <a:pt x="5546" y="12760"/>
                  <a:pt x="5703" y="13233"/>
                </a:cubicBezTo>
                <a:lnTo>
                  <a:pt x="3372" y="13233"/>
                </a:lnTo>
                <a:cubicBezTo>
                  <a:pt x="3530" y="12760"/>
                  <a:pt x="4002" y="12414"/>
                  <a:pt x="4569" y="12414"/>
                </a:cubicBezTo>
                <a:close/>
                <a:moveTo>
                  <a:pt x="4569" y="1"/>
                </a:moveTo>
                <a:cubicBezTo>
                  <a:pt x="2962" y="1"/>
                  <a:pt x="1639" y="1292"/>
                  <a:pt x="1639" y="2868"/>
                </a:cubicBezTo>
                <a:lnTo>
                  <a:pt x="1639" y="3340"/>
                </a:lnTo>
                <a:cubicBezTo>
                  <a:pt x="1545" y="3309"/>
                  <a:pt x="1387" y="3277"/>
                  <a:pt x="1261" y="3277"/>
                </a:cubicBezTo>
                <a:cubicBezTo>
                  <a:pt x="600" y="3277"/>
                  <a:pt x="1" y="3813"/>
                  <a:pt x="1" y="4474"/>
                </a:cubicBezTo>
                <a:lnTo>
                  <a:pt x="1" y="6144"/>
                </a:lnTo>
                <a:cubicBezTo>
                  <a:pt x="1" y="8507"/>
                  <a:pt x="1797" y="10460"/>
                  <a:pt x="4128" y="10681"/>
                </a:cubicBezTo>
                <a:lnTo>
                  <a:pt x="4128" y="11626"/>
                </a:lnTo>
                <a:cubicBezTo>
                  <a:pt x="3183" y="11815"/>
                  <a:pt x="2490" y="12634"/>
                  <a:pt x="2490" y="13611"/>
                </a:cubicBezTo>
                <a:cubicBezTo>
                  <a:pt x="2490" y="13863"/>
                  <a:pt x="2679" y="14052"/>
                  <a:pt x="2868" y="14052"/>
                </a:cubicBezTo>
                <a:lnTo>
                  <a:pt x="6176" y="14052"/>
                </a:lnTo>
                <a:cubicBezTo>
                  <a:pt x="6428" y="14052"/>
                  <a:pt x="6617" y="13863"/>
                  <a:pt x="6617" y="13611"/>
                </a:cubicBezTo>
                <a:cubicBezTo>
                  <a:pt x="6617" y="12634"/>
                  <a:pt x="5892" y="11783"/>
                  <a:pt x="4947" y="11626"/>
                </a:cubicBezTo>
                <a:lnTo>
                  <a:pt x="4947" y="10681"/>
                </a:lnTo>
                <a:cubicBezTo>
                  <a:pt x="7247" y="10460"/>
                  <a:pt x="9106" y="8538"/>
                  <a:pt x="9106" y="6176"/>
                </a:cubicBezTo>
                <a:lnTo>
                  <a:pt x="9106" y="4537"/>
                </a:lnTo>
                <a:cubicBezTo>
                  <a:pt x="9106" y="3844"/>
                  <a:pt x="8539" y="3309"/>
                  <a:pt x="7846" y="3309"/>
                </a:cubicBezTo>
                <a:cubicBezTo>
                  <a:pt x="7688" y="3309"/>
                  <a:pt x="7562" y="3340"/>
                  <a:pt x="7436" y="3372"/>
                </a:cubicBezTo>
                <a:lnTo>
                  <a:pt x="7436" y="2868"/>
                </a:lnTo>
                <a:cubicBezTo>
                  <a:pt x="7436" y="1261"/>
                  <a:pt x="6144" y="1"/>
                  <a:pt x="456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022;p55"/>
          <p:cNvSpPr txBox="1">
            <a:spLocks noGrp="1"/>
          </p:cNvSpPr>
          <p:nvPr>
            <p:ph type="subTitle" idx="1"/>
          </p:nvPr>
        </p:nvSpPr>
        <p:spPr>
          <a:xfrm>
            <a:off x="3567300" y="2898838"/>
            <a:ext cx="2009400" cy="1429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mtClean="0"/>
              <a:t>Suggestive language and talks of clubbing, drinking, and staying up all night.</a:t>
            </a:r>
            <a:endParaRPr sz="1400"/>
          </a:p>
        </p:txBody>
      </p:sp>
      <p:sp>
        <p:nvSpPr>
          <p:cNvPr id="41" name="Google Shape;1022;p55"/>
          <p:cNvSpPr txBox="1">
            <a:spLocks noGrp="1"/>
          </p:cNvSpPr>
          <p:nvPr>
            <p:ph type="subTitle" idx="1"/>
          </p:nvPr>
        </p:nvSpPr>
        <p:spPr>
          <a:xfrm>
            <a:off x="5992480" y="2819116"/>
            <a:ext cx="2349190" cy="1514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/>
              <a:t>Give Me Everything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/>
              <a:t>(Pitbull ft. Ne-Yo, Afrojack, Nayer)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50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/>
              <a:t>Teenage Dream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/>
              <a:t>(Katy Perry)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50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/>
              <a:t>Animal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/>
              <a:t>(Neon Trees)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9699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55"/>
          <p:cNvSpPr/>
          <p:nvPr/>
        </p:nvSpPr>
        <p:spPr>
          <a:xfrm>
            <a:off x="1576425" y="1383450"/>
            <a:ext cx="801000" cy="801000"/>
          </a:xfrm>
          <a:prstGeom prst="rect">
            <a:avLst/>
          </a:prstGeom>
          <a:solidFill>
            <a:srgbClr val="D8A4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55"/>
          <p:cNvSpPr/>
          <p:nvPr/>
        </p:nvSpPr>
        <p:spPr>
          <a:xfrm>
            <a:off x="4171500" y="1383450"/>
            <a:ext cx="801000" cy="801000"/>
          </a:xfrm>
          <a:prstGeom prst="rect">
            <a:avLst/>
          </a:prstGeom>
          <a:solidFill>
            <a:srgbClr val="2766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55"/>
          <p:cNvSpPr/>
          <p:nvPr/>
        </p:nvSpPr>
        <p:spPr>
          <a:xfrm>
            <a:off x="6766575" y="1383450"/>
            <a:ext cx="801000" cy="801000"/>
          </a:xfrm>
          <a:prstGeom prst="rect">
            <a:avLst/>
          </a:prstGeom>
          <a:solidFill>
            <a:srgbClr val="B25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55"/>
          <p:cNvSpPr txBox="1">
            <a:spLocks noGrp="1"/>
          </p:cNvSpPr>
          <p:nvPr>
            <p:ph type="subTitle" idx="1"/>
          </p:nvPr>
        </p:nvSpPr>
        <p:spPr>
          <a:xfrm>
            <a:off x="1006365" y="2867083"/>
            <a:ext cx="1911108" cy="1429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mtClean="0"/>
              <a:t>dance, body, shake, rock, everybody, party, stop, turn, floor, play, music, round</a:t>
            </a:r>
            <a:endParaRPr sz="1400"/>
          </a:p>
        </p:txBody>
      </p:sp>
      <p:sp>
        <p:nvSpPr>
          <p:cNvPr id="1025" name="Google Shape;1025;p55"/>
          <p:cNvSpPr txBox="1">
            <a:spLocks noGrp="1"/>
          </p:cNvSpPr>
          <p:nvPr>
            <p:ph type="subTitle" idx="4"/>
          </p:nvPr>
        </p:nvSpPr>
        <p:spPr>
          <a:xfrm>
            <a:off x="957219" y="2413965"/>
            <a:ext cx="2009400" cy="4679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smtClean="0"/>
              <a:t>WORDS</a:t>
            </a:r>
            <a:endParaRPr/>
          </a:p>
        </p:txBody>
      </p:sp>
      <p:sp>
        <p:nvSpPr>
          <p:cNvPr id="1026" name="Google Shape;1026;p55"/>
          <p:cNvSpPr txBox="1">
            <a:spLocks noGrp="1"/>
          </p:cNvSpPr>
          <p:nvPr>
            <p:ph type="subTitle" idx="5"/>
          </p:nvPr>
        </p:nvSpPr>
        <p:spPr>
          <a:xfrm>
            <a:off x="3449444" y="2441683"/>
            <a:ext cx="2259980" cy="4615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smtClean="0"/>
              <a:t>CHARACTERISTICS</a:t>
            </a:r>
            <a:endParaRPr/>
          </a:p>
        </p:txBody>
      </p:sp>
      <p:sp>
        <p:nvSpPr>
          <p:cNvPr id="1027" name="Google Shape;1027;p55"/>
          <p:cNvSpPr txBox="1">
            <a:spLocks noGrp="1"/>
          </p:cNvSpPr>
          <p:nvPr>
            <p:ph type="subTitle" idx="6"/>
          </p:nvPr>
        </p:nvSpPr>
        <p:spPr>
          <a:xfrm>
            <a:off x="6153640" y="2441683"/>
            <a:ext cx="2009400" cy="4333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smtClean="0"/>
              <a:t>EXAMPLES</a:t>
            </a:r>
            <a:endParaRPr/>
          </a:p>
        </p:txBody>
      </p:sp>
      <p:sp>
        <p:nvSpPr>
          <p:cNvPr id="1028" name="Google Shape;1028;p55"/>
          <p:cNvSpPr txBox="1">
            <a:spLocks noGrp="1"/>
          </p:cNvSpPr>
          <p:nvPr>
            <p:ph type="ctrTitle"/>
          </p:nvPr>
        </p:nvSpPr>
        <p:spPr>
          <a:xfrm>
            <a:off x="7420125" y="111450"/>
            <a:ext cx="13527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TOPICS</a:t>
            </a:r>
            <a:endParaRPr/>
          </a:p>
        </p:txBody>
      </p:sp>
      <p:sp>
        <p:nvSpPr>
          <p:cNvPr id="23" name="Google Shape;198;p29"/>
          <p:cNvSpPr txBox="1">
            <a:spLocks/>
          </p:cNvSpPr>
          <p:nvPr/>
        </p:nvSpPr>
        <p:spPr>
          <a:xfrm flipH="1">
            <a:off x="1700615" y="96354"/>
            <a:ext cx="5153748" cy="120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US" sz="2400" smtClean="0">
                <a:solidFill>
                  <a:schemeClr val="bg1">
                    <a:lumMod val="65000"/>
                  </a:schemeClr>
                </a:solidFill>
                <a:latin typeface="Righteous" panose="020B0604020202020204" charset="0"/>
              </a:rPr>
              <a:t>TOPIC 4: “Dance”</a:t>
            </a:r>
          </a:p>
        </p:txBody>
      </p:sp>
      <p:grpSp>
        <p:nvGrpSpPr>
          <p:cNvPr id="25" name="Google Shape;8564;p72"/>
          <p:cNvGrpSpPr/>
          <p:nvPr/>
        </p:nvGrpSpPr>
        <p:grpSpPr>
          <a:xfrm>
            <a:off x="4329639" y="1494394"/>
            <a:ext cx="495122" cy="594366"/>
            <a:chOff x="-3462150" y="2046625"/>
            <a:chExt cx="224500" cy="291450"/>
          </a:xfrm>
          <a:solidFill>
            <a:schemeClr val="bg1"/>
          </a:solidFill>
        </p:grpSpPr>
        <p:sp>
          <p:nvSpPr>
            <p:cNvPr id="26" name="Google Shape;8565;p72"/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566;p72"/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567;p72"/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568;p72"/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569;p72"/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570;p72"/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571;p72"/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8424;p72"/>
          <p:cNvGrpSpPr/>
          <p:nvPr/>
        </p:nvGrpSpPr>
        <p:grpSpPr>
          <a:xfrm>
            <a:off x="1700615" y="1494394"/>
            <a:ext cx="589102" cy="533251"/>
            <a:chOff x="-4932650" y="2046625"/>
            <a:chExt cx="293025" cy="291250"/>
          </a:xfrm>
          <a:solidFill>
            <a:schemeClr val="bg1"/>
          </a:solidFill>
        </p:grpSpPr>
        <p:sp>
          <p:nvSpPr>
            <p:cNvPr id="35" name="Google Shape;8425;p72"/>
            <p:cNvSpPr/>
            <p:nvPr/>
          </p:nvSpPr>
          <p:spPr>
            <a:xfrm>
              <a:off x="-4932650" y="2046625"/>
              <a:ext cx="293025" cy="291250"/>
            </a:xfrm>
            <a:custGeom>
              <a:avLst/>
              <a:gdLst/>
              <a:ahLst/>
              <a:cxnLst/>
              <a:rect l="l" t="t" r="r" b="b"/>
              <a:pathLst>
                <a:path w="11721" h="11650" extrusionOk="0">
                  <a:moveTo>
                    <a:pt x="7625" y="694"/>
                  </a:moveTo>
                  <a:cubicBezTo>
                    <a:pt x="9515" y="694"/>
                    <a:pt x="11059" y="2206"/>
                    <a:pt x="11059" y="4096"/>
                  </a:cubicBezTo>
                  <a:cubicBezTo>
                    <a:pt x="11059" y="5987"/>
                    <a:pt x="9515" y="7530"/>
                    <a:pt x="7625" y="7530"/>
                  </a:cubicBezTo>
                  <a:cubicBezTo>
                    <a:pt x="5735" y="7530"/>
                    <a:pt x="4223" y="5987"/>
                    <a:pt x="4223" y="4096"/>
                  </a:cubicBezTo>
                  <a:cubicBezTo>
                    <a:pt x="4223" y="2206"/>
                    <a:pt x="5735" y="694"/>
                    <a:pt x="7625" y="694"/>
                  </a:cubicBezTo>
                  <a:close/>
                  <a:moveTo>
                    <a:pt x="3344" y="8066"/>
                  </a:moveTo>
                  <a:cubicBezTo>
                    <a:pt x="3435" y="8066"/>
                    <a:pt x="3529" y="8098"/>
                    <a:pt x="3593" y="8161"/>
                  </a:cubicBezTo>
                  <a:cubicBezTo>
                    <a:pt x="3719" y="8287"/>
                    <a:pt x="3719" y="8507"/>
                    <a:pt x="3593" y="8633"/>
                  </a:cubicBezTo>
                  <a:lnTo>
                    <a:pt x="1324" y="10870"/>
                  </a:lnTo>
                  <a:cubicBezTo>
                    <a:pt x="1277" y="10933"/>
                    <a:pt x="1190" y="10964"/>
                    <a:pt x="1100" y="10964"/>
                  </a:cubicBezTo>
                  <a:cubicBezTo>
                    <a:pt x="1009" y="10964"/>
                    <a:pt x="915" y="10933"/>
                    <a:pt x="852" y="10870"/>
                  </a:cubicBezTo>
                  <a:cubicBezTo>
                    <a:pt x="757" y="10744"/>
                    <a:pt x="757" y="10523"/>
                    <a:pt x="852" y="10397"/>
                  </a:cubicBezTo>
                  <a:lnTo>
                    <a:pt x="3120" y="8161"/>
                  </a:lnTo>
                  <a:cubicBezTo>
                    <a:pt x="3167" y="8098"/>
                    <a:pt x="3254" y="8066"/>
                    <a:pt x="3344" y="8066"/>
                  </a:cubicBezTo>
                  <a:close/>
                  <a:moveTo>
                    <a:pt x="7625" y="1"/>
                  </a:moveTo>
                  <a:cubicBezTo>
                    <a:pt x="5357" y="1"/>
                    <a:pt x="3529" y="1860"/>
                    <a:pt x="3529" y="4096"/>
                  </a:cubicBezTo>
                  <a:cubicBezTo>
                    <a:pt x="3529" y="5136"/>
                    <a:pt x="3908" y="6050"/>
                    <a:pt x="4538" y="6743"/>
                  </a:cubicBezTo>
                  <a:lnTo>
                    <a:pt x="3813" y="7467"/>
                  </a:lnTo>
                  <a:cubicBezTo>
                    <a:pt x="3673" y="7386"/>
                    <a:pt x="3520" y="7347"/>
                    <a:pt x="3367" y="7347"/>
                  </a:cubicBezTo>
                  <a:cubicBezTo>
                    <a:pt x="3106" y="7347"/>
                    <a:pt x="2846" y="7458"/>
                    <a:pt x="2647" y="7656"/>
                  </a:cubicBezTo>
                  <a:lnTo>
                    <a:pt x="379" y="9893"/>
                  </a:lnTo>
                  <a:cubicBezTo>
                    <a:pt x="1" y="10271"/>
                    <a:pt x="1" y="10964"/>
                    <a:pt x="379" y="11343"/>
                  </a:cubicBezTo>
                  <a:cubicBezTo>
                    <a:pt x="584" y="11547"/>
                    <a:pt x="852" y="11650"/>
                    <a:pt x="1119" y="11650"/>
                  </a:cubicBezTo>
                  <a:cubicBezTo>
                    <a:pt x="1387" y="11650"/>
                    <a:pt x="1655" y="11547"/>
                    <a:pt x="1860" y="11343"/>
                  </a:cubicBezTo>
                  <a:lnTo>
                    <a:pt x="4097" y="9106"/>
                  </a:lnTo>
                  <a:cubicBezTo>
                    <a:pt x="4412" y="8791"/>
                    <a:pt x="4506" y="8318"/>
                    <a:pt x="4286" y="7909"/>
                  </a:cubicBezTo>
                  <a:lnTo>
                    <a:pt x="5010" y="7215"/>
                  </a:lnTo>
                  <a:cubicBezTo>
                    <a:pt x="5703" y="7814"/>
                    <a:pt x="6648" y="8192"/>
                    <a:pt x="7625" y="8192"/>
                  </a:cubicBezTo>
                  <a:cubicBezTo>
                    <a:pt x="9925" y="8192"/>
                    <a:pt x="11721" y="6333"/>
                    <a:pt x="11721" y="4096"/>
                  </a:cubicBezTo>
                  <a:cubicBezTo>
                    <a:pt x="11721" y="1828"/>
                    <a:pt x="9893" y="1"/>
                    <a:pt x="76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426;p72"/>
            <p:cNvSpPr/>
            <p:nvPr/>
          </p:nvSpPr>
          <p:spPr>
            <a:xfrm>
              <a:off x="-4802675" y="2115050"/>
              <a:ext cx="122100" cy="86075"/>
            </a:xfrm>
            <a:custGeom>
              <a:avLst/>
              <a:gdLst/>
              <a:ahLst/>
              <a:cxnLst/>
              <a:rect l="l" t="t" r="r" b="b"/>
              <a:pathLst>
                <a:path w="4884" h="3443" extrusionOk="0">
                  <a:moveTo>
                    <a:pt x="2428" y="1"/>
                  </a:moveTo>
                  <a:cubicBezTo>
                    <a:pt x="2301" y="1"/>
                    <a:pt x="2172" y="72"/>
                    <a:pt x="2111" y="225"/>
                  </a:cubicBezTo>
                  <a:lnTo>
                    <a:pt x="1418" y="2116"/>
                  </a:lnTo>
                  <a:lnTo>
                    <a:pt x="693" y="225"/>
                  </a:lnTo>
                  <a:cubicBezTo>
                    <a:pt x="645" y="105"/>
                    <a:pt x="524" y="4"/>
                    <a:pt x="400" y="4"/>
                  </a:cubicBezTo>
                  <a:cubicBezTo>
                    <a:pt x="361" y="4"/>
                    <a:pt x="321" y="14"/>
                    <a:pt x="284" y="36"/>
                  </a:cubicBezTo>
                  <a:cubicBezTo>
                    <a:pt x="126" y="99"/>
                    <a:pt x="0" y="288"/>
                    <a:pt x="63" y="446"/>
                  </a:cubicBezTo>
                  <a:lnTo>
                    <a:pt x="1103" y="3218"/>
                  </a:lnTo>
                  <a:cubicBezTo>
                    <a:pt x="1168" y="3364"/>
                    <a:pt x="1299" y="3443"/>
                    <a:pt x="1428" y="3443"/>
                  </a:cubicBezTo>
                  <a:cubicBezTo>
                    <a:pt x="1551" y="3443"/>
                    <a:pt x="1672" y="3372"/>
                    <a:pt x="1733" y="3218"/>
                  </a:cubicBezTo>
                  <a:lnTo>
                    <a:pt x="2426" y="1328"/>
                  </a:lnTo>
                  <a:lnTo>
                    <a:pt x="3151" y="3218"/>
                  </a:lnTo>
                  <a:cubicBezTo>
                    <a:pt x="3215" y="3364"/>
                    <a:pt x="3346" y="3443"/>
                    <a:pt x="3476" y="3443"/>
                  </a:cubicBezTo>
                  <a:cubicBezTo>
                    <a:pt x="3598" y="3443"/>
                    <a:pt x="3719" y="3372"/>
                    <a:pt x="3781" y="3218"/>
                  </a:cubicBezTo>
                  <a:lnTo>
                    <a:pt x="4789" y="446"/>
                  </a:lnTo>
                  <a:cubicBezTo>
                    <a:pt x="4884" y="257"/>
                    <a:pt x="4789" y="68"/>
                    <a:pt x="4600" y="36"/>
                  </a:cubicBezTo>
                  <a:cubicBezTo>
                    <a:pt x="4562" y="14"/>
                    <a:pt x="4521" y="4"/>
                    <a:pt x="4479" y="4"/>
                  </a:cubicBezTo>
                  <a:cubicBezTo>
                    <a:pt x="4346" y="4"/>
                    <a:pt x="4207" y="105"/>
                    <a:pt x="4159" y="225"/>
                  </a:cubicBezTo>
                  <a:lnTo>
                    <a:pt x="3466" y="2116"/>
                  </a:lnTo>
                  <a:lnTo>
                    <a:pt x="2741" y="225"/>
                  </a:lnTo>
                  <a:cubicBezTo>
                    <a:pt x="2693" y="80"/>
                    <a:pt x="2561" y="1"/>
                    <a:pt x="24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8030;p71"/>
          <p:cNvSpPr/>
          <p:nvPr/>
        </p:nvSpPr>
        <p:spPr>
          <a:xfrm>
            <a:off x="6968212" y="1500819"/>
            <a:ext cx="397726" cy="550337"/>
          </a:xfrm>
          <a:custGeom>
            <a:avLst/>
            <a:gdLst/>
            <a:ahLst/>
            <a:cxnLst/>
            <a:rect l="l" t="t" r="r" b="b"/>
            <a:pathLst>
              <a:path w="9106" h="14052" extrusionOk="0">
                <a:moveTo>
                  <a:pt x="1230" y="4096"/>
                </a:moveTo>
                <a:cubicBezTo>
                  <a:pt x="1450" y="4096"/>
                  <a:pt x="1608" y="4285"/>
                  <a:pt x="1608" y="4474"/>
                </a:cubicBezTo>
                <a:cubicBezTo>
                  <a:pt x="1608" y="4726"/>
                  <a:pt x="1419" y="4915"/>
                  <a:pt x="1230" y="4915"/>
                </a:cubicBezTo>
                <a:cubicBezTo>
                  <a:pt x="978" y="4915"/>
                  <a:pt x="789" y="4726"/>
                  <a:pt x="789" y="4474"/>
                </a:cubicBezTo>
                <a:cubicBezTo>
                  <a:pt x="820" y="4285"/>
                  <a:pt x="978" y="4096"/>
                  <a:pt x="1230" y="4096"/>
                </a:cubicBezTo>
                <a:close/>
                <a:moveTo>
                  <a:pt x="7846" y="4096"/>
                </a:moveTo>
                <a:cubicBezTo>
                  <a:pt x="8066" y="4096"/>
                  <a:pt x="8255" y="4285"/>
                  <a:pt x="8255" y="4474"/>
                </a:cubicBezTo>
                <a:cubicBezTo>
                  <a:pt x="8255" y="4726"/>
                  <a:pt x="8066" y="4915"/>
                  <a:pt x="7846" y="4915"/>
                </a:cubicBezTo>
                <a:cubicBezTo>
                  <a:pt x="7594" y="4915"/>
                  <a:pt x="7436" y="4726"/>
                  <a:pt x="7436" y="4474"/>
                </a:cubicBezTo>
                <a:cubicBezTo>
                  <a:pt x="7436" y="4285"/>
                  <a:pt x="7594" y="4096"/>
                  <a:pt x="7846" y="4096"/>
                </a:cubicBezTo>
                <a:close/>
                <a:moveTo>
                  <a:pt x="4538" y="788"/>
                </a:moveTo>
                <a:cubicBezTo>
                  <a:pt x="5514" y="788"/>
                  <a:pt x="6365" y="1481"/>
                  <a:pt x="6523" y="2427"/>
                </a:cubicBezTo>
                <a:lnTo>
                  <a:pt x="5357" y="2427"/>
                </a:lnTo>
                <a:cubicBezTo>
                  <a:pt x="5105" y="2427"/>
                  <a:pt x="4916" y="2616"/>
                  <a:pt x="4916" y="2868"/>
                </a:cubicBezTo>
                <a:cubicBezTo>
                  <a:pt x="4916" y="3088"/>
                  <a:pt x="5105" y="3309"/>
                  <a:pt x="5357" y="3309"/>
                </a:cubicBezTo>
                <a:lnTo>
                  <a:pt x="6617" y="3309"/>
                </a:lnTo>
                <a:lnTo>
                  <a:pt x="6617" y="4128"/>
                </a:lnTo>
                <a:lnTo>
                  <a:pt x="5357" y="4128"/>
                </a:lnTo>
                <a:cubicBezTo>
                  <a:pt x="5105" y="4128"/>
                  <a:pt x="4916" y="4317"/>
                  <a:pt x="4916" y="4506"/>
                </a:cubicBezTo>
                <a:cubicBezTo>
                  <a:pt x="4916" y="4758"/>
                  <a:pt x="5105" y="4947"/>
                  <a:pt x="5357" y="4947"/>
                </a:cubicBezTo>
                <a:lnTo>
                  <a:pt x="6617" y="4947"/>
                </a:lnTo>
                <a:lnTo>
                  <a:pt x="6617" y="5766"/>
                </a:lnTo>
                <a:lnTo>
                  <a:pt x="5357" y="5766"/>
                </a:lnTo>
                <a:cubicBezTo>
                  <a:pt x="5105" y="5766"/>
                  <a:pt x="4916" y="5987"/>
                  <a:pt x="4916" y="6207"/>
                </a:cubicBezTo>
                <a:cubicBezTo>
                  <a:pt x="4916" y="6459"/>
                  <a:pt x="5105" y="6617"/>
                  <a:pt x="5357" y="6617"/>
                </a:cubicBezTo>
                <a:lnTo>
                  <a:pt x="6523" y="6617"/>
                </a:lnTo>
                <a:cubicBezTo>
                  <a:pt x="6333" y="7562"/>
                  <a:pt x="5514" y="8255"/>
                  <a:pt x="4538" y="8255"/>
                </a:cubicBezTo>
                <a:cubicBezTo>
                  <a:pt x="3530" y="8255"/>
                  <a:pt x="2679" y="7562"/>
                  <a:pt x="2521" y="6617"/>
                </a:cubicBezTo>
                <a:lnTo>
                  <a:pt x="3687" y="6617"/>
                </a:lnTo>
                <a:cubicBezTo>
                  <a:pt x="3939" y="6617"/>
                  <a:pt x="4128" y="6396"/>
                  <a:pt x="4128" y="6207"/>
                </a:cubicBezTo>
                <a:cubicBezTo>
                  <a:pt x="4128" y="5987"/>
                  <a:pt x="3939" y="5766"/>
                  <a:pt x="3687" y="5766"/>
                </a:cubicBezTo>
                <a:lnTo>
                  <a:pt x="2490" y="5766"/>
                </a:lnTo>
                <a:lnTo>
                  <a:pt x="2490" y="4947"/>
                </a:lnTo>
                <a:lnTo>
                  <a:pt x="3687" y="4947"/>
                </a:lnTo>
                <a:cubicBezTo>
                  <a:pt x="3939" y="4947"/>
                  <a:pt x="4128" y="4758"/>
                  <a:pt x="4128" y="4506"/>
                </a:cubicBezTo>
                <a:cubicBezTo>
                  <a:pt x="4128" y="4285"/>
                  <a:pt x="3939" y="4128"/>
                  <a:pt x="3687" y="4128"/>
                </a:cubicBezTo>
                <a:lnTo>
                  <a:pt x="2490" y="4128"/>
                </a:lnTo>
                <a:lnTo>
                  <a:pt x="2490" y="3277"/>
                </a:lnTo>
                <a:lnTo>
                  <a:pt x="3687" y="3277"/>
                </a:lnTo>
                <a:cubicBezTo>
                  <a:pt x="3939" y="3277"/>
                  <a:pt x="4128" y="3057"/>
                  <a:pt x="4128" y="2836"/>
                </a:cubicBezTo>
                <a:cubicBezTo>
                  <a:pt x="4128" y="2584"/>
                  <a:pt x="3939" y="2395"/>
                  <a:pt x="3687" y="2395"/>
                </a:cubicBezTo>
                <a:lnTo>
                  <a:pt x="2521" y="2395"/>
                </a:lnTo>
                <a:cubicBezTo>
                  <a:pt x="2710" y="1481"/>
                  <a:pt x="3530" y="788"/>
                  <a:pt x="4538" y="788"/>
                </a:cubicBezTo>
                <a:close/>
                <a:moveTo>
                  <a:pt x="8255" y="5671"/>
                </a:moveTo>
                <a:lnTo>
                  <a:pt x="8255" y="6144"/>
                </a:lnTo>
                <a:cubicBezTo>
                  <a:pt x="8255" y="8066"/>
                  <a:pt x="6806" y="9641"/>
                  <a:pt x="4947" y="9830"/>
                </a:cubicBezTo>
                <a:lnTo>
                  <a:pt x="4947" y="9011"/>
                </a:lnTo>
                <a:cubicBezTo>
                  <a:pt x="6365" y="8822"/>
                  <a:pt x="7436" y="7593"/>
                  <a:pt x="7436" y="6144"/>
                </a:cubicBezTo>
                <a:lnTo>
                  <a:pt x="7436" y="5671"/>
                </a:lnTo>
                <a:cubicBezTo>
                  <a:pt x="7562" y="5703"/>
                  <a:pt x="7720" y="5735"/>
                  <a:pt x="7846" y="5735"/>
                </a:cubicBezTo>
                <a:cubicBezTo>
                  <a:pt x="7940" y="5735"/>
                  <a:pt x="8098" y="5703"/>
                  <a:pt x="8255" y="5671"/>
                </a:cubicBezTo>
                <a:close/>
                <a:moveTo>
                  <a:pt x="1639" y="5703"/>
                </a:moveTo>
                <a:lnTo>
                  <a:pt x="1639" y="6176"/>
                </a:lnTo>
                <a:cubicBezTo>
                  <a:pt x="1639" y="7625"/>
                  <a:pt x="2710" y="8853"/>
                  <a:pt x="4128" y="9043"/>
                </a:cubicBezTo>
                <a:lnTo>
                  <a:pt x="4128" y="9893"/>
                </a:lnTo>
                <a:cubicBezTo>
                  <a:pt x="2238" y="9641"/>
                  <a:pt x="820" y="8066"/>
                  <a:pt x="820" y="6176"/>
                </a:cubicBezTo>
                <a:lnTo>
                  <a:pt x="820" y="5703"/>
                </a:lnTo>
                <a:cubicBezTo>
                  <a:pt x="946" y="5735"/>
                  <a:pt x="1104" y="5798"/>
                  <a:pt x="1261" y="5798"/>
                </a:cubicBezTo>
                <a:cubicBezTo>
                  <a:pt x="1419" y="5798"/>
                  <a:pt x="1545" y="5735"/>
                  <a:pt x="1639" y="5703"/>
                </a:cubicBezTo>
                <a:close/>
                <a:moveTo>
                  <a:pt x="4569" y="12414"/>
                </a:moveTo>
                <a:cubicBezTo>
                  <a:pt x="5073" y="12414"/>
                  <a:pt x="5546" y="12760"/>
                  <a:pt x="5703" y="13233"/>
                </a:cubicBezTo>
                <a:lnTo>
                  <a:pt x="3372" y="13233"/>
                </a:lnTo>
                <a:cubicBezTo>
                  <a:pt x="3530" y="12760"/>
                  <a:pt x="4002" y="12414"/>
                  <a:pt x="4569" y="12414"/>
                </a:cubicBezTo>
                <a:close/>
                <a:moveTo>
                  <a:pt x="4569" y="1"/>
                </a:moveTo>
                <a:cubicBezTo>
                  <a:pt x="2962" y="1"/>
                  <a:pt x="1639" y="1292"/>
                  <a:pt x="1639" y="2868"/>
                </a:cubicBezTo>
                <a:lnTo>
                  <a:pt x="1639" y="3340"/>
                </a:lnTo>
                <a:cubicBezTo>
                  <a:pt x="1545" y="3309"/>
                  <a:pt x="1387" y="3277"/>
                  <a:pt x="1261" y="3277"/>
                </a:cubicBezTo>
                <a:cubicBezTo>
                  <a:pt x="600" y="3277"/>
                  <a:pt x="1" y="3813"/>
                  <a:pt x="1" y="4474"/>
                </a:cubicBezTo>
                <a:lnTo>
                  <a:pt x="1" y="6144"/>
                </a:lnTo>
                <a:cubicBezTo>
                  <a:pt x="1" y="8507"/>
                  <a:pt x="1797" y="10460"/>
                  <a:pt x="4128" y="10681"/>
                </a:cubicBezTo>
                <a:lnTo>
                  <a:pt x="4128" y="11626"/>
                </a:lnTo>
                <a:cubicBezTo>
                  <a:pt x="3183" y="11815"/>
                  <a:pt x="2490" y="12634"/>
                  <a:pt x="2490" y="13611"/>
                </a:cubicBezTo>
                <a:cubicBezTo>
                  <a:pt x="2490" y="13863"/>
                  <a:pt x="2679" y="14052"/>
                  <a:pt x="2868" y="14052"/>
                </a:cubicBezTo>
                <a:lnTo>
                  <a:pt x="6176" y="14052"/>
                </a:lnTo>
                <a:cubicBezTo>
                  <a:pt x="6428" y="14052"/>
                  <a:pt x="6617" y="13863"/>
                  <a:pt x="6617" y="13611"/>
                </a:cubicBezTo>
                <a:cubicBezTo>
                  <a:pt x="6617" y="12634"/>
                  <a:pt x="5892" y="11783"/>
                  <a:pt x="4947" y="11626"/>
                </a:cubicBezTo>
                <a:lnTo>
                  <a:pt x="4947" y="10681"/>
                </a:lnTo>
                <a:cubicBezTo>
                  <a:pt x="7247" y="10460"/>
                  <a:pt x="9106" y="8538"/>
                  <a:pt x="9106" y="6176"/>
                </a:cubicBezTo>
                <a:lnTo>
                  <a:pt x="9106" y="4537"/>
                </a:lnTo>
                <a:cubicBezTo>
                  <a:pt x="9106" y="3844"/>
                  <a:pt x="8539" y="3309"/>
                  <a:pt x="7846" y="3309"/>
                </a:cubicBezTo>
                <a:cubicBezTo>
                  <a:pt x="7688" y="3309"/>
                  <a:pt x="7562" y="3340"/>
                  <a:pt x="7436" y="3372"/>
                </a:cubicBezTo>
                <a:lnTo>
                  <a:pt x="7436" y="2868"/>
                </a:lnTo>
                <a:cubicBezTo>
                  <a:pt x="7436" y="1261"/>
                  <a:pt x="6144" y="1"/>
                  <a:pt x="456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022;p55"/>
          <p:cNvSpPr txBox="1">
            <a:spLocks noGrp="1"/>
          </p:cNvSpPr>
          <p:nvPr>
            <p:ph type="subTitle" idx="1"/>
          </p:nvPr>
        </p:nvSpPr>
        <p:spPr>
          <a:xfrm>
            <a:off x="3567300" y="2898838"/>
            <a:ext cx="2009400" cy="1429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mtClean="0"/>
              <a:t>Dance, dance, dance. And dance some more.</a:t>
            </a:r>
            <a:endParaRPr sz="1400"/>
          </a:p>
        </p:txBody>
      </p:sp>
      <p:sp>
        <p:nvSpPr>
          <p:cNvPr id="41" name="Google Shape;1022;p55"/>
          <p:cNvSpPr txBox="1">
            <a:spLocks noGrp="1"/>
          </p:cNvSpPr>
          <p:nvPr>
            <p:ph type="subTitle" idx="1"/>
          </p:nvPr>
        </p:nvSpPr>
        <p:spPr>
          <a:xfrm>
            <a:off x="5992480" y="2819116"/>
            <a:ext cx="2349190" cy="1514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/>
              <a:t>Can’t Stop the Feeling!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/>
              <a:t>(Justin Timberlake)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50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/>
              <a:t>Party Rock Anthem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/>
              <a:t>(LMFAO)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50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/>
              <a:t>Just Lose It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/>
              <a:t>(Eminem)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9017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55"/>
          <p:cNvSpPr/>
          <p:nvPr/>
        </p:nvSpPr>
        <p:spPr>
          <a:xfrm>
            <a:off x="1576425" y="1383450"/>
            <a:ext cx="801000" cy="801000"/>
          </a:xfrm>
          <a:prstGeom prst="rect">
            <a:avLst/>
          </a:prstGeom>
          <a:solidFill>
            <a:srgbClr val="D8A4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55"/>
          <p:cNvSpPr/>
          <p:nvPr/>
        </p:nvSpPr>
        <p:spPr>
          <a:xfrm>
            <a:off x="4171500" y="1383450"/>
            <a:ext cx="801000" cy="801000"/>
          </a:xfrm>
          <a:prstGeom prst="rect">
            <a:avLst/>
          </a:prstGeom>
          <a:solidFill>
            <a:srgbClr val="2766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55"/>
          <p:cNvSpPr/>
          <p:nvPr/>
        </p:nvSpPr>
        <p:spPr>
          <a:xfrm>
            <a:off x="6766575" y="1383450"/>
            <a:ext cx="801000" cy="801000"/>
          </a:xfrm>
          <a:prstGeom prst="rect">
            <a:avLst/>
          </a:prstGeom>
          <a:solidFill>
            <a:srgbClr val="B25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55"/>
          <p:cNvSpPr txBox="1">
            <a:spLocks noGrp="1"/>
          </p:cNvSpPr>
          <p:nvPr>
            <p:ph type="subTitle" idx="1"/>
          </p:nvPr>
        </p:nvSpPr>
        <p:spPr>
          <a:xfrm>
            <a:off x="1006365" y="2867083"/>
            <a:ext cx="1911108" cy="1429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mtClean="0"/>
              <a:t>remember, used, memory, forget, gave, bring, fell, saying, wish, hurt, walk, bye</a:t>
            </a:r>
            <a:endParaRPr sz="1400"/>
          </a:p>
        </p:txBody>
      </p:sp>
      <p:sp>
        <p:nvSpPr>
          <p:cNvPr id="1025" name="Google Shape;1025;p55"/>
          <p:cNvSpPr txBox="1">
            <a:spLocks noGrp="1"/>
          </p:cNvSpPr>
          <p:nvPr>
            <p:ph type="subTitle" idx="4"/>
          </p:nvPr>
        </p:nvSpPr>
        <p:spPr>
          <a:xfrm>
            <a:off x="957219" y="2413965"/>
            <a:ext cx="2009400" cy="4679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smtClean="0"/>
              <a:t>WORDS</a:t>
            </a:r>
            <a:endParaRPr/>
          </a:p>
        </p:txBody>
      </p:sp>
      <p:sp>
        <p:nvSpPr>
          <p:cNvPr id="1026" name="Google Shape;1026;p55"/>
          <p:cNvSpPr txBox="1">
            <a:spLocks noGrp="1"/>
          </p:cNvSpPr>
          <p:nvPr>
            <p:ph type="subTitle" idx="5"/>
          </p:nvPr>
        </p:nvSpPr>
        <p:spPr>
          <a:xfrm>
            <a:off x="3449444" y="2441683"/>
            <a:ext cx="2259980" cy="4615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smtClean="0"/>
              <a:t>CHARACTERISTICS</a:t>
            </a:r>
            <a:endParaRPr/>
          </a:p>
        </p:txBody>
      </p:sp>
      <p:sp>
        <p:nvSpPr>
          <p:cNvPr id="1027" name="Google Shape;1027;p55"/>
          <p:cNvSpPr txBox="1">
            <a:spLocks noGrp="1"/>
          </p:cNvSpPr>
          <p:nvPr>
            <p:ph type="subTitle" idx="6"/>
          </p:nvPr>
        </p:nvSpPr>
        <p:spPr>
          <a:xfrm>
            <a:off x="6153640" y="2441683"/>
            <a:ext cx="2009400" cy="4333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smtClean="0"/>
              <a:t>EXAMPLES</a:t>
            </a:r>
            <a:endParaRPr/>
          </a:p>
        </p:txBody>
      </p:sp>
      <p:sp>
        <p:nvSpPr>
          <p:cNvPr id="1028" name="Google Shape;1028;p55"/>
          <p:cNvSpPr txBox="1">
            <a:spLocks noGrp="1"/>
          </p:cNvSpPr>
          <p:nvPr>
            <p:ph type="ctrTitle"/>
          </p:nvPr>
        </p:nvSpPr>
        <p:spPr>
          <a:xfrm>
            <a:off x="7420125" y="111450"/>
            <a:ext cx="13527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TOPICS</a:t>
            </a:r>
            <a:endParaRPr/>
          </a:p>
        </p:txBody>
      </p:sp>
      <p:sp>
        <p:nvSpPr>
          <p:cNvPr id="23" name="Google Shape;198;p29"/>
          <p:cNvSpPr txBox="1">
            <a:spLocks/>
          </p:cNvSpPr>
          <p:nvPr/>
        </p:nvSpPr>
        <p:spPr>
          <a:xfrm flipH="1">
            <a:off x="1700615" y="96354"/>
            <a:ext cx="5153748" cy="120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naheim"/>
              <a:buNone/>
              <a:defRPr sz="1000" b="0" i="0" u="none" strike="noStrike" cap="none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US" sz="2400" smtClean="0">
                <a:solidFill>
                  <a:schemeClr val="bg1">
                    <a:lumMod val="65000"/>
                  </a:schemeClr>
                </a:solidFill>
                <a:latin typeface="Righteous" panose="020B0604020202020204" charset="0"/>
              </a:rPr>
              <a:t>TOPIC 5: “Reminisce”</a:t>
            </a:r>
          </a:p>
        </p:txBody>
      </p:sp>
      <p:grpSp>
        <p:nvGrpSpPr>
          <p:cNvPr id="25" name="Google Shape;8564;p72"/>
          <p:cNvGrpSpPr/>
          <p:nvPr/>
        </p:nvGrpSpPr>
        <p:grpSpPr>
          <a:xfrm>
            <a:off x="4329639" y="1494394"/>
            <a:ext cx="495122" cy="594366"/>
            <a:chOff x="-3462150" y="2046625"/>
            <a:chExt cx="224500" cy="291450"/>
          </a:xfrm>
          <a:solidFill>
            <a:schemeClr val="bg1"/>
          </a:solidFill>
        </p:grpSpPr>
        <p:sp>
          <p:nvSpPr>
            <p:cNvPr id="26" name="Google Shape;8565;p72"/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566;p72"/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567;p72"/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568;p72"/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569;p72"/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570;p72"/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571;p72"/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8424;p72"/>
          <p:cNvGrpSpPr/>
          <p:nvPr/>
        </p:nvGrpSpPr>
        <p:grpSpPr>
          <a:xfrm>
            <a:off x="1700615" y="1494394"/>
            <a:ext cx="589102" cy="533251"/>
            <a:chOff x="-4932650" y="2046625"/>
            <a:chExt cx="293025" cy="291250"/>
          </a:xfrm>
          <a:solidFill>
            <a:schemeClr val="bg1"/>
          </a:solidFill>
        </p:grpSpPr>
        <p:sp>
          <p:nvSpPr>
            <p:cNvPr id="35" name="Google Shape;8425;p72"/>
            <p:cNvSpPr/>
            <p:nvPr/>
          </p:nvSpPr>
          <p:spPr>
            <a:xfrm>
              <a:off x="-4932650" y="2046625"/>
              <a:ext cx="293025" cy="291250"/>
            </a:xfrm>
            <a:custGeom>
              <a:avLst/>
              <a:gdLst/>
              <a:ahLst/>
              <a:cxnLst/>
              <a:rect l="l" t="t" r="r" b="b"/>
              <a:pathLst>
                <a:path w="11721" h="11650" extrusionOk="0">
                  <a:moveTo>
                    <a:pt x="7625" y="694"/>
                  </a:moveTo>
                  <a:cubicBezTo>
                    <a:pt x="9515" y="694"/>
                    <a:pt x="11059" y="2206"/>
                    <a:pt x="11059" y="4096"/>
                  </a:cubicBezTo>
                  <a:cubicBezTo>
                    <a:pt x="11059" y="5987"/>
                    <a:pt x="9515" y="7530"/>
                    <a:pt x="7625" y="7530"/>
                  </a:cubicBezTo>
                  <a:cubicBezTo>
                    <a:pt x="5735" y="7530"/>
                    <a:pt x="4223" y="5987"/>
                    <a:pt x="4223" y="4096"/>
                  </a:cubicBezTo>
                  <a:cubicBezTo>
                    <a:pt x="4223" y="2206"/>
                    <a:pt x="5735" y="694"/>
                    <a:pt x="7625" y="694"/>
                  </a:cubicBezTo>
                  <a:close/>
                  <a:moveTo>
                    <a:pt x="3344" y="8066"/>
                  </a:moveTo>
                  <a:cubicBezTo>
                    <a:pt x="3435" y="8066"/>
                    <a:pt x="3529" y="8098"/>
                    <a:pt x="3593" y="8161"/>
                  </a:cubicBezTo>
                  <a:cubicBezTo>
                    <a:pt x="3719" y="8287"/>
                    <a:pt x="3719" y="8507"/>
                    <a:pt x="3593" y="8633"/>
                  </a:cubicBezTo>
                  <a:lnTo>
                    <a:pt x="1324" y="10870"/>
                  </a:lnTo>
                  <a:cubicBezTo>
                    <a:pt x="1277" y="10933"/>
                    <a:pt x="1190" y="10964"/>
                    <a:pt x="1100" y="10964"/>
                  </a:cubicBezTo>
                  <a:cubicBezTo>
                    <a:pt x="1009" y="10964"/>
                    <a:pt x="915" y="10933"/>
                    <a:pt x="852" y="10870"/>
                  </a:cubicBezTo>
                  <a:cubicBezTo>
                    <a:pt x="757" y="10744"/>
                    <a:pt x="757" y="10523"/>
                    <a:pt x="852" y="10397"/>
                  </a:cubicBezTo>
                  <a:lnTo>
                    <a:pt x="3120" y="8161"/>
                  </a:lnTo>
                  <a:cubicBezTo>
                    <a:pt x="3167" y="8098"/>
                    <a:pt x="3254" y="8066"/>
                    <a:pt x="3344" y="8066"/>
                  </a:cubicBezTo>
                  <a:close/>
                  <a:moveTo>
                    <a:pt x="7625" y="1"/>
                  </a:moveTo>
                  <a:cubicBezTo>
                    <a:pt x="5357" y="1"/>
                    <a:pt x="3529" y="1860"/>
                    <a:pt x="3529" y="4096"/>
                  </a:cubicBezTo>
                  <a:cubicBezTo>
                    <a:pt x="3529" y="5136"/>
                    <a:pt x="3908" y="6050"/>
                    <a:pt x="4538" y="6743"/>
                  </a:cubicBezTo>
                  <a:lnTo>
                    <a:pt x="3813" y="7467"/>
                  </a:lnTo>
                  <a:cubicBezTo>
                    <a:pt x="3673" y="7386"/>
                    <a:pt x="3520" y="7347"/>
                    <a:pt x="3367" y="7347"/>
                  </a:cubicBezTo>
                  <a:cubicBezTo>
                    <a:pt x="3106" y="7347"/>
                    <a:pt x="2846" y="7458"/>
                    <a:pt x="2647" y="7656"/>
                  </a:cubicBezTo>
                  <a:lnTo>
                    <a:pt x="379" y="9893"/>
                  </a:lnTo>
                  <a:cubicBezTo>
                    <a:pt x="1" y="10271"/>
                    <a:pt x="1" y="10964"/>
                    <a:pt x="379" y="11343"/>
                  </a:cubicBezTo>
                  <a:cubicBezTo>
                    <a:pt x="584" y="11547"/>
                    <a:pt x="852" y="11650"/>
                    <a:pt x="1119" y="11650"/>
                  </a:cubicBezTo>
                  <a:cubicBezTo>
                    <a:pt x="1387" y="11650"/>
                    <a:pt x="1655" y="11547"/>
                    <a:pt x="1860" y="11343"/>
                  </a:cubicBezTo>
                  <a:lnTo>
                    <a:pt x="4097" y="9106"/>
                  </a:lnTo>
                  <a:cubicBezTo>
                    <a:pt x="4412" y="8791"/>
                    <a:pt x="4506" y="8318"/>
                    <a:pt x="4286" y="7909"/>
                  </a:cubicBezTo>
                  <a:lnTo>
                    <a:pt x="5010" y="7215"/>
                  </a:lnTo>
                  <a:cubicBezTo>
                    <a:pt x="5703" y="7814"/>
                    <a:pt x="6648" y="8192"/>
                    <a:pt x="7625" y="8192"/>
                  </a:cubicBezTo>
                  <a:cubicBezTo>
                    <a:pt x="9925" y="8192"/>
                    <a:pt x="11721" y="6333"/>
                    <a:pt x="11721" y="4096"/>
                  </a:cubicBezTo>
                  <a:cubicBezTo>
                    <a:pt x="11721" y="1828"/>
                    <a:pt x="9893" y="1"/>
                    <a:pt x="76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426;p72"/>
            <p:cNvSpPr/>
            <p:nvPr/>
          </p:nvSpPr>
          <p:spPr>
            <a:xfrm>
              <a:off x="-4802675" y="2115050"/>
              <a:ext cx="122100" cy="86075"/>
            </a:xfrm>
            <a:custGeom>
              <a:avLst/>
              <a:gdLst/>
              <a:ahLst/>
              <a:cxnLst/>
              <a:rect l="l" t="t" r="r" b="b"/>
              <a:pathLst>
                <a:path w="4884" h="3443" extrusionOk="0">
                  <a:moveTo>
                    <a:pt x="2428" y="1"/>
                  </a:moveTo>
                  <a:cubicBezTo>
                    <a:pt x="2301" y="1"/>
                    <a:pt x="2172" y="72"/>
                    <a:pt x="2111" y="225"/>
                  </a:cubicBezTo>
                  <a:lnTo>
                    <a:pt x="1418" y="2116"/>
                  </a:lnTo>
                  <a:lnTo>
                    <a:pt x="693" y="225"/>
                  </a:lnTo>
                  <a:cubicBezTo>
                    <a:pt x="645" y="105"/>
                    <a:pt x="524" y="4"/>
                    <a:pt x="400" y="4"/>
                  </a:cubicBezTo>
                  <a:cubicBezTo>
                    <a:pt x="361" y="4"/>
                    <a:pt x="321" y="14"/>
                    <a:pt x="284" y="36"/>
                  </a:cubicBezTo>
                  <a:cubicBezTo>
                    <a:pt x="126" y="99"/>
                    <a:pt x="0" y="288"/>
                    <a:pt x="63" y="446"/>
                  </a:cubicBezTo>
                  <a:lnTo>
                    <a:pt x="1103" y="3218"/>
                  </a:lnTo>
                  <a:cubicBezTo>
                    <a:pt x="1168" y="3364"/>
                    <a:pt x="1299" y="3443"/>
                    <a:pt x="1428" y="3443"/>
                  </a:cubicBezTo>
                  <a:cubicBezTo>
                    <a:pt x="1551" y="3443"/>
                    <a:pt x="1672" y="3372"/>
                    <a:pt x="1733" y="3218"/>
                  </a:cubicBezTo>
                  <a:lnTo>
                    <a:pt x="2426" y="1328"/>
                  </a:lnTo>
                  <a:lnTo>
                    <a:pt x="3151" y="3218"/>
                  </a:lnTo>
                  <a:cubicBezTo>
                    <a:pt x="3215" y="3364"/>
                    <a:pt x="3346" y="3443"/>
                    <a:pt x="3476" y="3443"/>
                  </a:cubicBezTo>
                  <a:cubicBezTo>
                    <a:pt x="3598" y="3443"/>
                    <a:pt x="3719" y="3372"/>
                    <a:pt x="3781" y="3218"/>
                  </a:cubicBezTo>
                  <a:lnTo>
                    <a:pt x="4789" y="446"/>
                  </a:lnTo>
                  <a:cubicBezTo>
                    <a:pt x="4884" y="257"/>
                    <a:pt x="4789" y="68"/>
                    <a:pt x="4600" y="36"/>
                  </a:cubicBezTo>
                  <a:cubicBezTo>
                    <a:pt x="4562" y="14"/>
                    <a:pt x="4521" y="4"/>
                    <a:pt x="4479" y="4"/>
                  </a:cubicBezTo>
                  <a:cubicBezTo>
                    <a:pt x="4346" y="4"/>
                    <a:pt x="4207" y="105"/>
                    <a:pt x="4159" y="225"/>
                  </a:cubicBezTo>
                  <a:lnTo>
                    <a:pt x="3466" y="2116"/>
                  </a:lnTo>
                  <a:lnTo>
                    <a:pt x="2741" y="225"/>
                  </a:lnTo>
                  <a:cubicBezTo>
                    <a:pt x="2693" y="80"/>
                    <a:pt x="2561" y="1"/>
                    <a:pt x="24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8030;p71"/>
          <p:cNvSpPr/>
          <p:nvPr/>
        </p:nvSpPr>
        <p:spPr>
          <a:xfrm>
            <a:off x="6968212" y="1500819"/>
            <a:ext cx="397726" cy="550337"/>
          </a:xfrm>
          <a:custGeom>
            <a:avLst/>
            <a:gdLst/>
            <a:ahLst/>
            <a:cxnLst/>
            <a:rect l="l" t="t" r="r" b="b"/>
            <a:pathLst>
              <a:path w="9106" h="14052" extrusionOk="0">
                <a:moveTo>
                  <a:pt x="1230" y="4096"/>
                </a:moveTo>
                <a:cubicBezTo>
                  <a:pt x="1450" y="4096"/>
                  <a:pt x="1608" y="4285"/>
                  <a:pt x="1608" y="4474"/>
                </a:cubicBezTo>
                <a:cubicBezTo>
                  <a:pt x="1608" y="4726"/>
                  <a:pt x="1419" y="4915"/>
                  <a:pt x="1230" y="4915"/>
                </a:cubicBezTo>
                <a:cubicBezTo>
                  <a:pt x="978" y="4915"/>
                  <a:pt x="789" y="4726"/>
                  <a:pt x="789" y="4474"/>
                </a:cubicBezTo>
                <a:cubicBezTo>
                  <a:pt x="820" y="4285"/>
                  <a:pt x="978" y="4096"/>
                  <a:pt x="1230" y="4096"/>
                </a:cubicBezTo>
                <a:close/>
                <a:moveTo>
                  <a:pt x="7846" y="4096"/>
                </a:moveTo>
                <a:cubicBezTo>
                  <a:pt x="8066" y="4096"/>
                  <a:pt x="8255" y="4285"/>
                  <a:pt x="8255" y="4474"/>
                </a:cubicBezTo>
                <a:cubicBezTo>
                  <a:pt x="8255" y="4726"/>
                  <a:pt x="8066" y="4915"/>
                  <a:pt x="7846" y="4915"/>
                </a:cubicBezTo>
                <a:cubicBezTo>
                  <a:pt x="7594" y="4915"/>
                  <a:pt x="7436" y="4726"/>
                  <a:pt x="7436" y="4474"/>
                </a:cubicBezTo>
                <a:cubicBezTo>
                  <a:pt x="7436" y="4285"/>
                  <a:pt x="7594" y="4096"/>
                  <a:pt x="7846" y="4096"/>
                </a:cubicBezTo>
                <a:close/>
                <a:moveTo>
                  <a:pt x="4538" y="788"/>
                </a:moveTo>
                <a:cubicBezTo>
                  <a:pt x="5514" y="788"/>
                  <a:pt x="6365" y="1481"/>
                  <a:pt x="6523" y="2427"/>
                </a:cubicBezTo>
                <a:lnTo>
                  <a:pt x="5357" y="2427"/>
                </a:lnTo>
                <a:cubicBezTo>
                  <a:pt x="5105" y="2427"/>
                  <a:pt x="4916" y="2616"/>
                  <a:pt x="4916" y="2868"/>
                </a:cubicBezTo>
                <a:cubicBezTo>
                  <a:pt x="4916" y="3088"/>
                  <a:pt x="5105" y="3309"/>
                  <a:pt x="5357" y="3309"/>
                </a:cubicBezTo>
                <a:lnTo>
                  <a:pt x="6617" y="3309"/>
                </a:lnTo>
                <a:lnTo>
                  <a:pt x="6617" y="4128"/>
                </a:lnTo>
                <a:lnTo>
                  <a:pt x="5357" y="4128"/>
                </a:lnTo>
                <a:cubicBezTo>
                  <a:pt x="5105" y="4128"/>
                  <a:pt x="4916" y="4317"/>
                  <a:pt x="4916" y="4506"/>
                </a:cubicBezTo>
                <a:cubicBezTo>
                  <a:pt x="4916" y="4758"/>
                  <a:pt x="5105" y="4947"/>
                  <a:pt x="5357" y="4947"/>
                </a:cubicBezTo>
                <a:lnTo>
                  <a:pt x="6617" y="4947"/>
                </a:lnTo>
                <a:lnTo>
                  <a:pt x="6617" y="5766"/>
                </a:lnTo>
                <a:lnTo>
                  <a:pt x="5357" y="5766"/>
                </a:lnTo>
                <a:cubicBezTo>
                  <a:pt x="5105" y="5766"/>
                  <a:pt x="4916" y="5987"/>
                  <a:pt x="4916" y="6207"/>
                </a:cubicBezTo>
                <a:cubicBezTo>
                  <a:pt x="4916" y="6459"/>
                  <a:pt x="5105" y="6617"/>
                  <a:pt x="5357" y="6617"/>
                </a:cubicBezTo>
                <a:lnTo>
                  <a:pt x="6523" y="6617"/>
                </a:lnTo>
                <a:cubicBezTo>
                  <a:pt x="6333" y="7562"/>
                  <a:pt x="5514" y="8255"/>
                  <a:pt x="4538" y="8255"/>
                </a:cubicBezTo>
                <a:cubicBezTo>
                  <a:pt x="3530" y="8255"/>
                  <a:pt x="2679" y="7562"/>
                  <a:pt x="2521" y="6617"/>
                </a:cubicBezTo>
                <a:lnTo>
                  <a:pt x="3687" y="6617"/>
                </a:lnTo>
                <a:cubicBezTo>
                  <a:pt x="3939" y="6617"/>
                  <a:pt x="4128" y="6396"/>
                  <a:pt x="4128" y="6207"/>
                </a:cubicBezTo>
                <a:cubicBezTo>
                  <a:pt x="4128" y="5987"/>
                  <a:pt x="3939" y="5766"/>
                  <a:pt x="3687" y="5766"/>
                </a:cubicBezTo>
                <a:lnTo>
                  <a:pt x="2490" y="5766"/>
                </a:lnTo>
                <a:lnTo>
                  <a:pt x="2490" y="4947"/>
                </a:lnTo>
                <a:lnTo>
                  <a:pt x="3687" y="4947"/>
                </a:lnTo>
                <a:cubicBezTo>
                  <a:pt x="3939" y="4947"/>
                  <a:pt x="4128" y="4758"/>
                  <a:pt x="4128" y="4506"/>
                </a:cubicBezTo>
                <a:cubicBezTo>
                  <a:pt x="4128" y="4285"/>
                  <a:pt x="3939" y="4128"/>
                  <a:pt x="3687" y="4128"/>
                </a:cubicBezTo>
                <a:lnTo>
                  <a:pt x="2490" y="4128"/>
                </a:lnTo>
                <a:lnTo>
                  <a:pt x="2490" y="3277"/>
                </a:lnTo>
                <a:lnTo>
                  <a:pt x="3687" y="3277"/>
                </a:lnTo>
                <a:cubicBezTo>
                  <a:pt x="3939" y="3277"/>
                  <a:pt x="4128" y="3057"/>
                  <a:pt x="4128" y="2836"/>
                </a:cubicBezTo>
                <a:cubicBezTo>
                  <a:pt x="4128" y="2584"/>
                  <a:pt x="3939" y="2395"/>
                  <a:pt x="3687" y="2395"/>
                </a:cubicBezTo>
                <a:lnTo>
                  <a:pt x="2521" y="2395"/>
                </a:lnTo>
                <a:cubicBezTo>
                  <a:pt x="2710" y="1481"/>
                  <a:pt x="3530" y="788"/>
                  <a:pt x="4538" y="788"/>
                </a:cubicBezTo>
                <a:close/>
                <a:moveTo>
                  <a:pt x="8255" y="5671"/>
                </a:moveTo>
                <a:lnTo>
                  <a:pt x="8255" y="6144"/>
                </a:lnTo>
                <a:cubicBezTo>
                  <a:pt x="8255" y="8066"/>
                  <a:pt x="6806" y="9641"/>
                  <a:pt x="4947" y="9830"/>
                </a:cubicBezTo>
                <a:lnTo>
                  <a:pt x="4947" y="9011"/>
                </a:lnTo>
                <a:cubicBezTo>
                  <a:pt x="6365" y="8822"/>
                  <a:pt x="7436" y="7593"/>
                  <a:pt x="7436" y="6144"/>
                </a:cubicBezTo>
                <a:lnTo>
                  <a:pt x="7436" y="5671"/>
                </a:lnTo>
                <a:cubicBezTo>
                  <a:pt x="7562" y="5703"/>
                  <a:pt x="7720" y="5735"/>
                  <a:pt x="7846" y="5735"/>
                </a:cubicBezTo>
                <a:cubicBezTo>
                  <a:pt x="7940" y="5735"/>
                  <a:pt x="8098" y="5703"/>
                  <a:pt x="8255" y="5671"/>
                </a:cubicBezTo>
                <a:close/>
                <a:moveTo>
                  <a:pt x="1639" y="5703"/>
                </a:moveTo>
                <a:lnTo>
                  <a:pt x="1639" y="6176"/>
                </a:lnTo>
                <a:cubicBezTo>
                  <a:pt x="1639" y="7625"/>
                  <a:pt x="2710" y="8853"/>
                  <a:pt x="4128" y="9043"/>
                </a:cubicBezTo>
                <a:lnTo>
                  <a:pt x="4128" y="9893"/>
                </a:lnTo>
                <a:cubicBezTo>
                  <a:pt x="2238" y="9641"/>
                  <a:pt x="820" y="8066"/>
                  <a:pt x="820" y="6176"/>
                </a:cubicBezTo>
                <a:lnTo>
                  <a:pt x="820" y="5703"/>
                </a:lnTo>
                <a:cubicBezTo>
                  <a:pt x="946" y="5735"/>
                  <a:pt x="1104" y="5798"/>
                  <a:pt x="1261" y="5798"/>
                </a:cubicBezTo>
                <a:cubicBezTo>
                  <a:pt x="1419" y="5798"/>
                  <a:pt x="1545" y="5735"/>
                  <a:pt x="1639" y="5703"/>
                </a:cubicBezTo>
                <a:close/>
                <a:moveTo>
                  <a:pt x="4569" y="12414"/>
                </a:moveTo>
                <a:cubicBezTo>
                  <a:pt x="5073" y="12414"/>
                  <a:pt x="5546" y="12760"/>
                  <a:pt x="5703" y="13233"/>
                </a:cubicBezTo>
                <a:lnTo>
                  <a:pt x="3372" y="13233"/>
                </a:lnTo>
                <a:cubicBezTo>
                  <a:pt x="3530" y="12760"/>
                  <a:pt x="4002" y="12414"/>
                  <a:pt x="4569" y="12414"/>
                </a:cubicBezTo>
                <a:close/>
                <a:moveTo>
                  <a:pt x="4569" y="1"/>
                </a:moveTo>
                <a:cubicBezTo>
                  <a:pt x="2962" y="1"/>
                  <a:pt x="1639" y="1292"/>
                  <a:pt x="1639" y="2868"/>
                </a:cubicBezTo>
                <a:lnTo>
                  <a:pt x="1639" y="3340"/>
                </a:lnTo>
                <a:cubicBezTo>
                  <a:pt x="1545" y="3309"/>
                  <a:pt x="1387" y="3277"/>
                  <a:pt x="1261" y="3277"/>
                </a:cubicBezTo>
                <a:cubicBezTo>
                  <a:pt x="600" y="3277"/>
                  <a:pt x="1" y="3813"/>
                  <a:pt x="1" y="4474"/>
                </a:cubicBezTo>
                <a:lnTo>
                  <a:pt x="1" y="6144"/>
                </a:lnTo>
                <a:cubicBezTo>
                  <a:pt x="1" y="8507"/>
                  <a:pt x="1797" y="10460"/>
                  <a:pt x="4128" y="10681"/>
                </a:cubicBezTo>
                <a:lnTo>
                  <a:pt x="4128" y="11626"/>
                </a:lnTo>
                <a:cubicBezTo>
                  <a:pt x="3183" y="11815"/>
                  <a:pt x="2490" y="12634"/>
                  <a:pt x="2490" y="13611"/>
                </a:cubicBezTo>
                <a:cubicBezTo>
                  <a:pt x="2490" y="13863"/>
                  <a:pt x="2679" y="14052"/>
                  <a:pt x="2868" y="14052"/>
                </a:cubicBezTo>
                <a:lnTo>
                  <a:pt x="6176" y="14052"/>
                </a:lnTo>
                <a:cubicBezTo>
                  <a:pt x="6428" y="14052"/>
                  <a:pt x="6617" y="13863"/>
                  <a:pt x="6617" y="13611"/>
                </a:cubicBezTo>
                <a:cubicBezTo>
                  <a:pt x="6617" y="12634"/>
                  <a:pt x="5892" y="11783"/>
                  <a:pt x="4947" y="11626"/>
                </a:cubicBezTo>
                <a:lnTo>
                  <a:pt x="4947" y="10681"/>
                </a:lnTo>
                <a:cubicBezTo>
                  <a:pt x="7247" y="10460"/>
                  <a:pt x="9106" y="8538"/>
                  <a:pt x="9106" y="6176"/>
                </a:cubicBezTo>
                <a:lnTo>
                  <a:pt x="9106" y="4537"/>
                </a:lnTo>
                <a:cubicBezTo>
                  <a:pt x="9106" y="3844"/>
                  <a:pt x="8539" y="3309"/>
                  <a:pt x="7846" y="3309"/>
                </a:cubicBezTo>
                <a:cubicBezTo>
                  <a:pt x="7688" y="3309"/>
                  <a:pt x="7562" y="3340"/>
                  <a:pt x="7436" y="3372"/>
                </a:cubicBezTo>
                <a:lnTo>
                  <a:pt x="7436" y="2868"/>
                </a:lnTo>
                <a:cubicBezTo>
                  <a:pt x="7436" y="1261"/>
                  <a:pt x="6144" y="1"/>
                  <a:pt x="456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022;p55"/>
          <p:cNvSpPr txBox="1">
            <a:spLocks noGrp="1"/>
          </p:cNvSpPr>
          <p:nvPr>
            <p:ph type="subTitle" idx="1"/>
          </p:nvPr>
        </p:nvSpPr>
        <p:spPr>
          <a:xfrm>
            <a:off x="3567300" y="2898838"/>
            <a:ext cx="2009400" cy="1429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mtClean="0"/>
              <a:t>Singer makes you wonder if you have amnesia.</a:t>
            </a:r>
            <a:endParaRPr sz="1400"/>
          </a:p>
        </p:txBody>
      </p:sp>
      <p:sp>
        <p:nvSpPr>
          <p:cNvPr id="41" name="Google Shape;1022;p55"/>
          <p:cNvSpPr txBox="1">
            <a:spLocks noGrp="1"/>
          </p:cNvSpPr>
          <p:nvPr>
            <p:ph type="subTitle" idx="1"/>
          </p:nvPr>
        </p:nvSpPr>
        <p:spPr>
          <a:xfrm>
            <a:off x="5992480" y="2819116"/>
            <a:ext cx="2349190" cy="1514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/>
              <a:t>Do You Remember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/>
              <a:t>(Phil Collins)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50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/>
              <a:t>I’ll Remember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/>
              <a:t>(Madonna)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50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/>
              <a:t>Someone Like You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/>
              <a:t>(Adele)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6650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nyl Shop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1367</Words>
  <Application>Microsoft Office PowerPoint</Application>
  <PresentationFormat>On-screen Show (16:9)</PresentationFormat>
  <Paragraphs>238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Fira Sans Extra Condensed Medium</vt:lpstr>
      <vt:lpstr>Arial</vt:lpstr>
      <vt:lpstr>Righteous</vt:lpstr>
      <vt:lpstr>Anaheim</vt:lpstr>
      <vt:lpstr>Vinyl Shop Plan by Slidesgo</vt:lpstr>
      <vt:lpstr>SONG LYRICS ANALYSIS</vt:lpstr>
      <vt:lpstr>TABLE OF CONTENTS</vt:lpstr>
      <vt:lpstr>RESEARCH  QUESTION</vt:lpstr>
      <vt:lpstr>DATA ACQUISITION &amp; TOPIC MODELING</vt:lpstr>
      <vt:lpstr>TOPICS</vt:lpstr>
      <vt:lpstr>TOPICS</vt:lpstr>
      <vt:lpstr>TOPICS</vt:lpstr>
      <vt:lpstr>TOPICS</vt:lpstr>
      <vt:lpstr>TOPICS</vt:lpstr>
      <vt:lpstr>KMEANS CLUSTERING &amp; PCA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 &amp; FUTURE DIRECTIONS</vt:lpstr>
      <vt:lpstr>CONCLUSIONS &amp; FUTURE DIRECTIONS</vt:lpstr>
      <vt:lpstr>THANKS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VINYL SHOP PLAN </dc:title>
  <cp:lastModifiedBy>Owner</cp:lastModifiedBy>
  <cp:revision>64</cp:revision>
  <dcterms:modified xsi:type="dcterms:W3CDTF">2020-11-13T20:59:00Z</dcterms:modified>
</cp:coreProperties>
</file>