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46e9f9d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446e9f9d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created to </a:t>
            </a:r>
            <a:r>
              <a:rPr lang="en"/>
              <a:t>resemble</a:t>
            </a:r>
            <a:r>
              <a:rPr lang="en"/>
              <a:t> location signals coming from mobile devices, giving the competitors a sense of working with real-world data complicated by large amounts of noise and inaccuracy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446e9f9d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446e9f9d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to note that the random forest model not only performed better on the more popular sites, but also </a:t>
            </a:r>
            <a:r>
              <a:rPr lang="en"/>
              <a:t>performed worse on the more sparsely visited sites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446e9fa0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446e9fa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Datatype errors and syntax-based errors very common in the other, lower scoring entries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4605a2e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4605a2e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 entries in this competition were difficult to follow as they did not comment their code. If a technique was used that we were unfamiliar with, it was nearly impossible to to decipher what was going on in the script. It is also important to note that this competition did take place 6 years ago and R language has been updated </a:t>
            </a:r>
            <a:r>
              <a:rPr lang="en"/>
              <a:t>significantly</a:t>
            </a:r>
            <a:r>
              <a:rPr lang="en"/>
              <a:t> since 2016. With this being said, some of the methods used in this competition may be </a:t>
            </a:r>
            <a:r>
              <a:rPr lang="en"/>
              <a:t>obsolete or the syntax may have been tweaked in updates, which could be a possible explanation for the high frequency of error-filled code. Both models that we selected for critique did not perform cross-validation on either of their models, which is something we certainly wanted to improve upon in our models. Lastly, the models we critiqued did not appear to have tested different cluster or tree sizes. After reviewing a handful of entries into the competition, we were able to formulate our own plan to produce better models.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4605a2e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4605a2e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plan, we obviously wanted to base our models on the same framework as the ones we critiqued. We thought that if we changed too much, we wouldn’t have been able to tell if we made any improvements. With this in mind, we decided to use tuning methods that we learned in class to find the most optimal models. Another important change we made was using a slightly smaller sample of the dataset. The original test dataset was quite large, and took a few minutes to load in, so we </a:t>
            </a:r>
            <a:r>
              <a:rPr lang="en"/>
              <a:t>decided, for time’s sake, to use smaller sample.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b23d069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b23d069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2 classes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4605a2ef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4605a2ef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Facebook vs. Predicting Check ins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1: </a:t>
            </a:r>
            <a:r>
              <a:rPr lang="en"/>
              <a:t>Gio DeFrank, </a:t>
            </a:r>
            <a:r>
              <a:rPr lang="en"/>
              <a:t>Ashley Chiasson, Justin Pearson, Jingyi Wang</a:t>
            </a:r>
            <a:endParaRPr/>
          </a:p>
        </p:txBody>
      </p:sp>
      <p:pic>
        <p:nvPicPr>
          <p:cNvPr id="88" name="Google Shape;88;p13"/>
          <p:cNvPicPr preferRelativeResize="0"/>
          <p:nvPr/>
        </p:nvPicPr>
        <p:blipFill>
          <a:blip r:embed="rId3">
            <a:alphaModFix/>
          </a:blip>
          <a:stretch>
            <a:fillRect/>
          </a:stretch>
        </p:blipFill>
        <p:spPr>
          <a:xfrm>
            <a:off x="7371075" y="3172900"/>
            <a:ext cx="1590726" cy="166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678325" y="5721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2522">
                <a:solidFill>
                  <a:srgbClr val="000000"/>
                </a:solidFill>
              </a:rPr>
              <a:t>Overview of Competition:</a:t>
            </a:r>
            <a:endParaRPr sz="3822"/>
          </a:p>
        </p:txBody>
      </p:sp>
      <p:sp>
        <p:nvSpPr>
          <p:cNvPr id="94" name="Google Shape;94;p14"/>
          <p:cNvSpPr txBox="1"/>
          <p:nvPr>
            <p:ph idx="1" type="body"/>
          </p:nvPr>
        </p:nvSpPr>
        <p:spPr>
          <a:xfrm>
            <a:off x="727650" y="1515575"/>
            <a:ext cx="7023300" cy="3265200"/>
          </a:xfrm>
          <a:prstGeom prst="rect">
            <a:avLst/>
          </a:prstGeom>
        </p:spPr>
        <p:txBody>
          <a:bodyPr anchorCtr="0" anchor="t" bIns="91425" lIns="91425" spcFirstLastPara="1" rIns="91425" wrap="square" tIns="91425">
            <a:normAutofit lnSpcReduction="20000"/>
          </a:bodyPr>
          <a:lstStyle/>
          <a:p>
            <a:pPr indent="-336550" lvl="0" marL="457200" rtl="0" algn="l">
              <a:lnSpc>
                <a:spcPct val="150000"/>
              </a:lnSpc>
              <a:spcBef>
                <a:spcPts val="0"/>
              </a:spcBef>
              <a:spcAft>
                <a:spcPts val="0"/>
              </a:spcAft>
              <a:buClr>
                <a:srgbClr val="000000"/>
              </a:buClr>
              <a:buSzPts val="1700"/>
              <a:buChar char="❖"/>
            </a:pPr>
            <a:r>
              <a:rPr lang="en" sz="1700">
                <a:solidFill>
                  <a:srgbClr val="000000"/>
                </a:solidFill>
              </a:rPr>
              <a:t>The goal of this competition is to predict check-in locations for individuals on a virtual platform. </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Facebook simulated a dataset, consisting of: </a:t>
            </a:r>
            <a:endParaRPr sz="1700">
              <a:solidFill>
                <a:srgbClr val="000000"/>
              </a:solidFill>
            </a:endParaRPr>
          </a:p>
          <a:p>
            <a:pPr indent="-336550" lvl="1" marL="914400" rtl="0" algn="l">
              <a:lnSpc>
                <a:spcPct val="150000"/>
              </a:lnSpc>
              <a:spcBef>
                <a:spcPts val="0"/>
              </a:spcBef>
              <a:spcAft>
                <a:spcPts val="0"/>
              </a:spcAft>
              <a:buClr>
                <a:srgbClr val="000000"/>
              </a:buClr>
              <a:buSzPts val="1700"/>
              <a:buChar char="➢"/>
            </a:pPr>
            <a:r>
              <a:rPr lang="en" sz="1700">
                <a:solidFill>
                  <a:srgbClr val="000000"/>
                </a:solidFill>
              </a:rPr>
              <a:t>An artificial world consisting  of more than 100,000 locations (place_id’s), each located in a 10 km x 10 km grid </a:t>
            </a:r>
            <a:endParaRPr sz="1700">
              <a:solidFill>
                <a:srgbClr val="000000"/>
              </a:solidFill>
            </a:endParaRPr>
          </a:p>
          <a:p>
            <a:pPr indent="-336550" lvl="1" marL="914400" rtl="0" algn="l">
              <a:lnSpc>
                <a:spcPct val="150000"/>
              </a:lnSpc>
              <a:spcBef>
                <a:spcPts val="0"/>
              </a:spcBef>
              <a:spcAft>
                <a:spcPts val="0"/>
              </a:spcAft>
              <a:buClr>
                <a:srgbClr val="000000"/>
              </a:buClr>
              <a:buSzPts val="1700"/>
              <a:buChar char="➢"/>
            </a:pPr>
            <a:r>
              <a:rPr lang="en" sz="1700">
                <a:solidFill>
                  <a:srgbClr val="000000"/>
                </a:solidFill>
              </a:rPr>
              <a:t>30 million (simulated) check-ins on the grid</a:t>
            </a:r>
            <a:endParaRPr sz="1700">
              <a:solidFill>
                <a:srgbClr val="000000"/>
              </a:solidFill>
            </a:endParaRPr>
          </a:p>
          <a:p>
            <a:pPr indent="-336550" lvl="1" marL="914400" rtl="0" algn="l">
              <a:lnSpc>
                <a:spcPct val="150000"/>
              </a:lnSpc>
              <a:spcBef>
                <a:spcPts val="0"/>
              </a:spcBef>
              <a:spcAft>
                <a:spcPts val="0"/>
              </a:spcAft>
              <a:buClr>
                <a:srgbClr val="000000"/>
              </a:buClr>
              <a:buSzPts val="1700"/>
              <a:buChar char="➢"/>
            </a:pPr>
            <a:r>
              <a:rPr lang="en" sz="1700">
                <a:solidFill>
                  <a:srgbClr val="000000"/>
                </a:solidFill>
              </a:rPr>
              <a:t>c</a:t>
            </a:r>
            <a:r>
              <a:rPr lang="en" sz="1700">
                <a:solidFill>
                  <a:srgbClr val="000000"/>
                </a:solidFill>
              </a:rPr>
              <a:t>olumns : place_id, X, Y, Time, Accuracy</a:t>
            </a:r>
            <a:endParaRPr sz="1700">
              <a:solidFill>
                <a:srgbClr val="000000"/>
              </a:solidFill>
            </a:endParaRPr>
          </a:p>
          <a:p>
            <a:pPr indent="-336550" lvl="0" marL="457200" rtl="0" algn="l">
              <a:lnSpc>
                <a:spcPct val="150000"/>
              </a:lnSpc>
              <a:spcBef>
                <a:spcPts val="0"/>
              </a:spcBef>
              <a:spcAft>
                <a:spcPts val="0"/>
              </a:spcAft>
              <a:buClr>
                <a:srgbClr val="000000"/>
              </a:buClr>
              <a:buSzPts val="1700"/>
              <a:buChar char="❖"/>
            </a:pPr>
            <a:r>
              <a:rPr lang="en" sz="1700">
                <a:solidFill>
                  <a:srgbClr val="000000"/>
                </a:solidFill>
              </a:rPr>
              <a:t>The task at hand is to predict the most likely locations that an individual will check in at. </a:t>
            </a:r>
            <a:endParaRPr/>
          </a:p>
        </p:txBody>
      </p:sp>
      <p:pic>
        <p:nvPicPr>
          <p:cNvPr id="95" name="Google Shape;95;p14"/>
          <p:cNvPicPr preferRelativeResize="0"/>
          <p:nvPr/>
        </p:nvPicPr>
        <p:blipFill>
          <a:blip r:embed="rId3">
            <a:alphaModFix/>
          </a:blip>
          <a:stretch>
            <a:fillRect/>
          </a:stretch>
        </p:blipFill>
        <p:spPr>
          <a:xfrm>
            <a:off x="4653050" y="163988"/>
            <a:ext cx="4325075" cy="135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800" y="576075"/>
            <a:ext cx="8270700" cy="6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340"/>
              <a:t>Notebook 1: “Random Forest and KNN on a few blocks”</a:t>
            </a:r>
            <a:endParaRPr sz="2700"/>
          </a:p>
        </p:txBody>
      </p:sp>
      <p:sp>
        <p:nvSpPr>
          <p:cNvPr id="101" name="Google Shape;101;p15"/>
          <p:cNvSpPr txBox="1"/>
          <p:nvPr>
            <p:ph idx="1" type="body"/>
          </p:nvPr>
        </p:nvSpPr>
        <p:spPr>
          <a:xfrm>
            <a:off x="729325" y="1354125"/>
            <a:ext cx="3774300" cy="298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2" name="Google Shape;102;p15"/>
          <p:cNvSpPr txBox="1"/>
          <p:nvPr>
            <p:ph idx="2" type="body"/>
          </p:nvPr>
        </p:nvSpPr>
        <p:spPr>
          <a:xfrm>
            <a:off x="4714025" y="1354125"/>
            <a:ext cx="4205100" cy="3574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250x250 m block </a:t>
            </a:r>
            <a:endParaRPr b="1" sz="19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No </a:t>
            </a:r>
            <a:r>
              <a:rPr lang="en" sz="1600">
                <a:solidFill>
                  <a:srgbClr val="000000"/>
                </a:solidFill>
              </a:rPr>
              <a:t>distinguishable</a:t>
            </a:r>
            <a:r>
              <a:rPr lang="en" sz="1600">
                <a:solidFill>
                  <a:srgbClr val="000000"/>
                </a:solidFill>
              </a:rPr>
              <a:t>  X/Y pattern</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Fit a scaled KNN model to the dataset</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Accuracy rate of about 51%</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Random Forest model (using the Ranger package)</a:t>
            </a:r>
            <a:endParaRPr sz="18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Returns almost 55% accuracy rate</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Performs better on the more popular sites</a:t>
            </a:r>
            <a:endParaRPr sz="1600">
              <a:solidFill>
                <a:srgbClr val="000000"/>
              </a:solidFill>
            </a:endParaRPr>
          </a:p>
        </p:txBody>
      </p:sp>
      <p:pic>
        <p:nvPicPr>
          <p:cNvPr id="103" name="Google Shape;103;p15"/>
          <p:cNvPicPr preferRelativeResize="0"/>
          <p:nvPr/>
        </p:nvPicPr>
        <p:blipFill rotWithShape="1">
          <a:blip r:embed="rId3">
            <a:alphaModFix/>
          </a:blip>
          <a:srcRect b="0" l="12309" r="26329" t="20217"/>
          <a:stretch/>
        </p:blipFill>
        <p:spPr>
          <a:xfrm>
            <a:off x="71575" y="1354125"/>
            <a:ext cx="4500424" cy="310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7800" y="5651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 2: “</a:t>
            </a:r>
            <a:r>
              <a:rPr lang="en" sz="2550">
                <a:solidFill>
                  <a:srgbClr val="000000"/>
                </a:solidFill>
              </a:rPr>
              <a:t>Notebooke5c6af7da0”</a:t>
            </a:r>
            <a:endParaRPr sz="2550"/>
          </a:p>
        </p:txBody>
      </p:sp>
      <p:sp>
        <p:nvSpPr>
          <p:cNvPr id="109" name="Google Shape;109;p16"/>
          <p:cNvSpPr txBox="1"/>
          <p:nvPr>
            <p:ph idx="1" type="body"/>
          </p:nvPr>
        </p:nvSpPr>
        <p:spPr>
          <a:xfrm>
            <a:off x="729325" y="1365050"/>
            <a:ext cx="3774300" cy="297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0" name="Google Shape;110;p16"/>
          <p:cNvSpPr txBox="1"/>
          <p:nvPr>
            <p:ph idx="2" type="body"/>
          </p:nvPr>
        </p:nvSpPr>
        <p:spPr>
          <a:xfrm>
            <a:off x="4642450" y="1365050"/>
            <a:ext cx="4335600" cy="3717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Essentially the same code as the entry above</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Differences</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K increased from 15 to 20</a:t>
            </a:r>
            <a:endParaRPr sz="1600">
              <a:solidFill>
                <a:srgbClr val="000000"/>
              </a:solidFill>
            </a:endParaRPr>
          </a:p>
          <a:p>
            <a:pPr indent="-330200" lvl="1" marL="914400" rtl="0" algn="l">
              <a:spcBef>
                <a:spcPts val="0"/>
              </a:spcBef>
              <a:spcAft>
                <a:spcPts val="0"/>
              </a:spcAft>
              <a:buClr>
                <a:srgbClr val="000000"/>
              </a:buClr>
              <a:buSzPts val="1600"/>
              <a:buChar char="○"/>
            </a:pPr>
            <a:r>
              <a:rPr lang="en" sz="1600">
                <a:solidFill>
                  <a:srgbClr val="000000"/>
                </a:solidFill>
              </a:rPr>
              <a:t>Num_trees = decreased from 100 to 20</a:t>
            </a:r>
            <a:endParaRPr sz="16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600" u="sng">
                <a:solidFill>
                  <a:srgbClr val="000000"/>
                </a:solidFill>
              </a:rPr>
              <a:t>Other Entries:</a:t>
            </a:r>
            <a:endParaRPr sz="14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Variety of errors</a:t>
            </a:r>
            <a:endParaRPr sz="1600">
              <a:solidFill>
                <a:srgbClr val="000000"/>
              </a:solidFill>
            </a:endParaRPr>
          </a:p>
        </p:txBody>
      </p:sp>
      <p:pic>
        <p:nvPicPr>
          <p:cNvPr id="111" name="Google Shape;111;p16"/>
          <p:cNvPicPr preferRelativeResize="0"/>
          <p:nvPr/>
        </p:nvPicPr>
        <p:blipFill rotWithShape="1">
          <a:blip r:embed="rId3">
            <a:alphaModFix/>
          </a:blip>
          <a:srcRect b="0" l="17781" r="26684" t="19710"/>
          <a:stretch/>
        </p:blipFill>
        <p:spPr>
          <a:xfrm>
            <a:off x="102250" y="1365050"/>
            <a:ext cx="4540201" cy="348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7800" y="5600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Overarching Critiques:</a:t>
            </a:r>
            <a:endParaRPr/>
          </a:p>
        </p:txBody>
      </p:sp>
      <p:sp>
        <p:nvSpPr>
          <p:cNvPr id="117" name="Google Shape;117;p17"/>
          <p:cNvSpPr txBox="1"/>
          <p:nvPr>
            <p:ph idx="1" type="body"/>
          </p:nvPr>
        </p:nvSpPr>
        <p:spPr>
          <a:xfrm>
            <a:off x="729325" y="1370225"/>
            <a:ext cx="7688400" cy="34479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Lack of commented code</a:t>
            </a:r>
            <a:endParaRPr sz="1700"/>
          </a:p>
          <a:p>
            <a:pPr indent="-336550" lvl="0" marL="457200" rtl="0" algn="l">
              <a:lnSpc>
                <a:spcPct val="150000"/>
              </a:lnSpc>
              <a:spcBef>
                <a:spcPts val="0"/>
              </a:spcBef>
              <a:spcAft>
                <a:spcPts val="0"/>
              </a:spcAft>
              <a:buSzPts val="1700"/>
              <a:buChar char="❖"/>
            </a:pPr>
            <a:r>
              <a:rPr lang="en" sz="1700"/>
              <a:t>Most entries used methods that we are not familiar with</a:t>
            </a:r>
            <a:endParaRPr sz="1700"/>
          </a:p>
          <a:p>
            <a:pPr indent="-336550" lvl="0" marL="457200" rtl="0" algn="l">
              <a:lnSpc>
                <a:spcPct val="150000"/>
              </a:lnSpc>
              <a:spcBef>
                <a:spcPts val="0"/>
              </a:spcBef>
              <a:spcAft>
                <a:spcPts val="0"/>
              </a:spcAft>
              <a:buSzPts val="1700"/>
              <a:buChar char="❖"/>
            </a:pPr>
            <a:r>
              <a:rPr lang="en" sz="1700"/>
              <a:t>This competition took place 6 years ago, so they are likely outdated</a:t>
            </a:r>
            <a:endParaRPr sz="1700"/>
          </a:p>
          <a:p>
            <a:pPr indent="-336550" lvl="1" marL="914400" rtl="0" algn="l">
              <a:lnSpc>
                <a:spcPct val="150000"/>
              </a:lnSpc>
              <a:spcBef>
                <a:spcPts val="0"/>
              </a:spcBef>
              <a:spcAft>
                <a:spcPts val="0"/>
              </a:spcAft>
              <a:buSzPts val="1700"/>
              <a:buChar char="➢"/>
            </a:pPr>
            <a:r>
              <a:rPr lang="en" sz="1700"/>
              <a:t>R language has been updated from v. 3.0.0. To 4.1.0 (at least) since 2016</a:t>
            </a:r>
            <a:endParaRPr sz="1700"/>
          </a:p>
          <a:p>
            <a:pPr indent="-336550" lvl="0" marL="457200" rtl="0" algn="l">
              <a:lnSpc>
                <a:spcPct val="150000"/>
              </a:lnSpc>
              <a:spcBef>
                <a:spcPts val="0"/>
              </a:spcBef>
              <a:spcAft>
                <a:spcPts val="0"/>
              </a:spcAft>
              <a:buSzPts val="1700"/>
              <a:buChar char="❖"/>
            </a:pPr>
            <a:r>
              <a:rPr lang="en" sz="1700"/>
              <a:t>Cross validation was not conducted on either the KNN or RandomForest models</a:t>
            </a:r>
            <a:endParaRPr sz="1700"/>
          </a:p>
          <a:p>
            <a:pPr indent="-336550" lvl="0" marL="457200" rtl="0" algn="l">
              <a:lnSpc>
                <a:spcPct val="150000"/>
              </a:lnSpc>
              <a:spcBef>
                <a:spcPts val="0"/>
              </a:spcBef>
              <a:spcAft>
                <a:spcPts val="0"/>
              </a:spcAft>
              <a:buSzPts val="1700"/>
              <a:buChar char="❖"/>
            </a:pPr>
            <a:r>
              <a:rPr lang="en" sz="1700"/>
              <a:t>Different trees/clusters were not tested with different amounts/densities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7650" y="580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Plan:</a:t>
            </a:r>
            <a:endParaRPr/>
          </a:p>
        </p:txBody>
      </p:sp>
      <p:sp>
        <p:nvSpPr>
          <p:cNvPr id="123" name="Google Shape;123;p18"/>
          <p:cNvSpPr txBox="1"/>
          <p:nvPr>
            <p:ph idx="1" type="body"/>
          </p:nvPr>
        </p:nvSpPr>
        <p:spPr>
          <a:xfrm>
            <a:off x="729450" y="1394150"/>
            <a:ext cx="7688700" cy="29457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lang="en" sz="1700"/>
              <a:t>Take inspiration from models we critiqued</a:t>
            </a:r>
            <a:endParaRPr sz="1700"/>
          </a:p>
          <a:p>
            <a:pPr indent="-336550" lvl="0" marL="457200" rtl="0" algn="l">
              <a:lnSpc>
                <a:spcPct val="200000"/>
              </a:lnSpc>
              <a:spcBef>
                <a:spcPts val="0"/>
              </a:spcBef>
              <a:spcAft>
                <a:spcPts val="0"/>
              </a:spcAft>
              <a:buSzPts val="1700"/>
              <a:buChar char="❖"/>
            </a:pPr>
            <a:r>
              <a:rPr lang="en" sz="1700"/>
              <a:t>Use tuning methods from class to find models that produce the best results</a:t>
            </a:r>
            <a:endParaRPr sz="1700"/>
          </a:p>
          <a:p>
            <a:pPr indent="-336550" lvl="0" marL="457200" rtl="0" algn="l">
              <a:lnSpc>
                <a:spcPct val="200000"/>
              </a:lnSpc>
              <a:spcBef>
                <a:spcPts val="0"/>
              </a:spcBef>
              <a:spcAft>
                <a:spcPts val="0"/>
              </a:spcAft>
              <a:buSzPts val="1700"/>
              <a:buChar char="❖"/>
            </a:pPr>
            <a:r>
              <a:rPr lang="en" sz="1700"/>
              <a:t>Use a smaller sample of the dataset, for time efficiency</a:t>
            </a:r>
            <a:endParaRPr sz="1700"/>
          </a:p>
          <a:p>
            <a:pPr indent="-336550" lvl="0" marL="457200" rtl="0" algn="l">
              <a:lnSpc>
                <a:spcPct val="200000"/>
              </a:lnSpc>
              <a:spcBef>
                <a:spcPts val="0"/>
              </a:spcBef>
              <a:spcAft>
                <a:spcPts val="0"/>
              </a:spcAft>
              <a:buSzPts val="1700"/>
              <a:buChar char="❖"/>
            </a:pPr>
            <a:r>
              <a:rPr lang="en" sz="1700"/>
              <a:t>Test dataset had almost 9 million rows, so we decided to subset that into a training and testing group</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7650" y="535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choose KNN, </a:t>
            </a:r>
            <a:r>
              <a:rPr lang="en"/>
              <a:t>RandomForest</a:t>
            </a:r>
            <a:endParaRPr/>
          </a:p>
        </p:txBody>
      </p:sp>
      <p:sp>
        <p:nvSpPr>
          <p:cNvPr id="129" name="Google Shape;129;p19"/>
          <p:cNvSpPr txBox="1"/>
          <p:nvPr>
            <p:ph idx="1" type="body"/>
          </p:nvPr>
        </p:nvSpPr>
        <p:spPr>
          <a:xfrm>
            <a:off x="727650" y="1408525"/>
            <a:ext cx="3402900" cy="293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rPr>
              <a:t>SVM:</a:t>
            </a:r>
            <a:endParaRPr b="1">
              <a:solidFill>
                <a:schemeClr val="dk2"/>
              </a:solidFill>
            </a:endParaRPr>
          </a:p>
          <a:p>
            <a:pPr indent="-311150" lvl="0" marL="457200" rtl="0" algn="l">
              <a:spcBef>
                <a:spcPts val="1200"/>
              </a:spcBef>
              <a:spcAft>
                <a:spcPts val="0"/>
              </a:spcAft>
              <a:buClr>
                <a:schemeClr val="dk2"/>
              </a:buClr>
              <a:buSzPts val="1300"/>
              <a:buChar char="❖"/>
            </a:pPr>
            <a:r>
              <a:rPr b="1" lang="en">
                <a:solidFill>
                  <a:schemeClr val="dk2"/>
                </a:solidFill>
              </a:rPr>
              <a:t>Pros</a:t>
            </a:r>
            <a:endParaRPr>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High dimensional</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Non-linear kernel</a:t>
            </a:r>
            <a:endParaRPr sz="1300">
              <a:solidFill>
                <a:schemeClr val="dk2"/>
              </a:solidFill>
            </a:endParaRPr>
          </a:p>
          <a:p>
            <a:pPr indent="-311150" lvl="0" marL="457200" rtl="0" algn="l">
              <a:spcBef>
                <a:spcPts val="0"/>
              </a:spcBef>
              <a:spcAft>
                <a:spcPts val="0"/>
              </a:spcAft>
              <a:buClr>
                <a:schemeClr val="dk2"/>
              </a:buClr>
              <a:buSzPts val="1300"/>
              <a:buChar char="❖"/>
            </a:pPr>
            <a:r>
              <a:rPr b="1" lang="en">
                <a:solidFill>
                  <a:schemeClr val="dk2"/>
                </a:solidFill>
              </a:rPr>
              <a:t>Cons</a:t>
            </a:r>
            <a:endParaRPr b="1">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require a lot of time for training a large number of training example</a:t>
            </a:r>
            <a:endParaRPr sz="1300">
              <a:solidFill>
                <a:schemeClr val="dk2"/>
              </a:solidFill>
            </a:endParaRPr>
          </a:p>
          <a:p>
            <a:pPr indent="-311150" lvl="1" marL="914400" rtl="0" algn="l">
              <a:spcBef>
                <a:spcPts val="0"/>
              </a:spcBef>
              <a:spcAft>
                <a:spcPts val="0"/>
              </a:spcAft>
              <a:buClr>
                <a:schemeClr val="dk2"/>
              </a:buClr>
              <a:buSzPts val="1300"/>
              <a:buChar char="➢"/>
            </a:pPr>
            <a:r>
              <a:rPr lang="en" sz="1300">
                <a:solidFill>
                  <a:schemeClr val="dk2"/>
                </a:solidFill>
              </a:rPr>
              <a:t>Hard to interpret</a:t>
            </a:r>
            <a:endParaRPr sz="1300">
              <a:solidFill>
                <a:schemeClr val="dk2"/>
              </a:solidFill>
            </a:endParaRPr>
          </a:p>
          <a:p>
            <a:pPr indent="-311150" lvl="1" marL="914400" rtl="0" algn="l">
              <a:spcBef>
                <a:spcPts val="0"/>
              </a:spcBef>
              <a:spcAft>
                <a:spcPts val="0"/>
              </a:spcAft>
              <a:buClr>
                <a:schemeClr val="dk2"/>
              </a:buClr>
              <a:buSzPts val="1300"/>
              <a:buChar char="➢"/>
            </a:pPr>
            <a:r>
              <a:rPr b="1" lang="en" sz="1300">
                <a:solidFill>
                  <a:schemeClr val="dk2"/>
                </a:solidFill>
              </a:rPr>
              <a:t>Can not get probabilities directly</a:t>
            </a:r>
            <a:endParaRPr b="1" sz="1300">
              <a:solidFill>
                <a:schemeClr val="dk2"/>
              </a:solidFill>
            </a:endParaRPr>
          </a:p>
        </p:txBody>
      </p:sp>
      <p:sp>
        <p:nvSpPr>
          <p:cNvPr id="130" name="Google Shape;130;p19"/>
          <p:cNvSpPr txBox="1"/>
          <p:nvPr/>
        </p:nvSpPr>
        <p:spPr>
          <a:xfrm>
            <a:off x="4995375" y="1408525"/>
            <a:ext cx="3962100" cy="252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dk2"/>
                </a:solidFill>
                <a:latin typeface="Lato"/>
                <a:ea typeface="Lato"/>
                <a:cs typeface="Lato"/>
                <a:sym typeface="Lato"/>
              </a:rPr>
              <a:t>KNN:</a:t>
            </a:r>
            <a:endParaRPr b="1" sz="1300">
              <a:solidFill>
                <a:schemeClr val="dk2"/>
              </a:solidFill>
              <a:latin typeface="Lato"/>
              <a:ea typeface="Lato"/>
              <a:cs typeface="Lato"/>
              <a:sym typeface="Lato"/>
            </a:endParaRPr>
          </a:p>
          <a:p>
            <a:pPr indent="-311150" lvl="0" marL="457200" rtl="0" algn="l">
              <a:lnSpc>
                <a:spcPct val="115000"/>
              </a:lnSpc>
              <a:spcBef>
                <a:spcPts val="1200"/>
              </a:spcBef>
              <a:spcAft>
                <a:spcPts val="0"/>
              </a:spcAft>
              <a:buClr>
                <a:schemeClr val="dk2"/>
              </a:buClr>
              <a:buSzPts val="1300"/>
              <a:buFont typeface="Lato"/>
              <a:buChar char="❖"/>
            </a:pPr>
            <a:r>
              <a:rPr lang="en" sz="1300">
                <a:solidFill>
                  <a:schemeClr val="dk2"/>
                </a:solidFill>
                <a:latin typeface="Lato"/>
                <a:ea typeface="Lato"/>
                <a:cs typeface="Lato"/>
                <a:sym typeface="Lato"/>
              </a:rPr>
              <a:t>No training period</a:t>
            </a:r>
            <a:endParaRPr sz="1300">
              <a:solidFill>
                <a:schemeClr val="dk2"/>
              </a:solidFill>
              <a:latin typeface="Lato"/>
              <a:ea typeface="Lato"/>
              <a:cs typeface="Lato"/>
              <a:sym typeface="Lato"/>
            </a:endParaRPr>
          </a:p>
          <a:p>
            <a:pPr indent="0" lvl="0" marL="0" rtl="0" algn="l">
              <a:lnSpc>
                <a:spcPct val="100000"/>
              </a:lnSpc>
              <a:spcBef>
                <a:spcPts val="1200"/>
              </a:spcBef>
              <a:spcAft>
                <a:spcPts val="0"/>
              </a:spcAft>
              <a:buNone/>
            </a:pPr>
            <a:r>
              <a:rPr b="1" lang="en">
                <a:solidFill>
                  <a:schemeClr val="dk2"/>
                </a:solidFill>
                <a:latin typeface="Lato"/>
                <a:ea typeface="Lato"/>
                <a:cs typeface="Lato"/>
                <a:sym typeface="Lato"/>
              </a:rPr>
              <a:t>RandomForest:</a:t>
            </a:r>
            <a:endParaRPr b="1">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High dimensional</a:t>
            </a:r>
            <a:endParaRPr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Larger number of training example</a:t>
            </a:r>
            <a:endParaRPr sz="1300">
              <a:solidFill>
                <a:schemeClr val="dk2"/>
              </a:solidFill>
              <a:latin typeface="Lato"/>
              <a:ea typeface="Lato"/>
              <a:cs typeface="Lato"/>
              <a:sym typeface="Lato"/>
            </a:endParaRPr>
          </a:p>
          <a:p>
            <a:pPr indent="-311150" lvl="0" marL="457200" rtl="0" algn="l">
              <a:lnSpc>
                <a:spcPct val="115000"/>
              </a:lnSpc>
              <a:spcBef>
                <a:spcPts val="0"/>
              </a:spcBef>
              <a:spcAft>
                <a:spcPts val="0"/>
              </a:spcAft>
              <a:buClr>
                <a:schemeClr val="dk2"/>
              </a:buClr>
              <a:buSzPts val="1300"/>
              <a:buFont typeface="Lato"/>
              <a:buChar char="❖"/>
            </a:pPr>
            <a:r>
              <a:rPr lang="en" sz="1300">
                <a:solidFill>
                  <a:schemeClr val="dk2"/>
                </a:solidFill>
                <a:latin typeface="Lato"/>
                <a:ea typeface="Lato"/>
                <a:cs typeface="Lato"/>
                <a:sym typeface="Lato"/>
              </a:rPr>
              <a:t>Categorical features</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lnSpc>
                <a:spcPct val="115000"/>
              </a:lnSpc>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will now demonstrate our model in 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