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90" r:id="rId2"/>
    <p:sldId id="291" r:id="rId3"/>
    <p:sldId id="292" r:id="rId4"/>
    <p:sldId id="293" r:id="rId5"/>
    <p:sldId id="295" r:id="rId6"/>
    <p:sldId id="296" r:id="rId7"/>
    <p:sldId id="297" r:id="rId8"/>
    <p:sldId id="298" r:id="rId9"/>
    <p:sldId id="301" r:id="rId10"/>
    <p:sldId id="302" r:id="rId11"/>
    <p:sldId id="323" r:id="rId12"/>
    <p:sldId id="305" r:id="rId13"/>
    <p:sldId id="306" r:id="rId14"/>
    <p:sldId id="307" r:id="rId15"/>
    <p:sldId id="308" r:id="rId16"/>
    <p:sldId id="309" r:id="rId17"/>
    <p:sldId id="312" r:id="rId18"/>
    <p:sldId id="313" r:id="rId19"/>
    <p:sldId id="314" r:id="rId20"/>
    <p:sldId id="315" r:id="rId21"/>
    <p:sldId id="316" r:id="rId22"/>
    <p:sldId id="329" r:id="rId23"/>
    <p:sldId id="328" r:id="rId24"/>
    <p:sldId id="330" r:id="rId25"/>
    <p:sldId id="322" r:id="rId26"/>
    <p:sldId id="324" r:id="rId27"/>
    <p:sldId id="325" r:id="rId28"/>
    <p:sldId id="326" r:id="rId29"/>
    <p:sldId id="32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228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67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C28DD-87E8-654D-A9CC-642B6EB256AF}" type="datetimeFigureOut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0EF21-E652-BF4B-9A07-2F59AA5A140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096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23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2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068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333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13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003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850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12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463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02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977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486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74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80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23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560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344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47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87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40EF21-E652-BF4B-9A07-2F59AA5A140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1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2580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8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05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824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59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1B2E4-87CE-413F-8220-20A011E10093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70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1520-9041-4E87-92C1-7A33D3BE2DAE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8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582B1-4754-45AA-92F7-9EE511B9C504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FC38-7F5B-4260-88C0-A614BC335A53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0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7302-9D77-4D0E-9665-F08C582DA2E4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99450" y="6356350"/>
            <a:ext cx="2133600" cy="365125"/>
          </a:xfrm>
        </p:spPr>
        <p:txBody>
          <a:bodyPr/>
          <a:lstStyle>
            <a:lvl1pPr algn="ctr">
              <a:defRPr b="1"/>
            </a:lvl1pPr>
          </a:lstStyle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0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C2F43-5A7A-45DF-810F-E919FF6851A3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8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0D93-5FBD-4B10-8F1C-C025F5DAA90C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3A6B-C4C0-4919-A46C-74AC165B448B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F0B87-E20A-4CD9-BCA4-C6BE8DC1B69C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9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FFACE-11C3-45AA-B94F-1AE32E5DDB87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4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0A4-FB79-4087-B2D4-BDDCDAFDE037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F90F6-72CF-4AFD-9E55-0F7E2D338052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EDE6-CF22-4D4A-8A54-599ACBA9ED2E}" type="datetime1">
              <a:rPr lang="en-US" smtClean="0"/>
              <a:pPr/>
              <a:t>6/28/2017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1366B-457B-C748-8B77-5D692AACEE9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fma.edu.b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Lista_de_c%C3%B3digos_de_status_HTT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ttpstatusdogs.com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HTTP e Fundamentos da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João Carlos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Resumindo</a:t>
            </a:r>
          </a:p>
          <a:p>
            <a:pPr lvl="1"/>
            <a:r>
              <a:rPr lang="pt-BR" dirty="0" smtClean="0"/>
              <a:t>só </a:t>
            </a:r>
            <a:r>
              <a:rPr lang="pt-BR" dirty="0"/>
              <a:t>com </a:t>
            </a:r>
            <a:r>
              <a:rPr lang="pt-BR" b="1" dirty="0" err="1"/>
              <a:t>HTTP</a:t>
            </a:r>
            <a:r>
              <a:rPr lang="pt-BR" b="1" dirty="0" err="1">
                <a:solidFill>
                  <a:srgbClr val="FF0000"/>
                </a:solidFill>
              </a:rPr>
              <a:t>s</a:t>
            </a:r>
            <a:r>
              <a:rPr lang="pt-BR" b="1" dirty="0"/>
              <a:t> a web é </a:t>
            </a:r>
            <a:r>
              <a:rPr lang="pt-BR" b="1" dirty="0" smtClean="0"/>
              <a:t>segura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HTTPs</a:t>
            </a:r>
            <a:r>
              <a:rPr lang="pt-BR" dirty="0"/>
              <a:t> significa usar um </a:t>
            </a:r>
            <a:r>
              <a:rPr lang="pt-BR" b="1" dirty="0"/>
              <a:t>certificado digital</a:t>
            </a:r>
            <a:r>
              <a:rPr lang="pt-BR" dirty="0"/>
              <a:t> do servidor</a:t>
            </a:r>
          </a:p>
          <a:p>
            <a:pPr lvl="2"/>
            <a:r>
              <a:rPr lang="pt-BR" dirty="0"/>
              <a:t>o certificado prova a </a:t>
            </a:r>
            <a:r>
              <a:rPr lang="pt-BR" b="1" dirty="0"/>
              <a:t>identidade</a:t>
            </a:r>
            <a:r>
              <a:rPr lang="pt-BR" dirty="0"/>
              <a:t> e tem </a:t>
            </a:r>
            <a:r>
              <a:rPr lang="pt-BR" b="1" dirty="0"/>
              <a:t>validade</a:t>
            </a:r>
            <a:endParaRPr lang="pt-BR" dirty="0"/>
          </a:p>
          <a:p>
            <a:pPr lvl="2"/>
            <a:r>
              <a:rPr lang="pt-BR" dirty="0"/>
              <a:t>o certificado possui uma </a:t>
            </a:r>
            <a:r>
              <a:rPr lang="pt-BR" b="1" dirty="0"/>
              <a:t>chave publica</a:t>
            </a:r>
            <a:endParaRPr lang="pt-BR" dirty="0"/>
          </a:p>
          <a:p>
            <a:pPr lvl="2"/>
            <a:r>
              <a:rPr lang="pt-BR" dirty="0"/>
              <a:t>a chave é utilizada pelo navegador para criptografar os dados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Parte II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Domínios e </a:t>
            </a:r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Veja o endereço:</a:t>
            </a:r>
            <a:r>
              <a:rPr lang="pt-BR" dirty="0">
                <a:solidFill>
                  <a:srgbClr val="FF0000"/>
                </a:solidFill>
              </a:rPr>
              <a:t> </a:t>
            </a:r>
            <a:r>
              <a:rPr lang="pt-BR" dirty="0" smtClean="0">
                <a:solidFill>
                  <a:srgbClr val="FF0000"/>
                </a:solidFill>
              </a:rPr>
              <a:t>http</a:t>
            </a:r>
            <a:r>
              <a:rPr lang="pt-BR" b="1" dirty="0" smtClean="0">
                <a:solidFill>
                  <a:srgbClr val="FF0000"/>
                </a:solidFill>
              </a:rPr>
              <a:t>://</a:t>
            </a:r>
            <a:r>
              <a:rPr lang="pt-BR" dirty="0" smtClean="0">
                <a:solidFill>
                  <a:srgbClr val="FF0000"/>
                </a:solidFill>
              </a:rPr>
              <a:t>www.ifma.edu.br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Repare </a:t>
            </a:r>
            <a:r>
              <a:rPr lang="pt-BR" dirty="0"/>
              <a:t>que depois do nome do protocolo vem </a:t>
            </a:r>
            <a:r>
              <a:rPr lang="pt-BR" b="1" dirty="0" smtClean="0">
                <a:solidFill>
                  <a:srgbClr val="FF0000"/>
                </a:solidFill>
              </a:rPr>
              <a:t>://</a:t>
            </a:r>
            <a:r>
              <a:rPr lang="pt-BR" dirty="0"/>
              <a:t> seguido pelo nome do site </a:t>
            </a:r>
            <a:r>
              <a:rPr lang="pt-BR" b="1" dirty="0" smtClean="0">
                <a:solidFill>
                  <a:srgbClr val="FF0000"/>
                </a:solidFill>
              </a:rPr>
              <a:t>www.ifma.edu.br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vocabulário de um desenvolvedor o </a:t>
            </a:r>
            <a:r>
              <a:rPr lang="pt-BR" i="1" dirty="0" smtClean="0">
                <a:solidFill>
                  <a:srgbClr val="FF0000"/>
                </a:solidFill>
              </a:rPr>
              <a:t>www.ifma.edu.br</a:t>
            </a:r>
            <a:r>
              <a:rPr lang="pt-BR" dirty="0"/>
              <a:t> é o </a:t>
            </a:r>
            <a:r>
              <a:rPr lang="pt-BR" b="1" dirty="0"/>
              <a:t>domínio</a:t>
            </a:r>
            <a:r>
              <a:rPr lang="pt-BR" dirty="0"/>
              <a:t> 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abreviação </a:t>
            </a:r>
            <a:r>
              <a:rPr lang="pt-BR" dirty="0" err="1" smtClean="0"/>
              <a:t>www</a:t>
            </a:r>
            <a:r>
              <a:rPr lang="pt-BR" dirty="0"/>
              <a:t> representa o </a:t>
            </a:r>
            <a:r>
              <a:rPr lang="pt-BR" i="1" dirty="0"/>
              <a:t>world </a:t>
            </a:r>
            <a:r>
              <a:rPr lang="pt-BR" i="1" dirty="0" err="1"/>
              <a:t>wide</a:t>
            </a:r>
            <a:r>
              <a:rPr lang="pt-BR" i="1" dirty="0"/>
              <a:t> web</a:t>
            </a:r>
            <a:r>
              <a:rPr lang="pt-BR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Domínios e </a:t>
            </a:r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Internet funciona sem </a:t>
            </a:r>
            <a:r>
              <a:rPr lang="pt-BR" dirty="0"/>
              <a:t>esses </a:t>
            </a:r>
            <a:r>
              <a:rPr lang="pt-BR" dirty="0" smtClean="0"/>
              <a:t>domínios</a:t>
            </a:r>
          </a:p>
          <a:p>
            <a:endParaRPr lang="pt-BR" dirty="0" smtClean="0"/>
          </a:p>
          <a:p>
            <a:r>
              <a:rPr lang="pt-BR" dirty="0" smtClean="0"/>
              <a:t>Os nomes (domínio) são para humanos</a:t>
            </a:r>
            <a:r>
              <a:rPr lang="pt-BR" dirty="0"/>
              <a:t>, </a:t>
            </a:r>
            <a:r>
              <a:rPr lang="pt-BR" dirty="0" smtClean="0"/>
              <a:t>os dispositivos na </a:t>
            </a:r>
            <a:r>
              <a:rPr lang="pt-BR" dirty="0"/>
              <a:t>internet têm uma outra forma de se </a:t>
            </a:r>
            <a:r>
              <a:rPr lang="pt-BR" dirty="0" smtClean="0"/>
              <a:t>endereçar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Usam </a:t>
            </a:r>
            <a:r>
              <a:rPr lang="pt-BR" dirty="0"/>
              <a:t>o </a:t>
            </a:r>
            <a:r>
              <a:rPr lang="pt-BR" dirty="0" smtClean="0"/>
              <a:t>endereços </a:t>
            </a:r>
            <a:r>
              <a:rPr lang="pt-BR" dirty="0"/>
              <a:t>de </a:t>
            </a:r>
            <a:r>
              <a:rPr lang="pt-BR" dirty="0" smtClean="0"/>
              <a:t>IP.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Domínios e </a:t>
            </a:r>
            <a:r>
              <a:rPr lang="pt-BR" dirty="0" err="1" smtClean="0"/>
              <a:t>URLs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acessar o endereço do IFMA usando o endereço IP</a:t>
            </a:r>
          </a:p>
          <a:p>
            <a:pPr lvl="1"/>
            <a:r>
              <a:rPr lang="pt-BR" dirty="0" smtClean="0"/>
              <a:t>Execute o comando</a:t>
            </a:r>
          </a:p>
          <a:p>
            <a:pPr lvl="2"/>
            <a:r>
              <a:rPr lang="pt-BR" dirty="0" err="1" smtClean="0"/>
              <a:t>nslookup</a:t>
            </a:r>
            <a:r>
              <a:rPr lang="pt-BR" dirty="0" smtClean="0"/>
              <a:t> ifma.edu.</a:t>
            </a:r>
            <a:r>
              <a:rPr lang="pt-BR" dirty="0" err="1" smtClean="0"/>
              <a:t>br</a:t>
            </a:r>
            <a:endParaRPr lang="pt-BR" dirty="0" smtClean="0"/>
          </a:p>
          <a:p>
            <a:endParaRPr lang="pt-BR" dirty="0"/>
          </a:p>
          <a:p>
            <a:r>
              <a:rPr lang="pt-BR" dirty="0" smtClean="0"/>
              <a:t>Agora podemos acessar pelo IP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Portas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897419"/>
          </a:xfrm>
        </p:spPr>
        <p:txBody>
          <a:bodyPr>
            <a:normAutofit/>
          </a:bodyPr>
          <a:lstStyle/>
          <a:p>
            <a:r>
              <a:rPr lang="pt-BR" sz="2800" dirty="0" smtClean="0"/>
              <a:t>Quando </a:t>
            </a:r>
            <a:r>
              <a:rPr lang="pt-BR" sz="2800" dirty="0"/>
              <a:t>usamos a </a:t>
            </a:r>
            <a:r>
              <a:rPr lang="pt-BR" sz="2800" dirty="0" smtClean="0"/>
              <a:t>URL </a:t>
            </a:r>
            <a:r>
              <a:rPr lang="pt-BR" sz="2800" dirty="0" smtClean="0">
                <a:hlinkClick r:id="rId3"/>
              </a:rPr>
              <a:t>http</a:t>
            </a:r>
            <a:r>
              <a:rPr lang="pt-BR" sz="2800" dirty="0">
                <a:hlinkClick r:id="rId3"/>
              </a:rPr>
              <a:t>://</a:t>
            </a:r>
            <a:r>
              <a:rPr lang="pt-BR" sz="2800" dirty="0" smtClean="0">
                <a:hlinkClick r:id="rId3"/>
              </a:rPr>
              <a:t>www.ifma.edu.br</a:t>
            </a:r>
            <a:r>
              <a:rPr lang="pt-BR" sz="2800" dirty="0" smtClean="0"/>
              <a:t> abrimos </a:t>
            </a:r>
            <a:r>
              <a:rPr lang="pt-BR" sz="2800" dirty="0"/>
              <a:t>uma conexão com o servidor que roda em algum lugar na </a:t>
            </a:r>
            <a:r>
              <a:rPr lang="pt-BR" sz="2800" dirty="0" smtClean="0"/>
              <a:t>internet</a:t>
            </a:r>
          </a:p>
          <a:p>
            <a:r>
              <a:rPr lang="pt-BR" sz="2800" dirty="0" smtClean="0"/>
              <a:t>Com o servidor devemos </a:t>
            </a:r>
            <a:r>
              <a:rPr lang="pt-BR" sz="2800" dirty="0"/>
              <a:t>saber qual porta é utilizada para o protocolo HTTP!</a:t>
            </a:r>
          </a:p>
          <a:p>
            <a:r>
              <a:rPr lang="pt-BR" sz="2800" dirty="0"/>
              <a:t>A porta padrão do protocolo HTTP é </a:t>
            </a:r>
            <a:r>
              <a:rPr lang="pt-BR" sz="2800" dirty="0" smtClean="0">
                <a:solidFill>
                  <a:srgbClr val="FF0000"/>
                </a:solidFill>
              </a:rPr>
              <a:t>80</a:t>
            </a:r>
            <a:r>
              <a:rPr lang="pt-BR" sz="2800" dirty="0"/>
              <a:t> e do HTTPS é </a:t>
            </a:r>
            <a:r>
              <a:rPr lang="pt-BR" sz="2800" dirty="0" smtClean="0">
                <a:solidFill>
                  <a:srgbClr val="FF0000"/>
                </a:solidFill>
              </a:rPr>
              <a:t>443</a:t>
            </a:r>
            <a:r>
              <a:rPr lang="pt-BR" sz="2800" dirty="0"/>
              <a:t>. </a:t>
            </a:r>
            <a:endParaRPr lang="pt-BR" sz="2800" dirty="0" smtClean="0"/>
          </a:p>
          <a:p>
            <a:pPr lvl="1"/>
            <a:r>
              <a:rPr lang="pt-BR" dirty="0" smtClean="0"/>
              <a:t>Como </a:t>
            </a:r>
            <a:r>
              <a:rPr lang="pt-BR" dirty="0"/>
              <a:t>o navegador conhece as portas padrões podemos </a:t>
            </a:r>
            <a:r>
              <a:rPr lang="pt-BR" dirty="0" smtClean="0"/>
              <a:t>omiti-las no </a:t>
            </a:r>
            <a:r>
              <a:rPr lang="pt-BR" dirty="0"/>
              <a:t>dia a </a:t>
            </a:r>
            <a:r>
              <a:rPr lang="pt-BR" dirty="0" smtClean="0"/>
              <a:t>dia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sz="3000" dirty="0" smtClean="0"/>
              <a:t>Serve para descobrir </a:t>
            </a:r>
            <a:r>
              <a:rPr lang="pt-BR" sz="3000" dirty="0"/>
              <a:t>qual é o </a:t>
            </a:r>
            <a:r>
              <a:rPr lang="pt-BR" sz="3000" dirty="0" smtClean="0"/>
              <a:t>IP</a:t>
            </a:r>
          </a:p>
          <a:p>
            <a:pPr lvl="1"/>
            <a:r>
              <a:rPr lang="pt-BR" sz="2400" dirty="0" smtClean="0"/>
              <a:t>A </a:t>
            </a:r>
            <a:r>
              <a:rPr lang="pt-BR" sz="2400" dirty="0"/>
              <a:t>hierarquia no nome do domínio ajuda fazer essa pesquisa mais eficiente</a:t>
            </a:r>
            <a:r>
              <a:rPr lang="pt-BR" sz="2400" dirty="0" smtClean="0"/>
              <a:t>.</a:t>
            </a:r>
          </a:p>
          <a:p>
            <a:endParaRPr lang="pt-BR" sz="2800" dirty="0" smtClean="0"/>
          </a:p>
          <a:p>
            <a:r>
              <a:rPr lang="pt-BR" sz="2800" dirty="0" smtClean="0"/>
              <a:t>Existem </a:t>
            </a:r>
            <a:r>
              <a:rPr lang="pt-BR" sz="2800" dirty="0"/>
              <a:t>servidores na internet com a única responsabilidade de descobrir o IP baseado no </a:t>
            </a:r>
            <a:r>
              <a:rPr lang="pt-BR" sz="2800" i="1" dirty="0" err="1"/>
              <a:t>domain</a:t>
            </a:r>
            <a:r>
              <a:rPr lang="pt-BR" sz="2800" i="1" dirty="0"/>
              <a:t> </a:t>
            </a:r>
            <a:r>
              <a:rPr lang="pt-BR" sz="2800" i="1" dirty="0" err="1"/>
              <a:t>name</a:t>
            </a:r>
            <a:r>
              <a:rPr lang="pt-BR" sz="2800" dirty="0"/>
              <a:t>! </a:t>
            </a:r>
            <a:endParaRPr lang="pt-BR" sz="2800" dirty="0" smtClean="0"/>
          </a:p>
          <a:p>
            <a:pPr marL="0" indent="0">
              <a:buNone/>
            </a:pPr>
            <a:endParaRPr lang="pt-BR" sz="2800" dirty="0" smtClean="0"/>
          </a:p>
          <a:p>
            <a:r>
              <a:rPr lang="pt-BR" sz="2800" dirty="0" smtClean="0"/>
              <a:t>O </a:t>
            </a:r>
            <a:r>
              <a:rPr lang="pt-BR" sz="2800" dirty="0"/>
              <a:t>comando </a:t>
            </a:r>
            <a:r>
              <a:rPr lang="pt-BR" sz="2800" b="1" i="1" dirty="0" err="1"/>
              <a:t>nslookup</a:t>
            </a:r>
            <a:r>
              <a:rPr lang="pt-BR" sz="2800" dirty="0"/>
              <a:t> faz justamente isso, </a:t>
            </a:r>
            <a:r>
              <a:rPr lang="pt-BR" sz="2800" b="1" dirty="0" smtClean="0"/>
              <a:t>acessa</a:t>
            </a:r>
            <a:r>
              <a:rPr lang="pt-BR" sz="2800" dirty="0" smtClean="0"/>
              <a:t> um </a:t>
            </a:r>
            <a:r>
              <a:rPr lang="pt-BR" sz="2800" b="1" dirty="0" smtClean="0"/>
              <a:t>servidor </a:t>
            </a:r>
            <a:r>
              <a:rPr lang="pt-BR" sz="2800" b="1" dirty="0"/>
              <a:t>de domínio </a:t>
            </a:r>
            <a:r>
              <a:rPr lang="pt-BR" sz="2800" dirty="0"/>
              <a:t>para descobrir o </a:t>
            </a:r>
            <a:r>
              <a:rPr lang="pt-BR" sz="2800" dirty="0" smtClean="0"/>
              <a:t>IP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Usando recursos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Navegando </a:t>
            </a:r>
            <a:r>
              <a:rPr lang="pt-BR" sz="2800" dirty="0"/>
              <a:t>dentro do </a:t>
            </a:r>
            <a:r>
              <a:rPr lang="pt-BR" sz="2800" dirty="0" smtClean="0"/>
              <a:t>site do IFMA mais </a:t>
            </a:r>
            <a:r>
              <a:rPr lang="pt-BR" sz="2800" dirty="0"/>
              <a:t>informações aparecem depois do nome do domínio. </a:t>
            </a:r>
            <a:endParaRPr lang="pt-BR" sz="2800" dirty="0" smtClean="0"/>
          </a:p>
          <a:p>
            <a:r>
              <a:rPr lang="pt-BR" sz="2800" dirty="0" smtClean="0"/>
              <a:t>Por </a:t>
            </a:r>
            <a:r>
              <a:rPr lang="pt-BR" sz="2800" dirty="0"/>
              <a:t>exemplo, para acessar a página principal dos cursos </a:t>
            </a:r>
            <a:r>
              <a:rPr lang="pt-BR" sz="2800" dirty="0" smtClean="0"/>
              <a:t>usamos </a:t>
            </a:r>
            <a:r>
              <a:rPr lang="pt-BR" sz="2800" dirty="0" smtClean="0">
                <a:solidFill>
                  <a:srgbClr val="FF0000"/>
                </a:solidFill>
              </a:rPr>
              <a:t>portal.ifma.edu.</a:t>
            </a:r>
            <a:r>
              <a:rPr lang="pt-BR" sz="2800" dirty="0" err="1" smtClean="0">
                <a:solidFill>
                  <a:srgbClr val="FF0000"/>
                </a:solidFill>
              </a:rPr>
              <a:t>br</a:t>
            </a:r>
            <a:r>
              <a:rPr lang="pt-BR" sz="2800" b="1" dirty="0" smtClean="0">
                <a:solidFill>
                  <a:srgbClr val="0070C0"/>
                </a:solidFill>
              </a:rPr>
              <a:t>/instituto/</a:t>
            </a:r>
            <a:r>
              <a:rPr lang="pt-BR" sz="2800" b="1" dirty="0" err="1" smtClean="0">
                <a:solidFill>
                  <a:srgbClr val="0070C0"/>
                </a:solidFill>
              </a:rPr>
              <a:t>normas-e-leis</a:t>
            </a:r>
            <a:r>
              <a:rPr lang="pt-BR" sz="2800" b="1" dirty="0" smtClean="0"/>
              <a:t>/</a:t>
            </a:r>
          </a:p>
          <a:p>
            <a:endParaRPr lang="pt-BR" sz="2800" dirty="0" smtClean="0"/>
          </a:p>
          <a:p>
            <a:r>
              <a:rPr lang="pt-BR" sz="2800" dirty="0" smtClean="0"/>
              <a:t>O</a:t>
            </a:r>
            <a:r>
              <a:rPr lang="pt-BR" sz="2800" b="1" dirty="0"/>
              <a:t> </a:t>
            </a:r>
            <a:r>
              <a:rPr lang="pt-BR" sz="2800" b="1" dirty="0" smtClean="0">
                <a:solidFill>
                  <a:srgbClr val="0070C0"/>
                </a:solidFill>
              </a:rPr>
              <a:t>/instituto/</a:t>
            </a:r>
            <a:r>
              <a:rPr lang="pt-BR" sz="2800" b="1" dirty="0" err="1" smtClean="0">
                <a:solidFill>
                  <a:srgbClr val="0070C0"/>
                </a:solidFill>
              </a:rPr>
              <a:t>normas-e-leis</a:t>
            </a:r>
            <a:r>
              <a:rPr lang="pt-BR" sz="2800" b="1" dirty="0" smtClean="0">
                <a:solidFill>
                  <a:srgbClr val="0070C0"/>
                </a:solidFill>
              </a:rPr>
              <a:t>/</a:t>
            </a:r>
            <a:r>
              <a:rPr lang="pt-BR" sz="2800" dirty="0"/>
              <a:t> é um recurso (</a:t>
            </a:r>
            <a:r>
              <a:rPr lang="pt-BR" sz="2800" b="1" dirty="0" err="1"/>
              <a:t>resource</a:t>
            </a:r>
            <a:r>
              <a:rPr lang="pt-BR" sz="2800" dirty="0"/>
              <a:t>) do site que gostaríamos de </a:t>
            </a:r>
            <a:r>
              <a:rPr lang="pt-BR" sz="2800" dirty="0" smtClean="0"/>
              <a:t>acessar</a:t>
            </a:r>
            <a:endParaRPr lang="pt-BR" sz="2800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 smtClean="0"/>
              <a:t>Estamos </a:t>
            </a:r>
            <a:r>
              <a:rPr lang="pt-BR" sz="2800" dirty="0"/>
              <a:t>usando umas regras bem definidas para descrever a localização de um recurso na web. </a:t>
            </a:r>
            <a:endParaRPr lang="pt-BR" sz="2800" dirty="0" smtClean="0"/>
          </a:p>
          <a:p>
            <a:r>
              <a:rPr lang="pt-BR" sz="2800" dirty="0" smtClean="0"/>
              <a:t>Todos </a:t>
            </a:r>
            <a:r>
              <a:rPr lang="pt-BR" sz="2800" dirty="0"/>
              <a:t>os endereços na web sempre seguem esse mesmo </a:t>
            </a:r>
            <a:r>
              <a:rPr lang="pt-BR" sz="2800" dirty="0" smtClean="0"/>
              <a:t>padrão: </a:t>
            </a:r>
          </a:p>
          <a:p>
            <a:pPr lvl="1"/>
            <a:r>
              <a:rPr lang="pt-BR" sz="2400" dirty="0" smtClean="0"/>
              <a:t>protocolo</a:t>
            </a:r>
            <a:r>
              <a:rPr lang="pt-BR" sz="2400" dirty="0"/>
              <a:t>://</a:t>
            </a:r>
            <a:r>
              <a:rPr lang="pt-BR" sz="2400" dirty="0" err="1">
                <a:solidFill>
                  <a:srgbClr val="FF0000"/>
                </a:solidFill>
              </a:rPr>
              <a:t>dominio</a:t>
            </a:r>
            <a:r>
              <a:rPr lang="pt-BR" sz="2400" dirty="0"/>
              <a:t>:</a:t>
            </a:r>
            <a:r>
              <a:rPr lang="pt-BR" sz="2400" dirty="0">
                <a:solidFill>
                  <a:schemeClr val="accent2">
                    <a:lumMod val="75000"/>
                  </a:schemeClr>
                </a:solidFill>
              </a:rPr>
              <a:t>porta</a:t>
            </a:r>
            <a:r>
              <a:rPr lang="pt-BR" sz="2400" dirty="0">
                <a:solidFill>
                  <a:srgbClr val="0070C0"/>
                </a:solidFill>
              </a:rPr>
              <a:t>/caminho/recurso</a:t>
            </a:r>
            <a:r>
              <a:rPr lang="pt-BR" sz="2400" dirty="0"/>
              <a:t>. </a:t>
            </a:r>
            <a:endParaRPr lang="pt-BR" sz="2400" dirty="0" smtClean="0"/>
          </a:p>
          <a:p>
            <a:endParaRPr lang="pt-BR" sz="2800" dirty="0" smtClean="0"/>
          </a:p>
          <a:p>
            <a:r>
              <a:rPr lang="pt-BR" sz="2800" dirty="0" smtClean="0"/>
              <a:t>Esse </a:t>
            </a:r>
            <a:r>
              <a:rPr lang="pt-BR" sz="2800" dirty="0"/>
              <a:t>padrão na verdade segue uma especificação que foi batizada de </a:t>
            </a:r>
            <a:r>
              <a:rPr lang="pt-BR" sz="2800" b="1" i="1" dirty="0" err="1"/>
              <a:t>Uniform</a:t>
            </a:r>
            <a:r>
              <a:rPr lang="pt-BR" sz="2800" b="1" i="1" dirty="0"/>
              <a:t> </a:t>
            </a:r>
            <a:r>
              <a:rPr lang="pt-BR" sz="2800" b="1" i="1" dirty="0" err="1"/>
              <a:t>Resource</a:t>
            </a:r>
            <a:r>
              <a:rPr lang="pt-BR" sz="2800" b="1" i="1" dirty="0"/>
              <a:t> </a:t>
            </a:r>
            <a:r>
              <a:rPr lang="pt-BR" sz="2800" b="1" i="1" dirty="0" err="1"/>
              <a:t>Locator</a:t>
            </a:r>
            <a:r>
              <a:rPr lang="pt-BR" sz="2800" dirty="0"/>
              <a:t>, abreviada como </a:t>
            </a:r>
            <a:r>
              <a:rPr lang="pt-BR" sz="2800" i="1" dirty="0"/>
              <a:t>URL</a:t>
            </a:r>
            <a:r>
              <a:rPr lang="pt-BR" sz="2800" dirty="0"/>
              <a:t>. </a:t>
            </a:r>
          </a:p>
          <a:p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URL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dirty="0" smtClean="0"/>
              <a:t>Resumindo</a:t>
            </a:r>
          </a:p>
          <a:p>
            <a:pPr lvl="1"/>
            <a:r>
              <a:rPr lang="pt-BR" b="1" dirty="0"/>
              <a:t>URL</a:t>
            </a:r>
            <a:r>
              <a:rPr lang="pt-BR" dirty="0"/>
              <a:t> são os endereços da Web</a:t>
            </a:r>
          </a:p>
          <a:p>
            <a:pPr lvl="1"/>
            <a:r>
              <a:rPr lang="pt-BR" dirty="0"/>
              <a:t>Uma URL começa com o protocolo (http://) seguido pelo </a:t>
            </a:r>
            <a:r>
              <a:rPr lang="pt-BR" b="1" dirty="0"/>
              <a:t>domínio</a:t>
            </a:r>
            <a:r>
              <a:rPr lang="pt-BR" dirty="0"/>
              <a:t> (</a:t>
            </a:r>
            <a:r>
              <a:rPr lang="pt-BR" dirty="0" smtClean="0"/>
              <a:t>www.ifma.edu.br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Após o domínio é especificado o </a:t>
            </a:r>
            <a:r>
              <a:rPr lang="pt-BR" b="1" dirty="0"/>
              <a:t>caminho</a:t>
            </a:r>
            <a:r>
              <a:rPr lang="pt-BR" dirty="0"/>
              <a:t> para um </a:t>
            </a:r>
            <a:r>
              <a:rPr lang="pt-BR" b="1" dirty="0"/>
              <a:t>recurso</a:t>
            </a:r>
            <a:r>
              <a:rPr lang="pt-BR" dirty="0"/>
              <a:t> </a:t>
            </a:r>
            <a:r>
              <a:rPr lang="pt-BR" dirty="0">
                <a:solidFill>
                  <a:srgbClr val="0070C0"/>
                </a:solidFill>
              </a:rPr>
              <a:t>(/</a:t>
            </a:r>
            <a:r>
              <a:rPr lang="pt-BR" dirty="0" smtClean="0">
                <a:solidFill>
                  <a:srgbClr val="0070C0"/>
                </a:solidFill>
              </a:rPr>
              <a:t>campus/</a:t>
            </a:r>
            <a:r>
              <a:rPr lang="pt-BR" dirty="0" err="1" smtClean="0">
                <a:solidFill>
                  <a:srgbClr val="0070C0"/>
                </a:solidFill>
              </a:rPr>
              <a:t>montecastelo</a:t>
            </a:r>
            <a:r>
              <a:rPr lang="pt-BR" dirty="0" smtClean="0"/>
              <a:t>)</a:t>
            </a:r>
            <a:endParaRPr lang="pt-BR" dirty="0"/>
          </a:p>
          <a:p>
            <a:pPr lvl="1"/>
            <a:r>
              <a:rPr lang="pt-BR" dirty="0"/>
              <a:t>Um </a:t>
            </a:r>
            <a:r>
              <a:rPr lang="pt-BR" b="1" dirty="0"/>
              <a:t>recurso</a:t>
            </a:r>
            <a:r>
              <a:rPr lang="pt-BR" dirty="0"/>
              <a:t> é algo concreto na aplicação que queremos acessar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Quanto mais o desenvolvedor entender as regras de comunicação da Internet, mais fácil será a criação de aplicações web.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Focaremos nas </a:t>
            </a:r>
            <a:r>
              <a:rPr lang="pt-BR" dirty="0" smtClean="0">
                <a:solidFill>
                  <a:srgbClr val="FF0000"/>
                </a:solidFill>
              </a:rPr>
              <a:t>regras de comunicação </a:t>
            </a:r>
            <a:r>
              <a:rPr lang="pt-BR" dirty="0" smtClean="0"/>
              <a:t>da web. </a:t>
            </a:r>
          </a:p>
          <a:p>
            <a:endParaRPr lang="pt-BR" b="1" dirty="0" smtClean="0"/>
          </a:p>
          <a:p>
            <a:r>
              <a:rPr lang="pt-BR" b="1" dirty="0" smtClean="0"/>
              <a:t>HTTP (</a:t>
            </a:r>
            <a:r>
              <a:rPr lang="pt-BR" b="1" dirty="0" err="1" smtClean="0"/>
              <a:t>HyperText</a:t>
            </a:r>
            <a:r>
              <a:rPr lang="pt-BR" b="1" dirty="0" smtClean="0"/>
              <a:t> </a:t>
            </a:r>
            <a:r>
              <a:rPr lang="pt-BR" b="1" dirty="0" err="1" smtClean="0"/>
              <a:t>Transfer</a:t>
            </a:r>
            <a:r>
              <a:rPr lang="pt-BR" b="1" dirty="0" smtClean="0"/>
              <a:t> </a:t>
            </a:r>
            <a:r>
              <a:rPr lang="pt-BR" b="1" dirty="0" err="1" smtClean="0"/>
              <a:t>Protocol</a:t>
            </a:r>
            <a:r>
              <a:rPr lang="pt-BR" b="1" dirty="0" smtClean="0"/>
              <a:t>)</a:t>
            </a:r>
          </a:p>
          <a:p>
            <a:pPr lvl="1"/>
            <a:r>
              <a:rPr lang="pt-BR" b="1" dirty="0" smtClean="0"/>
              <a:t>a sigla mais </a:t>
            </a:r>
            <a:r>
              <a:rPr lang="pt-BR" b="1" dirty="0" smtClean="0">
                <a:solidFill>
                  <a:srgbClr val="FF0000"/>
                </a:solidFill>
              </a:rPr>
              <a:t>importante</a:t>
            </a:r>
            <a:r>
              <a:rPr lang="pt-BR" b="1" dirty="0" smtClean="0"/>
              <a:t> da Web</a:t>
            </a:r>
          </a:p>
          <a:p>
            <a:pPr lvl="1"/>
            <a:endParaRPr lang="pt-BR" b="1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HTTP – Modelo Requisição - Resposta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5358"/>
          </a:xfrm>
        </p:spPr>
        <p:txBody>
          <a:bodyPr>
            <a:normAutofit/>
          </a:bodyPr>
          <a:lstStyle/>
          <a:p>
            <a:r>
              <a:rPr lang="pt-BR" sz="2800" b="1" dirty="0" smtClean="0"/>
              <a:t>A </a:t>
            </a:r>
            <a:r>
              <a:rPr lang="pt-BR" sz="2800" b="1" dirty="0"/>
              <a:t>comunicação sempre </a:t>
            </a:r>
            <a:r>
              <a:rPr lang="pt-BR" sz="2800" b="1" dirty="0" smtClean="0"/>
              <a:t>começa </a:t>
            </a:r>
            <a:r>
              <a:rPr lang="pt-BR" sz="2800" b="1" dirty="0"/>
              <a:t>com o cliente</a:t>
            </a:r>
            <a:r>
              <a:rPr lang="pt-BR" sz="2800" dirty="0"/>
              <a:t>: é ele quem pede as </a:t>
            </a:r>
            <a:r>
              <a:rPr lang="pt-BR" sz="2800" dirty="0" smtClean="0"/>
              <a:t>informações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</a:t>
            </a:r>
            <a:r>
              <a:rPr lang="pt-BR" sz="2400" dirty="0"/>
              <a:t>servidor </a:t>
            </a:r>
            <a:r>
              <a:rPr lang="pt-BR" sz="2400" b="1" dirty="0" smtClean="0">
                <a:solidFill>
                  <a:srgbClr val="FF0000"/>
                </a:solidFill>
              </a:rPr>
              <a:t>nunca </a:t>
            </a:r>
            <a:r>
              <a:rPr lang="pt-BR" sz="2400" b="1" dirty="0">
                <a:solidFill>
                  <a:srgbClr val="FF0000"/>
                </a:solidFill>
              </a:rPr>
              <a:t>inicia a comunicação!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 “tem memória curta”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Essa característica de cada requisição ser independente é chamada de </a:t>
            </a:r>
            <a:r>
              <a:rPr lang="pt-BR" b="1" dirty="0" err="1" smtClean="0"/>
              <a:t>stateless</a:t>
            </a:r>
            <a:r>
              <a:rPr lang="pt-BR" dirty="0" smtClean="0"/>
              <a:t>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HTTP </a:t>
            </a:r>
            <a:r>
              <a:rPr lang="pt-BR" i="1" dirty="0" smtClean="0"/>
              <a:t>não </a:t>
            </a:r>
            <a:r>
              <a:rPr lang="pt-BR" i="1" dirty="0"/>
              <a:t>mantém o estado de </a:t>
            </a:r>
            <a:r>
              <a:rPr lang="pt-BR" i="1" dirty="0" smtClean="0"/>
              <a:t>requisições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isso precisamos incluir em cada requisições todas as informações, </a:t>
            </a:r>
            <a:r>
              <a:rPr lang="pt-BR" dirty="0" smtClean="0"/>
              <a:t>sempre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o desenvolvedor este conhecimento é importante pois é justamente essa característica </a:t>
            </a:r>
            <a:r>
              <a:rPr lang="pt-BR" b="1" i="1" dirty="0" err="1"/>
              <a:t>stateless</a:t>
            </a:r>
            <a:r>
              <a:rPr lang="pt-BR" dirty="0"/>
              <a:t> que o </a:t>
            </a:r>
            <a:r>
              <a:rPr lang="pt-BR" b="1" dirty="0">
                <a:solidFill>
                  <a:srgbClr val="FF0000"/>
                </a:solidFill>
              </a:rPr>
              <a:t>atrapalha</a:t>
            </a:r>
            <a:r>
              <a:rPr lang="pt-BR" dirty="0"/>
              <a:t> no dia a </a:t>
            </a:r>
            <a:r>
              <a:rPr lang="pt-BR" dirty="0" smtClean="0"/>
              <a:t>dia</a:t>
            </a:r>
            <a:endParaRPr lang="pt-BR" dirty="0" smtClean="0"/>
          </a:p>
          <a:p>
            <a:pPr lvl="1"/>
            <a:r>
              <a:rPr lang="pt-BR" dirty="0" smtClean="0"/>
              <a:t>Ele </a:t>
            </a:r>
            <a:r>
              <a:rPr lang="pt-BR" dirty="0"/>
              <a:t>precisa preparar a aplicação web para que funcione bem usando o protocolo HTTP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IFMA se lembra de alguma forma que eu fiz </a:t>
            </a:r>
            <a:r>
              <a:rPr lang="pt-BR" dirty="0" err="1" smtClean="0"/>
              <a:t>login</a:t>
            </a:r>
            <a:r>
              <a:rPr lang="pt-BR" dirty="0" smtClean="0"/>
              <a:t> em uma requisição anterior.</a:t>
            </a:r>
          </a:p>
          <a:p>
            <a:pPr lvl="1"/>
            <a:endParaRPr lang="pt-BR" i="1" dirty="0" smtClean="0"/>
          </a:p>
          <a:p>
            <a:pPr lvl="1"/>
            <a:r>
              <a:rPr lang="pt-BR" i="1" dirty="0" smtClean="0"/>
              <a:t>Isso significa que o navegador envia em cada requisição informações sobre o meu usuário?</a:t>
            </a:r>
          </a:p>
          <a:p>
            <a:pPr lvl="2"/>
            <a:r>
              <a:rPr lang="pt-BR" dirty="0" smtClean="0"/>
              <a:t>Não seria seguro fazer isso</a:t>
            </a:r>
          </a:p>
          <a:p>
            <a:pPr lvl="2"/>
            <a:r>
              <a:rPr lang="pt-BR" dirty="0" smtClean="0"/>
              <a:t>Mas o navegador faz algo parecido</a:t>
            </a:r>
            <a:r>
              <a:rPr lang="pt-BR" i="1" dirty="0" smtClean="0"/>
              <a:t> 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Podemos fazer uma analogia com envio de cartas pelo correio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Lidando com sessões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Quando efetuamos o </a:t>
            </a:r>
            <a:r>
              <a:rPr lang="pt-BR" dirty="0" err="1" smtClean="0"/>
              <a:t>login</a:t>
            </a:r>
            <a:r>
              <a:rPr lang="pt-BR" dirty="0" smtClean="0"/>
              <a:t>, o IFMA valida os nossos dados</a:t>
            </a:r>
          </a:p>
          <a:p>
            <a:pPr lvl="1"/>
            <a:r>
              <a:rPr lang="pt-BR" dirty="0" smtClean="0"/>
              <a:t>Nesse momento, o servidor tem certeza que o usuário existe e gera uma </a:t>
            </a:r>
            <a:r>
              <a:rPr lang="pt-BR" b="1" dirty="0" smtClean="0"/>
              <a:t>identificação</a:t>
            </a:r>
            <a:r>
              <a:rPr lang="pt-BR" dirty="0" smtClean="0"/>
              <a:t> </a:t>
            </a:r>
            <a:r>
              <a:rPr lang="pt-BR" dirty="0" smtClean="0"/>
              <a:t>para </a:t>
            </a:r>
            <a:r>
              <a:rPr lang="pt-BR" dirty="0" smtClean="0"/>
              <a:t>o usuário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Essa </a:t>
            </a:r>
            <a:r>
              <a:rPr lang="pt-BR" dirty="0" smtClean="0"/>
              <a:t>identificação é um número de identificação temporária criado dinamicamente e muito difícil de adivinhar</a:t>
            </a:r>
          </a:p>
          <a:p>
            <a:pPr lvl="2"/>
            <a:r>
              <a:rPr lang="pt-BR" dirty="0" smtClean="0"/>
              <a:t>Este número será devolvido na resposta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Cookies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 navegador grava esse número em um arquivo especial para cada site, são os </a:t>
            </a:r>
            <a:r>
              <a:rPr lang="pt-BR" b="1" dirty="0" smtClean="0"/>
              <a:t>cookies</a:t>
            </a:r>
            <a:endParaRPr lang="pt-BR" dirty="0" smtClean="0"/>
          </a:p>
          <a:p>
            <a:r>
              <a:rPr lang="pt-BR" dirty="0" smtClean="0"/>
              <a:t>Normalmente o nome do cookie é algo como </a:t>
            </a:r>
            <a:r>
              <a:rPr lang="pt-BR" i="1" dirty="0" err="1" smtClean="0"/>
              <a:t>session</a:t>
            </a:r>
            <a:r>
              <a:rPr lang="pt-BR" i="1" dirty="0" smtClean="0"/>
              <a:t>-id</a:t>
            </a:r>
            <a:r>
              <a:rPr lang="pt-BR" dirty="0" smtClean="0"/>
              <a:t>, dependendo da plataforma utilizada ele pode se chamar de </a:t>
            </a:r>
            <a:r>
              <a:rPr lang="pt-BR" i="1" dirty="0" smtClean="0">
                <a:solidFill>
                  <a:srgbClr val="FF0000"/>
                </a:solidFill>
              </a:rPr>
              <a:t>PHPSESSID</a:t>
            </a:r>
            <a:r>
              <a:rPr lang="pt-BR" dirty="0" smtClean="0"/>
              <a:t>,  </a:t>
            </a:r>
            <a:r>
              <a:rPr lang="pt-BR" i="1" dirty="0" err="1" smtClean="0"/>
              <a:t>ASP.NET_SessionId</a:t>
            </a:r>
            <a:r>
              <a:rPr lang="pt-BR" dirty="0" smtClean="0"/>
              <a:t> ou </a:t>
            </a:r>
            <a:r>
              <a:rPr lang="pt-BR" i="1" dirty="0" smtClean="0">
                <a:solidFill>
                  <a:srgbClr val="FF0000"/>
                </a:solidFill>
              </a:rPr>
              <a:t>JSESSIONID</a:t>
            </a:r>
            <a:r>
              <a:rPr lang="pt-BR" dirty="0" smtClean="0"/>
              <a:t> ou outro nome que foi </a:t>
            </a:r>
            <a:r>
              <a:rPr lang="pt-BR" dirty="0" smtClean="0"/>
              <a:t>inventado</a:t>
            </a:r>
            <a:endParaRPr lang="pt-BR" dirty="0" smtClean="0"/>
          </a:p>
          <a:p>
            <a:r>
              <a:rPr lang="pt-BR" dirty="0" smtClean="0"/>
              <a:t>Como </a:t>
            </a:r>
            <a:r>
              <a:rPr lang="pt-BR" dirty="0" smtClean="0"/>
              <a:t>o protocolo HTTP é </a:t>
            </a:r>
            <a:r>
              <a:rPr lang="pt-BR" i="1" dirty="0" err="1" smtClean="0"/>
              <a:t>stateless</a:t>
            </a:r>
            <a:r>
              <a:rPr lang="pt-BR" dirty="0" smtClean="0"/>
              <a:t> por natureza, todas as plataformas ajudam a gerar esse número e a </a:t>
            </a:r>
            <a:r>
              <a:rPr lang="pt-BR" b="1" dirty="0" smtClean="0"/>
              <a:t>criar o cookie</a:t>
            </a:r>
            <a:r>
              <a:rPr lang="pt-BR" dirty="0" smtClean="0"/>
              <a:t> de maneira transparente</a:t>
            </a:r>
          </a:p>
          <a:p>
            <a:r>
              <a:rPr lang="pt-BR" dirty="0" smtClean="0"/>
              <a:t>Um exemplo clássico é um carrinho de compras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HTTP – Códigos de respostas mais comuns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1xx</a:t>
            </a:r>
            <a:r>
              <a:rPr lang="pt-BR" sz="2400" dirty="0" smtClean="0"/>
              <a:t> Informativa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2xx</a:t>
            </a:r>
            <a:r>
              <a:rPr lang="pt-BR" sz="2400" dirty="0" smtClean="0"/>
              <a:t> Sucesso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3xx</a:t>
            </a:r>
            <a:r>
              <a:rPr lang="pt-BR" sz="2400" dirty="0" smtClean="0"/>
              <a:t> Redirecionamento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4xx</a:t>
            </a:r>
            <a:r>
              <a:rPr lang="pt-BR" sz="2400" dirty="0" smtClean="0"/>
              <a:t> Erro de cliente</a:t>
            </a:r>
          </a:p>
          <a:p>
            <a:r>
              <a:rPr lang="pt-BR" sz="2400" dirty="0" smtClean="0">
                <a:solidFill>
                  <a:srgbClr val="FF0000"/>
                </a:solidFill>
              </a:rPr>
              <a:t>5xx</a:t>
            </a:r>
            <a:r>
              <a:rPr lang="pt-BR" sz="2400" dirty="0" smtClean="0"/>
              <a:t> outros erros (no lado servidor)</a:t>
            </a:r>
          </a:p>
          <a:p>
            <a:pPr lvl="1"/>
            <a:endParaRPr lang="pt-BR" sz="1800" dirty="0" smtClean="0">
              <a:hlinkClick r:id="rId3"/>
            </a:endParaRPr>
          </a:p>
          <a:p>
            <a:pPr lvl="1"/>
            <a:r>
              <a:rPr lang="pt-BR" sz="1800" dirty="0" smtClean="0">
                <a:hlinkClick r:id="rId3"/>
              </a:rPr>
              <a:t>https</a:t>
            </a:r>
            <a:r>
              <a:rPr lang="pt-BR" sz="1800" dirty="0" smtClean="0">
                <a:hlinkClick r:id="rId3"/>
              </a:rPr>
              <a:t>://pt.wikipedia.org/wiki/Lista_de_c%C3%B3digos_de_status_HTTP</a:t>
            </a:r>
            <a:endParaRPr lang="pt-BR" sz="1800" dirty="0" smtClean="0"/>
          </a:p>
          <a:p>
            <a:endParaRPr lang="pt-BR" sz="1800" dirty="0" smtClean="0"/>
          </a:p>
          <a:p>
            <a:r>
              <a:rPr lang="pt-BR" sz="1800" dirty="0" smtClean="0"/>
              <a:t>Link que explica os códigos HTTP de forma divertida</a:t>
            </a:r>
          </a:p>
          <a:p>
            <a:pPr lvl="1"/>
            <a:r>
              <a:rPr lang="pt-BR" sz="1800" dirty="0" smtClean="0">
                <a:hlinkClick r:id="rId4"/>
              </a:rPr>
              <a:t>http://httpstatusdogs.com/</a:t>
            </a:r>
            <a:endParaRPr lang="pt-BR" sz="1800" dirty="0" smtClean="0"/>
          </a:p>
          <a:p>
            <a:pPr lvl="1"/>
            <a:endParaRPr lang="pt-BR" sz="1400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da Requisição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http://www.youtube.com/</a:t>
            </a:r>
            <a:r>
              <a:rPr lang="pt-BR" sz="2400" b="1" dirty="0" smtClean="0"/>
              <a:t>results?</a:t>
            </a:r>
            <a:r>
              <a:rPr lang="pt-BR" sz="2400" dirty="0" smtClean="0">
                <a:solidFill>
                  <a:srgbClr val="FF0000"/>
                </a:solidFill>
              </a:rPr>
              <a:t>search_query</a:t>
            </a:r>
            <a:r>
              <a:rPr lang="pt-BR" sz="2400" dirty="0" smtClean="0"/>
              <a:t>=</a:t>
            </a:r>
            <a:r>
              <a:rPr lang="pt-BR" sz="2400" dirty="0" smtClean="0">
                <a:solidFill>
                  <a:srgbClr val="0070C0"/>
                </a:solidFill>
              </a:rPr>
              <a:t>PHP</a:t>
            </a:r>
          </a:p>
          <a:p>
            <a:pPr lvl="1"/>
            <a:r>
              <a:rPr lang="pt-BR" sz="2400" dirty="0" smtClean="0"/>
              <a:t>O parâmetro se chama </a:t>
            </a:r>
            <a:r>
              <a:rPr lang="pt-BR" sz="2400" dirty="0" err="1" smtClean="0"/>
              <a:t>search_query</a:t>
            </a:r>
            <a:r>
              <a:rPr lang="pt-BR" sz="2400" dirty="0" smtClean="0"/>
              <a:t> com o valor PHP. </a:t>
            </a:r>
          </a:p>
          <a:p>
            <a:pPr lvl="1"/>
            <a:r>
              <a:rPr lang="pt-BR" sz="2400" dirty="0" smtClean="0"/>
              <a:t>Esses parâmetros da URL normalmente são chamados de </a:t>
            </a:r>
            <a:r>
              <a:rPr lang="pt-BR" sz="2400" b="1" dirty="0" err="1" smtClean="0"/>
              <a:t>Query</a:t>
            </a:r>
            <a:r>
              <a:rPr lang="pt-BR" sz="2400" b="1" dirty="0" smtClean="0"/>
              <a:t> </a:t>
            </a:r>
            <a:r>
              <a:rPr lang="pt-BR" sz="2400" b="1" dirty="0" err="1" smtClean="0"/>
              <a:t>Params</a:t>
            </a:r>
            <a:r>
              <a:rPr lang="pt-BR" sz="2400" dirty="0" smtClean="0"/>
              <a:t>. </a:t>
            </a:r>
          </a:p>
          <a:p>
            <a:pPr lvl="1"/>
            <a:r>
              <a:rPr lang="pt-BR" sz="2400" dirty="0" smtClean="0"/>
              <a:t>O HTTP permite enviar mais de uma parâmetro, basta concatenar o próximo parâmetro através do </a:t>
            </a:r>
            <a:r>
              <a:rPr lang="pt-BR" sz="2400" dirty="0" err="1" smtClean="0"/>
              <a:t>caracter</a:t>
            </a:r>
            <a:r>
              <a:rPr lang="pt-BR" sz="2400" dirty="0" smtClean="0">
                <a:solidFill>
                  <a:srgbClr val="FF0000"/>
                </a:solidFill>
              </a:rPr>
              <a:t> &amp;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com o método GET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29575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É </a:t>
            </a:r>
            <a:r>
              <a:rPr lang="pt-BR" sz="2800" dirty="0" smtClean="0"/>
              <a:t>útil quando queremos deixar os parâmetros </a:t>
            </a:r>
            <a:r>
              <a:rPr lang="pt-BR" sz="2800" dirty="0" smtClean="0"/>
              <a:t>visíveis</a:t>
            </a:r>
            <a:endParaRPr lang="pt-BR" sz="2800" dirty="0" smtClean="0"/>
          </a:p>
          <a:p>
            <a:pPr lvl="1"/>
            <a:r>
              <a:rPr lang="pt-BR" sz="2400" dirty="0" smtClean="0"/>
              <a:t>Podemos </a:t>
            </a:r>
            <a:r>
              <a:rPr lang="pt-BR" sz="2400" dirty="0" smtClean="0"/>
              <a:t>facilmente guardar a URL com os parâmetros para repetir a requisição algum momento depois</a:t>
            </a:r>
          </a:p>
          <a:p>
            <a:pPr lvl="1"/>
            <a:r>
              <a:rPr lang="pt-BR" sz="2400" dirty="0" smtClean="0"/>
              <a:t>Mas NÃO é uma boa opção na hora de enviar credencias como </a:t>
            </a:r>
            <a:r>
              <a:rPr lang="pt-BR" sz="2400" i="1" dirty="0" err="1" smtClean="0"/>
              <a:t>login</a:t>
            </a:r>
            <a:r>
              <a:rPr lang="pt-BR" sz="2400" dirty="0" smtClean="0"/>
              <a:t> e </a:t>
            </a:r>
            <a:r>
              <a:rPr lang="pt-BR" sz="2400" i="1" dirty="0" smtClean="0"/>
              <a:t>senha</a:t>
            </a:r>
          </a:p>
          <a:p>
            <a:pPr lvl="2"/>
            <a:r>
              <a:rPr lang="pt-BR" dirty="0" smtClean="0"/>
              <a:t>Imagina que você efetue o </a:t>
            </a:r>
            <a:r>
              <a:rPr lang="pt-BR" i="1" dirty="0" err="1" smtClean="0"/>
              <a:t>login</a:t>
            </a:r>
            <a:r>
              <a:rPr lang="pt-BR" dirty="0" smtClean="0"/>
              <a:t> no seu banco e na URL pareça: </a:t>
            </a:r>
            <a:r>
              <a:rPr lang="pt-BR" sz="2000" dirty="0" smtClean="0">
                <a:solidFill>
                  <a:srgbClr val="FF0000"/>
                </a:solidFill>
              </a:rPr>
              <a:t>https://www.bb.com.br/auth?login=</a:t>
            </a:r>
            <a:r>
              <a:rPr lang="pt-BR" sz="2000" b="1" dirty="0" smtClean="0">
                <a:solidFill>
                  <a:srgbClr val="0070C0"/>
                </a:solidFill>
              </a:rPr>
              <a:t>joao</a:t>
            </a:r>
            <a:r>
              <a:rPr lang="pt-BR" sz="2000" dirty="0" smtClean="0">
                <a:solidFill>
                  <a:srgbClr val="FF0000"/>
                </a:solidFill>
              </a:rPr>
              <a:t>&amp;password=</a:t>
            </a:r>
            <a:r>
              <a:rPr lang="pt-BR" sz="2000" b="1" dirty="0" smtClean="0">
                <a:solidFill>
                  <a:srgbClr val="0070C0"/>
                </a:solidFill>
              </a:rPr>
              <a:t>secreta</a:t>
            </a:r>
            <a:endParaRPr lang="pt-BR" b="1" dirty="0" smtClean="0">
              <a:solidFill>
                <a:srgbClr val="0070C0"/>
              </a:solidFill>
            </a:endParaRP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HTTP </a:t>
            </a:r>
            <a:r>
              <a:rPr lang="pt-BR" dirty="0" err="1" smtClean="0"/>
              <a:t>Post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Usando o POST, o navegador envia os dados do formulário no corpo da requisição e não na URL!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Outros métodos HTTP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>
                <a:solidFill>
                  <a:srgbClr val="FF0000"/>
                </a:solidFill>
              </a:rPr>
              <a:t>DELETE</a:t>
            </a:r>
            <a:r>
              <a:rPr lang="pt-BR" sz="2400" dirty="0" smtClean="0"/>
              <a:t> - enviar uma requisição com a intenção de remover um </a:t>
            </a:r>
            <a:r>
              <a:rPr lang="pt-BR" sz="2400" dirty="0" smtClean="0"/>
              <a:t>recurso</a:t>
            </a:r>
          </a:p>
          <a:p>
            <a:endParaRPr lang="pt-BR" sz="2400" dirty="0" smtClean="0"/>
          </a:p>
          <a:p>
            <a:r>
              <a:rPr lang="pt-BR" sz="2400" dirty="0" smtClean="0">
                <a:solidFill>
                  <a:srgbClr val="FF0000"/>
                </a:solidFill>
              </a:rPr>
              <a:t>PUT</a:t>
            </a:r>
            <a:r>
              <a:rPr lang="pt-BR" sz="2400" dirty="0" smtClean="0"/>
              <a:t> para atualizar informações no servidor</a:t>
            </a:r>
          </a:p>
          <a:p>
            <a:pPr lvl="1"/>
            <a:r>
              <a:rPr lang="pt-BR" sz="2000" dirty="0" smtClean="0"/>
              <a:t>Estes métodos vem ganhando importância com</a:t>
            </a:r>
          </a:p>
          <a:p>
            <a:pPr lvl="2"/>
            <a:r>
              <a:rPr lang="pt-BR" sz="1800" dirty="0" smtClean="0"/>
              <a:t>Serviços Web.</a:t>
            </a:r>
          </a:p>
          <a:p>
            <a:pPr lvl="2"/>
            <a:r>
              <a:rPr lang="pt-BR" sz="1800" dirty="0" smtClean="0"/>
              <a:t>Requisições Ajax</a:t>
            </a:r>
          </a:p>
          <a:p>
            <a:pPr lvl="2"/>
            <a:r>
              <a:rPr lang="pt-BR" sz="1800" dirty="0" err="1" smtClean="0"/>
              <a:t>Ruby</a:t>
            </a:r>
            <a:r>
              <a:rPr lang="pt-BR" sz="1800" dirty="0" smtClean="0"/>
              <a:t> </a:t>
            </a:r>
            <a:r>
              <a:rPr lang="pt-BR" sz="1800" dirty="0" err="1" smtClean="0"/>
              <a:t>on</a:t>
            </a:r>
            <a:r>
              <a:rPr lang="pt-BR" sz="1800" dirty="0" smtClean="0"/>
              <a:t> </a:t>
            </a:r>
            <a:r>
              <a:rPr lang="pt-BR" sz="1800" dirty="0" err="1" smtClean="0"/>
              <a:t>Rails</a:t>
            </a:r>
            <a:endParaRPr lang="pt-BR" sz="1800" dirty="0"/>
          </a:p>
        </p:txBody>
      </p:sp>
      <p:sp>
        <p:nvSpPr>
          <p:cNvPr id="4" name="Retângulo 3"/>
          <p:cNvSpPr/>
          <p:nvPr/>
        </p:nvSpPr>
        <p:spPr>
          <a:xfrm>
            <a:off x="4433776" y="3806456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spAutoFit/>
          </a:bodyPr>
          <a:lstStyle/>
          <a:p>
            <a:r>
              <a:rPr lang="pt-BR" dirty="0" smtClean="0"/>
              <a:t> </a:t>
            </a:r>
            <a:r>
              <a:rPr lang="pt-BR" dirty="0" err="1" smtClean="0"/>
              <a:t>RestFull</a:t>
            </a:r>
            <a:r>
              <a:rPr lang="pt-BR" dirty="0" smtClean="0"/>
              <a:t> são usados nas seguintes categorias</a:t>
            </a:r>
          </a:p>
          <a:p>
            <a:pPr lvl="1"/>
            <a:r>
              <a:rPr lang="pt-BR" dirty="0" smtClean="0"/>
              <a:t>GET – Pegar dados</a:t>
            </a:r>
            <a:br>
              <a:rPr lang="pt-BR" dirty="0" smtClean="0"/>
            </a:br>
            <a:r>
              <a:rPr lang="pt-BR" dirty="0" smtClean="0"/>
              <a:t>PUT – Atualizar dados</a:t>
            </a:r>
            <a:br>
              <a:rPr lang="pt-BR" dirty="0" smtClean="0"/>
            </a:br>
            <a:r>
              <a:rPr lang="pt-BR" b="1" dirty="0" smtClean="0">
                <a:solidFill>
                  <a:srgbClr val="FF0000"/>
                </a:solidFill>
              </a:rPr>
              <a:t>POST – Inserir dados</a:t>
            </a:r>
            <a:br>
              <a:rPr lang="pt-BR" b="1" dirty="0" smtClean="0">
                <a:solidFill>
                  <a:srgbClr val="FF0000"/>
                </a:solidFill>
              </a:rPr>
            </a:br>
            <a:r>
              <a:rPr lang="pt-BR" b="1" dirty="0" smtClean="0">
                <a:solidFill>
                  <a:srgbClr val="FF0000"/>
                </a:solidFill>
              </a:rPr>
              <a:t>DELETE – Deletar dados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57200" y="5664498"/>
            <a:ext cx="4338083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 smtClean="0"/>
              <a:t>$.</a:t>
            </a:r>
            <a:r>
              <a:rPr lang="pt-BR" sz="1600" dirty="0" err="1" smtClean="0"/>
              <a:t>ajax</a:t>
            </a:r>
            <a:r>
              <a:rPr lang="pt-BR" sz="1600" dirty="0" smtClean="0"/>
              <a:t>({ url: '/script.</a:t>
            </a:r>
            <a:r>
              <a:rPr lang="pt-BR" sz="1600" dirty="0" err="1" smtClean="0"/>
              <a:t>cgi</a:t>
            </a:r>
            <a:r>
              <a:rPr lang="pt-BR" sz="1600" dirty="0" smtClean="0"/>
              <a:t>', 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 smtClean="0"/>
              <a:t>             </a:t>
            </a:r>
            <a:r>
              <a:rPr lang="pt-BR" sz="1600" dirty="0" err="1" smtClean="0"/>
              <a:t>type</a:t>
            </a:r>
            <a:r>
              <a:rPr lang="pt-BR" sz="1600" dirty="0" smtClean="0"/>
              <a:t>: ‘</a:t>
            </a:r>
            <a:r>
              <a:rPr lang="pt-BR" sz="1600" dirty="0" smtClean="0">
                <a:solidFill>
                  <a:srgbClr val="FF0000"/>
                </a:solidFill>
              </a:rPr>
              <a:t>PUT</a:t>
            </a:r>
            <a:r>
              <a:rPr lang="pt-BR" sz="1600" dirty="0" smtClean="0"/>
              <a:t>’, //'DELETE', 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1600" dirty="0" smtClean="0"/>
              <a:t>             </a:t>
            </a:r>
            <a:r>
              <a:rPr lang="pt-BR" sz="1600" dirty="0" err="1" smtClean="0"/>
              <a:t>success</a:t>
            </a:r>
            <a:r>
              <a:rPr lang="pt-BR" sz="1600" dirty="0" smtClean="0"/>
              <a:t>: </a:t>
            </a:r>
            <a:r>
              <a:rPr lang="pt-BR" sz="1600" dirty="0" err="1" smtClean="0"/>
              <a:t>function</a:t>
            </a:r>
            <a:r>
              <a:rPr lang="pt-BR" sz="1600" dirty="0" smtClean="0"/>
              <a:t>(</a:t>
            </a:r>
            <a:r>
              <a:rPr lang="pt-BR" sz="1600" dirty="0" err="1" smtClean="0"/>
              <a:t>result</a:t>
            </a:r>
            <a:r>
              <a:rPr lang="pt-BR" sz="1600" dirty="0" smtClean="0"/>
              <a:t>) {  } });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modelo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O protocolo HTTP segue o modelo </a:t>
            </a:r>
            <a:r>
              <a:rPr lang="pt-BR" b="1" dirty="0" smtClean="0"/>
              <a:t>Cliente-Servidor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dirty="0"/>
              <a:t>cliente pede informações e o servidor responde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Navegador </a:t>
            </a:r>
            <a:r>
              <a:rPr lang="pt-BR" dirty="0"/>
              <a:t>(como </a:t>
            </a:r>
            <a:r>
              <a:rPr lang="pt-BR" dirty="0" err="1"/>
              <a:t>Chrome</a:t>
            </a:r>
            <a:r>
              <a:rPr lang="pt-BR" dirty="0"/>
              <a:t> ou Firefox) representa </a:t>
            </a:r>
            <a:r>
              <a:rPr lang="pt-BR" dirty="0" smtClean="0"/>
              <a:t>o cliente</a:t>
            </a:r>
          </a:p>
          <a:p>
            <a:endParaRPr lang="pt-BR" dirty="0"/>
          </a:p>
        </p:txBody>
      </p:sp>
      <p:pic>
        <p:nvPicPr>
          <p:cNvPr id="2050" name="Picture 2" descr="http://upload.wikimedia.org/wikipedia/commons/thumb/c/c9/Client-server-model.svg/2000px-Client-server-model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50" y="2737994"/>
            <a:ext cx="3690964" cy="2214578"/>
          </a:xfrm>
          <a:prstGeom prst="rect">
            <a:avLst/>
          </a:prstGeom>
          <a:noFill/>
        </p:spPr>
      </p:pic>
      <p:pic>
        <p:nvPicPr>
          <p:cNvPr id="2052" name="Picture 4" descr="https://support.evvnt.com/hc/en-us/article_attachments/200859568/browser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5721467"/>
            <a:ext cx="2881292" cy="7793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modelo de comunicação C/S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u="sng" dirty="0"/>
              <a:t>navegador </a:t>
            </a:r>
            <a:r>
              <a:rPr lang="pt-BR" b="1" u="sng" dirty="0"/>
              <a:t>inicia</a:t>
            </a:r>
            <a:r>
              <a:rPr lang="pt-BR" u="sng" dirty="0"/>
              <a:t> a comunicação</a:t>
            </a:r>
            <a:r>
              <a:rPr lang="pt-BR" dirty="0"/>
              <a:t> e pede informações do servidor, que responde e serve o conteúdo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servidor pode ter </a:t>
            </a:r>
            <a:r>
              <a:rPr lang="pt-BR" b="1" dirty="0"/>
              <a:t>vários clientes </a:t>
            </a:r>
            <a:r>
              <a:rPr lang="pt-BR" dirty="0"/>
              <a:t>ao mesmo tempo. Ou seja, </a:t>
            </a:r>
            <a:r>
              <a:rPr lang="pt-BR" dirty="0" smtClean="0"/>
              <a:t>vários </a:t>
            </a:r>
            <a:r>
              <a:rPr lang="pt-BR" dirty="0"/>
              <a:t>alunos </a:t>
            </a:r>
            <a:r>
              <a:rPr lang="pt-BR" dirty="0" smtClean="0"/>
              <a:t>podem acessar </a:t>
            </a:r>
            <a:r>
              <a:rPr lang="pt-BR" dirty="0"/>
              <a:t>o </a:t>
            </a:r>
            <a:r>
              <a:rPr lang="pt-BR" dirty="0" smtClean="0"/>
              <a:t>portal do IFMA (servidor) simultaneamente</a:t>
            </a:r>
          </a:p>
          <a:p>
            <a:r>
              <a:rPr lang="pt-BR" dirty="0" smtClean="0"/>
              <a:t>O </a:t>
            </a:r>
            <a:r>
              <a:rPr lang="pt-BR" b="1" dirty="0" smtClean="0"/>
              <a:t>papel</a:t>
            </a:r>
            <a:r>
              <a:rPr lang="pt-BR" dirty="0" smtClean="0"/>
              <a:t> </a:t>
            </a:r>
            <a:r>
              <a:rPr lang="pt-BR" dirty="0"/>
              <a:t>do </a:t>
            </a:r>
            <a:r>
              <a:rPr lang="pt-BR" b="1" dirty="0"/>
              <a:t>HTTP</a:t>
            </a:r>
            <a:r>
              <a:rPr lang="pt-BR" dirty="0"/>
              <a:t> entre Cliente e </a:t>
            </a:r>
            <a:r>
              <a:rPr lang="pt-BR" dirty="0" smtClean="0"/>
              <a:t>Servidor é </a:t>
            </a:r>
            <a:r>
              <a:rPr lang="pt-BR" b="1" dirty="0" smtClean="0"/>
              <a:t>garantir as regras </a:t>
            </a:r>
            <a:r>
              <a:rPr lang="pt-BR" dirty="0" smtClean="0"/>
              <a:t>de comunicação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Web Segura - HTTPS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r>
              <a:rPr lang="pt-BR" dirty="0" smtClean="0"/>
              <a:t>HTTP é texto puro</a:t>
            </a:r>
            <a:endParaRPr lang="pt-BR" dirty="0"/>
          </a:p>
        </p:txBody>
      </p:sp>
      <p:pic>
        <p:nvPicPr>
          <p:cNvPr id="21506" name="Picture 2" descr="http://www.deskshare.com/resources/articles/images/wcm_internetstreaming_network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7356" y="2357430"/>
            <a:ext cx="5038725" cy="2343151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2571736" y="2714620"/>
            <a:ext cx="126656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b="1" dirty="0" err="1" smtClean="0"/>
              <a:t>Login</a:t>
            </a:r>
            <a:r>
              <a:rPr lang="pt-BR" sz="1400" b="1" dirty="0" smtClean="0"/>
              <a:t>: </a:t>
            </a:r>
            <a:r>
              <a:rPr lang="pt-BR" sz="1400" b="1" dirty="0" err="1" smtClean="0"/>
              <a:t>joao</a:t>
            </a:r>
            <a:endParaRPr lang="pt-BR" sz="1400" b="1" dirty="0" smtClean="0"/>
          </a:p>
          <a:p>
            <a:r>
              <a:rPr lang="pt-BR" sz="1400" b="1" dirty="0" smtClean="0"/>
              <a:t>Senha: secreta</a:t>
            </a:r>
            <a:endParaRPr lang="pt-BR" sz="14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214810" y="2000240"/>
            <a:ext cx="126656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b="1" dirty="0" err="1" smtClean="0"/>
              <a:t>Login</a:t>
            </a:r>
            <a:r>
              <a:rPr lang="pt-BR" sz="1400" b="1" dirty="0" smtClean="0"/>
              <a:t>: </a:t>
            </a:r>
            <a:r>
              <a:rPr lang="pt-BR" sz="1400" b="1" dirty="0" err="1" smtClean="0"/>
              <a:t>joao</a:t>
            </a:r>
            <a:endParaRPr lang="pt-BR" sz="1400" b="1" dirty="0" smtClean="0"/>
          </a:p>
          <a:p>
            <a:r>
              <a:rPr lang="pt-BR" sz="1400" b="1" dirty="0" smtClean="0"/>
              <a:t>Senha: secreta</a:t>
            </a:r>
            <a:endParaRPr lang="pt-BR" sz="1400" b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4357686" y="4643446"/>
            <a:ext cx="1266565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sz="1400" b="1" dirty="0" err="1" smtClean="0"/>
              <a:t>Login</a:t>
            </a:r>
            <a:r>
              <a:rPr lang="pt-BR" sz="1400" b="1" dirty="0" smtClean="0"/>
              <a:t>: </a:t>
            </a:r>
            <a:r>
              <a:rPr lang="pt-BR" sz="1400" b="1" dirty="0" err="1" smtClean="0"/>
              <a:t>joao</a:t>
            </a:r>
            <a:endParaRPr lang="pt-BR" sz="1400" b="1" dirty="0" smtClean="0"/>
          </a:p>
          <a:p>
            <a:r>
              <a:rPr lang="pt-BR" sz="1400" b="1" dirty="0" smtClean="0"/>
              <a:t>Senha: secreta</a:t>
            </a:r>
            <a:endParaRPr lang="pt-BR" sz="1400" b="1" dirty="0"/>
          </a:p>
        </p:txBody>
      </p:sp>
      <p:sp>
        <p:nvSpPr>
          <p:cNvPr id="8" name="Retângulo 7"/>
          <p:cNvSpPr/>
          <p:nvPr/>
        </p:nvSpPr>
        <p:spPr>
          <a:xfrm>
            <a:off x="1500166" y="5643578"/>
            <a:ext cx="4572000" cy="70788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pt-BR" sz="2000" dirty="0" smtClean="0"/>
              <a:t>Qualquer </a:t>
            </a:r>
            <a:r>
              <a:rPr lang="pt-BR" sz="2000" dirty="0"/>
              <a:t>servidor no meio pode espionar os dados enviados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Certificado digital - a identificação na </a:t>
            </a:r>
            <a:r>
              <a:rPr lang="pt-BR" b="1" dirty="0" smtClean="0"/>
              <a:t>web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2886" y="1669985"/>
            <a:ext cx="4329114" cy="4199187"/>
          </a:xfrm>
        </p:spPr>
        <p:txBody>
          <a:bodyPr>
            <a:normAutofit/>
          </a:bodyPr>
          <a:lstStyle/>
          <a:p>
            <a:r>
              <a:rPr lang="pt-BR" sz="2400" dirty="0"/>
              <a:t>A web segura trabalha bem parecida com a vida </a:t>
            </a:r>
            <a:r>
              <a:rPr lang="pt-BR" sz="2400" dirty="0" smtClean="0"/>
              <a:t>real </a:t>
            </a:r>
          </a:p>
          <a:p>
            <a:pPr lvl="1"/>
            <a:r>
              <a:rPr lang="pt-BR" sz="2200" dirty="0" smtClean="0"/>
              <a:t>Uma </a:t>
            </a:r>
            <a:r>
              <a:rPr lang="pt-BR" sz="2200" dirty="0"/>
              <a:t>pessoa possui uma identidade </a:t>
            </a:r>
            <a:r>
              <a:rPr lang="pt-BR" sz="2200" dirty="0" smtClean="0"/>
              <a:t>para </a:t>
            </a:r>
            <a:r>
              <a:rPr lang="pt-BR" sz="2200" dirty="0"/>
              <a:t>se </a:t>
            </a:r>
            <a:r>
              <a:rPr lang="pt-BR" sz="2200" dirty="0" smtClean="0"/>
              <a:t>identificar</a:t>
            </a:r>
          </a:p>
          <a:p>
            <a:pPr lvl="1">
              <a:buNone/>
            </a:pPr>
            <a:endParaRPr lang="pt-BR" sz="2000" dirty="0" smtClean="0"/>
          </a:p>
          <a:p>
            <a:r>
              <a:rPr lang="pt-BR" sz="2400" dirty="0" smtClean="0"/>
              <a:t>Na </a:t>
            </a:r>
            <a:r>
              <a:rPr lang="pt-BR" sz="2400" dirty="0"/>
              <a:t>web isso funciona bem parecido, só que a identidade é chamada de </a:t>
            </a:r>
            <a:r>
              <a:rPr lang="pt-BR" sz="2400" b="1" dirty="0"/>
              <a:t>certificado </a:t>
            </a:r>
            <a:r>
              <a:rPr lang="pt-BR" sz="2400" b="1" dirty="0" smtClean="0"/>
              <a:t>digital</a:t>
            </a:r>
            <a:endParaRPr lang="pt-BR" sz="24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 l="25625" t="25834" r="21406" b="7499"/>
          <a:stretch>
            <a:fillRect/>
          </a:stretch>
        </p:blipFill>
        <p:spPr bwMode="auto">
          <a:xfrm>
            <a:off x="4758603" y="1869323"/>
            <a:ext cx="3928197" cy="27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Autoridade </a:t>
            </a:r>
            <a:r>
              <a:rPr lang="pt-BR" b="1" dirty="0" smtClean="0"/>
              <a:t>Certificadora</a:t>
            </a:r>
            <a:br>
              <a:rPr lang="pt-BR" b="1" dirty="0" smtClean="0"/>
            </a:br>
            <a:r>
              <a:rPr lang="pt-BR" sz="3100" dirty="0" smtClean="0"/>
              <a:t>(CA - </a:t>
            </a:r>
            <a:r>
              <a:rPr lang="pt-BR" sz="3100" i="1" dirty="0" err="1" smtClean="0"/>
              <a:t>Certificate</a:t>
            </a:r>
            <a:r>
              <a:rPr lang="pt-BR" sz="3100" i="1" dirty="0" smtClean="0"/>
              <a:t> </a:t>
            </a:r>
            <a:r>
              <a:rPr lang="pt-BR" sz="3100" i="1" dirty="0" err="1" smtClean="0"/>
              <a:t>Authority</a:t>
            </a:r>
            <a:r>
              <a:rPr lang="pt-BR" sz="3100" dirty="0" smtClean="0"/>
              <a:t>)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Existem </a:t>
            </a:r>
            <a:r>
              <a:rPr lang="pt-BR" b="1" dirty="0" smtClean="0"/>
              <a:t>poucas</a:t>
            </a:r>
            <a:r>
              <a:rPr lang="pt-BR" dirty="0" smtClean="0"/>
              <a:t> </a:t>
            </a:r>
            <a:r>
              <a:rPr lang="pt-BR" i="1" dirty="0" smtClean="0"/>
              <a:t>autoridades certificadoras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navegador conhece essas entidades e confia nelas como na vida real pessoas confiam que o RG foi emitido por um órgão do governo. </a:t>
            </a:r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b="1" dirty="0"/>
              <a:t>certificado</a:t>
            </a:r>
            <a:r>
              <a:rPr lang="pt-BR" dirty="0"/>
              <a:t> possui uma </a:t>
            </a:r>
            <a:r>
              <a:rPr lang="pt-BR" b="1" dirty="0"/>
              <a:t>validade</a:t>
            </a:r>
            <a:r>
              <a:rPr lang="pt-BR" dirty="0"/>
              <a:t> como o </a:t>
            </a:r>
            <a:r>
              <a:rPr lang="pt-BR" dirty="0" smtClean="0"/>
              <a:t>RG</a:t>
            </a:r>
          </a:p>
          <a:p>
            <a:pPr lvl="1">
              <a:buNone/>
            </a:pPr>
            <a:endParaRPr lang="pt-BR" dirty="0" smtClean="0"/>
          </a:p>
          <a:p>
            <a:r>
              <a:rPr lang="pt-BR" dirty="0" smtClean="0"/>
              <a:t>É </a:t>
            </a:r>
            <a:r>
              <a:rPr lang="pt-BR" dirty="0"/>
              <a:t>um órgão que garante ao navegador e ao usuário que a identidade de um site é realmente válida. </a:t>
            </a:r>
            <a:endParaRPr lang="pt-BR" dirty="0" smtClean="0"/>
          </a:p>
          <a:p>
            <a:pPr lvl="1"/>
            <a:r>
              <a:rPr lang="pt-BR" dirty="0" smtClean="0"/>
              <a:t>Portanto</a:t>
            </a:r>
            <a:r>
              <a:rPr lang="pt-BR" dirty="0"/>
              <a:t>, podemos trocar informações com </a:t>
            </a:r>
            <a:r>
              <a:rPr lang="pt-BR" dirty="0" smtClean="0"/>
              <a:t>este site </a:t>
            </a:r>
            <a:r>
              <a:rPr lang="pt-BR" dirty="0"/>
              <a:t>sem riscos!</a:t>
            </a:r>
          </a:p>
          <a:p>
            <a:pPr lvl="1"/>
            <a:r>
              <a:rPr lang="pt-BR" dirty="0" smtClean="0"/>
              <a:t>Essa </a:t>
            </a:r>
            <a:r>
              <a:rPr lang="pt-BR" dirty="0"/>
              <a:t>garantia é feita através de uma </a:t>
            </a:r>
            <a:r>
              <a:rPr lang="pt-BR" b="1" dirty="0"/>
              <a:t>assinatura digital</a:t>
            </a:r>
            <a:r>
              <a:rPr lang="pt-BR" dirty="0"/>
              <a:t>. A autoridade certificadora </a:t>
            </a:r>
            <a:r>
              <a:rPr lang="pt-BR" b="1" dirty="0" smtClean="0"/>
              <a:t>assina </a:t>
            </a:r>
            <a:r>
              <a:rPr lang="pt-BR" b="1" dirty="0"/>
              <a:t>digitalmente</a:t>
            </a:r>
            <a:r>
              <a:rPr lang="pt-BR" dirty="0"/>
              <a:t> o certificado</a:t>
            </a:r>
            <a:r>
              <a:rPr lang="pt-BR" dirty="0" smtClean="0"/>
              <a:t>!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Certificado Digital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Por qual motivo usamos o certificado digital?</a:t>
            </a:r>
          </a:p>
          <a:p>
            <a:pPr lvl="1"/>
            <a:r>
              <a:rPr lang="pt-BR" dirty="0" smtClean="0"/>
              <a:t>Prova uma identidade para um site, onde temos informações sobre o seu domínio e a data de expiração desse certificado.</a:t>
            </a:r>
          </a:p>
          <a:p>
            <a:pPr lvl="1"/>
            <a:r>
              <a:rPr lang="pt-BR" dirty="0" smtClean="0"/>
              <a:t>Além disso, o certificado ainda guarda a </a:t>
            </a:r>
            <a:r>
              <a:rPr lang="pt-BR" b="1" dirty="0" smtClean="0"/>
              <a:t>chave pública </a:t>
            </a:r>
            <a:r>
              <a:rPr lang="pt-BR" dirty="0" smtClean="0"/>
              <a:t>que é utilizada para criptografar (cifrar) os dados trafegados entre cliente e servidor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Chaves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80744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Na </a:t>
            </a:r>
            <a:r>
              <a:rPr lang="pt-BR" dirty="0"/>
              <a:t>hora de desenvolver uma aplicação web normalmente não é preciso se preocupar se é HTTP ou </a:t>
            </a:r>
            <a:r>
              <a:rPr lang="pt-BR" dirty="0" err="1"/>
              <a:t>HTTPs</a:t>
            </a:r>
            <a:r>
              <a:rPr lang="pt-BR" dirty="0"/>
              <a:t>, qual é a chave pública ou certificado etc.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Usar </a:t>
            </a:r>
            <a:r>
              <a:rPr lang="pt-BR" b="1" dirty="0"/>
              <a:t>HTTPS é </a:t>
            </a:r>
            <a:r>
              <a:rPr lang="pt-BR" b="1" i="1" dirty="0"/>
              <a:t>apenas uma configuração na </a:t>
            </a:r>
            <a:r>
              <a:rPr lang="pt-BR" b="1" i="1" dirty="0" err="1"/>
              <a:t>infraestrutura</a:t>
            </a:r>
            <a:r>
              <a:rPr lang="pt-BR" b="1" i="1" dirty="0"/>
              <a:t> do servidor </a:t>
            </a:r>
            <a:r>
              <a:rPr lang="pt-BR" i="1" dirty="0"/>
              <a:t>e normalmente não causa mudanças no desenvolvimento na aplicação </a:t>
            </a:r>
            <a:r>
              <a:rPr lang="pt-BR" i="1" dirty="0" smtClean="0"/>
              <a:t>web</a:t>
            </a:r>
            <a:endParaRPr lang="pt-B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937</Words>
  <Application>Microsoft Office PowerPoint</Application>
  <PresentationFormat>Apresentação na tela (4:3)</PresentationFormat>
  <Paragraphs>204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HTTP e Fundamentos da Web</vt:lpstr>
      <vt:lpstr>Introdução</vt:lpstr>
      <vt:lpstr>O modelo de comunicação</vt:lpstr>
      <vt:lpstr>O modelo de comunicação C/S</vt:lpstr>
      <vt:lpstr>A Web Segura - HTTPS</vt:lpstr>
      <vt:lpstr>Certificado digital - a identificação na web</vt:lpstr>
      <vt:lpstr>Autoridade Certificadora (CA - Certificate Authority) </vt:lpstr>
      <vt:lpstr>Certificado Digital</vt:lpstr>
      <vt:lpstr>Chaves</vt:lpstr>
      <vt:lpstr>Segurança</vt:lpstr>
      <vt:lpstr>Parte II</vt:lpstr>
      <vt:lpstr>Domínios e URLs</vt:lpstr>
      <vt:lpstr>Domínios e URLs</vt:lpstr>
      <vt:lpstr>Domínios e URLs</vt:lpstr>
      <vt:lpstr>Portas </vt:lpstr>
      <vt:lpstr>DNS</vt:lpstr>
      <vt:lpstr>Usando recursos</vt:lpstr>
      <vt:lpstr>URL</vt:lpstr>
      <vt:lpstr>URL</vt:lpstr>
      <vt:lpstr>HTTP – Modelo Requisição - Resposta</vt:lpstr>
      <vt:lpstr>HTTP “tem memória curta”</vt:lpstr>
      <vt:lpstr>Lidando com sessões</vt:lpstr>
      <vt:lpstr>Lidando com sessões</vt:lpstr>
      <vt:lpstr>Cookies</vt:lpstr>
      <vt:lpstr>HTTP – Códigos de respostas mais comuns</vt:lpstr>
      <vt:lpstr>Parâmetros da Requisição</vt:lpstr>
      <vt:lpstr>Parâmetros com o método GET</vt:lpstr>
      <vt:lpstr>Método HTTP Post</vt:lpstr>
      <vt:lpstr>Outros métodos HTTP</vt:lpstr>
    </vt:vector>
  </TitlesOfParts>
  <Company>IFMA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NTI - Prog. Visual CCH</dc:creator>
  <cp:lastModifiedBy>Joao Carlos Pinheiro</cp:lastModifiedBy>
  <cp:revision>82</cp:revision>
  <dcterms:created xsi:type="dcterms:W3CDTF">2013-08-06T12:57:56Z</dcterms:created>
  <dcterms:modified xsi:type="dcterms:W3CDTF">2017-06-28T21:16:31Z</dcterms:modified>
</cp:coreProperties>
</file>