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4FB7D0"/>
    <a:srgbClr val="1BA29A"/>
    <a:srgbClr val="1AA3C2"/>
    <a:srgbClr val="19A4C2"/>
    <a:srgbClr val="1AA29C"/>
    <a:srgbClr val="1AA29D"/>
    <a:srgbClr val="229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>
            <a:lvl1pPr>
              <a:defRPr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2295C2"/>
            </a:solidFill>
            <a:ln>
              <a:noFill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A29A"/>
            </a:solidFill>
            <a:ln>
              <a:noFill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14" name="Picture 2" descr="https://www.docker.com/sites/all/themes/docker/assets/images/banner_image_2451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377"/>
            <a:ext cx="1219200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  <a:latin typeface="Arial Nova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518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22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91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55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73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68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02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09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8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8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4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8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1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6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2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5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2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1"/>
            <a:ext cx="1428751" cy="6999890"/>
            <a:chOff x="1320800" y="0"/>
            <a:chExt cx="1428751" cy="5331619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31619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19A4C2"/>
            </a:solidFill>
            <a:ln>
              <a:noFill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1320800" y="2380"/>
              <a:ext cx="1117600" cy="5276851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</p:grpSp>
      <p:pic>
        <p:nvPicPr>
          <p:cNvPr id="14" name="Picture 6" descr="https://docs.docker.com/images/banner_image_24515.png"/>
          <p:cNvPicPr>
            <a:picLocks noChangeAspect="1" noChangeArrowheads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13"/>
          <a:stretch/>
        </p:blipFill>
        <p:spPr bwMode="auto">
          <a:xfrm flipH="1">
            <a:off x="0" y="0"/>
            <a:ext cx="12192000" cy="243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81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Arial Nova" panose="020B05040202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Arial Nova Light" panose="020B0304020202020204" pitchFamily="34" charset="0"/>
          <a:ea typeface="+mn-ea"/>
          <a:cs typeface="Arial Nova Light" panose="020B03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Arial Nova Light" panose="020B0304020202020204" pitchFamily="34" charset="0"/>
          <a:ea typeface="+mn-ea"/>
          <a:cs typeface="Arial Nova Light" panose="020B0304020202020204" pitchFamily="34" charset="0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Arial Nova Light" panose="020B0304020202020204" pitchFamily="34" charset="0"/>
          <a:ea typeface="+mn-ea"/>
          <a:cs typeface="Arial Nova Light" panose="020B0304020202020204" pitchFamily="34" charset="0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Arial Nova Light" panose="020B0304020202020204" pitchFamily="34" charset="0"/>
          <a:ea typeface="+mn-ea"/>
          <a:cs typeface="Arial Nova Light" panose="020B0304020202020204" pitchFamily="34" charset="0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Arial Nova Light" panose="020B0304020202020204" pitchFamily="34" charset="0"/>
          <a:ea typeface="+mn-ea"/>
          <a:cs typeface="Arial Nova Light" panose="020B03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433" y="323204"/>
            <a:ext cx="4655051" cy="415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3772785"/>
            <a:ext cx="10018713" cy="339355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Jenkins</a:t>
            </a:r>
          </a:p>
          <a:p>
            <a:r>
              <a:rPr lang="en-GB" dirty="0"/>
              <a:t>Jira</a:t>
            </a:r>
          </a:p>
          <a:p>
            <a:r>
              <a:rPr lang="en-GB" dirty="0"/>
              <a:t>Nexus</a:t>
            </a:r>
          </a:p>
          <a:p>
            <a:r>
              <a:rPr lang="en-GB" dirty="0"/>
              <a:t>Postfix</a:t>
            </a:r>
          </a:p>
          <a:p>
            <a:r>
              <a:rPr lang="en-GB" dirty="0"/>
              <a:t>Tomcat</a:t>
            </a:r>
          </a:p>
          <a:p>
            <a:r>
              <a:rPr lang="en-GB" dirty="0" err="1"/>
              <a:t>Urbancode</a:t>
            </a:r>
            <a:r>
              <a:rPr lang="en-GB" dirty="0"/>
              <a:t> Deploy</a:t>
            </a:r>
          </a:p>
          <a:p>
            <a:r>
              <a:rPr lang="en-GB" dirty="0" err="1"/>
              <a:t>Zabbix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89436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673988"/>
              </p:ext>
            </p:extLst>
          </p:nvPr>
        </p:nvGraphicFramePr>
        <p:xfrm>
          <a:off x="1356722" y="2628988"/>
          <a:ext cx="10146301" cy="32189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4996">
                  <a:extLst>
                    <a:ext uri="{9D8B030D-6E8A-4147-A177-3AD203B41FA5}">
                      <a16:colId xmlns:a16="http://schemas.microsoft.com/office/drawing/2014/main" val="1901133086"/>
                    </a:ext>
                  </a:extLst>
                </a:gridCol>
                <a:gridCol w="1484924">
                  <a:extLst>
                    <a:ext uri="{9D8B030D-6E8A-4147-A177-3AD203B41FA5}">
                      <a16:colId xmlns:a16="http://schemas.microsoft.com/office/drawing/2014/main" val="2783121505"/>
                    </a:ext>
                  </a:extLst>
                </a:gridCol>
                <a:gridCol w="896040">
                  <a:extLst>
                    <a:ext uri="{9D8B030D-6E8A-4147-A177-3AD203B41FA5}">
                      <a16:colId xmlns:a16="http://schemas.microsoft.com/office/drawing/2014/main" val="3321041726"/>
                    </a:ext>
                  </a:extLst>
                </a:gridCol>
                <a:gridCol w="864511">
                  <a:extLst>
                    <a:ext uri="{9D8B030D-6E8A-4147-A177-3AD203B41FA5}">
                      <a16:colId xmlns:a16="http://schemas.microsoft.com/office/drawing/2014/main" val="650004350"/>
                    </a:ext>
                  </a:extLst>
                </a:gridCol>
                <a:gridCol w="963166">
                  <a:extLst>
                    <a:ext uri="{9D8B030D-6E8A-4147-A177-3AD203B41FA5}">
                      <a16:colId xmlns:a16="http://schemas.microsoft.com/office/drawing/2014/main" val="2815784264"/>
                    </a:ext>
                  </a:extLst>
                </a:gridCol>
                <a:gridCol w="963166">
                  <a:extLst>
                    <a:ext uri="{9D8B030D-6E8A-4147-A177-3AD203B41FA5}">
                      <a16:colId xmlns:a16="http://schemas.microsoft.com/office/drawing/2014/main" val="3711650793"/>
                    </a:ext>
                  </a:extLst>
                </a:gridCol>
                <a:gridCol w="963166">
                  <a:extLst>
                    <a:ext uri="{9D8B030D-6E8A-4147-A177-3AD203B41FA5}">
                      <a16:colId xmlns:a16="http://schemas.microsoft.com/office/drawing/2014/main" val="1390128764"/>
                    </a:ext>
                  </a:extLst>
                </a:gridCol>
                <a:gridCol w="963166">
                  <a:extLst>
                    <a:ext uri="{9D8B030D-6E8A-4147-A177-3AD203B41FA5}">
                      <a16:colId xmlns:a16="http://schemas.microsoft.com/office/drawing/2014/main" val="3644389566"/>
                    </a:ext>
                  </a:extLst>
                </a:gridCol>
                <a:gridCol w="963166">
                  <a:extLst>
                    <a:ext uri="{9D8B030D-6E8A-4147-A177-3AD203B41FA5}">
                      <a16:colId xmlns:a16="http://schemas.microsoft.com/office/drawing/2014/main" val="981904496"/>
                    </a:ext>
                  </a:extLst>
                </a:gridCol>
              </a:tblGrid>
              <a:tr h="6437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Java (Latest)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Java 7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Maven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MySQL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Apache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PHP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CentOS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PostFix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652877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Jenkins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9739826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Jira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995626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Nexus</a:t>
                      </a:r>
                      <a:endParaRPr lang="en-GB" sz="140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7538085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Postfix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-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5560839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Tomcat</a:t>
                      </a:r>
                      <a:endParaRPr lang="en-GB" sz="140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3383171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Urbancode Deploy</a:t>
                      </a:r>
                      <a:endParaRPr lang="en-GB" sz="140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6440433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Zabbix</a:t>
                      </a:r>
                      <a:endParaRPr lang="en-GB" sz="140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6508157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Puppet Enterprise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5347243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56721" y="5847907"/>
            <a:ext cx="101463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Arial Nova Light" panose="020B0304020202020204" pitchFamily="34" charset="0"/>
              </a:rPr>
              <a:t>Key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Arial Nova Light" panose="020B0304020202020204" pitchFamily="34" charset="0"/>
              </a:rPr>
              <a:t>: X = Mandatory		O = Optional 	- = Not Applicable</a:t>
            </a:r>
            <a:b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Arial Nova Light" panose="020B0304020202020204" pitchFamily="34" charset="0"/>
              </a:rPr>
            </a:b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Arial Nova Light" panose="020B0304020202020204" pitchFamily="34" charset="0"/>
              </a:rPr>
              <a:t>N.B. 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Arial Nova Light" panose="020B0304020202020204" pitchFamily="34" charset="0"/>
              </a:rPr>
              <a:t>Everything else will be running Ubuntu Server 16.04 LTS. </a:t>
            </a:r>
            <a:endParaRPr kumimoji="0" lang="en-GB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446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6" y="2666999"/>
            <a:ext cx="10885714" cy="3662549"/>
          </a:xfrm>
        </p:spPr>
        <p:txBody>
          <a:bodyPr>
            <a:normAutofit/>
          </a:bodyPr>
          <a:lstStyle/>
          <a:p>
            <a:r>
              <a:rPr lang="en-GB" dirty="0"/>
              <a:t>Ubuntu 16:04 LTS</a:t>
            </a:r>
          </a:p>
          <a:p>
            <a:pPr lvl="1"/>
            <a:r>
              <a:rPr lang="en-GB" dirty="0"/>
              <a:t>Java base</a:t>
            </a:r>
          </a:p>
          <a:p>
            <a:pPr lvl="1"/>
            <a:r>
              <a:rPr lang="en-GB" dirty="0"/>
              <a:t>MySQL base</a:t>
            </a:r>
          </a:p>
          <a:p>
            <a:r>
              <a:rPr lang="en-GB" dirty="0"/>
              <a:t>CENTOS 7</a:t>
            </a:r>
          </a:p>
          <a:p>
            <a:endParaRPr lang="en-GB" dirty="0"/>
          </a:p>
          <a:p>
            <a:r>
              <a:rPr lang="en-GB" dirty="0"/>
              <a:t>Images contain only what they need in order for the application or service to run</a:t>
            </a:r>
          </a:p>
          <a:p>
            <a:pPr lvl="1"/>
            <a:r>
              <a:rPr lang="en-GB" dirty="0"/>
              <a:t>E.g. no Java on containers that do not need it.</a:t>
            </a:r>
          </a:p>
        </p:txBody>
      </p:sp>
    </p:spTree>
    <p:extLst>
      <p:ext uri="{BB962C8B-B14F-4D97-AF65-F5344CB8AC3E}">
        <p14:creationId xmlns:p14="http://schemas.microsoft.com/office/powerpoint/2010/main" val="3212071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of making modules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415" y="2524496"/>
            <a:ext cx="7562503" cy="4232562"/>
          </a:xfrm>
        </p:spPr>
      </p:pic>
    </p:spTree>
    <p:extLst>
      <p:ext uri="{BB962C8B-B14F-4D97-AF65-F5344CB8AC3E}">
        <p14:creationId xmlns:p14="http://schemas.microsoft.com/office/powerpoint/2010/main" val="4102750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733107"/>
            <a:ext cx="10018713" cy="705292"/>
          </a:xfrm>
        </p:spPr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932819"/>
            <a:ext cx="10707690" cy="3788615"/>
          </a:xfrm>
        </p:spPr>
        <p:txBody>
          <a:bodyPr>
            <a:normAutofit fontScale="77500" lnSpcReduction="20000"/>
          </a:bodyPr>
          <a:lstStyle/>
          <a:p>
            <a:r>
              <a:rPr lang="en-GB" dirty="0" err="1"/>
              <a:t>Urbancode</a:t>
            </a:r>
            <a:r>
              <a:rPr lang="en-GB" dirty="0"/>
              <a:t> Deploy – Silent installer doesn’t work</a:t>
            </a:r>
          </a:p>
          <a:p>
            <a:pPr lvl="1"/>
            <a:r>
              <a:rPr lang="en-GB" dirty="0"/>
              <a:t>This is specific to version 6.2.2 (Latest)</a:t>
            </a:r>
          </a:p>
          <a:p>
            <a:pPr lvl="1"/>
            <a:r>
              <a:rPr lang="en-GB" dirty="0"/>
              <a:t>IBM’s workaround does not work in Docker		</a:t>
            </a:r>
          </a:p>
          <a:p>
            <a:pPr lvl="1"/>
            <a:r>
              <a:rPr lang="en-GB" dirty="0"/>
              <a:t>IBM do not provide older versions</a:t>
            </a:r>
          </a:p>
          <a:p>
            <a:endParaRPr lang="en-GB" dirty="0"/>
          </a:p>
          <a:p>
            <a:r>
              <a:rPr lang="en-GB" dirty="0"/>
              <a:t>Tomcat – Does not run properly as non-root</a:t>
            </a:r>
          </a:p>
          <a:p>
            <a:pPr lvl="1"/>
            <a:r>
              <a:rPr lang="en-GB" dirty="0"/>
              <a:t>Tried </a:t>
            </a:r>
            <a:r>
              <a:rPr lang="en-GB" dirty="0" err="1">
                <a:solidFill>
                  <a:srgbClr val="00FF00"/>
                </a:solidFill>
                <a:latin typeface="Consolas" panose="020B0609020204030204" pitchFamily="49" charset="0"/>
              </a:rPr>
              <a:t>chown</a:t>
            </a:r>
            <a:r>
              <a:rPr lang="en-GB" dirty="0">
                <a:solidFill>
                  <a:srgbClr val="00FF00"/>
                </a:solidFill>
                <a:latin typeface="Consolas" panose="020B0609020204030204" pitchFamily="49" charset="0"/>
              </a:rPr>
              <a:t> –R </a:t>
            </a:r>
            <a:r>
              <a:rPr lang="en-GB" dirty="0" err="1">
                <a:solidFill>
                  <a:srgbClr val="00FF00"/>
                </a:solidFill>
                <a:latin typeface="Consolas" panose="020B0609020204030204" pitchFamily="49" charset="0"/>
              </a:rPr>
              <a:t>tomcat:tomcat</a:t>
            </a:r>
            <a:r>
              <a:rPr lang="en-GB" dirty="0">
                <a:solidFill>
                  <a:srgbClr val="00FF00"/>
                </a:solidFill>
                <a:latin typeface="Consolas" panose="020B0609020204030204" pitchFamily="49" charset="0"/>
              </a:rPr>
              <a:t> 	</a:t>
            </a:r>
            <a:r>
              <a:rPr lang="en-GB" dirty="0" err="1">
                <a:solidFill>
                  <a:srgbClr val="00FF00"/>
                </a:solidFill>
                <a:latin typeface="Consolas" panose="020B0609020204030204" pitchFamily="49" charset="0"/>
              </a:rPr>
              <a:t>chmod</a:t>
            </a:r>
            <a:r>
              <a:rPr lang="en-GB" dirty="0">
                <a:solidFill>
                  <a:srgbClr val="00FF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FF00"/>
                </a:solidFill>
                <a:latin typeface="Consolas" panose="020B0609020204030204" pitchFamily="49" charset="0"/>
              </a:rPr>
              <a:t>a+x</a:t>
            </a:r>
            <a:r>
              <a:rPr lang="en-GB" dirty="0">
                <a:solidFill>
                  <a:srgbClr val="00FF00"/>
                </a:solidFill>
                <a:latin typeface="Consolas" panose="020B0609020204030204" pitchFamily="49" charset="0"/>
              </a:rPr>
              <a:t> and 	</a:t>
            </a:r>
            <a:r>
              <a:rPr lang="en-GB" dirty="0" err="1">
                <a:solidFill>
                  <a:srgbClr val="00FF00"/>
                </a:solidFill>
                <a:latin typeface="Consolas" panose="020B0609020204030204" pitchFamily="49" charset="0"/>
              </a:rPr>
              <a:t>chmod</a:t>
            </a:r>
            <a:r>
              <a:rPr lang="en-GB" dirty="0">
                <a:solidFill>
                  <a:srgbClr val="00FF00"/>
                </a:solidFill>
                <a:latin typeface="Consolas" panose="020B0609020204030204" pitchFamily="49" charset="0"/>
              </a:rPr>
              <a:t> 777  </a:t>
            </a:r>
          </a:p>
          <a:p>
            <a:pPr lvl="1"/>
            <a:endParaRPr lang="en-GB" dirty="0"/>
          </a:p>
          <a:p>
            <a:r>
              <a:rPr lang="en-GB" dirty="0"/>
              <a:t>Postfix – Since I don’t know</a:t>
            </a:r>
          </a:p>
          <a:p>
            <a:pPr lvl="1"/>
            <a:r>
              <a:rPr lang="en-GB" dirty="0"/>
              <a:t>Unable to test this</a:t>
            </a:r>
          </a:p>
          <a:p>
            <a:pPr lvl="1"/>
            <a:r>
              <a:rPr lang="en-GB" dirty="0"/>
              <a:t>Seems to involve a lot of configuration and managing certificates.</a:t>
            </a:r>
          </a:p>
          <a:p>
            <a:pPr lvl="1"/>
            <a:endParaRPr lang="en-GB" dirty="0"/>
          </a:p>
        </p:txBody>
      </p:sp>
      <p:pic>
        <p:nvPicPr>
          <p:cNvPr id="2052" name="Picture 4" descr="http://www.pngall.com/wp-content/uploads/2016/05/Trollf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712" y="191380"/>
            <a:ext cx="2075711" cy="168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talk-docker.herokuapp.com/img/docker-monstr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8" y="-829755"/>
            <a:ext cx="3640765" cy="27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80323" y="3788228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n-IN" dirty="0">
                <a:latin typeface="Consolas" panose="020B0609020204030204" pitchFamily="49" charset="0"/>
              </a:rPr>
              <a:t>(╯ರ ~ ರ）╯︵ ┻━┻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2062" name="Picture 14" descr="Image result for grumpy f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258" y="4157560"/>
            <a:ext cx="2640968" cy="175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953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To-do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redundancies via the use of storage containers</a:t>
            </a:r>
          </a:p>
          <a:p>
            <a:r>
              <a:rPr lang="en-GB" dirty="0"/>
              <a:t>The use of Volumes</a:t>
            </a:r>
          </a:p>
          <a:p>
            <a:r>
              <a:rPr lang="en-GB" dirty="0" err="1"/>
              <a:t>Urbancode</a:t>
            </a:r>
            <a:r>
              <a:rPr lang="en-GB" dirty="0"/>
              <a:t> deploy with the use of MySQL</a:t>
            </a:r>
          </a:p>
          <a:p>
            <a:r>
              <a:rPr lang="en-GB" dirty="0"/>
              <a:t>Puppet Enterprise</a:t>
            </a:r>
          </a:p>
          <a:p>
            <a:r>
              <a:rPr lang="en-GB" dirty="0"/>
              <a:t>The dreaded Postfix of doom </a:t>
            </a:r>
          </a:p>
        </p:txBody>
      </p:sp>
    </p:spTree>
    <p:extLst>
      <p:ext uri="{BB962C8B-B14F-4D97-AF65-F5344CB8AC3E}">
        <p14:creationId xmlns:p14="http://schemas.microsoft.com/office/powerpoint/2010/main" val="2519971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136</TotalTime>
  <Words>162</Words>
  <Application>Microsoft Office PowerPoint</Application>
  <PresentationFormat>Widescreen</PresentationFormat>
  <Paragraphs>122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Nova</vt:lpstr>
      <vt:lpstr>Arial Nova Light</vt:lpstr>
      <vt:lpstr>Calibri</vt:lpstr>
      <vt:lpstr>Consolas</vt:lpstr>
      <vt:lpstr>Corbel</vt:lpstr>
      <vt:lpstr>Tunga</vt:lpstr>
      <vt:lpstr>Parallax</vt:lpstr>
      <vt:lpstr>Project</vt:lpstr>
      <vt:lpstr>Modules</vt:lpstr>
      <vt:lpstr>Dependencies</vt:lpstr>
      <vt:lpstr>Base Images</vt:lpstr>
      <vt:lpstr>Process of making modules</vt:lpstr>
      <vt:lpstr>Problems</vt:lpstr>
      <vt:lpstr>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Che</dc:creator>
  <cp:lastModifiedBy>Johnny Che</cp:lastModifiedBy>
  <cp:revision>16</cp:revision>
  <dcterms:created xsi:type="dcterms:W3CDTF">2016-12-11T22:25:35Z</dcterms:created>
  <dcterms:modified xsi:type="dcterms:W3CDTF">2016-12-12T00:43:33Z</dcterms:modified>
</cp:coreProperties>
</file>