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7"/>
    <p:restoredTop sz="94676"/>
  </p:normalViewPr>
  <p:slideViewPr>
    <p:cSldViewPr snapToGrid="0" snapToObjects="1" showGuides="1">
      <p:cViewPr varScale="1">
        <p:scale>
          <a:sx n="108" d="100"/>
          <a:sy n="108" d="100"/>
        </p:scale>
        <p:origin x="15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C72D4-E2C2-8E43-98D0-EDF06CA9DCD9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9652-0360-B34F-8512-663C1BBBF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D186-42B8-4C42-B2CC-805B83F8F9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4DC1-82F1-1548-816A-7358BFF8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 Accuracy and Marker Number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5" y="1358900"/>
            <a:ext cx="8495772" cy="5097463"/>
          </a:xfrm>
        </p:spPr>
      </p:pic>
    </p:spTree>
    <p:extLst>
      <p:ext uri="{BB962C8B-B14F-4D97-AF65-F5344CB8AC3E}">
        <p14:creationId xmlns:p14="http://schemas.microsoft.com/office/powerpoint/2010/main" val="195882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365126"/>
            <a:ext cx="8583168" cy="1325563"/>
          </a:xfrm>
        </p:spPr>
        <p:txBody>
          <a:bodyPr/>
          <a:lstStyle/>
          <a:p>
            <a:r>
              <a:rPr lang="en-US" dirty="0"/>
              <a:t>✭Genomic </a:t>
            </a:r>
            <a:r>
              <a:rPr lang="en-US" dirty="0" smtClean="0"/>
              <a:t>Selection Marker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 accuracy increases with more markers</a:t>
            </a:r>
          </a:p>
          <a:p>
            <a:endParaRPr lang="en-US" dirty="0"/>
          </a:p>
          <a:p>
            <a:r>
              <a:rPr lang="en-US" dirty="0" smtClean="0"/>
              <a:t>As higher number of markers are used increases in accuracy are not as great</a:t>
            </a:r>
          </a:p>
          <a:p>
            <a:endParaRPr lang="en-US" dirty="0"/>
          </a:p>
          <a:p>
            <a:r>
              <a:rPr lang="en-US" dirty="0" smtClean="0"/>
              <a:t>The closer the training and prediction set, the fewer markers needed.</a:t>
            </a:r>
          </a:p>
          <a:p>
            <a:pPr lvl="1"/>
            <a:r>
              <a:rPr lang="en-US" dirty="0" smtClean="0"/>
              <a:t>The more distantly related the training and prediction set the more markers are needed.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94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65126"/>
            <a:ext cx="8534400" cy="1325563"/>
          </a:xfrm>
        </p:spPr>
        <p:txBody>
          <a:bodyPr/>
          <a:lstStyle/>
          <a:p>
            <a:r>
              <a:rPr lang="en-US"/>
              <a:t>✭Genomic Selection Marker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i-parental population (full siblings)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alf siblings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reeding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wild accessions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5807036" y="1923803"/>
            <a:ext cx="1638795" cy="390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260770" y="2968829"/>
            <a:ext cx="269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Relatedness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7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65126"/>
            <a:ext cx="8534400" cy="1325563"/>
          </a:xfrm>
        </p:spPr>
        <p:txBody>
          <a:bodyPr/>
          <a:lstStyle/>
          <a:p>
            <a:r>
              <a:rPr lang="en-US" dirty="0"/>
              <a:t>✭Genomic Selection Marker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i-parental population (full siblings)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alf siblings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reeding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wild accessions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5807036" y="1923803"/>
            <a:ext cx="1638795" cy="390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260770" y="2968829"/>
            <a:ext cx="269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Relatedness</a:t>
            </a:r>
            <a:endParaRPr lang="en-US" sz="3600" dirty="0"/>
          </a:p>
        </p:txBody>
      </p:sp>
      <p:sp>
        <p:nvSpPr>
          <p:cNvPr id="6" name="Down Arrow 5"/>
          <p:cNvSpPr/>
          <p:nvPr/>
        </p:nvSpPr>
        <p:spPr>
          <a:xfrm>
            <a:off x="7354972" y="1943242"/>
            <a:ext cx="1638795" cy="390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6162243" y="3386329"/>
            <a:ext cx="403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Number of Markers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575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365126"/>
            <a:ext cx="9001496" cy="1325563"/>
          </a:xfrm>
        </p:spPr>
        <p:txBody>
          <a:bodyPr/>
          <a:lstStyle/>
          <a:p>
            <a:r>
              <a:rPr lang="en-US" dirty="0" smtClean="0"/>
              <a:t>Genomic Selection </a:t>
            </a:r>
            <a:r>
              <a:rPr lang="en-US" smtClean="0"/>
              <a:t>Theoretical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 models use genetic variance 2 ways:</a:t>
            </a:r>
          </a:p>
          <a:p>
            <a:pPr lvl="1"/>
            <a:r>
              <a:rPr lang="en-US" dirty="0" smtClean="0"/>
              <a:t>Markers strongly associated with QTL to estimate marker effect</a:t>
            </a:r>
          </a:p>
          <a:p>
            <a:pPr lvl="1"/>
            <a:r>
              <a:rPr lang="en-US" dirty="0" smtClean="0"/>
              <a:t>Model genetic relationship between individuals in the training and prediction population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Thus GS accuracy depends on the relationship between the training and prediction population.</a:t>
            </a:r>
          </a:p>
          <a:p>
            <a:pPr lvl="1"/>
            <a:r>
              <a:rPr lang="en-US" dirty="0" smtClean="0"/>
              <a:t>More closely related the higher accuracy.</a:t>
            </a:r>
          </a:p>
          <a:p>
            <a:pPr lvl="1"/>
            <a:r>
              <a:rPr lang="en-US" dirty="0" smtClean="0"/>
              <a:t>Less closely related the lower accuracy.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5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365126"/>
            <a:ext cx="906087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✭ </a:t>
            </a:r>
            <a:r>
              <a:rPr lang="en-US" sz="4000" dirty="0" smtClean="0"/>
              <a:t>Genomic Selection Training Population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Decreasing training population from 3500 to 1200 reduced GS accuracy from 0.53 to 0.35</a:t>
            </a:r>
          </a:p>
          <a:p>
            <a:endParaRPr lang="en-US" dirty="0"/>
          </a:p>
          <a:p>
            <a:r>
              <a:rPr lang="en-US" dirty="0" smtClean="0"/>
              <a:t>In contrast using 75% fewer markers only reduced GS accuracy from 0.53  to 0.50.</a:t>
            </a:r>
          </a:p>
          <a:p>
            <a:endParaRPr lang="en-US" dirty="0"/>
          </a:p>
          <a:p>
            <a:r>
              <a:rPr lang="en-US" dirty="0" smtClean="0"/>
              <a:t>Increases in training population gave linear increase in accuracy without plateau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VanRaden</a:t>
            </a:r>
            <a:r>
              <a:rPr lang="en-US" dirty="0" smtClean="0"/>
              <a:t> et 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365126"/>
            <a:ext cx="906087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✭ </a:t>
            </a:r>
            <a:r>
              <a:rPr lang="en-US" sz="4000" dirty="0" smtClean="0"/>
              <a:t>Genomic Selection Training Population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771" y="1690689"/>
            <a:ext cx="751708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Population Design:</a:t>
            </a:r>
          </a:p>
          <a:p>
            <a:endParaRPr lang="en-US" sz="2800" dirty="0"/>
          </a:p>
          <a:p>
            <a:r>
              <a:rPr lang="en-US" sz="2800" dirty="0" smtClean="0"/>
              <a:t>Starting guide from marker density predictions in bi-parental and less closely related material.</a:t>
            </a:r>
          </a:p>
          <a:p>
            <a:endParaRPr lang="en-US" sz="2800" dirty="0"/>
          </a:p>
          <a:p>
            <a:r>
              <a:rPr lang="en-US" sz="2800" dirty="0" smtClean="0"/>
              <a:t>Ideally, similar to the prediction population.</a:t>
            </a:r>
          </a:p>
          <a:p>
            <a:endParaRPr lang="en-US" sz="2800" dirty="0"/>
          </a:p>
          <a:p>
            <a:r>
              <a:rPr lang="en-US" sz="2800" dirty="0" smtClean="0"/>
              <a:t>The more divergent the larger the size.</a:t>
            </a:r>
          </a:p>
          <a:p>
            <a:endParaRPr lang="en-US" sz="2800" dirty="0"/>
          </a:p>
          <a:p>
            <a:r>
              <a:rPr lang="en-US" sz="2800" dirty="0" smtClean="0"/>
              <a:t>(When in doubt use larger training population.)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7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65126"/>
            <a:ext cx="8930244" cy="1325563"/>
          </a:xfrm>
        </p:spPr>
        <p:txBody>
          <a:bodyPr/>
          <a:lstStyle/>
          <a:p>
            <a:r>
              <a:rPr lang="en-US" dirty="0" smtClean="0"/>
              <a:t>Genomic Selection </a:t>
            </a:r>
            <a:r>
              <a:rPr lang="en-US" smtClean="0"/>
              <a:t>Increasing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marker density, so markers are in LD with QTL</a:t>
            </a:r>
          </a:p>
          <a:p>
            <a:endParaRPr lang="en-US" dirty="0"/>
          </a:p>
          <a:p>
            <a:r>
              <a:rPr lang="en-US" dirty="0" smtClean="0"/>
              <a:t>Large number of genotyped and </a:t>
            </a:r>
            <a:r>
              <a:rPr lang="en-US" dirty="0" err="1" smtClean="0"/>
              <a:t>phenotyped</a:t>
            </a:r>
            <a:r>
              <a:rPr lang="en-US" dirty="0" smtClean="0"/>
              <a:t> individuals (more records to estimate marker effects)</a:t>
            </a:r>
          </a:p>
          <a:p>
            <a:endParaRPr lang="en-US" dirty="0"/>
          </a:p>
          <a:p>
            <a:r>
              <a:rPr lang="en-US" dirty="0" smtClean="0"/>
              <a:t>Low heritability traits will require more observations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771" y="6311899"/>
            <a:ext cx="489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Hayes et al. </a:t>
            </a:r>
            <a:r>
              <a:rPr lang="en-US" smtClean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32138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5126"/>
            <a:ext cx="9048996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✭ Genomic Selection </a:t>
            </a:r>
            <a:r>
              <a:rPr lang="en-US" sz="3600" dirty="0" smtClean="0"/>
              <a:t>Validation </a:t>
            </a:r>
            <a:r>
              <a:rPr lang="en-US" sz="3600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Simplest validation is correlation between observed and predicted values for k-fold cross-validation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Often see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𝐺𝑆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𝐴𝑐𝑐𝑢𝑟𝑎𝑐𝑦</m:t>
                    </m:r>
                    <m:r>
                      <a:rPr lang="en-US" i="1">
                        <a:latin typeface="Cambria Math" charset="0"/>
                      </a:rPr>
                      <m:t> 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𝑜𝑏𝑠𝑒𝑟𝑣𝑒𝑑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𝑐𝑜𝑟𝑟𝑒𝑙𝑎𝑡𝑖𝑜𝑛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h𝑒𝑟𝑖𝑡𝑎𝑏𝑖𝑙𝑖𝑡𝑦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2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GS in Long Term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 can lead to more severe inbreeding than phenotypic selection.</a:t>
            </a:r>
          </a:p>
          <a:p>
            <a:endParaRPr lang="en-US" dirty="0"/>
          </a:p>
          <a:p>
            <a:r>
              <a:rPr lang="en-US" dirty="0" smtClean="0"/>
              <a:t>Loss of genetic </a:t>
            </a:r>
            <a:r>
              <a:rPr lang="en-US" smtClean="0"/>
              <a:t>diversity reduces genetic gains.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Varying marker weights based on allele frequency</a:t>
            </a:r>
          </a:p>
          <a:p>
            <a:endParaRPr lang="en-US" dirty="0"/>
          </a:p>
          <a:p>
            <a:r>
              <a:rPr lang="en-US" dirty="0" smtClean="0"/>
              <a:t>Cluster genotypes and select within cluster (to maintain genetic variance)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2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Molecular Markers and Breeding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Molecular markers were supposed to fundamentally reshape breeding program 1980’s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Molecular markers work well for large traits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Little assistance with polygenic or quantitative traits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Hayes </a:t>
            </a:r>
            <a:r>
              <a:rPr lang="en-US" dirty="0"/>
              <a:t>BJ, Bowman PJ, Chamberlain AJ, Goddard ME. Invited review: Genomic selection in dairy cattle: Progress and challenges. </a:t>
            </a:r>
            <a:r>
              <a:rPr lang="en-US" i="1" dirty="0"/>
              <a:t>J Dairy Sci</a:t>
            </a:r>
            <a:r>
              <a:rPr lang="en-US" dirty="0"/>
              <a:t>. 2009;92(2):433-443. doi:10.3168/jds.2008-1646.</a:t>
            </a:r>
          </a:p>
          <a:p>
            <a:pPr marL="0" indent="0">
              <a:buNone/>
            </a:pPr>
            <a:r>
              <a:rPr lang="en-US" dirty="0" err="1" smtClean="0"/>
              <a:t>VanRaden</a:t>
            </a:r>
            <a:r>
              <a:rPr lang="en-US" dirty="0" smtClean="0"/>
              <a:t> </a:t>
            </a:r>
            <a:r>
              <a:rPr lang="en-US" dirty="0"/>
              <a:t>PM, Van </a:t>
            </a:r>
            <a:r>
              <a:rPr lang="en-US" dirty="0" err="1"/>
              <a:t>Tassell</a:t>
            </a:r>
            <a:r>
              <a:rPr lang="en-US" dirty="0"/>
              <a:t> CP, </a:t>
            </a:r>
            <a:r>
              <a:rPr lang="en-US" dirty="0" err="1"/>
              <a:t>Wiggans</a:t>
            </a:r>
            <a:r>
              <a:rPr lang="en-US" dirty="0"/>
              <a:t> GR, et al. Invited Review: Reliability of genomic predictions for North American Holstein bulls. </a:t>
            </a:r>
            <a:r>
              <a:rPr lang="en-US" i="1" dirty="0"/>
              <a:t>J Dairy Sci</a:t>
            </a:r>
            <a:r>
              <a:rPr lang="en-US" dirty="0"/>
              <a:t>. 2009;92(1):16-24. doi:10.3168/jds.2008-1514.</a:t>
            </a:r>
          </a:p>
          <a:p>
            <a:pPr marL="0" indent="0">
              <a:buNone/>
            </a:pPr>
            <a:r>
              <a:rPr lang="en-US" dirty="0" err="1" smtClean="0"/>
              <a:t>Jannink</a:t>
            </a:r>
            <a:r>
              <a:rPr lang="en-US" dirty="0" smtClean="0"/>
              <a:t> </a:t>
            </a:r>
            <a:r>
              <a:rPr lang="en-US" dirty="0"/>
              <a:t>J-LL, Lorenz AJ, Iwata H. Genomic selection in plant breeding: from theory to practice. </a:t>
            </a:r>
            <a:r>
              <a:rPr lang="en-US" i="1" dirty="0"/>
              <a:t>Brief </a:t>
            </a:r>
            <a:r>
              <a:rPr lang="en-US" i="1" dirty="0" err="1"/>
              <a:t>Funct</a:t>
            </a:r>
            <a:r>
              <a:rPr lang="en-US" i="1" dirty="0"/>
              <a:t> Genomics</a:t>
            </a:r>
            <a:r>
              <a:rPr lang="en-US" dirty="0"/>
              <a:t>. 2010;9(2):166-177. doi:10.1093/</a:t>
            </a:r>
            <a:r>
              <a:rPr lang="en-US" dirty="0" err="1"/>
              <a:t>bfgp</a:t>
            </a:r>
            <a:r>
              <a:rPr lang="en-US" dirty="0"/>
              <a:t>/elq001</a:t>
            </a:r>
            <a:r>
              <a:rPr lang="en-US" dirty="0" smtClean="0"/>
              <a:t>. and </a:t>
            </a:r>
            <a:r>
              <a:rPr lang="en-US" smtClean="0"/>
              <a:t>references contained within.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significant markers associated with traits</a:t>
            </a:r>
          </a:p>
          <a:p>
            <a:endParaRPr lang="en-US" dirty="0"/>
          </a:p>
          <a:p>
            <a:r>
              <a:rPr lang="en-US" dirty="0" smtClean="0"/>
              <a:t>Involve significance test, if a marker isn’t significant it is not used</a:t>
            </a:r>
          </a:p>
          <a:p>
            <a:endParaRPr lang="en-US" dirty="0"/>
          </a:p>
          <a:p>
            <a:r>
              <a:rPr lang="en-US" dirty="0" smtClean="0"/>
              <a:t>Results in marker effects being overstated (Beavis effect) &amp; small effect markers are completely ignored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2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Uses all markers </a:t>
            </a:r>
          </a:p>
          <a:p>
            <a:endParaRPr lang="en-US" dirty="0"/>
          </a:p>
          <a:p>
            <a:r>
              <a:rPr lang="en-US" dirty="0" smtClean="0"/>
              <a:t>Predict phenotype from markers</a:t>
            </a:r>
          </a:p>
          <a:p>
            <a:pPr lvl="1"/>
            <a:r>
              <a:rPr lang="en-US" dirty="0" smtClean="0"/>
              <a:t>Predict phenotype before we measure it</a:t>
            </a:r>
          </a:p>
          <a:p>
            <a:pPr lvl="1"/>
            <a:endParaRPr lang="en-US" dirty="0"/>
          </a:p>
          <a:p>
            <a:r>
              <a:rPr lang="en-US" dirty="0" smtClean="0"/>
              <a:t>Predicted values are made from estimating all marker effects.  Does not give information of gene function.</a:t>
            </a:r>
          </a:p>
          <a:p>
            <a:endParaRPr lang="en-US" dirty="0"/>
          </a:p>
          <a:p>
            <a:r>
              <a:rPr lang="en-US" dirty="0" smtClean="0"/>
              <a:t>Predicted values are genomic estimated breeding values (GEBV)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Emerged as a desire to exploit high density markers</a:t>
            </a:r>
          </a:p>
          <a:p>
            <a:endParaRPr lang="en-US" dirty="0"/>
          </a:p>
          <a:p>
            <a:r>
              <a:rPr lang="en-US" dirty="0" smtClean="0"/>
              <a:t>At high density, assumption is that each QTL is associated with one marker</a:t>
            </a:r>
          </a:p>
          <a:p>
            <a:endParaRPr lang="en-US" dirty="0"/>
          </a:p>
          <a:p>
            <a:r>
              <a:rPr lang="en-US" dirty="0" smtClean="0"/>
              <a:t>Fits more markers than lines (large p, small 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4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✭Genomic Selection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Variety of methods to overcome large p, small 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Ridge regression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LASSO (least absolute selection and shrinkage operator)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Bayesian Regression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Genomic Best Linear Unbiased Predictor (GBLUP)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Dimension reduction techniques (principal component regression, partial least squares)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Machine learning, neural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7318"/>
            <a:ext cx="7886700" cy="1325563"/>
          </a:xfrm>
        </p:spPr>
        <p:txBody>
          <a:bodyPr/>
          <a:lstStyle/>
          <a:p>
            <a:r>
              <a:rPr lang="en-US" dirty="0" smtClean="0"/>
              <a:t>Genomic Selection Marker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accuracies have been reported using SNP and SSR markers</a:t>
            </a:r>
          </a:p>
          <a:p>
            <a:endParaRPr lang="en-US" dirty="0"/>
          </a:p>
          <a:p>
            <a:r>
              <a:rPr lang="en-US" dirty="0" smtClean="0"/>
              <a:t>SNP markers $10 USD per sample (5,000-20,000 markers)</a:t>
            </a:r>
          </a:p>
          <a:p>
            <a:endParaRPr lang="en-US" dirty="0"/>
          </a:p>
          <a:p>
            <a:r>
              <a:rPr lang="en-US" dirty="0" smtClean="0"/>
              <a:t>SSR, RFLP, etc. ~$1 USD per marker</a:t>
            </a:r>
          </a:p>
          <a:p>
            <a:endParaRPr lang="en-US" dirty="0"/>
          </a:p>
          <a:p>
            <a:r>
              <a:rPr lang="en-US" dirty="0" smtClean="0"/>
              <a:t>Need 2-3 times the number of SNP markers as SSR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9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Selection Marker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accuracy between SNP and SSR markers: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Marker number scales to effective population size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(When in doubt use more markers.)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18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365126"/>
            <a:ext cx="8583168" cy="1325563"/>
          </a:xfrm>
        </p:spPr>
        <p:txBody>
          <a:bodyPr/>
          <a:lstStyle/>
          <a:p>
            <a:r>
              <a:rPr lang="en-US"/>
              <a:t>✭Genomic </a:t>
            </a:r>
            <a:r>
              <a:rPr lang="en-US" smtClean="0"/>
              <a:t>Selection Marker Density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 accuracy increases with more markers</a:t>
            </a:r>
          </a:p>
          <a:p>
            <a:endParaRPr lang="en-US" dirty="0"/>
          </a:p>
          <a:p>
            <a:r>
              <a:rPr lang="en-US" dirty="0" smtClean="0"/>
              <a:t>As higher number of markers are used increases in accuracy are not as great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32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763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GS Theory</vt:lpstr>
      <vt:lpstr>Molecular Markers and Breeding Programs</vt:lpstr>
      <vt:lpstr>QTL Mapping</vt:lpstr>
      <vt:lpstr>Genomic Selection</vt:lpstr>
      <vt:lpstr>Genomic Selection</vt:lpstr>
      <vt:lpstr>✭Genomic Selection Models</vt:lpstr>
      <vt:lpstr>Genomic Selection Marker Type</vt:lpstr>
      <vt:lpstr>Genomic Selection Marker Type</vt:lpstr>
      <vt:lpstr>✭Genomic Selection Marker Density</vt:lpstr>
      <vt:lpstr>GS Accuracy and Marker Number</vt:lpstr>
      <vt:lpstr>✭Genomic Selection Marker Density</vt:lpstr>
      <vt:lpstr>✭Genomic Selection Marker Density</vt:lpstr>
      <vt:lpstr>✭Genomic Selection Marker Density</vt:lpstr>
      <vt:lpstr>Genomic Selection Theoretical Results</vt:lpstr>
      <vt:lpstr>✭ Genomic Selection Training Population</vt:lpstr>
      <vt:lpstr>✭ Genomic Selection Training Population</vt:lpstr>
      <vt:lpstr>Genomic Selection Increasing Accuracy</vt:lpstr>
      <vt:lpstr>✭ Genomic Selection Validation Population</vt:lpstr>
      <vt:lpstr>GS in Long Term Selection</vt:lpstr>
      <vt:lpstr>References: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 Theory</dc:title>
  <dc:creator>Jared Crain</dc:creator>
  <cp:lastModifiedBy>Jared Crain</cp:lastModifiedBy>
  <cp:revision>16</cp:revision>
  <dcterms:created xsi:type="dcterms:W3CDTF">2018-07-15T17:45:27Z</dcterms:created>
  <dcterms:modified xsi:type="dcterms:W3CDTF">2018-07-25T16:37:22Z</dcterms:modified>
</cp:coreProperties>
</file>