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256" r:id="rId3"/>
    <p:sldId id="259" r:id="rId4"/>
    <p:sldId id="262" r:id="rId5"/>
    <p:sldId id="257" r:id="rId6"/>
    <p:sldId id="263" r:id="rId7"/>
    <p:sldId id="260" r:id="rId8"/>
    <p:sldId id="265" r:id="rId9"/>
    <p:sldId id="264" r:id="rId10"/>
    <p:sldId id="266" r:id="rId11"/>
    <p:sldId id="267" r:id="rId12"/>
    <p:sldId id="268" r:id="rId13"/>
    <p:sldId id="270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 showGuides="1">
      <p:cViewPr varScale="1">
        <p:scale>
          <a:sx n="108" d="100"/>
          <a:sy n="108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4F001-CF2C-CB47-B60C-CACB48C7DAD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C4E7C-8313-3F4D-BF4E-C0A1524E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5313-35F3-A646-B6E0-9AD89BD7E38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DD41-5A1A-0040-B8B6-716F7384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Whirlwind Tour of GS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rrBLUP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GS </a:t>
            </a:r>
            <a:r>
              <a:rPr lang="en-US" dirty="0" smtClean="0"/>
              <a:t>Model </a:t>
            </a:r>
            <a:r>
              <a:rPr lang="en-US" dirty="0" err="1" smtClean="0"/>
              <a:t>rrBLUP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 = X𝛽 +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𝜺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fixed effects reduces to: </a:t>
            </a:r>
            <a:r>
              <a:rPr lang="en-US" dirty="0"/>
              <a:t>Y = </a:t>
            </a:r>
            <a:r>
              <a:rPr lang="en-US" dirty="0" err="1" smtClean="0"/>
              <a:t>μ</a:t>
            </a:r>
            <a:r>
              <a:rPr lang="en-US" dirty="0" smtClean="0"/>
              <a:t> +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𝜺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μ</a:t>
            </a:r>
            <a:r>
              <a:rPr lang="en-US" dirty="0" smtClean="0"/>
              <a:t> is overall (grand) mean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GS </a:t>
            </a:r>
            <a:r>
              <a:rPr lang="en-US" dirty="0" smtClean="0"/>
              <a:t>Model </a:t>
            </a:r>
            <a:r>
              <a:rPr lang="en-US" dirty="0" err="1" smtClean="0"/>
              <a:t>rrBLUP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 the 96 lines into two groups: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Training Group 58 lines to make model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Validation Group 38 lines to predict from model</a:t>
            </a:r>
            <a:r>
              <a:rPr lang="en-US" dirty="0"/>
              <a:t>	</a:t>
            </a:r>
            <a:endParaRPr lang="en-US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μ</a:t>
            </a:r>
            <a:r>
              <a:rPr lang="en-US" dirty="0"/>
              <a:t> + </a:t>
            </a:r>
            <a:r>
              <a:rPr lang="en-US" dirty="0" err="1"/>
              <a:t>Zu</a:t>
            </a:r>
            <a:r>
              <a:rPr lang="en-US" dirty="0"/>
              <a:t> + </a:t>
            </a:r>
            <a:r>
              <a:rPr lang="en-US" dirty="0" smtClean="0"/>
              <a:t>𝜺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 is a 58 x 1 vector of observed phenotypes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μ</a:t>
            </a:r>
            <a:r>
              <a:rPr lang="en-US" dirty="0" smtClean="0"/>
              <a:t> is a 58 x 1 vector of the mean (</a:t>
            </a:r>
            <a:r>
              <a:rPr lang="cs-CZ" dirty="0" smtClean="0"/>
              <a:t>4551)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dirty="0" smtClean="0"/>
              <a:t>Z </a:t>
            </a:r>
            <a:r>
              <a:rPr lang="cs-CZ" dirty="0" err="1" smtClean="0"/>
              <a:t>is</a:t>
            </a:r>
            <a:r>
              <a:rPr lang="cs-CZ" dirty="0" smtClean="0"/>
              <a:t> a design matrix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markers</a:t>
            </a:r>
            <a:r>
              <a:rPr lang="cs-CZ" dirty="0" smtClean="0"/>
              <a:t> (58 </a:t>
            </a:r>
            <a:r>
              <a:rPr lang="cs-CZ" dirty="0"/>
              <a:t>X</a:t>
            </a:r>
            <a:r>
              <a:rPr lang="cs-CZ" dirty="0" smtClean="0"/>
              <a:t> 1176)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dirty="0" smtClean="0"/>
              <a:t>u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vector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marker</a:t>
            </a:r>
            <a:r>
              <a:rPr lang="cs-CZ" dirty="0" smtClean="0"/>
              <a:t> </a:t>
            </a:r>
            <a:r>
              <a:rPr lang="cs-CZ" dirty="0" err="1" smtClean="0"/>
              <a:t>effects</a:t>
            </a:r>
            <a:r>
              <a:rPr lang="cs-CZ" dirty="0" smtClean="0"/>
              <a:t> (1176 X 1)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𝜺 is a vector of residuals (58 X 1)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GS </a:t>
            </a:r>
            <a:r>
              <a:rPr lang="en-US" dirty="0" smtClean="0"/>
              <a:t>Model </a:t>
            </a:r>
            <a:r>
              <a:rPr lang="en-US" dirty="0" err="1" smtClean="0"/>
              <a:t>rrBLUP</a:t>
            </a:r>
            <a:r>
              <a:rPr lang="en-US" dirty="0" smtClean="0"/>
              <a:t>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up model: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yield_answer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mixed.solve</a:t>
            </a:r>
            <a:r>
              <a:rPr lang="en-US" dirty="0"/>
              <a:t>(y = </a:t>
            </a:r>
            <a:r>
              <a:rPr lang="en-US" dirty="0" err="1"/>
              <a:t>train_phen$grain_yield</a:t>
            </a:r>
            <a:r>
              <a:rPr lang="en-US" dirty="0"/>
              <a:t>, Z = </a:t>
            </a:r>
            <a:r>
              <a:rPr lang="en-US" dirty="0" err="1"/>
              <a:t>train_markers</a:t>
            </a:r>
            <a:r>
              <a:rPr lang="en-US" dirty="0"/>
              <a:t>, K = NULL, SE = FALSE, </a:t>
            </a:r>
            <a:r>
              <a:rPr lang="en-US" dirty="0" err="1"/>
              <a:t>return.Hinv</a:t>
            </a:r>
            <a:r>
              <a:rPr lang="en-US" dirty="0"/>
              <a:t> = FALSE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Solves the mixed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2236824">
            <a:off x="142518" y="1020366"/>
            <a:ext cx="4388559" cy="4388559"/>
            <a:chOff x="126997" y="2116665"/>
            <a:chExt cx="4388559" cy="4388559"/>
          </a:xfrm>
        </p:grpSpPr>
        <p:sp>
          <p:nvSpPr>
            <p:cNvPr id="15" name="Donut 14"/>
            <p:cNvSpPr/>
            <p:nvPr/>
          </p:nvSpPr>
          <p:spPr>
            <a:xfrm rot="11110383">
              <a:off x="126997" y="2116665"/>
              <a:ext cx="4388559" cy="4388559"/>
            </a:xfrm>
            <a:prstGeom prst="donut">
              <a:avLst>
                <a:gd name="adj" fmla="val 141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31479" y="2458539"/>
              <a:ext cx="3552102" cy="3819617"/>
              <a:chOff x="531479" y="2458539"/>
              <a:chExt cx="3552102" cy="38196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32555" y="2808110"/>
                <a:ext cx="2991555" cy="2991555"/>
                <a:chOff x="5531555" y="3358444"/>
                <a:chExt cx="2991555" cy="2991555"/>
              </a:xfrm>
              <a:solidFill>
                <a:srgbClr val="008000"/>
              </a:solidFill>
            </p:grpSpPr>
            <p:sp>
              <p:nvSpPr>
                <p:cNvPr id="3" name="Oval 2"/>
                <p:cNvSpPr/>
                <p:nvPr/>
              </p:nvSpPr>
              <p:spPr>
                <a:xfrm>
                  <a:off x="5531555" y="3358444"/>
                  <a:ext cx="2991555" cy="2991555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 rot="19363176">
                  <a:off x="6043914" y="4533740"/>
                  <a:ext cx="1907876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Training Population</a:t>
                  </a: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 rot="13966172">
                <a:off x="397721" y="2592297"/>
                <a:ext cx="3819617" cy="355210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082223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Genotyping + Phenotyping</a:t>
                </a:r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4" name="Right Arrow 13"/>
          <p:cNvSpPr/>
          <p:nvPr/>
        </p:nvSpPr>
        <p:spPr>
          <a:xfrm>
            <a:off x="4677164" y="2598852"/>
            <a:ext cx="758035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84638" y="1200251"/>
            <a:ext cx="2933582" cy="4774234"/>
            <a:chOff x="5684638" y="1200251"/>
            <a:chExt cx="2933582" cy="4774234"/>
          </a:xfrm>
        </p:grpSpPr>
        <p:sp>
          <p:nvSpPr>
            <p:cNvPr id="18" name="Rectangle 17"/>
            <p:cNvSpPr/>
            <p:nvPr/>
          </p:nvSpPr>
          <p:spPr>
            <a:xfrm>
              <a:off x="5726390" y="1757548"/>
              <a:ext cx="2850078" cy="2850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1061" y="1200251"/>
              <a:ext cx="2880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Genomic Selection Model</a:t>
              </a:r>
              <a:endParaRPr lang="en-US" dirty="0"/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6772412" y="4628344"/>
              <a:ext cx="758035" cy="1092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4638" y="5605153"/>
              <a:ext cx="293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Predicted Phenotype</a:t>
              </a:r>
              <a:endParaRPr lang="en-US" dirty="0"/>
            </a:p>
          </p:txBody>
        </p:sp>
      </p:grpSp>
      <p:sp>
        <p:nvSpPr>
          <p:cNvPr id="2" name="L-Shape 1"/>
          <p:cNvSpPr/>
          <p:nvPr/>
        </p:nvSpPr>
        <p:spPr>
          <a:xfrm rot="19156916">
            <a:off x="6350546" y="116842"/>
            <a:ext cx="1601768" cy="797927"/>
          </a:xfrm>
          <a:prstGeom prst="corner">
            <a:avLst>
              <a:gd name="adj1" fmla="val 32141"/>
              <a:gd name="adj2" fmla="val 306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9156916">
            <a:off x="1908295" y="3383830"/>
            <a:ext cx="1601768" cy="797927"/>
          </a:xfrm>
          <a:prstGeom prst="corner">
            <a:avLst>
              <a:gd name="adj1" fmla="val 32141"/>
              <a:gd name="adj2" fmla="val 306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Selection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individuals that was not in the training population.</a:t>
            </a:r>
          </a:p>
          <a:p>
            <a:endParaRPr lang="en-US" dirty="0"/>
          </a:p>
          <a:p>
            <a:r>
              <a:rPr lang="en-US" dirty="0" smtClean="0"/>
              <a:t>Genotyped with the same markers as training population.</a:t>
            </a:r>
          </a:p>
          <a:p>
            <a:endParaRPr lang="en-US" dirty="0"/>
          </a:p>
          <a:p>
            <a:r>
              <a:rPr lang="en-US" dirty="0" smtClean="0"/>
              <a:t>38 individuals</a:t>
            </a:r>
          </a:p>
          <a:p>
            <a:endParaRPr lang="en-US" dirty="0"/>
          </a:p>
          <a:p>
            <a:r>
              <a:rPr lang="en-US" dirty="0" smtClean="0"/>
              <a:t>Predict using the GS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30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2236824">
            <a:off x="142518" y="1020366"/>
            <a:ext cx="4388559" cy="4388559"/>
            <a:chOff x="126997" y="2116665"/>
            <a:chExt cx="4388559" cy="4388559"/>
          </a:xfrm>
        </p:grpSpPr>
        <p:sp>
          <p:nvSpPr>
            <p:cNvPr id="15" name="Donut 14"/>
            <p:cNvSpPr/>
            <p:nvPr/>
          </p:nvSpPr>
          <p:spPr>
            <a:xfrm rot="11110383">
              <a:off x="126997" y="2116665"/>
              <a:ext cx="4388559" cy="4388559"/>
            </a:xfrm>
            <a:prstGeom prst="donut">
              <a:avLst>
                <a:gd name="adj" fmla="val 141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31479" y="2458539"/>
              <a:ext cx="3552102" cy="3819617"/>
              <a:chOff x="531479" y="2458539"/>
              <a:chExt cx="3552102" cy="38196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32555" y="2808110"/>
                <a:ext cx="2991555" cy="2991555"/>
                <a:chOff x="5531555" y="3358444"/>
                <a:chExt cx="2991555" cy="2991555"/>
              </a:xfrm>
              <a:solidFill>
                <a:srgbClr val="008000"/>
              </a:solidFill>
            </p:grpSpPr>
            <p:sp>
              <p:nvSpPr>
                <p:cNvPr id="3" name="Oval 2"/>
                <p:cNvSpPr/>
                <p:nvPr/>
              </p:nvSpPr>
              <p:spPr>
                <a:xfrm>
                  <a:off x="5531555" y="3358444"/>
                  <a:ext cx="2991555" cy="2991555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 rot="19363176">
                  <a:off x="6043914" y="4533740"/>
                  <a:ext cx="1907876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Training Population</a:t>
                  </a: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 rot="13966172">
                <a:off x="397721" y="2592297"/>
                <a:ext cx="3819617" cy="355210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082223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Genotyping + Phenotyping</a:t>
                </a:r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4" name="Right Arrow 13"/>
          <p:cNvSpPr/>
          <p:nvPr/>
        </p:nvSpPr>
        <p:spPr>
          <a:xfrm>
            <a:off x="4677164" y="2598852"/>
            <a:ext cx="758035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84638" y="1200251"/>
            <a:ext cx="2933582" cy="4774234"/>
            <a:chOff x="5684638" y="1200251"/>
            <a:chExt cx="2933582" cy="4774234"/>
          </a:xfrm>
        </p:grpSpPr>
        <p:sp>
          <p:nvSpPr>
            <p:cNvPr id="18" name="Rectangle 17"/>
            <p:cNvSpPr/>
            <p:nvPr/>
          </p:nvSpPr>
          <p:spPr>
            <a:xfrm>
              <a:off x="5726390" y="1757548"/>
              <a:ext cx="2850078" cy="2850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1061" y="1200251"/>
              <a:ext cx="2880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Genomic Selection Model</a:t>
              </a:r>
              <a:endParaRPr lang="en-US" dirty="0"/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6772412" y="4628344"/>
              <a:ext cx="758035" cy="1092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4638" y="5605153"/>
              <a:ext cx="293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Predicted Phenotype</a:t>
              </a:r>
              <a:endParaRPr lang="en-US" dirty="0"/>
            </a:p>
          </p:txBody>
        </p:sp>
      </p:grpSp>
      <p:sp>
        <p:nvSpPr>
          <p:cNvPr id="2" name="L-Shape 1"/>
          <p:cNvSpPr/>
          <p:nvPr/>
        </p:nvSpPr>
        <p:spPr>
          <a:xfrm rot="19156916">
            <a:off x="6350546" y="116842"/>
            <a:ext cx="1601768" cy="797927"/>
          </a:xfrm>
          <a:prstGeom prst="corner">
            <a:avLst>
              <a:gd name="adj1" fmla="val 32141"/>
              <a:gd name="adj2" fmla="val 306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9156916">
            <a:off x="1908295" y="3383830"/>
            <a:ext cx="1601768" cy="797927"/>
          </a:xfrm>
          <a:prstGeom prst="corner">
            <a:avLst>
              <a:gd name="adj1" fmla="val 32141"/>
              <a:gd name="adj2" fmla="val 306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-Shape 19"/>
          <p:cNvSpPr/>
          <p:nvPr/>
        </p:nvSpPr>
        <p:spPr>
          <a:xfrm rot="19156916">
            <a:off x="4925505" y="5033495"/>
            <a:ext cx="1601768" cy="797927"/>
          </a:xfrm>
          <a:prstGeom prst="corner">
            <a:avLst>
              <a:gd name="adj1" fmla="val 32141"/>
              <a:gd name="adj2" fmla="val 306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Selection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predict the best lines for selection</a:t>
            </a:r>
          </a:p>
          <a:p>
            <a:endParaRPr lang="en-US" dirty="0"/>
          </a:p>
          <a:p>
            <a:r>
              <a:rPr lang="en-US" dirty="0" smtClean="0"/>
              <a:t>Determine how well GS accuracy fit the population</a:t>
            </a:r>
          </a:p>
          <a:p>
            <a:pPr lvl="1"/>
            <a:r>
              <a:rPr lang="en-US" dirty="0" smtClean="0"/>
              <a:t>Accuracy is correlation between predicted </a:t>
            </a:r>
            <a:r>
              <a:rPr lang="en-US" smtClean="0"/>
              <a:t>and observed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Cross validation</a:t>
            </a:r>
          </a:p>
          <a:p>
            <a:endParaRPr lang="en-US" dirty="0"/>
          </a:p>
          <a:p>
            <a:r>
              <a:rPr lang="en-US" dirty="0" smtClean="0"/>
              <a:t>Repeat sampling scheme numerous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3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Genomic Selection: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Population (TP)</a:t>
            </a:r>
          </a:p>
          <a:p>
            <a:pPr lvl="1"/>
            <a:r>
              <a:rPr lang="en-US" dirty="0" smtClean="0"/>
              <a:t>Genotyped</a:t>
            </a:r>
          </a:p>
          <a:p>
            <a:pPr lvl="1"/>
            <a:r>
              <a:rPr lang="en-US" dirty="0" err="1" smtClean="0"/>
              <a:t>Phenotyped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GS model</a:t>
            </a:r>
          </a:p>
          <a:p>
            <a:pPr lvl="1"/>
            <a:r>
              <a:rPr lang="en-US" dirty="0" smtClean="0"/>
              <a:t>Relates genotype to phenotype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Selection population</a:t>
            </a:r>
          </a:p>
          <a:p>
            <a:pPr lvl="1"/>
            <a:r>
              <a:rPr lang="en-US" dirty="0" smtClean="0"/>
              <a:t>Plants from crosses that have been genotyped</a:t>
            </a:r>
          </a:p>
          <a:p>
            <a:pPr lvl="1"/>
            <a:r>
              <a:rPr lang="en-US" dirty="0"/>
              <a:t>Predict </a:t>
            </a:r>
            <a:r>
              <a:rPr lang="en-US" dirty="0" err="1"/>
              <a:t>unphenotyped</a:t>
            </a:r>
            <a:r>
              <a:rPr lang="en-US" dirty="0"/>
              <a:t> lines from GS </a:t>
            </a:r>
            <a:r>
              <a:rPr lang="en-US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selections and evaluations</a:t>
            </a:r>
          </a:p>
          <a:p>
            <a:pPr lvl="1"/>
            <a:r>
              <a:rPr lang="en-US" dirty="0" smtClean="0"/>
              <a:t>Evaluate Model</a:t>
            </a:r>
          </a:p>
        </p:txBody>
      </p:sp>
    </p:spTree>
    <p:extLst>
      <p:ext uri="{BB962C8B-B14F-4D97-AF65-F5344CB8AC3E}">
        <p14:creationId xmlns:p14="http://schemas.microsoft.com/office/powerpoint/2010/main" val="65990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2518" y="-786723"/>
            <a:ext cx="8562624" cy="6871441"/>
            <a:chOff x="294918" y="-786723"/>
            <a:chExt cx="8562624" cy="6871441"/>
          </a:xfrm>
        </p:grpSpPr>
        <p:grpSp>
          <p:nvGrpSpPr>
            <p:cNvPr id="12" name="Group 11"/>
            <p:cNvGrpSpPr/>
            <p:nvPr/>
          </p:nvGrpSpPr>
          <p:grpSpPr>
            <a:xfrm>
              <a:off x="294918" y="-786723"/>
              <a:ext cx="8562624" cy="6871441"/>
              <a:chOff x="282218" y="-253323"/>
              <a:chExt cx="8562624" cy="687144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2218" y="-253323"/>
                <a:ext cx="8562624" cy="6871441"/>
                <a:chOff x="282218" y="-253323"/>
                <a:chExt cx="8562624" cy="6871441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82218" y="1255892"/>
                  <a:ext cx="8562624" cy="5362226"/>
                  <a:chOff x="126997" y="1735666"/>
                  <a:chExt cx="8562624" cy="5362226"/>
                </a:xfrm>
              </p:grpSpPr>
              <p:sp>
                <p:nvSpPr>
                  <p:cNvPr id="15" name="Donut 14"/>
                  <p:cNvSpPr/>
                  <p:nvPr/>
                </p:nvSpPr>
                <p:spPr>
                  <a:xfrm rot="11110383">
                    <a:off x="126997" y="2116665"/>
                    <a:ext cx="4388559" cy="4388559"/>
                  </a:xfrm>
                  <a:prstGeom prst="donut">
                    <a:avLst>
                      <a:gd name="adj" fmla="val 14123"/>
                    </a:avLst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3888" y="1735666"/>
                    <a:ext cx="8195733" cy="5362226"/>
                    <a:chOff x="493888" y="1735666"/>
                    <a:chExt cx="8195733" cy="5362226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832555" y="2808110"/>
                      <a:ext cx="2991555" cy="2991555"/>
                      <a:chOff x="5531555" y="3358444"/>
                      <a:chExt cx="2991555" cy="2991555"/>
                    </a:xfrm>
                    <a:solidFill>
                      <a:srgbClr val="008000"/>
                    </a:solidFill>
                  </p:grpSpPr>
                  <p:sp>
                    <p:nvSpPr>
                      <p:cNvPr id="3" name="Oval 2"/>
                      <p:cNvSpPr/>
                      <p:nvPr/>
                    </p:nvSpPr>
                    <p:spPr>
                      <a:xfrm>
                        <a:off x="5531555" y="3358444"/>
                        <a:ext cx="2991555" cy="2991555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6043914" y="4533740"/>
                        <a:ext cx="1907876" cy="83099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dirty="0" smtClean="0"/>
                          <a:t>Training Population</a:t>
                        </a:r>
                      </a:p>
                    </p:txBody>
                  </p:sp>
                </p:grpSp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5698066" y="2631727"/>
                      <a:ext cx="2991555" cy="2991555"/>
                      <a:chOff x="5531555" y="3182061"/>
                      <a:chExt cx="2991555" cy="2991555"/>
                    </a:xfrm>
                  </p:grpSpPr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5531555" y="3182061"/>
                        <a:ext cx="2991555" cy="2991555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5596170" y="4214587"/>
                        <a:ext cx="2862324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dirty="0" smtClean="0"/>
                          <a:t>Breeding / Testing </a:t>
                        </a:r>
                        <a:r>
                          <a:rPr lang="en-US" sz="2400" b="1" smtClean="0"/>
                          <a:t>/ Validation Population </a:t>
                        </a:r>
                        <a:endParaRPr lang="en-US" sz="2400" b="1" dirty="0" smtClean="0"/>
                      </a:p>
                    </p:txBody>
                  </p:sp>
                </p:grpSp>
                <p:sp>
                  <p:nvSpPr>
                    <p:cNvPr id="16" name="Rectangle 15"/>
                    <p:cNvSpPr/>
                    <p:nvPr/>
                  </p:nvSpPr>
                  <p:spPr>
                    <a:xfrm rot="13966172">
                      <a:off x="465665" y="2455334"/>
                      <a:ext cx="3739446" cy="3683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prstTxWarp prst="textCircle">
                        <a:avLst>
                          <a:gd name="adj" fmla="val 11190965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US" sz="5400" b="1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Genotyping + Phenotyping       Model</a:t>
                      </a:r>
                      <a:endParaRPr lang="en-US" sz="5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1" name="Curved Left Arrow 20"/>
                    <p:cNvSpPr/>
                    <p:nvPr/>
                  </p:nvSpPr>
                  <p:spPr>
                    <a:xfrm rot="5400000">
                      <a:off x="4779341" y="4341901"/>
                      <a:ext cx="1608670" cy="3903312"/>
                    </a:xfrm>
                    <a:prstGeom prst="curvedLeft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Curved Left Arrow 22"/>
                    <p:cNvSpPr/>
                    <p:nvPr/>
                  </p:nvSpPr>
                  <p:spPr>
                    <a:xfrm rot="16200000">
                      <a:off x="4976895" y="588345"/>
                      <a:ext cx="1608670" cy="3903312"/>
                    </a:xfrm>
                    <a:prstGeom prst="curvedLeft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943521" y="-253323"/>
                  <a:ext cx="3775254" cy="640577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Down">
                    <a:avLst>
                      <a:gd name="adj" fmla="val 268396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1" dirty="0" smtClean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Genotype</a:t>
                  </a:r>
                  <a:endParaRPr lang="en-US" sz="5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4845085" y="1767900"/>
                <a:ext cx="1909146" cy="167521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4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Selection</a:t>
                </a:r>
                <a:endParaRPr lang="en-US" sz="4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349519" y="2431345"/>
              <a:ext cx="2178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3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2236824">
            <a:off x="142518" y="1020366"/>
            <a:ext cx="4388559" cy="4388559"/>
            <a:chOff x="126997" y="2116665"/>
            <a:chExt cx="4388559" cy="4388559"/>
          </a:xfrm>
        </p:grpSpPr>
        <p:sp>
          <p:nvSpPr>
            <p:cNvPr id="15" name="Donut 14"/>
            <p:cNvSpPr/>
            <p:nvPr/>
          </p:nvSpPr>
          <p:spPr>
            <a:xfrm rot="11110383">
              <a:off x="126997" y="2116665"/>
              <a:ext cx="4388559" cy="4388559"/>
            </a:xfrm>
            <a:prstGeom prst="donut">
              <a:avLst>
                <a:gd name="adj" fmla="val 141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31479" y="2458539"/>
              <a:ext cx="3552102" cy="3819617"/>
              <a:chOff x="531479" y="2458539"/>
              <a:chExt cx="3552102" cy="38196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32555" y="2808110"/>
                <a:ext cx="2991555" cy="2991555"/>
                <a:chOff x="5531555" y="3358444"/>
                <a:chExt cx="2991555" cy="2991555"/>
              </a:xfrm>
              <a:solidFill>
                <a:srgbClr val="008000"/>
              </a:solidFill>
            </p:grpSpPr>
            <p:sp>
              <p:nvSpPr>
                <p:cNvPr id="3" name="Oval 2"/>
                <p:cNvSpPr/>
                <p:nvPr/>
              </p:nvSpPr>
              <p:spPr>
                <a:xfrm>
                  <a:off x="5531555" y="3358444"/>
                  <a:ext cx="2991555" cy="2991555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 rot="19363176">
                  <a:off x="6043914" y="4533740"/>
                  <a:ext cx="1907876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Training Population</a:t>
                  </a: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 rot="13966172">
                <a:off x="397721" y="2592297"/>
                <a:ext cx="3819617" cy="355210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082223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Genotyping + Phenotyping</a:t>
                </a:r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4" name="Right Arrow 13"/>
          <p:cNvSpPr/>
          <p:nvPr/>
        </p:nvSpPr>
        <p:spPr>
          <a:xfrm>
            <a:off x="4677164" y="2598852"/>
            <a:ext cx="758035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84638" y="1200251"/>
            <a:ext cx="2933582" cy="4774234"/>
            <a:chOff x="5684638" y="1200251"/>
            <a:chExt cx="2933582" cy="4774234"/>
          </a:xfrm>
        </p:grpSpPr>
        <p:sp>
          <p:nvSpPr>
            <p:cNvPr id="18" name="Rectangle 17"/>
            <p:cNvSpPr/>
            <p:nvPr/>
          </p:nvSpPr>
          <p:spPr>
            <a:xfrm>
              <a:off x="5726390" y="1757548"/>
              <a:ext cx="2850078" cy="2850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1061" y="1200251"/>
              <a:ext cx="2880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Genomic Selection Model</a:t>
              </a:r>
              <a:endParaRPr lang="en-US" dirty="0"/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6772412" y="4628344"/>
              <a:ext cx="758035" cy="1092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4638" y="5605153"/>
              <a:ext cx="293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Predicted Phenotype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8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TP Genotyping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SNP markers</a:t>
            </a:r>
          </a:p>
          <a:p>
            <a:pPr lvl="1"/>
            <a:r>
              <a:rPr lang="en-US" dirty="0" smtClean="0"/>
              <a:t>Genotyping-by-sequencing</a:t>
            </a:r>
          </a:p>
          <a:p>
            <a:pPr lvl="1"/>
            <a:r>
              <a:rPr lang="en-US" dirty="0" err="1" smtClean="0"/>
              <a:t>DArt</a:t>
            </a:r>
            <a:r>
              <a:rPr lang="en-US" dirty="0" smtClean="0"/>
              <a:t> Markers</a:t>
            </a:r>
          </a:p>
          <a:p>
            <a:r>
              <a:rPr lang="en-US" dirty="0" smtClean="0"/>
              <a:t>SSR, RFLP, AFLP</a:t>
            </a:r>
          </a:p>
          <a:p>
            <a:endParaRPr lang="en-US" dirty="0" smtClean="0"/>
          </a:p>
          <a:p>
            <a:r>
              <a:rPr lang="en-US" dirty="0" smtClean="0"/>
              <a:t>Genotypes for training and validation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5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TP Genotypes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96 individuals with </a:t>
            </a:r>
            <a:r>
              <a:rPr lang="en-US" dirty="0" smtClean="0"/>
              <a:t>(data from TCAP webinar, </a:t>
            </a:r>
            <a:r>
              <a:rPr lang="en-US" dirty="0"/>
              <a:t>Amy Jacobson, http://</a:t>
            </a:r>
            <a:r>
              <a:rPr lang="en-US" dirty="0" err="1" smtClean="0"/>
              <a:t>pbgworks.org</a:t>
            </a:r>
            <a:r>
              <a:rPr lang="en-US" smtClean="0"/>
              <a:t>/node/1440)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1178 SNP markers</a:t>
            </a:r>
          </a:p>
          <a:p>
            <a:pPr lvl="1"/>
            <a:r>
              <a:rPr lang="en-US" dirty="0" smtClean="0"/>
              <a:t>-1 is coded for </a:t>
            </a:r>
            <a:r>
              <a:rPr lang="en-US" dirty="0" err="1" smtClean="0"/>
              <a:t>homozyous</a:t>
            </a:r>
            <a:r>
              <a:rPr lang="en-US" dirty="0" smtClean="0"/>
              <a:t> (aa)</a:t>
            </a:r>
          </a:p>
          <a:p>
            <a:pPr lvl="1"/>
            <a:r>
              <a:rPr lang="en-US" dirty="0" smtClean="0"/>
              <a:t>0 is </a:t>
            </a:r>
            <a:r>
              <a:rPr lang="en-US" dirty="0" err="1" smtClean="0"/>
              <a:t>heterozgyous</a:t>
            </a:r>
            <a:r>
              <a:rPr lang="en-US" dirty="0" smtClean="0"/>
              <a:t> (</a:t>
            </a:r>
            <a:r>
              <a:rPr lang="en-US" dirty="0" err="1" smtClean="0"/>
              <a:t>aA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 is homozygous (AA)</a:t>
            </a:r>
          </a:p>
          <a:p>
            <a:pPr lvl="1"/>
            <a:endParaRPr lang="en-US" dirty="0"/>
          </a:p>
          <a:p>
            <a:r>
              <a:rPr lang="en-US" dirty="0" smtClean="0"/>
              <a:t>Do we have marker positions?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TP Phenotyping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data on the trait of interest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Noise in phenotype will effect predictions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heritability (higher heritability, higher 			predictive ability)</a:t>
            </a:r>
            <a:r>
              <a:rPr lang="en-US" dirty="0"/>
              <a:t>	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ways to reduce variation (field design)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traits on 96 individuals (grain yield, plant height, and days to maturity)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2236824">
            <a:off x="142518" y="1020366"/>
            <a:ext cx="4388559" cy="4388559"/>
            <a:chOff x="126997" y="2116665"/>
            <a:chExt cx="4388559" cy="4388559"/>
          </a:xfrm>
        </p:grpSpPr>
        <p:sp>
          <p:nvSpPr>
            <p:cNvPr id="15" name="Donut 14"/>
            <p:cNvSpPr/>
            <p:nvPr/>
          </p:nvSpPr>
          <p:spPr>
            <a:xfrm rot="11110383">
              <a:off x="126997" y="2116665"/>
              <a:ext cx="4388559" cy="4388559"/>
            </a:xfrm>
            <a:prstGeom prst="donut">
              <a:avLst>
                <a:gd name="adj" fmla="val 141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31479" y="2458539"/>
              <a:ext cx="3552102" cy="3819617"/>
              <a:chOff x="531479" y="2458539"/>
              <a:chExt cx="3552102" cy="38196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32555" y="2808110"/>
                <a:ext cx="2991555" cy="2991555"/>
                <a:chOff x="5531555" y="3358444"/>
                <a:chExt cx="2991555" cy="2991555"/>
              </a:xfrm>
              <a:solidFill>
                <a:srgbClr val="008000"/>
              </a:solidFill>
            </p:grpSpPr>
            <p:sp>
              <p:nvSpPr>
                <p:cNvPr id="3" name="Oval 2"/>
                <p:cNvSpPr/>
                <p:nvPr/>
              </p:nvSpPr>
              <p:spPr>
                <a:xfrm>
                  <a:off x="5531555" y="3358444"/>
                  <a:ext cx="2991555" cy="2991555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 rot="19363176">
                  <a:off x="6043914" y="4533740"/>
                  <a:ext cx="1907876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Training Population</a:t>
                  </a: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 rot="13966172">
                <a:off x="397721" y="2592297"/>
                <a:ext cx="3819617" cy="355210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082223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Genotyping + Phenotyping</a:t>
                </a:r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4" name="Right Arrow 13"/>
          <p:cNvSpPr/>
          <p:nvPr/>
        </p:nvSpPr>
        <p:spPr>
          <a:xfrm>
            <a:off x="4677164" y="2598852"/>
            <a:ext cx="758035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84638" y="1200251"/>
            <a:ext cx="2933582" cy="4774234"/>
            <a:chOff x="5684638" y="1200251"/>
            <a:chExt cx="2933582" cy="4774234"/>
          </a:xfrm>
        </p:grpSpPr>
        <p:sp>
          <p:nvSpPr>
            <p:cNvPr id="18" name="Rectangle 17"/>
            <p:cNvSpPr/>
            <p:nvPr/>
          </p:nvSpPr>
          <p:spPr>
            <a:xfrm>
              <a:off x="5726390" y="1757548"/>
              <a:ext cx="2850078" cy="2850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1061" y="1200251"/>
              <a:ext cx="2880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Genomic Selection Model</a:t>
              </a:r>
              <a:endParaRPr lang="en-US" dirty="0"/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6772412" y="4628344"/>
              <a:ext cx="758035" cy="10925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4638" y="5605153"/>
              <a:ext cx="293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Predicted Phenotype</a:t>
              </a:r>
              <a:endParaRPr lang="en-US" dirty="0"/>
            </a:p>
          </p:txBody>
        </p:sp>
      </p:grpSp>
      <p:sp>
        <p:nvSpPr>
          <p:cNvPr id="2" name="L-Shape 1"/>
          <p:cNvSpPr/>
          <p:nvPr/>
        </p:nvSpPr>
        <p:spPr>
          <a:xfrm rot="19156916">
            <a:off x="1976054" y="3257765"/>
            <a:ext cx="1601768" cy="797927"/>
          </a:xfrm>
          <a:prstGeom prst="corner">
            <a:avLst>
              <a:gd name="adj1" fmla="val 32141"/>
              <a:gd name="adj2" fmla="val 306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Mixed model with markers as random effects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 = X𝛽 + </a:t>
            </a:r>
            <a:r>
              <a:rPr lang="en-US" dirty="0" err="1" smtClean="0"/>
              <a:t>Zu</a:t>
            </a:r>
            <a:r>
              <a:rPr lang="en-US" dirty="0" smtClean="0"/>
              <a:t> + 𝜺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 is a vector of phenotypes (n x 1)</a:t>
            </a:r>
          </a:p>
          <a:p>
            <a:pPr marL="0" indent="0">
              <a:buNone/>
            </a:pPr>
            <a:r>
              <a:rPr lang="en-US" dirty="0" smtClean="0"/>
              <a:t>X is a design matrix of fixed effects (n x 1) </a:t>
            </a:r>
          </a:p>
          <a:p>
            <a:pPr marL="0" indent="0">
              <a:buNone/>
            </a:pPr>
            <a:r>
              <a:rPr lang="en-US" dirty="0" smtClean="0"/>
              <a:t>𝛽 is a vector of fixed effects (p x1)</a:t>
            </a:r>
          </a:p>
          <a:p>
            <a:pPr marL="0" indent="0">
              <a:buNone/>
            </a:pPr>
            <a:r>
              <a:rPr lang="en-US" dirty="0" smtClean="0"/>
              <a:t>Z is a design matrix (n x p)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 is vector of random effects (p x 1)</a:t>
            </a:r>
          </a:p>
          <a:p>
            <a:pPr marL="0" indent="0">
              <a:buNone/>
            </a:pPr>
            <a:r>
              <a:rPr lang="en-US" dirty="0" smtClean="0"/>
              <a:t>𝜺 is a vector of residual effects (n x 1)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5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442</Words>
  <Application>Microsoft Macintosh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Whirlwind Tour of GS with rrBLUP</vt:lpstr>
      <vt:lpstr>Setting up Genomic Selection:</vt:lpstr>
      <vt:lpstr>PowerPoint Presentation</vt:lpstr>
      <vt:lpstr>PowerPoint Presentation</vt:lpstr>
      <vt:lpstr>1. TP Genotyping </vt:lpstr>
      <vt:lpstr>1. TP Genotypes</vt:lpstr>
      <vt:lpstr>1. TP Phenotyping</vt:lpstr>
      <vt:lpstr>PowerPoint Presentation</vt:lpstr>
      <vt:lpstr>2. GS Model</vt:lpstr>
      <vt:lpstr>2. GS Model rrBLUP example</vt:lpstr>
      <vt:lpstr>2. GS Model rrBLUP cont</vt:lpstr>
      <vt:lpstr>2. GS Model rrBLUP cont</vt:lpstr>
      <vt:lpstr>PowerPoint Presentation</vt:lpstr>
      <vt:lpstr>3 Selection Population</vt:lpstr>
      <vt:lpstr>PowerPoint Presentation</vt:lpstr>
      <vt:lpstr>4.  Selection and Evaluation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Genomic Selection:</dc:title>
  <dc:creator>Jared Crain</dc:creator>
  <cp:lastModifiedBy>Jared Crain</cp:lastModifiedBy>
  <cp:revision>14</cp:revision>
  <dcterms:created xsi:type="dcterms:W3CDTF">2018-07-15T11:32:32Z</dcterms:created>
  <dcterms:modified xsi:type="dcterms:W3CDTF">2018-07-25T16:22:34Z</dcterms:modified>
</cp:coreProperties>
</file>