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2" r:id="rId6"/>
    <p:sldId id="261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1" r:id="rId15"/>
    <p:sldId id="270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8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 showGuides="1">
      <p:cViewPr>
        <p:scale>
          <a:sx n="99" d="100"/>
          <a:sy n="99" d="100"/>
        </p:scale>
        <p:origin x="704" y="36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66A7-FC09-3543-9F93-72B5F28AAADD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0A79-31FC-6145-8C93-B506E55D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8E5B-D445-9C4C-83D9-A5BAFBD49BE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085C4-49D5-004A-813D-DCA8D30A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G2P:  Genotype to 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perform a GWAS?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chromosomal locations controlling trait of interest.</a:t>
            </a:r>
          </a:p>
          <a:p>
            <a:endParaRPr lang="en-US" dirty="0"/>
          </a:p>
          <a:p>
            <a:r>
              <a:rPr lang="en-US" dirty="0" smtClean="0"/>
              <a:t>Identify candidate genes for fine mapping and cloning.</a:t>
            </a:r>
          </a:p>
          <a:p>
            <a:endParaRPr lang="en-US" dirty="0"/>
          </a:p>
          <a:p>
            <a:r>
              <a:rPr lang="en-US" dirty="0" smtClean="0"/>
              <a:t>Estimate allele (SNP)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4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144000" cy="1325563"/>
          </a:xfrm>
        </p:spPr>
        <p:txBody>
          <a:bodyPr/>
          <a:lstStyle/>
          <a:p>
            <a:pPr algn="ctr"/>
            <a:r>
              <a:rPr lang="en-US" smtClean="0"/>
              <a:t>Information Needed </a:t>
            </a:r>
            <a:r>
              <a:rPr lang="en-US" dirty="0" smtClean="0"/>
              <a:t>to Perform GWAS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21535" y="1690688"/>
            <a:ext cx="6900930" cy="4159876"/>
            <a:chOff x="837126" y="1690688"/>
            <a:chExt cx="6900930" cy="4159876"/>
          </a:xfrm>
        </p:grpSpPr>
        <p:sp>
          <p:nvSpPr>
            <p:cNvPr id="4" name="Oval 3"/>
            <p:cNvSpPr/>
            <p:nvPr/>
          </p:nvSpPr>
          <p:spPr>
            <a:xfrm>
              <a:off x="837126" y="1690688"/>
              <a:ext cx="4159876" cy="415987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78180" y="1690688"/>
              <a:ext cx="4159876" cy="4159876"/>
            </a:xfrm>
            <a:prstGeom prst="ellipse">
              <a:avLst/>
            </a:prstGeom>
            <a:solidFill>
              <a:srgbClr val="7030A0">
                <a:alpha val="7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20518" y="24341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9813" y="3429000"/>
            <a:ext cx="227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Genotype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64578" y="3305715"/>
            <a:ext cx="2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Phenotype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360061" y="3305714"/>
            <a:ext cx="227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21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interest</a:t>
            </a:r>
          </a:p>
          <a:p>
            <a:endParaRPr lang="en-US" dirty="0"/>
          </a:p>
          <a:p>
            <a:r>
              <a:rPr lang="en-US" dirty="0" smtClean="0"/>
              <a:t>Accurate phenotypic measurements</a:t>
            </a:r>
          </a:p>
          <a:p>
            <a:endParaRPr lang="en-US" dirty="0"/>
          </a:p>
          <a:p>
            <a:pPr lvl="1"/>
            <a:r>
              <a:rPr lang="en-US" dirty="0" smtClean="0"/>
              <a:t>Increase accuracy through replication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smtClean="0"/>
              <a:t>measurements</a:t>
            </a:r>
          </a:p>
          <a:p>
            <a:pPr lvl="1"/>
            <a:endParaRPr lang="en-US" dirty="0"/>
          </a:p>
          <a:p>
            <a:r>
              <a:rPr lang="en-US" smtClean="0">
                <a:latin typeface="Zapf Dingbats" charset="0"/>
              </a:rPr>
              <a:t>✭ </a:t>
            </a:r>
            <a:r>
              <a:rPr lang="en-US" smtClean="0"/>
              <a:t>Population </a:t>
            </a:r>
            <a:r>
              <a:rPr lang="en-US" dirty="0" smtClean="0"/>
              <a:t>for GWAS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Molecular markers scored on </a:t>
            </a:r>
            <a:r>
              <a:rPr lang="en-US" dirty="0" err="1" smtClean="0"/>
              <a:t>phenotyped</a:t>
            </a:r>
            <a:r>
              <a:rPr lang="en-US" dirty="0" smtClean="0"/>
              <a:t> individuals.</a:t>
            </a:r>
          </a:p>
          <a:p>
            <a:endParaRPr lang="en-US" dirty="0"/>
          </a:p>
          <a:p>
            <a:r>
              <a:rPr lang="en-US" dirty="0" smtClean="0"/>
              <a:t>Reference genome</a:t>
            </a:r>
          </a:p>
          <a:p>
            <a:endParaRPr lang="en-US" dirty="0"/>
          </a:p>
          <a:p>
            <a:r>
              <a:rPr lang="en-US" dirty="0" smtClean="0"/>
              <a:t>High marker density</a:t>
            </a:r>
          </a:p>
          <a:p>
            <a:pPr lvl="1"/>
            <a:r>
              <a:rPr lang="en-US" dirty="0" smtClean="0"/>
              <a:t>Linkage between markers and </a:t>
            </a:r>
            <a:r>
              <a:rPr lang="en-US" dirty="0" err="1" smtClean="0"/>
              <a:t>phenotyped</a:t>
            </a:r>
            <a:r>
              <a:rPr lang="en-US" dirty="0" smtClean="0"/>
              <a:t> 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0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model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 = X𝜷 + </a:t>
            </a:r>
            <a:r>
              <a:rPr lang="en-US" dirty="0" err="1" smtClean="0"/>
              <a:t>Zu</a:t>
            </a:r>
            <a:r>
              <a:rPr lang="en-US" dirty="0" smtClean="0"/>
              <a:t> + </a:t>
            </a:r>
            <a:r>
              <a:rPr lang="el-GR" dirty="0" smtClean="0"/>
              <a:t>ε</a:t>
            </a:r>
            <a:r>
              <a:rPr lang="en-US" dirty="0" smtClean="0"/>
              <a:t> (Mixed model from GS)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9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model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 = X𝜷 + </a:t>
            </a:r>
            <a:r>
              <a:rPr lang="en-US" dirty="0" err="1" smtClean="0"/>
              <a:t>Zu</a:t>
            </a:r>
            <a:r>
              <a:rPr lang="en-US" dirty="0" smtClean="0"/>
              <a:t> + </a:t>
            </a:r>
            <a:r>
              <a:rPr lang="el-GR" dirty="0" smtClean="0"/>
              <a:t>ε</a:t>
            </a:r>
            <a:r>
              <a:rPr lang="en-US" dirty="0" smtClean="0"/>
              <a:t> (Mixed model from GS)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</a:t>
            </a:r>
            <a:r>
              <a:rPr lang="en-US" dirty="0" smtClean="0"/>
              <a:t>𝜷 + S</a:t>
            </a:r>
            <a:r>
              <a:rPr lang="el-GR" dirty="0" smtClean="0"/>
              <a:t>α</a:t>
            </a:r>
            <a:r>
              <a:rPr lang="en-US" dirty="0" smtClean="0"/>
              <a:t> + Q𝝊 + </a:t>
            </a:r>
            <a:r>
              <a:rPr lang="en-US" dirty="0" err="1" smtClean="0"/>
              <a:t>Zu</a:t>
            </a:r>
            <a:r>
              <a:rPr lang="en-US" dirty="0" smtClean="0"/>
              <a:t> + </a:t>
            </a:r>
            <a:r>
              <a:rPr lang="el-GR" dirty="0" smtClean="0"/>
              <a:t>ε</a:t>
            </a:r>
            <a:r>
              <a:rPr lang="en-US" dirty="0" smtClean="0"/>
              <a:t> (Expanded mixed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9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X𝜷 + S</a:t>
            </a:r>
            <a:r>
              <a:rPr lang="el-GR" dirty="0"/>
              <a:t>α</a:t>
            </a:r>
            <a:r>
              <a:rPr lang="en-US" dirty="0"/>
              <a:t> + Q𝝊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366" y="3168203"/>
            <a:ext cx="132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smtClean="0"/>
              <a:t>of phenotypes (n x 1)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49628" y="2266682"/>
            <a:ext cx="1642861" cy="79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9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X𝜷 + S</a:t>
            </a:r>
            <a:r>
              <a:rPr lang="el-GR" dirty="0"/>
              <a:t>α</a:t>
            </a:r>
            <a:r>
              <a:rPr lang="en-US" dirty="0"/>
              <a:t> + Q𝝊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366" y="3168203"/>
            <a:ext cx="132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smtClean="0"/>
              <a:t>of phenotypes (n x 1)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6790" y="4291393"/>
            <a:ext cx="2801155" cy="1200329"/>
            <a:chOff x="993819" y="4376469"/>
            <a:chExt cx="280115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993819" y="4376469"/>
              <a:ext cx="13265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(n x p)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8450" y="4376469"/>
              <a:ext cx="1326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(p x 1)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049628" y="2266682"/>
            <a:ext cx="1642861" cy="79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71058" y="2369713"/>
            <a:ext cx="1568407" cy="21293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8650" y="5718220"/>
            <a:ext cx="432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Covariates (age at maturity, </a:t>
            </a:r>
            <a:r>
              <a:rPr lang="en-US" sz="2400" b="1" dirty="0" err="1" smtClean="0"/>
              <a:t>etc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87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X𝜷 + S</a:t>
            </a:r>
            <a:r>
              <a:rPr lang="el-GR" dirty="0"/>
              <a:t>α</a:t>
            </a:r>
            <a:r>
              <a:rPr lang="en-US" dirty="0"/>
              <a:t> + Q𝝊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366" y="3168203"/>
            <a:ext cx="132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smtClean="0"/>
              <a:t>of phenotypes (n x 1)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6790" y="4291393"/>
            <a:ext cx="2801155" cy="1200329"/>
            <a:chOff x="993819" y="4376469"/>
            <a:chExt cx="280115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993819" y="4376469"/>
              <a:ext cx="13265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(n x p)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8450" y="4376469"/>
              <a:ext cx="1326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(p x 1)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5598" y="5432650"/>
            <a:ext cx="3419742" cy="1200329"/>
            <a:chOff x="586928" y="4376469"/>
            <a:chExt cx="3419742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586928" y="4376469"/>
              <a:ext cx="19773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for markers (n x markers)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markers (markers x 1)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049628" y="2266682"/>
            <a:ext cx="1642861" cy="79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71058" y="2369713"/>
            <a:ext cx="1568407" cy="21293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19013" y="2369713"/>
            <a:ext cx="148107" cy="29705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3972" y="3554569"/>
            <a:ext cx="307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Marker matrix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370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X𝜷 + S</a:t>
            </a:r>
            <a:r>
              <a:rPr lang="el-GR" dirty="0"/>
              <a:t>α</a:t>
            </a:r>
            <a:r>
              <a:rPr lang="en-US" dirty="0"/>
              <a:t> + Q𝝊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366" y="3168203"/>
            <a:ext cx="132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smtClean="0"/>
              <a:t>of phenotypes (n x 1)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6790" y="4291393"/>
            <a:ext cx="2801155" cy="1200329"/>
            <a:chOff x="993819" y="4376469"/>
            <a:chExt cx="280115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993819" y="4376469"/>
              <a:ext cx="13265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(n x p)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8450" y="4376469"/>
              <a:ext cx="1326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(p x 1)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5598" y="5432650"/>
            <a:ext cx="3419742" cy="1200329"/>
            <a:chOff x="586928" y="4376469"/>
            <a:chExt cx="3419742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586928" y="4376469"/>
              <a:ext cx="19773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for markers (n x markers)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markers (markers x 1)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049628" y="2266682"/>
            <a:ext cx="1642861" cy="79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71058" y="2369713"/>
            <a:ext cx="1568407" cy="21293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19013" y="2369713"/>
            <a:ext cx="148107" cy="29705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46104" y="2384353"/>
            <a:ext cx="659236" cy="23687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724258" y="4604478"/>
            <a:ext cx="3419742" cy="1477328"/>
            <a:chOff x="586928" y="4376469"/>
            <a:chExt cx="3419742" cy="1477328"/>
          </a:xfrm>
        </p:grpSpPr>
        <p:sp>
          <p:nvSpPr>
            <p:cNvPr id="22" name="TextBox 21"/>
            <p:cNvSpPr txBox="1"/>
            <p:nvPr/>
          </p:nvSpPr>
          <p:spPr>
            <a:xfrm>
              <a:off x="586928" y="4376469"/>
              <a:ext cx="197730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population </a:t>
              </a:r>
              <a:r>
                <a:rPr lang="en-US" dirty="0" err="1" smtClean="0"/>
                <a:t>strucutre</a:t>
              </a:r>
              <a:r>
                <a:rPr lang="en-US" dirty="0" smtClean="0"/>
                <a:t> for markers (n x structure)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structure (structure x 1)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07617" y="2781837"/>
            <a:ext cx="2446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Population structure to control for false positives.  NEW!!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834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G2P:  Connecting the Genotype </a:t>
            </a:r>
            <a:r>
              <a:rPr lang="en-US" smtClean="0"/>
              <a:t>to Phenotype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6922" y="2009068"/>
            <a:ext cx="7453753" cy="4077671"/>
            <a:chOff x="756922" y="1308424"/>
            <a:chExt cx="7453753" cy="4077671"/>
          </a:xfrm>
        </p:grpSpPr>
        <p:sp>
          <p:nvSpPr>
            <p:cNvPr id="6" name="Rectangle 5"/>
            <p:cNvSpPr/>
            <p:nvPr/>
          </p:nvSpPr>
          <p:spPr>
            <a:xfrm>
              <a:off x="5426743" y="2584011"/>
              <a:ext cx="2783932" cy="151366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Phenotype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013308" y="2462149"/>
              <a:ext cx="2771103" cy="1757393"/>
            </a:xfrm>
            <a:prstGeom prst="rightArrow">
              <a:avLst>
                <a:gd name="adj1" fmla="val 62044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56922" y="2462149"/>
              <a:ext cx="2771103" cy="1757393"/>
            </a:xfrm>
            <a:prstGeom prst="rightArrow">
              <a:avLst>
                <a:gd name="adj1" fmla="val 5912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Genotype</a:t>
              </a:r>
              <a:endParaRPr lang="en-US" sz="2800" b="1" dirty="0"/>
            </a:p>
          </p:txBody>
        </p:sp>
        <p:sp>
          <p:nvSpPr>
            <p:cNvPr id="9" name="Curved Up Arrow 8"/>
            <p:cNvSpPr/>
            <p:nvPr/>
          </p:nvSpPr>
          <p:spPr>
            <a:xfrm rot="10800000">
              <a:off x="2219449" y="1308424"/>
              <a:ext cx="3848755" cy="139821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37088" y="2845508"/>
              <a:ext cx="1560688" cy="877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82056" y="3598384"/>
              <a:ext cx="1301689" cy="8784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28086" y="2223334"/>
              <a:ext cx="1406221" cy="10862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Curved Up Arrow 12"/>
            <p:cNvSpPr/>
            <p:nvPr/>
          </p:nvSpPr>
          <p:spPr>
            <a:xfrm>
              <a:off x="2205069" y="3987878"/>
              <a:ext cx="3848755" cy="1398217"/>
            </a:xfrm>
            <a:prstGeom prst="curved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4411" y="6086739"/>
            <a:ext cx="254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 </a:t>
            </a:r>
            <a:r>
              <a:rPr lang="en-US" smtClean="0"/>
              <a:t>Jesse Poland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X𝜷 + S</a:t>
            </a:r>
            <a:r>
              <a:rPr lang="el-GR" dirty="0"/>
              <a:t>α</a:t>
            </a:r>
            <a:r>
              <a:rPr lang="en-US" dirty="0"/>
              <a:t> + Q𝝊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366" y="3168203"/>
            <a:ext cx="132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smtClean="0"/>
              <a:t>of phenotypes (n x 1)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6790" y="4291393"/>
            <a:ext cx="2801155" cy="1200329"/>
            <a:chOff x="993819" y="4376469"/>
            <a:chExt cx="280115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993819" y="4376469"/>
              <a:ext cx="13265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(n x p)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8450" y="4376469"/>
              <a:ext cx="1326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(p x 1)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5598" y="5432650"/>
            <a:ext cx="3419742" cy="1200329"/>
            <a:chOff x="586928" y="4376469"/>
            <a:chExt cx="3419742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586928" y="4376469"/>
              <a:ext cx="19773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for markers (n x markers)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markers (markers x 1)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049628" y="2266682"/>
            <a:ext cx="1642861" cy="79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71058" y="2369713"/>
            <a:ext cx="1568407" cy="21293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19013" y="2369713"/>
            <a:ext cx="148107" cy="29705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46104" y="2384353"/>
            <a:ext cx="659236" cy="23687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724258" y="4604478"/>
            <a:ext cx="3419742" cy="1477328"/>
            <a:chOff x="586928" y="4376469"/>
            <a:chExt cx="3419742" cy="1477328"/>
          </a:xfrm>
        </p:grpSpPr>
        <p:sp>
          <p:nvSpPr>
            <p:cNvPr id="22" name="TextBox 21"/>
            <p:cNvSpPr txBox="1"/>
            <p:nvPr/>
          </p:nvSpPr>
          <p:spPr>
            <a:xfrm>
              <a:off x="586928" y="4376469"/>
              <a:ext cx="197730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population </a:t>
              </a:r>
              <a:r>
                <a:rPr lang="en-US" dirty="0" err="1" smtClean="0"/>
                <a:t>strucutre</a:t>
              </a:r>
              <a:r>
                <a:rPr lang="en-US" dirty="0" smtClean="0"/>
                <a:t> for markers (n x structure)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structure (structure x 1)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24258" y="3290171"/>
            <a:ext cx="3419742" cy="923330"/>
            <a:chOff x="586928" y="4376469"/>
            <a:chExt cx="3419742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586928" y="4376469"/>
              <a:ext cx="1977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relatedness (n x n)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68449" y="4376469"/>
              <a:ext cx="1538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random effect (n x 1)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5773759" y="2384353"/>
            <a:ext cx="512741" cy="90581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00023" y="946504"/>
            <a:ext cx="224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Genomic realized relationship matrix.  Control for unequal relatedness.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6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﻿</a:t>
            </a:r>
            <a:r>
              <a:rPr lang="en-US" dirty="0" smtClean="0"/>
              <a:t>Y </a:t>
            </a:r>
            <a:r>
              <a:rPr lang="en-US" dirty="0"/>
              <a:t>= X𝜷 + S</a:t>
            </a:r>
            <a:r>
              <a:rPr lang="el-GR" dirty="0"/>
              <a:t>α</a:t>
            </a:r>
            <a:r>
              <a:rPr lang="en-US" dirty="0"/>
              <a:t> + Q𝝊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366" y="3168203"/>
            <a:ext cx="132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n-US" smtClean="0"/>
              <a:t>of phenotypes (n x 1)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6790" y="4291393"/>
            <a:ext cx="2801155" cy="1200329"/>
            <a:chOff x="993819" y="4376469"/>
            <a:chExt cx="280115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993819" y="4376469"/>
              <a:ext cx="13265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(n x p)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8450" y="4376469"/>
              <a:ext cx="1326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(p x 1)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5598" y="5432650"/>
            <a:ext cx="3419742" cy="1200329"/>
            <a:chOff x="586928" y="4376469"/>
            <a:chExt cx="3419742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586928" y="4376469"/>
              <a:ext cx="19773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fixed effects for markers (n x markers)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markers (markers x 1)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049628" y="2266682"/>
            <a:ext cx="1642861" cy="79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71058" y="2369713"/>
            <a:ext cx="1568407" cy="21293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19013" y="2369713"/>
            <a:ext cx="148107" cy="29705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46104" y="2384353"/>
            <a:ext cx="659236" cy="23687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724258" y="4604478"/>
            <a:ext cx="3419742" cy="1477328"/>
            <a:chOff x="586928" y="4376469"/>
            <a:chExt cx="3419742" cy="1477328"/>
          </a:xfrm>
        </p:grpSpPr>
        <p:sp>
          <p:nvSpPr>
            <p:cNvPr id="22" name="TextBox 21"/>
            <p:cNvSpPr txBox="1"/>
            <p:nvPr/>
          </p:nvSpPr>
          <p:spPr>
            <a:xfrm>
              <a:off x="586928" y="4376469"/>
              <a:ext cx="197730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population </a:t>
              </a:r>
              <a:r>
                <a:rPr lang="en-US" dirty="0" err="1" smtClean="0"/>
                <a:t>strucutre</a:t>
              </a:r>
              <a:r>
                <a:rPr lang="en-US" dirty="0" smtClean="0"/>
                <a:t> for markers (n x structure)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8449" y="4376469"/>
              <a:ext cx="1538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fixed effects for structure (structure x 1)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24258" y="3290171"/>
            <a:ext cx="3419742" cy="923330"/>
            <a:chOff x="586928" y="4376469"/>
            <a:chExt cx="3419742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586928" y="4376469"/>
              <a:ext cx="1977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 matrix of relatedness (n x n)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68449" y="4376469"/>
              <a:ext cx="1538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of random effect (n x 1)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5773759" y="2384353"/>
            <a:ext cx="512741" cy="90581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90738" y="2266682"/>
            <a:ext cx="858054" cy="5567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79594" y="2384353"/>
            <a:ext cx="163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error term (n x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1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for the GWAS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Phenotype </a:t>
            </a:r>
            <a:r>
              <a:rPr lang="en-US" dirty="0">
                <a:latin typeface="Arial Unicode MS" charset="0"/>
              </a:rPr>
              <a:t>✓</a:t>
            </a:r>
          </a:p>
          <a:p>
            <a:endParaRPr lang="en-US" dirty="0"/>
          </a:p>
          <a:p>
            <a:r>
              <a:rPr lang="en-US" dirty="0" smtClean="0"/>
              <a:t>Genotype (markers) </a:t>
            </a:r>
            <a:r>
              <a:rPr lang="en-US" dirty="0">
                <a:latin typeface="Arial Unicode MS" charset="0"/>
              </a:rPr>
              <a:t>✓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Realized relationship matrix </a:t>
            </a:r>
            <a:r>
              <a:rPr lang="en-US" dirty="0">
                <a:latin typeface="Arial Unicode MS" charset="0"/>
              </a:rPr>
              <a:t>✓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Experimental Covariates </a:t>
            </a:r>
            <a:r>
              <a:rPr lang="en-US" dirty="0">
                <a:latin typeface="Arial Unicode MS" charset="0"/>
              </a:rPr>
              <a:t>✓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Population structure NEW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apf Dingbats" charset="0"/>
              </a:rPr>
              <a:t>✭ </a:t>
            </a:r>
            <a:r>
              <a:rPr lang="en-US" dirty="0" smtClean="0"/>
              <a:t>Population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Broadly:  departure from Hardy Weinberg equilibrium</a:t>
            </a:r>
          </a:p>
          <a:p>
            <a:endParaRPr lang="en-US" dirty="0"/>
          </a:p>
          <a:p>
            <a:r>
              <a:rPr lang="en-US" dirty="0" smtClean="0"/>
              <a:t>Different subpopulations can have different allele frequencies</a:t>
            </a:r>
          </a:p>
          <a:p>
            <a:endParaRPr lang="en-US" dirty="0"/>
          </a:p>
          <a:p>
            <a:r>
              <a:rPr lang="en-US" dirty="0" smtClean="0"/>
              <a:t>Not accounting for population structure leads to inflated GWAS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7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</a:p>
          <a:p>
            <a:endParaRPr lang="en-US" dirty="0"/>
          </a:p>
          <a:p>
            <a:r>
              <a:rPr lang="en-US" dirty="0" smtClean="0"/>
              <a:t>Significance values of markers</a:t>
            </a:r>
          </a:p>
          <a:p>
            <a:endParaRPr lang="en-US" dirty="0"/>
          </a:p>
          <a:p>
            <a:r>
              <a:rPr lang="en-US" dirty="0" smtClean="0"/>
              <a:t>QQ plots</a:t>
            </a:r>
          </a:p>
          <a:p>
            <a:endParaRPr lang="en-US" dirty="0"/>
          </a:p>
          <a:p>
            <a:r>
              <a:rPr lang="en-US" dirty="0" smtClean="0"/>
              <a:t>Allele effects (some software programs)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3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7197"/>
            <a:ext cx="7886700" cy="4128194"/>
          </a:xfrm>
        </p:spPr>
      </p:pic>
      <p:sp>
        <p:nvSpPr>
          <p:cNvPr id="5" name="TextBox 4"/>
          <p:cNvSpPr txBox="1"/>
          <p:nvPr/>
        </p:nvSpPr>
        <p:spPr>
          <a:xfrm>
            <a:off x="1017431" y="6181859"/>
            <a:ext cx="61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skylinecruises.com</a:t>
            </a:r>
            <a:r>
              <a:rPr lang="en-US" dirty="0"/>
              <a:t>/a-guide-to-the-</a:t>
            </a:r>
            <a:r>
              <a:rPr lang="en-US" dirty="0" err="1"/>
              <a:t>manhattan</a:t>
            </a:r>
            <a:r>
              <a:rPr lang="en-US" dirty="0"/>
              <a:t>-skyline/</a:t>
            </a:r>
          </a:p>
        </p:txBody>
      </p:sp>
    </p:spTree>
    <p:extLst>
      <p:ext uri="{BB962C8B-B14F-4D97-AF65-F5344CB8AC3E}">
        <p14:creationId xmlns:p14="http://schemas.microsoft.com/office/powerpoint/2010/main" val="209519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Nairobi Plots?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442434"/>
            <a:ext cx="6798957" cy="5099218"/>
          </a:xfrm>
        </p:spPr>
      </p:pic>
    </p:spTree>
    <p:extLst>
      <p:ext uri="{BB962C8B-B14F-4D97-AF65-F5344CB8AC3E}">
        <p14:creationId xmlns:p14="http://schemas.microsoft.com/office/powerpoint/2010/main" val="81632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Manhattan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94" y="870183"/>
            <a:ext cx="4490862" cy="5987817"/>
          </a:xfrm>
        </p:spPr>
      </p:pic>
    </p:spTree>
    <p:extLst>
      <p:ext uri="{BB962C8B-B14F-4D97-AF65-F5344CB8AC3E}">
        <p14:creationId xmlns:p14="http://schemas.microsoft.com/office/powerpoint/2010/main" val="87395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rrBLUP</a:t>
            </a:r>
            <a:r>
              <a:rPr lang="en-US" dirty="0" smtClean="0"/>
              <a:t> used False Discovery Rate (FDR) multiple testing correction</a:t>
            </a:r>
          </a:p>
          <a:p>
            <a:pPr lvl="1"/>
            <a:r>
              <a:rPr lang="en-US" dirty="0" smtClean="0"/>
              <a:t>Bonferroni</a:t>
            </a:r>
          </a:p>
          <a:p>
            <a:pPr lvl="1"/>
            <a:endParaRPr lang="en-US" dirty="0"/>
          </a:p>
          <a:p>
            <a:r>
              <a:rPr lang="en-US" dirty="0" smtClean="0"/>
              <a:t>Significance listed as </a:t>
            </a:r>
            <a:r>
              <a:rPr lang="mr-IN" dirty="0" smtClean="0"/>
              <a:t>–</a:t>
            </a:r>
            <a:r>
              <a:rPr lang="en-US" dirty="0" smtClean="0"/>
              <a:t>log(p-value)</a:t>
            </a:r>
          </a:p>
          <a:p>
            <a:pPr lvl="1"/>
            <a:r>
              <a:rPr lang="en-US" dirty="0" smtClean="0"/>
              <a:t>p-value = 10^(-listed value)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0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75125"/>
            <a:ext cx="5087155" cy="67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phenotype value</a:t>
            </a:r>
            <a:endParaRPr lang="en-US" dirty="0"/>
          </a:p>
          <a:p>
            <a:r>
              <a:rPr lang="en-US" dirty="0" smtClean="0"/>
              <a:t>No knowledge of the genes or even the chromosomal position.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64" y="2323420"/>
            <a:ext cx="5019559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22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9826" y="6356351"/>
            <a:ext cx="2190925" cy="388822"/>
          </a:xfrm>
        </p:spPr>
        <p:txBody>
          <a:bodyPr/>
          <a:lstStyle/>
          <a:p>
            <a:fld id="{61880CA1-06AF-BD4E-BB6B-44ACEC760BB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9285" y="1030310"/>
            <a:ext cx="9053500" cy="4597758"/>
            <a:chOff x="229285" y="1030310"/>
            <a:chExt cx="9053500" cy="45977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85" y="1030310"/>
              <a:ext cx="9053500" cy="4597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03797" y="1390918"/>
              <a:ext cx="73409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IWG </a:t>
              </a:r>
              <a:r>
                <a:rPr lang="en-US" smtClean="0"/>
                <a:t>Progeny Observed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711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8524" y="1188076"/>
            <a:ext cx="10002433" cy="4481848"/>
            <a:chOff x="248524" y="1188076"/>
            <a:chExt cx="10002433" cy="44818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39" y="1188076"/>
              <a:ext cx="8825261" cy="448184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8524" y="1487734"/>
              <a:ext cx="100024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IWG </a:t>
              </a:r>
              <a:r>
                <a:rPr lang="en-US" smtClean="0"/>
                <a:t>Progeny Observed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9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993900" y="931736"/>
            <a:ext cx="5299075" cy="4953856"/>
            <a:chOff x="1993900" y="931736"/>
            <a:chExt cx="5299075" cy="4953856"/>
          </a:xfrm>
        </p:grpSpPr>
        <p:grpSp>
          <p:nvGrpSpPr>
            <p:cNvPr id="4" name="Group 3"/>
            <p:cNvGrpSpPr/>
            <p:nvPr/>
          </p:nvGrpSpPr>
          <p:grpSpPr>
            <a:xfrm>
              <a:off x="3365500" y="2228165"/>
              <a:ext cx="2413000" cy="2413000"/>
              <a:chOff x="4013200" y="2400300"/>
              <a:chExt cx="2032000" cy="20320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013200" y="2400300"/>
                <a:ext cx="2032000" cy="20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13200" y="2858167"/>
                <a:ext cx="2032000" cy="111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/>
                  <a:t>Genomic Selection</a:t>
                </a:r>
                <a:endParaRPr lang="en-US" sz="40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993900" y="931736"/>
              <a:ext cx="1536701" cy="1536700"/>
              <a:chOff x="4006850" y="2453720"/>
              <a:chExt cx="2032001" cy="2032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06850" y="2453720"/>
                <a:ext cx="2032000" cy="20320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06851" y="3181928"/>
                <a:ext cx="2032000" cy="61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Phenotype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993901" y="4348892"/>
              <a:ext cx="1536700" cy="1536700"/>
              <a:chOff x="1168400" y="3783742"/>
              <a:chExt cx="1536700" cy="15367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68400" y="4321260"/>
                <a:ext cx="153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Genotype</a:t>
                </a:r>
                <a:endParaRPr lang="en-US" sz="2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35625" y="4348892"/>
              <a:ext cx="1536700" cy="1536700"/>
              <a:chOff x="1168400" y="3783742"/>
              <a:chExt cx="1536700" cy="15367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68400" y="4105360"/>
                <a:ext cx="15367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Associated Analysis</a:t>
                </a:r>
                <a:endParaRPr lang="en-US" sz="2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35625" y="982536"/>
              <a:ext cx="1657350" cy="1536700"/>
              <a:chOff x="1108075" y="3834542"/>
              <a:chExt cx="1657350" cy="15367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43000" y="38345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08075" y="4062236"/>
                <a:ext cx="1657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Bio</a:t>
                </a:r>
              </a:p>
              <a:p>
                <a:pPr algn="ctr"/>
                <a:r>
                  <a:rPr lang="en-US" sz="2400" dirty="0" smtClean="0"/>
                  <a:t>informatics</a:t>
                </a:r>
                <a:endParaRPr lang="en-US" sz="2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48475" y="5752328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QTL Mapping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37539" y="3827660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GWAS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6625" y="1825350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3" name="Oval 4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Alignment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02326" y="5771207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6" name="Oval 4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Population</a:t>
              </a:r>
            </a:p>
            <a:p>
              <a:pPr algn="ctr"/>
              <a:r>
                <a:rPr lang="en-US" sz="1200" dirty="0" smtClean="0"/>
                <a:t>Structure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3971" y="366845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9" name="Oval 48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51800" y="11465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Discovery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25974" y="-5174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2" name="Oval 51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Imputation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42175" y="58841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5" name="Oval 54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86697" y="-50533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58" name="Oval 57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Design of </a:t>
              </a:r>
            </a:p>
            <a:p>
              <a:pPr algn="ctr"/>
              <a:r>
                <a:rPr lang="en-US" sz="1200" dirty="0" smtClean="0"/>
                <a:t>Experiment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28561" y="1963850"/>
            <a:ext cx="1043114" cy="909764"/>
            <a:chOff x="7956550" y="931736"/>
            <a:chExt cx="1043114" cy="909764"/>
          </a:xfrm>
          <a:solidFill>
            <a:srgbClr val="7030A0"/>
          </a:solidFill>
        </p:grpSpPr>
        <p:sp>
          <p:nvSpPr>
            <p:cNvPr id="61" name="Oval 60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56550" y="1032219"/>
              <a:ext cx="10431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High throughput phenotyping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10456" y="385892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4" name="Oval 63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Phenotypic Value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44000" y="632166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7" name="Oval 66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42975" y="3925263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0" name="Oval 6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Reference</a:t>
              </a:r>
            </a:p>
            <a:p>
              <a:pPr algn="ctr"/>
              <a:r>
                <a:rPr lang="en-US" sz="1200" dirty="0" smtClean="0"/>
                <a:t>Genome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11250" y="5699469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3" name="Oval 7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Genetic</a:t>
              </a:r>
            </a:p>
            <a:p>
              <a:pPr algn="ctr"/>
              <a:r>
                <a:rPr lang="en-US" sz="1200" dirty="0" smtClean="0"/>
                <a:t>Map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6125" y="5802530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6" name="Oval 7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Markers</a:t>
              </a:r>
              <a:endParaRPr lang="en-US" sz="1200" dirty="0"/>
            </a:p>
          </p:txBody>
        </p:sp>
      </p:grpSp>
      <p:cxnSp>
        <p:nvCxnSpPr>
          <p:cNvPr id="79" name="Straight Arrow Connector 78"/>
          <p:cNvCxnSpPr>
            <a:stCxn id="2" idx="5"/>
          </p:cNvCxnSpPr>
          <p:nvPr/>
        </p:nvCxnSpPr>
        <p:spPr>
          <a:xfrm>
            <a:off x="5425124" y="4287789"/>
            <a:ext cx="338611" cy="32662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94111">
            <a:off x="5369009" y="2124790"/>
            <a:ext cx="736600" cy="723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50457" y="2055100"/>
            <a:ext cx="736600" cy="7239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71427">
            <a:off x="3149600" y="4069145"/>
            <a:ext cx="736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993900" y="931736"/>
            <a:ext cx="5299075" cy="4953856"/>
            <a:chOff x="1993900" y="931736"/>
            <a:chExt cx="5299075" cy="4953856"/>
          </a:xfrm>
        </p:grpSpPr>
        <p:grpSp>
          <p:nvGrpSpPr>
            <p:cNvPr id="4" name="Group 3"/>
            <p:cNvGrpSpPr/>
            <p:nvPr/>
          </p:nvGrpSpPr>
          <p:grpSpPr>
            <a:xfrm>
              <a:off x="3365500" y="2228167"/>
              <a:ext cx="2413000" cy="2413000"/>
              <a:chOff x="4013200" y="2400300"/>
              <a:chExt cx="2032000" cy="20320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013200" y="2400300"/>
                <a:ext cx="2032000" cy="20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13200" y="2630411"/>
                <a:ext cx="2032000" cy="173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Genome Wide Association Studies</a:t>
                </a:r>
                <a:endParaRPr lang="en-US" sz="32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993900" y="931736"/>
              <a:ext cx="1536701" cy="1536700"/>
              <a:chOff x="4006850" y="2453720"/>
              <a:chExt cx="2032001" cy="2032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06850" y="2453720"/>
                <a:ext cx="2032000" cy="20320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06851" y="3181928"/>
                <a:ext cx="2032000" cy="61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Phenotype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993901" y="4348892"/>
              <a:ext cx="1536700" cy="1536700"/>
              <a:chOff x="1168400" y="3783742"/>
              <a:chExt cx="1536700" cy="15367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68400" y="4321260"/>
                <a:ext cx="153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Genotype</a:t>
                </a:r>
                <a:endParaRPr lang="en-US" sz="2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35625" y="4348892"/>
              <a:ext cx="1536700" cy="1536700"/>
              <a:chOff x="1168400" y="3783742"/>
              <a:chExt cx="1536700" cy="15367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68400" y="4105360"/>
                <a:ext cx="15367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Associated Analysis</a:t>
                </a:r>
                <a:endParaRPr lang="en-US" sz="2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35625" y="982536"/>
              <a:ext cx="1657350" cy="1536700"/>
              <a:chOff x="1108075" y="3834542"/>
              <a:chExt cx="1657350" cy="15367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43000" y="38345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08075" y="4062236"/>
                <a:ext cx="1657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Bio</a:t>
                </a:r>
              </a:p>
              <a:p>
                <a:pPr algn="ctr"/>
                <a:r>
                  <a:rPr lang="en-US" sz="2400" dirty="0" smtClean="0"/>
                  <a:t>informatics</a:t>
                </a:r>
                <a:endParaRPr lang="en-US" sz="2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48475" y="5752328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QTL Mapping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37539" y="3827660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GS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6625" y="1825350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3" name="Oval 4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Alignment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02326" y="5771207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6" name="Oval 4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Population</a:t>
              </a:r>
            </a:p>
            <a:p>
              <a:pPr algn="ctr"/>
              <a:r>
                <a:rPr lang="en-US" sz="1200" dirty="0" smtClean="0"/>
                <a:t>Structure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3971" y="366845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9" name="Oval 48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51800" y="11465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Discovery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25974" y="-5174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2" name="Oval 51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Imputation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42175" y="58841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5" name="Oval 54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86697" y="-50533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58" name="Oval 57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Design of </a:t>
              </a:r>
            </a:p>
            <a:p>
              <a:pPr algn="ctr"/>
              <a:r>
                <a:rPr lang="en-US" sz="1200" dirty="0" smtClean="0"/>
                <a:t>Experiment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28561" y="1963850"/>
            <a:ext cx="1043114" cy="909764"/>
            <a:chOff x="7956550" y="931736"/>
            <a:chExt cx="1043114" cy="909764"/>
          </a:xfrm>
          <a:solidFill>
            <a:srgbClr val="7030A0"/>
          </a:solidFill>
        </p:grpSpPr>
        <p:sp>
          <p:nvSpPr>
            <p:cNvPr id="61" name="Oval 60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56550" y="1032219"/>
              <a:ext cx="10431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High throughput phenotyping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10456" y="385892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4" name="Oval 63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Phenotypic Value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44000" y="632166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7" name="Oval 66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42975" y="3925263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0" name="Oval 6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Reference</a:t>
              </a:r>
            </a:p>
            <a:p>
              <a:pPr algn="ctr"/>
              <a:r>
                <a:rPr lang="en-US" sz="1200" dirty="0" smtClean="0"/>
                <a:t>Genome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11250" y="5699469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3" name="Oval 7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Genetic</a:t>
              </a:r>
            </a:p>
            <a:p>
              <a:pPr algn="ctr"/>
              <a:r>
                <a:rPr lang="en-US" sz="1200" dirty="0" smtClean="0"/>
                <a:t>Map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6125" y="5802530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6" name="Oval 7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Markers</a:t>
              </a:r>
              <a:endParaRPr lang="en-US" sz="1200" dirty="0"/>
            </a:p>
          </p:txBody>
        </p:sp>
      </p:grpSp>
      <p:cxnSp>
        <p:nvCxnSpPr>
          <p:cNvPr id="79" name="Straight Arrow Connector 78"/>
          <p:cNvCxnSpPr>
            <a:stCxn id="2" idx="5"/>
          </p:cNvCxnSpPr>
          <p:nvPr/>
        </p:nvCxnSpPr>
        <p:spPr>
          <a:xfrm>
            <a:off x="5425124" y="4287789"/>
            <a:ext cx="338611" cy="32662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94111">
            <a:off x="5369009" y="2124790"/>
            <a:ext cx="736600" cy="723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50457" y="2055100"/>
            <a:ext cx="736600" cy="7239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71427">
            <a:off x="3149600" y="4069145"/>
            <a:ext cx="736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993900" y="931736"/>
            <a:ext cx="5299075" cy="4953856"/>
            <a:chOff x="1993900" y="931736"/>
            <a:chExt cx="5299075" cy="4953856"/>
          </a:xfrm>
        </p:grpSpPr>
        <p:grpSp>
          <p:nvGrpSpPr>
            <p:cNvPr id="4" name="Group 3"/>
            <p:cNvGrpSpPr/>
            <p:nvPr/>
          </p:nvGrpSpPr>
          <p:grpSpPr>
            <a:xfrm>
              <a:off x="3365500" y="2228167"/>
              <a:ext cx="2413000" cy="2413000"/>
              <a:chOff x="4013200" y="2400300"/>
              <a:chExt cx="2032000" cy="20320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013200" y="2400300"/>
                <a:ext cx="2032000" cy="20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13200" y="2630411"/>
                <a:ext cx="2032000" cy="173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Genome Wide Association Studies</a:t>
                </a:r>
                <a:endParaRPr lang="en-US" sz="32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993900" y="931736"/>
              <a:ext cx="1536701" cy="1536700"/>
              <a:chOff x="4006850" y="2453720"/>
              <a:chExt cx="2032001" cy="2032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06850" y="2453720"/>
                <a:ext cx="2032000" cy="20320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06851" y="3181928"/>
                <a:ext cx="2032000" cy="61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Phenotype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993901" y="4348892"/>
              <a:ext cx="1536700" cy="1536700"/>
              <a:chOff x="1168400" y="3783742"/>
              <a:chExt cx="1536700" cy="15367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68400" y="4321260"/>
                <a:ext cx="153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Genotype</a:t>
                </a:r>
                <a:endParaRPr lang="en-US" sz="2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35625" y="4348892"/>
              <a:ext cx="1536700" cy="1536700"/>
              <a:chOff x="1168400" y="3783742"/>
              <a:chExt cx="1536700" cy="15367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68400" y="37837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68400" y="4105360"/>
                <a:ext cx="15367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Associated Analysis</a:t>
                </a:r>
                <a:endParaRPr lang="en-US" sz="2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35625" y="982536"/>
              <a:ext cx="1657350" cy="1536700"/>
              <a:chOff x="1108075" y="3834542"/>
              <a:chExt cx="1657350" cy="15367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43000" y="3834542"/>
                <a:ext cx="1536700" cy="15367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08075" y="4062236"/>
                <a:ext cx="1657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Bio</a:t>
                </a:r>
              </a:p>
              <a:p>
                <a:pPr algn="ctr"/>
                <a:r>
                  <a:rPr lang="en-US" sz="2400" dirty="0" smtClean="0"/>
                  <a:t>informatics</a:t>
                </a:r>
                <a:endParaRPr lang="en-US" sz="2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48475" y="5752328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QTL Mapping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37539" y="3827660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GS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6625" y="1825350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3" name="Oval 4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Alignment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02326" y="5771207"/>
            <a:ext cx="914400" cy="909764"/>
            <a:chOff x="8039100" y="931736"/>
            <a:chExt cx="914400" cy="909764"/>
          </a:xfrm>
          <a:solidFill>
            <a:srgbClr val="0070C0"/>
          </a:solidFill>
        </p:grpSpPr>
        <p:sp>
          <p:nvSpPr>
            <p:cNvPr id="46" name="Oval 4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Population</a:t>
              </a:r>
            </a:p>
            <a:p>
              <a:pPr algn="ctr"/>
              <a:r>
                <a:rPr lang="en-US" sz="1200" dirty="0" smtClean="0"/>
                <a:t>Structure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3971" y="366845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49" name="Oval 48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51800" y="11465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Discovery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25974" y="-5174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2" name="Oval 51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Imputation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42175" y="588411"/>
            <a:ext cx="914400" cy="909764"/>
            <a:chOff x="8039100" y="931736"/>
            <a:chExt cx="914400" cy="909764"/>
          </a:xfrm>
          <a:solidFill>
            <a:srgbClr val="FFFF00"/>
          </a:solidFill>
        </p:grpSpPr>
        <p:sp>
          <p:nvSpPr>
            <p:cNvPr id="55" name="Oval 54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 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86697" y="-50533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58" name="Oval 57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Design of </a:t>
              </a:r>
            </a:p>
            <a:p>
              <a:pPr algn="ctr"/>
              <a:r>
                <a:rPr lang="en-US" sz="1200" dirty="0" smtClean="0"/>
                <a:t>Experiment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28561" y="1963850"/>
            <a:ext cx="1043114" cy="909764"/>
            <a:chOff x="7956550" y="931736"/>
            <a:chExt cx="1043114" cy="909764"/>
          </a:xfrm>
          <a:solidFill>
            <a:srgbClr val="7030A0"/>
          </a:solidFill>
        </p:grpSpPr>
        <p:sp>
          <p:nvSpPr>
            <p:cNvPr id="61" name="Oval 60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56550" y="1032219"/>
              <a:ext cx="10431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High throughput phenotyping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10456" y="385892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4" name="Oval 63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Phenotypic Value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44000" y="632166"/>
            <a:ext cx="914400" cy="909764"/>
            <a:chOff x="8039100" y="931736"/>
            <a:chExt cx="914400" cy="909764"/>
          </a:xfrm>
          <a:solidFill>
            <a:srgbClr val="7030A0"/>
          </a:solidFill>
        </p:grpSpPr>
        <p:sp>
          <p:nvSpPr>
            <p:cNvPr id="67" name="Oval 66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</a:t>
              </a:r>
            </a:p>
            <a:p>
              <a:pPr algn="ctr"/>
              <a:r>
                <a:rPr lang="en-US" sz="1200" dirty="0" smtClean="0"/>
                <a:t>Filtering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42975" y="3925263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0" name="Oval 69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Reference</a:t>
              </a:r>
            </a:p>
            <a:p>
              <a:pPr algn="ctr"/>
              <a:r>
                <a:rPr lang="en-US" sz="1200" dirty="0" smtClean="0"/>
                <a:t>Genome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11250" y="5699469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3" name="Oval 72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51800" y="1159219"/>
              <a:ext cx="90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Genetic</a:t>
              </a:r>
            </a:p>
            <a:p>
              <a:pPr algn="ctr"/>
              <a:r>
                <a:rPr lang="en-US" sz="1200" dirty="0" smtClean="0"/>
                <a:t>Map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6125" y="5802530"/>
            <a:ext cx="914400" cy="909764"/>
            <a:chOff x="8039100" y="931736"/>
            <a:chExt cx="914400" cy="909764"/>
          </a:xfrm>
          <a:solidFill>
            <a:srgbClr val="FF0000"/>
          </a:solidFill>
        </p:grpSpPr>
        <p:sp>
          <p:nvSpPr>
            <p:cNvPr id="76" name="Oval 75"/>
            <p:cNvSpPr/>
            <p:nvPr/>
          </p:nvSpPr>
          <p:spPr>
            <a:xfrm>
              <a:off x="8039100" y="931736"/>
              <a:ext cx="909764" cy="909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51800" y="1248119"/>
              <a:ext cx="901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Markers</a:t>
              </a:r>
              <a:endParaRPr lang="en-US" sz="1200" dirty="0"/>
            </a:p>
          </p:txBody>
        </p:sp>
      </p:grpSp>
      <p:cxnSp>
        <p:nvCxnSpPr>
          <p:cNvPr id="79" name="Straight Arrow Connector 78"/>
          <p:cNvCxnSpPr>
            <a:stCxn id="2" idx="5"/>
          </p:cNvCxnSpPr>
          <p:nvPr/>
        </p:nvCxnSpPr>
        <p:spPr>
          <a:xfrm>
            <a:off x="5425124" y="4287789"/>
            <a:ext cx="338611" cy="32662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94111">
            <a:off x="5369009" y="2124790"/>
            <a:ext cx="736600" cy="723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50457" y="2055100"/>
            <a:ext cx="736600" cy="7239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71427">
            <a:off x="3149600" y="4069145"/>
            <a:ext cx="736600" cy="7239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172325" y="2848093"/>
            <a:ext cx="1693107" cy="818758"/>
          </a:xfrm>
          <a:prstGeom prst="wedgeRoundRectCallout">
            <a:avLst>
              <a:gd name="adj1" fmla="val 7312"/>
              <a:gd name="adj2" fmla="val 92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Jared says this is sad.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 14"/>
          <p:cNvSpPr/>
          <p:nvPr/>
        </p:nvSpPr>
        <p:spPr>
          <a:xfrm rot="10800000">
            <a:off x="1094704" y="1596980"/>
            <a:ext cx="6954592" cy="5114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3516"/>
            <a:ext cx="7886700" cy="1325563"/>
          </a:xfrm>
        </p:spPr>
        <p:txBody>
          <a:bodyPr/>
          <a:lstStyle/>
          <a:p>
            <a:r>
              <a:rPr lang="en-US" dirty="0" smtClean="0"/>
              <a:t>Genome Wide 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766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Associate markers to phenotype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9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 14"/>
          <p:cNvSpPr/>
          <p:nvPr/>
        </p:nvSpPr>
        <p:spPr>
          <a:xfrm rot="10800000">
            <a:off x="1094704" y="1596980"/>
            <a:ext cx="6954592" cy="5114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3516"/>
            <a:ext cx="7886700" cy="1325563"/>
          </a:xfrm>
        </p:spPr>
        <p:txBody>
          <a:bodyPr/>
          <a:lstStyle/>
          <a:p>
            <a:r>
              <a:rPr lang="en-US" dirty="0" smtClean="0"/>
              <a:t>Genome Wide 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766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Associate markers to phenotype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Identify the location </a:t>
            </a:r>
          </a:p>
          <a:p>
            <a:pPr marL="0" indent="0" algn="ctr">
              <a:buNone/>
            </a:pPr>
            <a:r>
              <a:rPr lang="en-US" dirty="0"/>
              <a:t>in the genome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 14"/>
          <p:cNvSpPr/>
          <p:nvPr/>
        </p:nvSpPr>
        <p:spPr>
          <a:xfrm rot="10800000">
            <a:off x="1094704" y="1596980"/>
            <a:ext cx="6954592" cy="5114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3516"/>
            <a:ext cx="7886700" cy="1325563"/>
          </a:xfrm>
        </p:spPr>
        <p:txBody>
          <a:bodyPr/>
          <a:lstStyle/>
          <a:p>
            <a:r>
              <a:rPr lang="en-US" dirty="0" smtClean="0"/>
              <a:t>Genome Wide 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766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Associate markers to phenotype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Identify the location </a:t>
            </a:r>
          </a:p>
          <a:p>
            <a:pPr marL="0" indent="0" algn="ctr">
              <a:buNone/>
            </a:pPr>
            <a:r>
              <a:rPr lang="en-US" dirty="0" smtClean="0"/>
              <a:t>in the genome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SNP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804</Words>
  <Application>Microsoft Macintosh PowerPoint</Application>
  <PresentationFormat>On-screen Show (4:3)</PresentationFormat>
  <Paragraphs>228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 Unicode MS</vt:lpstr>
      <vt:lpstr>Calibri</vt:lpstr>
      <vt:lpstr>Calibri Light</vt:lpstr>
      <vt:lpstr>Mangal</vt:lpstr>
      <vt:lpstr>Zapf Dingbats</vt:lpstr>
      <vt:lpstr>Arial</vt:lpstr>
      <vt:lpstr>Office Theme</vt:lpstr>
      <vt:lpstr>G2P:  Genotype to Phenotype</vt:lpstr>
      <vt:lpstr>G2P:  Connecting the Genotype to Phenotype</vt:lpstr>
      <vt:lpstr>Genomic Selection</vt:lpstr>
      <vt:lpstr>PowerPoint Presentation</vt:lpstr>
      <vt:lpstr>PowerPoint Presentation</vt:lpstr>
      <vt:lpstr>PowerPoint Presentation</vt:lpstr>
      <vt:lpstr>Genome Wide Association Studies</vt:lpstr>
      <vt:lpstr>Genome Wide Association Studies</vt:lpstr>
      <vt:lpstr>Genome Wide Association Studies</vt:lpstr>
      <vt:lpstr>Why perform a GWAS?</vt:lpstr>
      <vt:lpstr>Information Needed to Perform GWAS</vt:lpstr>
      <vt:lpstr>Phenotype</vt:lpstr>
      <vt:lpstr>Genotype</vt:lpstr>
      <vt:lpstr>GWAS Model</vt:lpstr>
      <vt:lpstr>GWAS Model</vt:lpstr>
      <vt:lpstr>GWAS Mixed Model</vt:lpstr>
      <vt:lpstr>GWAS Mixed Model</vt:lpstr>
      <vt:lpstr>GWAS Mixed Model</vt:lpstr>
      <vt:lpstr>GWAS Mixed Model</vt:lpstr>
      <vt:lpstr>GWAS Mixed Model</vt:lpstr>
      <vt:lpstr>GWAS Mixed Model</vt:lpstr>
      <vt:lpstr>Elements for the GWAS Model</vt:lpstr>
      <vt:lpstr>✭ Population Structure</vt:lpstr>
      <vt:lpstr>GWAS Output</vt:lpstr>
      <vt:lpstr>Manhattan plots</vt:lpstr>
      <vt:lpstr>Nairobi Plots?</vt:lpstr>
      <vt:lpstr>Manhattan Plot</vt:lpstr>
      <vt:lpstr>Marker Significance</vt:lpstr>
      <vt:lpstr>QQ Plots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G2P:  Genotype to Phenotype</dc:title>
  <dc:creator>Jared Crain</dc:creator>
  <cp:lastModifiedBy>Jared Crain</cp:lastModifiedBy>
  <cp:revision>23</cp:revision>
  <dcterms:created xsi:type="dcterms:W3CDTF">2018-07-21T17:57:12Z</dcterms:created>
  <dcterms:modified xsi:type="dcterms:W3CDTF">2018-07-23T04:28:39Z</dcterms:modified>
</cp:coreProperties>
</file>