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71" r:id="rId7"/>
    <p:sldId id="274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 showGuides="1"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90EA6-EF83-4449-972A-86581D2F9F2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37258-FD94-DC4E-AA0C-427F6ABD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A184-E8BC-CF43-83A6-BBF8496BC8E1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2B96-26FC-3649-B441-E52C9F9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3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 for individuals are Genomic Estimated Breeding Values (GEBVs)</a:t>
            </a:r>
          </a:p>
          <a:p>
            <a:endParaRPr lang="en-US" dirty="0"/>
          </a:p>
          <a:p>
            <a:r>
              <a:rPr lang="en-US" dirty="0" smtClean="0"/>
              <a:t>1 GEBV value for each individual</a:t>
            </a:r>
          </a:p>
          <a:p>
            <a:pPr lvl="1"/>
            <a:r>
              <a:rPr lang="en-US" dirty="0" smtClean="0"/>
              <a:t>1200 individuals </a:t>
            </a:r>
            <a:r>
              <a:rPr lang="mr-IN" dirty="0" smtClean="0"/>
              <a:t>–</a:t>
            </a:r>
            <a:r>
              <a:rPr lang="en-US" dirty="0" smtClean="0"/>
              <a:t> 1200 GEBVs</a:t>
            </a:r>
          </a:p>
          <a:p>
            <a:pPr lvl="1"/>
            <a:endParaRPr lang="en-US" dirty="0"/>
          </a:p>
          <a:p>
            <a:r>
              <a:rPr lang="en-US" dirty="0" smtClean="0"/>
              <a:t>How do we evaluate model accuracy?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TASSEL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of the TASSEL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TASSEL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goal of the TASSEL pipeline?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3429000"/>
            <a:ext cx="490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Fastq</a:t>
            </a:r>
            <a:r>
              <a:rPr lang="en-US" sz="4000" dirty="0" smtClean="0"/>
              <a:t> </a:t>
            </a:r>
            <a:r>
              <a:rPr lang="en-US" sz="4000" dirty="0" smtClean="0">
                <a:sym typeface="Wingdings"/>
              </a:rPr>
              <a:t> SNP Calls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69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TASSEL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different parameters that we can set with TASSEL?</a:t>
            </a:r>
          </a:p>
          <a:p>
            <a:endParaRPr lang="en-US" dirty="0"/>
          </a:p>
          <a:p>
            <a:r>
              <a:rPr lang="en-US" dirty="0" smtClean="0"/>
              <a:t>Why would we set different parameters?</a:t>
            </a:r>
          </a:p>
          <a:p>
            <a:endParaRPr lang="en-US" dirty="0"/>
          </a:p>
          <a:p>
            <a:r>
              <a:rPr lang="en-US" dirty="0" smtClean="0"/>
              <a:t>What types of organisms can we call SNPs on with GBS and TASSEL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VCF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do we get from </a:t>
            </a:r>
            <a:r>
              <a:rPr lang="en-US" dirty="0" err="1" smtClean="0"/>
              <a:t>Hapmap</a:t>
            </a:r>
            <a:r>
              <a:rPr lang="en-US" dirty="0" smtClean="0"/>
              <a:t> files and VCF files?</a:t>
            </a:r>
          </a:p>
          <a:p>
            <a:endParaRPr lang="en-US" dirty="0"/>
          </a:p>
          <a:p>
            <a:r>
              <a:rPr lang="en-US" dirty="0" smtClean="0"/>
              <a:t>What parameters can we filter on with VCF tools?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9200" y="50800"/>
            <a:ext cx="6731000" cy="673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244" y="2465618"/>
            <a:ext cx="1992082" cy="1992081"/>
            <a:chOff x="3543299" y="2387600"/>
            <a:chExt cx="2070101" cy="2070100"/>
          </a:xfrm>
          <a:solidFill>
            <a:srgbClr val="00B050"/>
          </a:solidFill>
        </p:grpSpPr>
        <p:sp>
          <p:nvSpPr>
            <p:cNvPr id="4" name="Rectangle 3"/>
            <p:cNvSpPr/>
            <p:nvPr/>
          </p:nvSpPr>
          <p:spPr>
            <a:xfrm>
              <a:off x="3543300" y="2387600"/>
              <a:ext cx="2070100" cy="2070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43299" y="3136612"/>
              <a:ext cx="2070100" cy="6076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SNPs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47413" y="656720"/>
            <a:ext cx="2527300" cy="2101994"/>
            <a:chOff x="4692650" y="847365"/>
            <a:chExt cx="2527300" cy="2101994"/>
          </a:xfrm>
        </p:grpSpPr>
        <p:sp>
          <p:nvSpPr>
            <p:cNvPr id="7" name="Oval 6"/>
            <p:cNvSpPr/>
            <p:nvPr/>
          </p:nvSpPr>
          <p:spPr>
            <a:xfrm>
              <a:off x="4905303" y="847365"/>
              <a:ext cx="2101994" cy="21019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2650" y="1113532"/>
              <a:ext cx="25273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???</a:t>
              </a:r>
            </a:p>
            <a:p>
              <a:pPr algn="ctr"/>
              <a:r>
                <a:rPr lang="en-US" sz="3200" dirty="0" smtClean="0"/>
                <a:t>?? SNPs ??</a:t>
              </a:r>
            </a:p>
            <a:p>
              <a:pPr algn="ctr"/>
              <a:r>
                <a:rPr lang="en-US" sz="3200" dirty="0" smtClean="0"/>
                <a:t>??</a:t>
              </a:r>
              <a:endParaRPr lang="en-US" sz="3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3156" y="4083194"/>
            <a:ext cx="2527300" cy="2101994"/>
            <a:chOff x="4768706" y="4079125"/>
            <a:chExt cx="2527300" cy="2101994"/>
          </a:xfrm>
        </p:grpSpPr>
        <p:sp>
          <p:nvSpPr>
            <p:cNvPr id="10" name="Oval 9"/>
            <p:cNvSpPr/>
            <p:nvPr/>
          </p:nvSpPr>
          <p:spPr>
            <a:xfrm>
              <a:off x="4981359" y="4079125"/>
              <a:ext cx="2101994" cy="21019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8706" y="4396913"/>
              <a:ext cx="25273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???</a:t>
              </a:r>
            </a:p>
            <a:p>
              <a:pPr algn="ctr"/>
              <a:r>
                <a:rPr lang="en-US" sz="3200" dirty="0" smtClean="0"/>
                <a:t>?? SNPs ??</a:t>
              </a:r>
            </a:p>
            <a:p>
              <a:pPr algn="ctr"/>
              <a:r>
                <a:rPr lang="en-US" sz="3200" dirty="0" smtClean="0"/>
                <a:t>??</a:t>
              </a:r>
              <a:endParaRPr lang="en-US" sz="3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1957280" y="660112"/>
            <a:ext cx="2101994" cy="21019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44627" y="932218"/>
            <a:ext cx="252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???</a:t>
            </a:r>
          </a:p>
          <a:p>
            <a:pPr algn="ctr"/>
            <a:r>
              <a:rPr lang="en-US" sz="3200" dirty="0" smtClean="0"/>
              <a:t>?? SNPs ??</a:t>
            </a:r>
          </a:p>
          <a:p>
            <a:pPr algn="ctr"/>
            <a:r>
              <a:rPr lang="en-US" sz="3200" dirty="0" smtClean="0"/>
              <a:t>??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2027130" y="4095894"/>
            <a:ext cx="2101994" cy="21019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14477" y="4463128"/>
            <a:ext cx="252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???</a:t>
            </a:r>
          </a:p>
          <a:p>
            <a:pPr algn="ctr"/>
            <a:r>
              <a:rPr lang="en-US" sz="3200" dirty="0" smtClean="0"/>
              <a:t>?? SNPs ??</a:t>
            </a:r>
          </a:p>
          <a:p>
            <a:pPr algn="ctr"/>
            <a:r>
              <a:rPr lang="en-US" sz="3200" dirty="0" smtClean="0"/>
              <a:t>??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7803" y="533400"/>
            <a:ext cx="164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MAF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32578" y="5708583"/>
            <a:ext cx="164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% present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8001" y="5726440"/>
            <a:ext cx="173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Sequence quality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4359" y="522901"/>
            <a:ext cx="17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Sequence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993900" y="931736"/>
            <a:ext cx="5299075" cy="4953856"/>
            <a:chOff x="1993900" y="931736"/>
            <a:chExt cx="5299075" cy="4953856"/>
          </a:xfrm>
        </p:grpSpPr>
        <p:grpSp>
          <p:nvGrpSpPr>
            <p:cNvPr id="4" name="Group 3"/>
            <p:cNvGrpSpPr/>
            <p:nvPr/>
          </p:nvGrpSpPr>
          <p:grpSpPr>
            <a:xfrm>
              <a:off x="3365500" y="2228165"/>
              <a:ext cx="2413000" cy="2413000"/>
              <a:chOff x="4013200" y="2400300"/>
              <a:chExt cx="2032000" cy="20320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013200" y="2400300"/>
                <a:ext cx="2032000" cy="20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13200" y="2858167"/>
                <a:ext cx="2032000" cy="111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/>
                  <a:t>Genomic Selection</a:t>
                </a:r>
                <a:endParaRPr lang="en-US" sz="40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993900" y="931736"/>
              <a:ext cx="1536701" cy="1536700"/>
              <a:chOff x="4006850" y="2453720"/>
              <a:chExt cx="2032001" cy="2032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06850" y="2453720"/>
                <a:ext cx="2032000" cy="20320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06851" y="3181928"/>
                <a:ext cx="2032000" cy="61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Phenotype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993901" y="4348892"/>
              <a:ext cx="1536700" cy="1536700"/>
              <a:chOff x="1168400" y="3783742"/>
              <a:chExt cx="1536700" cy="15367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68400" y="4321260"/>
                <a:ext cx="153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Genotype</a:t>
                </a:r>
                <a:endParaRPr lang="en-US" sz="2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35625" y="4348892"/>
              <a:ext cx="1536700" cy="1536700"/>
              <a:chOff x="1168400" y="3783742"/>
              <a:chExt cx="1536700" cy="15367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68400" y="4105360"/>
                <a:ext cx="15367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Associated Analysis</a:t>
                </a:r>
                <a:endParaRPr lang="en-US" sz="2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35625" y="982536"/>
              <a:ext cx="1657350" cy="1536700"/>
              <a:chOff x="1108075" y="3834542"/>
              <a:chExt cx="1657350" cy="15367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43000" y="38345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08075" y="4062236"/>
                <a:ext cx="1657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Bio</a:t>
                </a:r>
              </a:p>
              <a:p>
                <a:pPr algn="ctr"/>
                <a:r>
                  <a:rPr lang="en-US" sz="2400" dirty="0" smtClean="0"/>
                  <a:t>informatics</a:t>
                </a:r>
                <a:endParaRPr lang="en-US" sz="2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48475" y="5752328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QTL Mapping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37539" y="3827660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GWAS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6625" y="1825350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3" name="Oval 4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Alignment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02326" y="5771207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6" name="Oval 4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Population</a:t>
              </a:r>
            </a:p>
            <a:p>
              <a:pPr algn="ctr"/>
              <a:r>
                <a:rPr lang="en-US" sz="1200" dirty="0" smtClean="0"/>
                <a:t>Structure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3971" y="366845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9" name="Oval 48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51800" y="11465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Discovery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25974" y="-5174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2" name="Oval 51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Imputation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42175" y="58841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5" name="Oval 54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86697" y="-50533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58" name="Oval 57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Design of </a:t>
              </a:r>
            </a:p>
            <a:p>
              <a:pPr algn="ctr"/>
              <a:r>
                <a:rPr lang="en-US" sz="1200" dirty="0" smtClean="0"/>
                <a:t>Experiment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28561" y="1963850"/>
            <a:ext cx="1043114" cy="909764"/>
            <a:chOff x="7956550" y="931736"/>
            <a:chExt cx="1043114" cy="909764"/>
          </a:xfrm>
          <a:solidFill>
            <a:srgbClr val="7030A0"/>
          </a:solidFill>
        </p:grpSpPr>
        <p:sp>
          <p:nvSpPr>
            <p:cNvPr id="61" name="Oval 60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56550" y="1032219"/>
              <a:ext cx="10431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High throughput phenotyping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10456" y="385892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4" name="Oval 63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Phenotypic Value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44000" y="632166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7" name="Oval 66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42975" y="3925263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0" name="Oval 6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Reference</a:t>
              </a:r>
            </a:p>
            <a:p>
              <a:pPr algn="ctr"/>
              <a:r>
                <a:rPr lang="en-US" sz="1200" dirty="0" smtClean="0"/>
                <a:t>Genome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11250" y="5699469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3" name="Oval 7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Genetic</a:t>
              </a:r>
            </a:p>
            <a:p>
              <a:pPr algn="ctr"/>
              <a:r>
                <a:rPr lang="en-US" sz="1200" dirty="0" smtClean="0"/>
                <a:t>Map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6125" y="5802530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6" name="Oval 7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Markers</a:t>
              </a:r>
              <a:endParaRPr lang="en-US" sz="1200" dirty="0"/>
            </a:p>
          </p:txBody>
        </p:sp>
      </p:grpSp>
      <p:cxnSp>
        <p:nvCxnSpPr>
          <p:cNvPr id="79" name="Straight Arrow Connector 78"/>
          <p:cNvCxnSpPr>
            <a:stCxn id="2" idx="5"/>
          </p:cNvCxnSpPr>
          <p:nvPr/>
        </p:nvCxnSpPr>
        <p:spPr>
          <a:xfrm>
            <a:off x="5425124" y="4287789"/>
            <a:ext cx="338611" cy="32662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94111">
            <a:off x="5369009" y="2124790"/>
            <a:ext cx="736600" cy="723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50457" y="2055100"/>
            <a:ext cx="736600" cy="7239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71427">
            <a:off x="3149600" y="4069145"/>
            <a:ext cx="736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purpose of genomic selection?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breeders equation, what factor is often most influenced by 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1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02324" y="1484891"/>
            <a:ext cx="4038600" cy="4038600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15174" y="3383530"/>
            <a:ext cx="16129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GS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1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Genomic Selection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4572000" y="1346780"/>
            <a:ext cx="0" cy="46212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" y="6286500"/>
            <a:ext cx="8940800" cy="50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9900" y="64643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80385" y="2084886"/>
            <a:ext cx="3288828" cy="2864671"/>
            <a:chOff x="723900" y="2202204"/>
            <a:chExt cx="3288828" cy="2864671"/>
          </a:xfrm>
        </p:grpSpPr>
        <p:grpSp>
          <p:nvGrpSpPr>
            <p:cNvPr id="20" name="Group 19"/>
            <p:cNvGrpSpPr/>
            <p:nvPr/>
          </p:nvGrpSpPr>
          <p:grpSpPr>
            <a:xfrm>
              <a:off x="761528" y="4336518"/>
              <a:ext cx="3251200" cy="730357"/>
              <a:chOff x="761528" y="4336518"/>
              <a:chExt cx="3251200" cy="73035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761528" y="4336518"/>
                <a:ext cx="3251200" cy="7303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189" y="4549144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Validation Population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23900" y="2202204"/>
              <a:ext cx="3251200" cy="835476"/>
              <a:chOff x="723900" y="2202204"/>
              <a:chExt cx="3251200" cy="83547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23900" y="2202204"/>
                <a:ext cx="3251200" cy="835476"/>
              </a:xfrm>
              <a:prstGeom prst="ellipse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01750" y="2304812"/>
                <a:ext cx="2095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Training Population</a:t>
                </a:r>
              </a:p>
              <a:p>
                <a:pPr algn="ctr"/>
                <a:r>
                  <a:rPr lang="en-US" dirty="0" smtClean="0"/>
                  <a:t>Generate folds</a:t>
                </a:r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76200" y="565049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 Population with Genotype </a:t>
            </a:r>
            <a:r>
              <a:rPr lang="en-US" smtClean="0"/>
              <a:t>and Phenotype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34153" y="1576389"/>
            <a:ext cx="4038600" cy="4038600"/>
          </a:xfrm>
          <a:prstGeom prst="ellipse">
            <a:avLst/>
          </a:prstGeom>
          <a:solidFill>
            <a:srgbClr val="7030A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43449" y="5753100"/>
            <a:ext cx="4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Population with only genotypes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5000" y="3411023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Population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700012" y="5199125"/>
            <a:ext cx="1612900" cy="369332"/>
            <a:chOff x="996778" y="3543300"/>
            <a:chExt cx="1453063" cy="369332"/>
          </a:xfrm>
        </p:grpSpPr>
        <p:sp>
          <p:nvSpPr>
            <p:cNvPr id="30" name="Rectangle 29"/>
            <p:cNvSpPr/>
            <p:nvPr/>
          </p:nvSpPr>
          <p:spPr>
            <a:xfrm>
              <a:off x="1168400" y="3543300"/>
              <a:ext cx="1143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6778" y="3543300"/>
              <a:ext cx="145306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GS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421624" y="2957747"/>
            <a:ext cx="0" cy="30615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21624" y="3823494"/>
            <a:ext cx="0" cy="30615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98429" y="4833067"/>
            <a:ext cx="263290" cy="18984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69213" y="4845767"/>
            <a:ext cx="262152" cy="216501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6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Genomic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increase GS prediction accuracy?</a:t>
            </a:r>
          </a:p>
          <a:p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60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Genomic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increase GS prediction accuracy?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5" y="2514600"/>
            <a:ext cx="7169415" cy="43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8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45467"/>
            <a:ext cx="8816710" cy="66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63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Review from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6" y="1538824"/>
            <a:ext cx="3634592" cy="4351338"/>
          </a:xfrm>
        </p:spPr>
        <p:txBody>
          <a:bodyPr/>
          <a:lstStyle/>
          <a:p>
            <a:r>
              <a:rPr lang="en-US" sz="2000" dirty="0" smtClean="0"/>
              <a:t>Predict </a:t>
            </a:r>
            <a:r>
              <a:rPr lang="en-US" sz="2000" dirty="0" err="1" smtClean="0"/>
              <a:t>biparental</a:t>
            </a:r>
            <a:r>
              <a:rPr lang="en-US" sz="2000" dirty="0" smtClean="0"/>
              <a:t> lines</a:t>
            </a:r>
          </a:p>
          <a:p>
            <a:endParaRPr lang="en-US" sz="2000" dirty="0"/>
          </a:p>
          <a:p>
            <a:r>
              <a:rPr lang="en-US" sz="2000" dirty="0" smtClean="0"/>
              <a:t>Predict half siblings (NAM)</a:t>
            </a:r>
          </a:p>
          <a:p>
            <a:endParaRPr lang="en-US" sz="2000" dirty="0"/>
          </a:p>
          <a:p>
            <a:r>
              <a:rPr lang="en-US" sz="2000" dirty="0" smtClean="0"/>
              <a:t>Predict breeding program</a:t>
            </a:r>
          </a:p>
          <a:p>
            <a:endParaRPr lang="en-US" sz="2000" dirty="0"/>
          </a:p>
          <a:p>
            <a:r>
              <a:rPr lang="en-US" sz="2000" dirty="0" smtClean="0"/>
              <a:t>Predict material from different programs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82293" y="1138485"/>
            <a:ext cx="5250438" cy="5250438"/>
            <a:chOff x="3782293" y="1138485"/>
            <a:chExt cx="5250438" cy="5250438"/>
          </a:xfrm>
        </p:grpSpPr>
        <p:grpSp>
          <p:nvGrpSpPr>
            <p:cNvPr id="11" name="Group 10"/>
            <p:cNvGrpSpPr/>
            <p:nvPr/>
          </p:nvGrpSpPr>
          <p:grpSpPr>
            <a:xfrm>
              <a:off x="3782293" y="1138485"/>
              <a:ext cx="5250438" cy="5250438"/>
              <a:chOff x="4572000" y="1548185"/>
              <a:chExt cx="4520106" cy="452010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2000" y="1548185"/>
                <a:ext cx="4520106" cy="4520106"/>
              </a:xfrm>
              <a:prstGeom prst="ellipse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937662" y="19475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All germplasm</a:t>
                </a:r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02629" y="2031387"/>
              <a:ext cx="4215822" cy="4215822"/>
              <a:chOff x="5332022" y="2434362"/>
              <a:chExt cx="3455800" cy="3455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332022" y="2434362"/>
                <a:ext cx="3455800" cy="345580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39425" y="2757582"/>
                <a:ext cx="2386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National Breeding programs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30140" y="2707574"/>
              <a:ext cx="3538847" cy="3538847"/>
              <a:chOff x="5130140" y="2707574"/>
              <a:chExt cx="3194463" cy="319446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130140" y="2707574"/>
                <a:ext cx="3194463" cy="3194463"/>
              </a:xfrm>
              <a:prstGeom prst="ellipse">
                <a:avLst/>
              </a:prstGeom>
              <a:solidFill>
                <a:schemeClr val="accent6">
                  <a:alpha val="6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36319" y="3096442"/>
                <a:ext cx="2113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Individual program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801670" y="3618240"/>
              <a:ext cx="2553840" cy="2553840"/>
              <a:chOff x="5801670" y="3618240"/>
              <a:chExt cx="2553840" cy="255384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01670" y="3618240"/>
                <a:ext cx="2553840" cy="2553840"/>
              </a:xfrm>
              <a:prstGeom prst="ellipse">
                <a:avLst/>
              </a:prstGeom>
              <a:solidFill>
                <a:srgbClr val="7030A0">
                  <a:alpha val="4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58252" y="4071083"/>
                <a:ext cx="18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Population NAM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651121" y="4991618"/>
              <a:ext cx="1347806" cy="1154704"/>
              <a:chOff x="6651121" y="4991618"/>
              <a:chExt cx="1347806" cy="115470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651121" y="4991618"/>
                <a:ext cx="1347806" cy="115470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99562" y="5333317"/>
                <a:ext cx="906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Specific cross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8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Genomic Selection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✭What is a common statistical model for GS?</a:t>
            </a:r>
          </a:p>
          <a:p>
            <a:endParaRPr lang="en-US" dirty="0"/>
          </a:p>
          <a:p>
            <a:r>
              <a:rPr lang="en-US" dirty="0" smtClean="0"/>
              <a:t>What is the difference between ridge regression and genomic best linear unbiased predictor (GBLUP)?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Genomic Selection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✭What </a:t>
            </a:r>
            <a:r>
              <a:rPr lang="en-US" dirty="0"/>
              <a:t>information enters the each model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✭What does the genomic realized relationship matrix tell us?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3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336</Words>
  <Application>Microsoft Macintosh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Week 1 Review</vt:lpstr>
      <vt:lpstr>Genomic Selection</vt:lpstr>
      <vt:lpstr>Genomic Selection</vt:lpstr>
      <vt:lpstr>Genomic Selection</vt:lpstr>
      <vt:lpstr>Genomic Selection</vt:lpstr>
      <vt:lpstr>PowerPoint Presentation</vt:lpstr>
      <vt:lpstr>Review from Day 1</vt:lpstr>
      <vt:lpstr>Genomic Selection Models</vt:lpstr>
      <vt:lpstr>Genomic Selection Models</vt:lpstr>
      <vt:lpstr>GS Results</vt:lpstr>
      <vt:lpstr>TASSEL Software</vt:lpstr>
      <vt:lpstr>TASSEL Software</vt:lpstr>
      <vt:lpstr>TASSEL Software</vt:lpstr>
      <vt:lpstr>VCF 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Review</dc:title>
  <dc:creator>Jared Crain</dc:creator>
  <cp:lastModifiedBy>Jared Crain</cp:lastModifiedBy>
  <cp:revision>14</cp:revision>
  <dcterms:created xsi:type="dcterms:W3CDTF">2018-07-21T16:27:02Z</dcterms:created>
  <dcterms:modified xsi:type="dcterms:W3CDTF">2018-07-22T18:22:04Z</dcterms:modified>
</cp:coreProperties>
</file>