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1"/>
  </p:sldMasterIdLst>
  <p:sldIdLst>
    <p:sldId id="256" r:id="rId2"/>
    <p:sldId id="257" r:id="rId3"/>
    <p:sldId id="258" r:id="rId4"/>
    <p:sldId id="259" r:id="rId5"/>
    <p:sldId id="260" r:id="rId6"/>
    <p:sldId id="261" r:id="rId7"/>
    <p:sldId id="265" r:id="rId8"/>
    <p:sldId id="262" r:id="rId9"/>
    <p:sldId id="263" r:id="rId10"/>
    <p:sldId id="266" r:id="rId11"/>
    <p:sldId id="264" r:id="rId12"/>
    <p:sldId id="267" r:id="rId1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77" y="18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52462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286849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7710450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297017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534316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298525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25752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905195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9" name="Title 9">
            <a:extLst>
              <a:ext uri="{FF2B5EF4-FFF2-40B4-BE49-F238E27FC236}">
                <a16:creationId xmlns:a16="http://schemas.microsoft.com/office/drawing/2014/main" id="{A53D39FD-79A0-C54D-A18F-CFE25E07059B}"/>
              </a:ext>
            </a:extLst>
          </p:cNvPr>
          <p:cNvSpPr>
            <a:spLocks noGrp="1"/>
          </p:cNvSpPr>
          <p:nvPr>
            <p:ph type="title" hasCustomPrompt="1"/>
          </p:nvPr>
        </p:nvSpPr>
        <p:spPr>
          <a:xfrm>
            <a:off x="574160" y="852651"/>
            <a:ext cx="5001017" cy="1083465"/>
          </a:xfrm>
          <a:prstGeom prst="rect">
            <a:avLst/>
          </a:prstGeom>
        </p:spPr>
        <p:txBody>
          <a:bodyPr anchor="ctr"/>
          <a:lstStyle>
            <a:lvl1pPr>
              <a:defRPr sz="3999" b="1">
                <a:solidFill>
                  <a:schemeClr val="bg1"/>
                </a:solidFill>
              </a:defRPr>
            </a:lvl1pPr>
          </a:lstStyle>
          <a:p>
            <a:r>
              <a:rPr lang="en-US" dirty="0"/>
              <a:t>HEADER</a:t>
            </a:r>
            <a:br>
              <a:rPr lang="en-US" dirty="0"/>
            </a:br>
            <a:r>
              <a:rPr lang="en-US" dirty="0"/>
              <a:t>GOES HERE</a:t>
            </a:r>
          </a:p>
        </p:txBody>
      </p:sp>
      <p:sp>
        <p:nvSpPr>
          <p:cNvPr id="10" name="Text Placeholder 3">
            <a:extLst>
              <a:ext uri="{FF2B5EF4-FFF2-40B4-BE49-F238E27FC236}">
                <a16:creationId xmlns:a16="http://schemas.microsoft.com/office/drawing/2014/main" id="{019F88B4-7A9B-4B41-B8A8-41F5AB8E613F}"/>
              </a:ext>
            </a:extLst>
          </p:cNvPr>
          <p:cNvSpPr>
            <a:spLocks noGrp="1"/>
          </p:cNvSpPr>
          <p:nvPr>
            <p:ph type="body" sz="quarter" idx="11"/>
          </p:nvPr>
        </p:nvSpPr>
        <p:spPr>
          <a:xfrm>
            <a:off x="574160" y="1943228"/>
            <a:ext cx="5001017" cy="447922"/>
          </a:xfrm>
          <a:prstGeom prst="rect">
            <a:avLst/>
          </a:prstGeom>
        </p:spPr>
        <p:txBody>
          <a:bodyPr/>
          <a:lstStyle>
            <a:lvl1pPr marL="0" indent="0" algn="l">
              <a:buNone/>
              <a:defRPr sz="1800" b="0" i="0">
                <a:solidFill>
                  <a:schemeClr val="bg1"/>
                </a:solidFill>
                <a:latin typeface="+mj-lt"/>
                <a:ea typeface="Lato" panose="020F0502020204030203" pitchFamily="34" charset="0"/>
                <a:cs typeface="Lato" panose="020F0502020204030203" pitchFamily="34" charset="0"/>
              </a:defRPr>
            </a:lvl1pPr>
          </a:lstStyle>
          <a:p>
            <a:pPr lvl="0"/>
            <a:r>
              <a:rPr lang="en-US"/>
              <a:t>Click to edit Master text styles</a:t>
            </a:r>
          </a:p>
        </p:txBody>
      </p:sp>
      <p:sp>
        <p:nvSpPr>
          <p:cNvPr id="14" name="Text Placeholder 3">
            <a:extLst>
              <a:ext uri="{FF2B5EF4-FFF2-40B4-BE49-F238E27FC236}">
                <a16:creationId xmlns:a16="http://schemas.microsoft.com/office/drawing/2014/main" id="{87EBFCD6-4680-A44B-97BC-F18C0B3EBF22}"/>
              </a:ext>
            </a:extLst>
          </p:cNvPr>
          <p:cNvSpPr>
            <a:spLocks noGrp="1"/>
          </p:cNvSpPr>
          <p:nvPr>
            <p:ph type="body" sz="quarter" idx="12" hasCustomPrompt="1"/>
          </p:nvPr>
        </p:nvSpPr>
        <p:spPr>
          <a:xfrm>
            <a:off x="780702" y="2883276"/>
            <a:ext cx="2114897" cy="280522"/>
          </a:xfrm>
          <a:prstGeom prst="rect">
            <a:avLst/>
          </a:prstGeom>
        </p:spPr>
        <p:txBody>
          <a:bodyPr/>
          <a:lstStyle>
            <a:lvl1pPr marL="0" indent="0" algn="l">
              <a:buNone/>
              <a:defRPr sz="1400" b="0" i="0">
                <a:solidFill>
                  <a:sysClr val="windowText" lastClr="000000"/>
                </a:solidFill>
                <a:latin typeface="Arial" panose="020B0604020202020204" pitchFamily="34" charset="0"/>
                <a:cs typeface="Arial" panose="020B0604020202020204" pitchFamily="34" charset="0"/>
              </a:defRPr>
            </a:lvl1pPr>
          </a:lstStyle>
          <a:p>
            <a:pPr lvl="0"/>
            <a:r>
              <a:rPr lang="en-US" dirty="0"/>
              <a:t>January 1, 2020</a:t>
            </a:r>
          </a:p>
        </p:txBody>
      </p:sp>
    </p:spTree>
    <p:extLst>
      <p:ext uri="{BB962C8B-B14F-4D97-AF65-F5344CB8AC3E}">
        <p14:creationId xmlns:p14="http://schemas.microsoft.com/office/powerpoint/2010/main" val="384200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752883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15214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9355981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382365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262352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1471909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00044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1773733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4/21/2021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463616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5141-1FB8-4B9E-8525-7C2995BE485E}"/>
              </a:ext>
            </a:extLst>
          </p:cNvPr>
          <p:cNvSpPr>
            <a:spLocks noGrp="1"/>
          </p:cNvSpPr>
          <p:nvPr>
            <p:ph type="title"/>
          </p:nvPr>
        </p:nvSpPr>
        <p:spPr/>
        <p:txBody>
          <a:bodyPr>
            <a:normAutofit fontScale="90000"/>
          </a:bodyPr>
          <a:lstStyle/>
          <a:p>
            <a:r>
              <a:rPr lang="en-US" dirty="0">
                <a:solidFill>
                  <a:schemeClr val="tx1"/>
                </a:solidFill>
              </a:rPr>
              <a:t>Coursera Capstone Project</a:t>
            </a:r>
          </a:p>
        </p:txBody>
      </p:sp>
      <p:sp>
        <p:nvSpPr>
          <p:cNvPr id="3" name="Text Placeholder 2">
            <a:extLst>
              <a:ext uri="{FF2B5EF4-FFF2-40B4-BE49-F238E27FC236}">
                <a16:creationId xmlns:a16="http://schemas.microsoft.com/office/drawing/2014/main" id="{CAB02584-F2FA-4610-87B2-A645E8F67ABF}"/>
              </a:ext>
            </a:extLst>
          </p:cNvPr>
          <p:cNvSpPr>
            <a:spLocks noGrp="1"/>
          </p:cNvSpPr>
          <p:nvPr>
            <p:ph type="body" sz="quarter" idx="11"/>
          </p:nvPr>
        </p:nvSpPr>
        <p:spPr/>
        <p:txBody>
          <a:bodyPr/>
          <a:lstStyle/>
          <a:p>
            <a:r>
              <a:rPr lang="en-US" dirty="0">
                <a:solidFill>
                  <a:schemeClr val="tx1"/>
                </a:solidFill>
              </a:rPr>
              <a:t>By: James Crandall</a:t>
            </a:r>
          </a:p>
        </p:txBody>
      </p:sp>
      <p:sp>
        <p:nvSpPr>
          <p:cNvPr id="4" name="Text Placeholder 3">
            <a:extLst>
              <a:ext uri="{FF2B5EF4-FFF2-40B4-BE49-F238E27FC236}">
                <a16:creationId xmlns:a16="http://schemas.microsoft.com/office/drawing/2014/main" id="{7B19BDAF-D433-4FCC-A6F1-F891F08EA277}"/>
              </a:ext>
            </a:extLst>
          </p:cNvPr>
          <p:cNvSpPr>
            <a:spLocks noGrp="1"/>
          </p:cNvSpPr>
          <p:nvPr>
            <p:ph type="body" sz="quarter" idx="12"/>
          </p:nvPr>
        </p:nvSpPr>
        <p:spPr/>
        <p:txBody>
          <a:bodyPr>
            <a:normAutofit fontScale="92500" lnSpcReduction="10000"/>
          </a:bodyPr>
          <a:lstStyle/>
          <a:p>
            <a:r>
              <a:rPr lang="en-US" dirty="0"/>
              <a:t>22 April 2021</a:t>
            </a:r>
          </a:p>
        </p:txBody>
      </p:sp>
    </p:spTree>
    <p:extLst>
      <p:ext uri="{BB962C8B-B14F-4D97-AF65-F5344CB8AC3E}">
        <p14:creationId xmlns:p14="http://schemas.microsoft.com/office/powerpoint/2010/main" val="165458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A2D7-4E25-4AB8-8705-167047154CD9}"/>
              </a:ext>
            </a:extLst>
          </p:cNvPr>
          <p:cNvSpPr>
            <a:spLocks noGrp="1"/>
          </p:cNvSpPr>
          <p:nvPr>
            <p:ph type="title"/>
          </p:nvPr>
        </p:nvSpPr>
        <p:spPr>
          <a:xfrm>
            <a:off x="675065" y="609600"/>
            <a:ext cx="2930518" cy="1320800"/>
          </a:xfrm>
        </p:spPr>
        <p:txBody>
          <a:bodyPr anchor="ctr">
            <a:normAutofit/>
          </a:bodyPr>
          <a:lstStyle/>
          <a:p>
            <a:r>
              <a:rPr lang="en-US"/>
              <a:t>Discussion</a:t>
            </a:r>
            <a:endParaRPr lang="en-US" dirty="0"/>
          </a:p>
        </p:txBody>
      </p:sp>
      <p:sp>
        <p:nvSpPr>
          <p:cNvPr id="3" name="Content Placeholder 2">
            <a:extLst>
              <a:ext uri="{FF2B5EF4-FFF2-40B4-BE49-F238E27FC236}">
                <a16:creationId xmlns:a16="http://schemas.microsoft.com/office/drawing/2014/main" id="{F48D298B-9547-4194-B780-8D95FA8E7BF7}"/>
              </a:ext>
            </a:extLst>
          </p:cNvPr>
          <p:cNvSpPr>
            <a:spLocks noGrp="1"/>
          </p:cNvSpPr>
          <p:nvPr>
            <p:ph idx="1"/>
          </p:nvPr>
        </p:nvSpPr>
        <p:spPr>
          <a:xfrm>
            <a:off x="671361" y="2160589"/>
            <a:ext cx="5424639" cy="4538791"/>
          </a:xfrm>
        </p:spPr>
        <p:txBody>
          <a:bodyPr>
            <a:normAutofit/>
          </a:bodyPr>
          <a:lstStyle/>
          <a:p>
            <a:r>
              <a:rPr lang="en-US" dirty="0"/>
              <a:t>Clustering outcomes</a:t>
            </a:r>
          </a:p>
          <a:p>
            <a:pPr lvl="1"/>
            <a:r>
              <a:rPr lang="en-US" dirty="0"/>
              <a:t>Cluster 1 – Red</a:t>
            </a:r>
          </a:p>
          <a:p>
            <a:pPr lvl="2"/>
            <a:r>
              <a:rPr lang="en-US" dirty="0"/>
              <a:t>Largest presence of Beer Gardens and Bars per Zip Code</a:t>
            </a:r>
          </a:p>
          <a:p>
            <a:pPr lvl="1"/>
            <a:r>
              <a:rPr lang="en-US" dirty="0"/>
              <a:t>Cluster 2 – Purple</a:t>
            </a:r>
          </a:p>
          <a:p>
            <a:pPr lvl="2"/>
            <a:r>
              <a:rPr lang="en-US" dirty="0"/>
              <a:t>Bar is Dominate</a:t>
            </a:r>
          </a:p>
          <a:p>
            <a:pPr lvl="1"/>
            <a:r>
              <a:rPr lang="en-US" dirty="0"/>
              <a:t>Cluster 3 – Light Blue</a:t>
            </a:r>
          </a:p>
          <a:p>
            <a:pPr lvl="2"/>
            <a:r>
              <a:rPr lang="en-US" dirty="0"/>
              <a:t>Beer Garden and Bars are near equal weight</a:t>
            </a:r>
          </a:p>
          <a:p>
            <a:pPr lvl="1"/>
            <a:r>
              <a:rPr lang="en-US" dirty="0"/>
              <a:t>Cluster 4 – Seafoam Green (in table)</a:t>
            </a:r>
          </a:p>
          <a:p>
            <a:pPr lvl="2"/>
            <a:r>
              <a:rPr lang="en-US" dirty="0"/>
              <a:t>Largest Concentration of Bars and Beer Gardens</a:t>
            </a:r>
          </a:p>
          <a:p>
            <a:pPr lvl="1"/>
            <a:r>
              <a:rPr lang="en-US" dirty="0"/>
              <a:t>Cluster 5 – Orange</a:t>
            </a:r>
          </a:p>
          <a:p>
            <a:pPr lvl="2"/>
            <a:r>
              <a:rPr lang="en-US" dirty="0"/>
              <a:t>Beer Gardens, Bars, and Breweries all equal weight</a:t>
            </a:r>
          </a:p>
          <a:p>
            <a:pPr lvl="2"/>
            <a:endParaRPr lang="en-US" dirty="0"/>
          </a:p>
        </p:txBody>
      </p:sp>
      <p:sp>
        <p:nvSpPr>
          <p:cNvPr id="5" name="Slide Number Placeholder 4">
            <a:extLst>
              <a:ext uri="{FF2B5EF4-FFF2-40B4-BE49-F238E27FC236}">
                <a16:creationId xmlns:a16="http://schemas.microsoft.com/office/drawing/2014/main" id="{E4905E54-4217-4083-8E53-C980EAC0C54F}"/>
              </a:ext>
            </a:extLst>
          </p:cNvPr>
          <p:cNvSpPr>
            <a:spLocks noGrp="1"/>
          </p:cNvSpPr>
          <p:nvPr>
            <p:ph type="sldNum" sz="quarter" idx="12"/>
          </p:nvPr>
        </p:nvSpPr>
        <p:spPr>
          <a:xfrm>
            <a:off x="8590663" y="6041362"/>
            <a:ext cx="683339" cy="365125"/>
          </a:xfrm>
        </p:spPr>
        <p:txBody>
          <a:bodyPr>
            <a:normAutofit/>
          </a:bodyPr>
          <a:lstStyle/>
          <a:p>
            <a:pPr>
              <a:spcAft>
                <a:spcPts val="600"/>
              </a:spcAft>
            </a:pPr>
            <a:fld id="{4FAB73BC-B049-4115-A692-8D63A059BFB8}" type="slidenum">
              <a:rPr lang="en-US" smtClean="0"/>
              <a:pPr>
                <a:spcAft>
                  <a:spcPts val="600"/>
                </a:spcAft>
              </a:pPr>
              <a:t>10</a:t>
            </a:fld>
            <a:endParaRPr lang="en-US"/>
          </a:p>
        </p:txBody>
      </p:sp>
      <p:pic>
        <p:nvPicPr>
          <p:cNvPr id="9" name="Picture 8">
            <a:extLst>
              <a:ext uri="{FF2B5EF4-FFF2-40B4-BE49-F238E27FC236}">
                <a16:creationId xmlns:a16="http://schemas.microsoft.com/office/drawing/2014/main" id="{C02D6869-63D5-425F-8D10-793E497DDBBB}"/>
              </a:ext>
            </a:extLst>
          </p:cNvPr>
          <p:cNvPicPr>
            <a:picLocks noChangeAspect="1"/>
          </p:cNvPicPr>
          <p:nvPr/>
        </p:nvPicPr>
        <p:blipFill>
          <a:blip r:embed="rId2"/>
          <a:stretch>
            <a:fillRect/>
          </a:stretch>
        </p:blipFill>
        <p:spPr>
          <a:xfrm>
            <a:off x="6355986" y="1847571"/>
            <a:ext cx="5293485" cy="3162858"/>
          </a:xfrm>
          <a:prstGeom prst="rect">
            <a:avLst/>
          </a:prstGeom>
        </p:spPr>
      </p:pic>
    </p:spTree>
    <p:extLst>
      <p:ext uri="{BB962C8B-B14F-4D97-AF65-F5344CB8AC3E}">
        <p14:creationId xmlns:p14="http://schemas.microsoft.com/office/powerpoint/2010/main" val="194731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5882-D8F4-4804-AB7A-F6939936218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5A1D4E3-F4A9-44E0-AC9F-D07231869494}"/>
              </a:ext>
            </a:extLst>
          </p:cNvPr>
          <p:cNvSpPr>
            <a:spLocks noGrp="1"/>
          </p:cNvSpPr>
          <p:nvPr>
            <p:ph idx="1"/>
          </p:nvPr>
        </p:nvSpPr>
        <p:spPr>
          <a:xfrm>
            <a:off x="677334" y="1488614"/>
            <a:ext cx="8596668" cy="2894544"/>
          </a:xfrm>
        </p:spPr>
        <p:txBody>
          <a:bodyPr/>
          <a:lstStyle/>
          <a:p>
            <a:r>
              <a:rPr lang="en-US" dirty="0"/>
              <a:t>The best placement for a Brewery is AWAY from Cluster 4 (teal)</a:t>
            </a:r>
          </a:p>
          <a:p>
            <a:pPr lvl="1"/>
            <a:r>
              <a:rPr lang="en-US" dirty="0"/>
              <a:t>With the heaviest concentration of Bars and Beer Gardens, it would be ideal to not enter an area with a large concentration of competition</a:t>
            </a:r>
          </a:p>
          <a:p>
            <a:r>
              <a:rPr lang="en-US" dirty="0"/>
              <a:t>The ideal location would be somewhere in Cluster 1 (red)</a:t>
            </a:r>
          </a:p>
          <a:p>
            <a:pPr lvl="1"/>
            <a:r>
              <a:rPr lang="en-US" dirty="0"/>
              <a:t>Red shows equal distribution of Bars, Breweries, and Beer Gardens</a:t>
            </a:r>
          </a:p>
          <a:p>
            <a:pPr lvl="1"/>
            <a:r>
              <a:rPr lang="en-US" dirty="0"/>
              <a:t>Almost anywhere outside of the 610 loop (highway) would be OK</a:t>
            </a:r>
          </a:p>
          <a:p>
            <a:pPr lvl="2"/>
            <a:r>
              <a:rPr lang="en-US" dirty="0"/>
              <a:t>Minimal competition</a:t>
            </a:r>
          </a:p>
        </p:txBody>
      </p:sp>
      <p:sp>
        <p:nvSpPr>
          <p:cNvPr id="4" name="Footer Placeholder 3">
            <a:extLst>
              <a:ext uri="{FF2B5EF4-FFF2-40B4-BE49-F238E27FC236}">
                <a16:creationId xmlns:a16="http://schemas.microsoft.com/office/drawing/2014/main" id="{5C3C13D0-5D10-455E-84DE-18415DECDCA3}"/>
              </a:ext>
            </a:extLst>
          </p:cNvPr>
          <p:cNvSpPr>
            <a:spLocks noGrp="1"/>
          </p:cNvSpPr>
          <p:nvPr>
            <p:ph type="ftr" sz="quarter" idx="11"/>
          </p:nvPr>
        </p:nvSpPr>
        <p:spPr>
          <a:xfrm>
            <a:off x="677334" y="6526189"/>
            <a:ext cx="4170176" cy="365125"/>
          </a:xfrm>
        </p:spPr>
        <p:txBody>
          <a:bodyPr/>
          <a:lstStyle/>
          <a:p>
            <a:r>
              <a:rPr lang="en-US" dirty="0"/>
              <a:t>Inside 610 Loop (teal)</a:t>
            </a:r>
          </a:p>
        </p:txBody>
      </p:sp>
      <p:sp>
        <p:nvSpPr>
          <p:cNvPr id="5" name="Slide Number Placeholder 4">
            <a:extLst>
              <a:ext uri="{FF2B5EF4-FFF2-40B4-BE49-F238E27FC236}">
                <a16:creationId xmlns:a16="http://schemas.microsoft.com/office/drawing/2014/main" id="{D7CC8DE2-9036-4D9B-8AE0-668E9E2F3CB0}"/>
              </a:ext>
            </a:extLst>
          </p:cNvPr>
          <p:cNvSpPr>
            <a:spLocks noGrp="1"/>
          </p:cNvSpPr>
          <p:nvPr>
            <p:ph type="sldNum" sz="quarter" idx="12"/>
          </p:nvPr>
        </p:nvSpPr>
        <p:spPr/>
        <p:txBody>
          <a:bodyPr/>
          <a:lstStyle/>
          <a:p>
            <a:fld id="{4FAB73BC-B049-4115-A692-8D63A059BFB8}" type="slidenum">
              <a:rPr lang="en-US" smtClean="0"/>
              <a:t>11</a:t>
            </a:fld>
            <a:endParaRPr lang="en-US" dirty="0"/>
          </a:p>
        </p:txBody>
      </p:sp>
      <p:pic>
        <p:nvPicPr>
          <p:cNvPr id="7" name="Picture 6">
            <a:extLst>
              <a:ext uri="{FF2B5EF4-FFF2-40B4-BE49-F238E27FC236}">
                <a16:creationId xmlns:a16="http://schemas.microsoft.com/office/drawing/2014/main" id="{2AE9163B-467D-4A36-B6E7-BD59CC88DE98}"/>
              </a:ext>
            </a:extLst>
          </p:cNvPr>
          <p:cNvPicPr>
            <a:picLocks noChangeAspect="1"/>
          </p:cNvPicPr>
          <p:nvPr/>
        </p:nvPicPr>
        <p:blipFill>
          <a:blip r:embed="rId2"/>
          <a:stretch>
            <a:fillRect/>
          </a:stretch>
        </p:blipFill>
        <p:spPr>
          <a:xfrm>
            <a:off x="677334" y="3998155"/>
            <a:ext cx="4170176" cy="2528034"/>
          </a:xfrm>
          <a:prstGeom prst="rect">
            <a:avLst/>
          </a:prstGeom>
        </p:spPr>
      </p:pic>
      <p:pic>
        <p:nvPicPr>
          <p:cNvPr id="9" name="Picture 8">
            <a:extLst>
              <a:ext uri="{FF2B5EF4-FFF2-40B4-BE49-F238E27FC236}">
                <a16:creationId xmlns:a16="http://schemas.microsoft.com/office/drawing/2014/main" id="{4B61B051-A220-474B-BBD8-A8915155BD0F}"/>
              </a:ext>
            </a:extLst>
          </p:cNvPr>
          <p:cNvPicPr>
            <a:picLocks noChangeAspect="1"/>
          </p:cNvPicPr>
          <p:nvPr/>
        </p:nvPicPr>
        <p:blipFill>
          <a:blip r:embed="rId3"/>
          <a:stretch>
            <a:fillRect/>
          </a:stretch>
        </p:blipFill>
        <p:spPr>
          <a:xfrm>
            <a:off x="6479232" y="3998155"/>
            <a:ext cx="4233908" cy="2528034"/>
          </a:xfrm>
          <a:prstGeom prst="rect">
            <a:avLst/>
          </a:prstGeom>
        </p:spPr>
      </p:pic>
      <p:sp>
        <p:nvSpPr>
          <p:cNvPr id="10" name="Footer Placeholder 3">
            <a:extLst>
              <a:ext uri="{FF2B5EF4-FFF2-40B4-BE49-F238E27FC236}">
                <a16:creationId xmlns:a16="http://schemas.microsoft.com/office/drawing/2014/main" id="{CBCDAA73-0C0C-4458-9AC2-D3C7E807F261}"/>
              </a:ext>
            </a:extLst>
          </p:cNvPr>
          <p:cNvSpPr txBox="1">
            <a:spLocks/>
          </p:cNvSpPr>
          <p:nvPr/>
        </p:nvSpPr>
        <p:spPr>
          <a:xfrm>
            <a:off x="6479232" y="6492875"/>
            <a:ext cx="4170176"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a:t>Outsude</a:t>
            </a:r>
            <a:r>
              <a:rPr lang="en-US" dirty="0"/>
              <a:t> 610 Loop (red)</a:t>
            </a:r>
          </a:p>
        </p:txBody>
      </p:sp>
    </p:spTree>
    <p:extLst>
      <p:ext uri="{BB962C8B-B14F-4D97-AF65-F5344CB8AC3E}">
        <p14:creationId xmlns:p14="http://schemas.microsoft.com/office/powerpoint/2010/main" val="166645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9">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35882-D8F4-4804-AB7A-F6939936218D}"/>
              </a:ext>
            </a:extLst>
          </p:cNvPr>
          <p:cNvSpPr>
            <a:spLocks noGrp="1"/>
          </p:cNvSpPr>
          <p:nvPr>
            <p:ph type="title"/>
          </p:nvPr>
        </p:nvSpPr>
        <p:spPr>
          <a:xfrm>
            <a:off x="1043950" y="1179151"/>
            <a:ext cx="3300646" cy="4463889"/>
          </a:xfrm>
        </p:spPr>
        <p:txBody>
          <a:bodyPr anchor="ctr">
            <a:normAutofit/>
          </a:bodyPr>
          <a:lstStyle/>
          <a:p>
            <a:r>
              <a:rPr lang="en-US"/>
              <a:t>Conclusion</a:t>
            </a:r>
            <a:endParaRPr lang="en-US" dirty="0"/>
          </a:p>
        </p:txBody>
      </p:sp>
      <p:sp>
        <p:nvSpPr>
          <p:cNvPr id="12" name="Isosceles Triangle 11">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A1D4E3-F4A9-44E0-AC9F-D07231869494}"/>
              </a:ext>
            </a:extLst>
          </p:cNvPr>
          <p:cNvSpPr>
            <a:spLocks noGrp="1"/>
          </p:cNvSpPr>
          <p:nvPr>
            <p:ph idx="1"/>
          </p:nvPr>
        </p:nvSpPr>
        <p:spPr>
          <a:xfrm>
            <a:off x="4978918" y="1109145"/>
            <a:ext cx="6341016" cy="4603900"/>
          </a:xfrm>
        </p:spPr>
        <p:txBody>
          <a:bodyPr anchor="ctr">
            <a:normAutofit/>
          </a:bodyPr>
          <a:lstStyle/>
          <a:p>
            <a:r>
              <a:rPr lang="en-US"/>
              <a:t>Our Client has lots of space available within the City of Houston to decide where to start their fledging business of brewing beer, just avoid inside the 610  Loop.</a:t>
            </a:r>
            <a:endParaRPr lang="en-US" dirty="0"/>
          </a:p>
        </p:txBody>
      </p:sp>
      <p:sp>
        <p:nvSpPr>
          <p:cNvPr id="16" name="Isosceles Triangle 15">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D7CC8DE2-9036-4D9B-8AE0-668E9E2F3CB0}"/>
              </a:ext>
            </a:extLst>
          </p:cNvPr>
          <p:cNvSpPr>
            <a:spLocks noGrp="1"/>
          </p:cNvSpPr>
          <p:nvPr>
            <p:ph type="sldNum" sz="quarter" idx="12"/>
          </p:nvPr>
        </p:nvSpPr>
        <p:spPr>
          <a:xfrm>
            <a:off x="8590663" y="6041362"/>
            <a:ext cx="683339" cy="365125"/>
          </a:xfrm>
        </p:spPr>
        <p:txBody>
          <a:bodyPr>
            <a:normAutofit/>
          </a:bodyPr>
          <a:lstStyle/>
          <a:p>
            <a:pPr>
              <a:spcAft>
                <a:spcPts val="600"/>
              </a:spcAft>
            </a:pPr>
            <a:fld id="{4FAB73BC-B049-4115-A692-8D63A059BFB8}" type="slidenum">
              <a:rPr lang="en-US" smtClean="0"/>
              <a:pPr>
                <a:spcAft>
                  <a:spcPts val="600"/>
                </a:spcAft>
              </a:pPr>
              <a:t>12</a:t>
            </a:fld>
            <a:endParaRPr lang="en-US"/>
          </a:p>
        </p:txBody>
      </p:sp>
    </p:spTree>
    <p:extLst>
      <p:ext uri="{BB962C8B-B14F-4D97-AF65-F5344CB8AC3E}">
        <p14:creationId xmlns:p14="http://schemas.microsoft.com/office/powerpoint/2010/main" val="372943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95709E-1DBC-45F2-9F28-88471DFB45E2}"/>
              </a:ext>
            </a:extLst>
          </p:cNvPr>
          <p:cNvSpPr>
            <a:spLocks noGrp="1"/>
          </p:cNvSpPr>
          <p:nvPr>
            <p:ph type="title"/>
          </p:nvPr>
        </p:nvSpPr>
        <p:spPr/>
        <p:txBody>
          <a:bodyPr/>
          <a:lstStyle/>
          <a:p>
            <a:pPr algn="ctr"/>
            <a:r>
              <a:rPr lang="en-US" dirty="0"/>
              <a:t>Agenda</a:t>
            </a:r>
          </a:p>
        </p:txBody>
      </p:sp>
      <p:sp>
        <p:nvSpPr>
          <p:cNvPr id="6" name="Content Placeholder 5">
            <a:extLst>
              <a:ext uri="{FF2B5EF4-FFF2-40B4-BE49-F238E27FC236}">
                <a16:creationId xmlns:a16="http://schemas.microsoft.com/office/drawing/2014/main" id="{69FA40DE-81A9-46B2-A249-BE89DADF2C89}"/>
              </a:ext>
            </a:extLst>
          </p:cNvPr>
          <p:cNvSpPr>
            <a:spLocks noGrp="1"/>
          </p:cNvSpPr>
          <p:nvPr>
            <p:ph idx="1"/>
          </p:nvPr>
        </p:nvSpPr>
        <p:spPr/>
        <p:txBody>
          <a:bodyPr/>
          <a:lstStyle/>
          <a:p>
            <a:r>
              <a:rPr lang="en-US" dirty="0"/>
              <a:t>Introduction</a:t>
            </a:r>
          </a:p>
          <a:p>
            <a:r>
              <a:rPr lang="en-US" dirty="0"/>
              <a:t>Business Problem</a:t>
            </a:r>
          </a:p>
          <a:p>
            <a:r>
              <a:rPr lang="en-US" dirty="0"/>
              <a:t>Data</a:t>
            </a:r>
          </a:p>
          <a:p>
            <a:r>
              <a:rPr lang="en-US" dirty="0"/>
              <a:t>Methodology</a:t>
            </a:r>
          </a:p>
          <a:p>
            <a:r>
              <a:rPr lang="en-US" dirty="0"/>
              <a:t>Results</a:t>
            </a:r>
          </a:p>
          <a:p>
            <a:r>
              <a:rPr lang="en-US" dirty="0"/>
              <a:t>Discussion</a:t>
            </a:r>
          </a:p>
          <a:p>
            <a:r>
              <a:rPr lang="en-US" dirty="0"/>
              <a:t>Conclusion</a:t>
            </a:r>
          </a:p>
        </p:txBody>
      </p:sp>
    </p:spTree>
    <p:extLst>
      <p:ext uri="{BB962C8B-B14F-4D97-AF65-F5344CB8AC3E}">
        <p14:creationId xmlns:p14="http://schemas.microsoft.com/office/powerpoint/2010/main" val="359012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arris County now under stay-home/work-safe order to slow coronavirus -  CultureMap Houston">
            <a:extLst>
              <a:ext uri="{FF2B5EF4-FFF2-40B4-BE49-F238E27FC236}">
                <a16:creationId xmlns:a16="http://schemas.microsoft.com/office/drawing/2014/main" id="{C03C6209-2D07-45A3-99D1-91039BF13C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12" r="9780"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845961-39DD-4A42-B701-827F325EC13A}"/>
              </a:ext>
            </a:extLst>
          </p:cNvPr>
          <p:cNvSpPr>
            <a:spLocks noGrp="1"/>
          </p:cNvSpPr>
          <p:nvPr>
            <p:ph type="title"/>
          </p:nvPr>
        </p:nvSpPr>
        <p:spPr>
          <a:xfrm>
            <a:off x="677333" y="609600"/>
            <a:ext cx="3851123" cy="132080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4E90A250-7B18-4D8F-9B4D-7E0185306511}"/>
              </a:ext>
            </a:extLst>
          </p:cNvPr>
          <p:cNvSpPr>
            <a:spLocks noGrp="1"/>
          </p:cNvSpPr>
          <p:nvPr>
            <p:ph idx="1"/>
          </p:nvPr>
        </p:nvSpPr>
        <p:spPr>
          <a:xfrm>
            <a:off x="677334" y="2160589"/>
            <a:ext cx="3851122" cy="3880773"/>
          </a:xfrm>
        </p:spPr>
        <p:txBody>
          <a:bodyPr>
            <a:normAutofit/>
          </a:bodyPr>
          <a:lstStyle/>
          <a:p>
            <a:pPr marL="0" marR="0" indent="0">
              <a:lnSpc>
                <a:spcPct val="90000"/>
              </a:lnSpc>
              <a:spcBef>
                <a:spcPts val="0"/>
              </a:spcBef>
              <a:spcAft>
                <a:spcPts val="800"/>
              </a:spcAft>
              <a:buNone/>
            </a:pPr>
            <a:r>
              <a:rPr lang="en-US" sz="1400">
                <a:effectLst/>
                <a:latin typeface="Calibri" panose="020F0502020204030204" pitchFamily="34" charset="0"/>
                <a:ea typeface="Calibri" panose="020F0502020204030204" pitchFamily="34" charset="0"/>
                <a:cs typeface="Times New Roman" panose="02020603050405020304" pitchFamily="18" charset="0"/>
              </a:rPr>
              <a:t>Within the last 20 years, Houston, Texas has been an exponentially growing city for housing, population, and the energy industry. With a flood of people flocking to the city for jobs, the diversity of food and beverage selections has grown with it. Though Houston has always been known for being a multicultural city, it has greatly increased the Millennial population. Millennial’s, fueled by social media, social hangouts, social everything, are looking for institutions that allow for gatherings. With the club night life still breathing heavily, the daytime festivities are increasing with social drinking, primarily at breweries. </a:t>
            </a:r>
          </a:p>
          <a:p>
            <a:pPr marL="0" marR="0" indent="0">
              <a:lnSpc>
                <a:spcPct val="90000"/>
              </a:lnSpc>
              <a:spcBef>
                <a:spcPts val="0"/>
              </a:spcBef>
              <a:spcAft>
                <a:spcPts val="800"/>
              </a:spcAft>
              <a:buNone/>
            </a:pPr>
            <a:r>
              <a:rPr lang="en-US" sz="1400">
                <a:effectLst/>
                <a:latin typeface="Calibri" panose="020F0502020204030204" pitchFamily="34" charset="0"/>
                <a:ea typeface="Calibri" panose="020F0502020204030204" pitchFamily="34" charset="0"/>
                <a:cs typeface="Times New Roman" panose="02020603050405020304" pitchFamily="18" charset="0"/>
              </a:rPr>
              <a:t>Microbreweries have erupted in popularity to offer as an alternative to bars and other day time hangouts. The selection of breweries come and go as fast as the fads last on social media. </a:t>
            </a:r>
          </a:p>
          <a:p>
            <a:pPr>
              <a:lnSpc>
                <a:spcPct val="90000"/>
              </a:lnSpc>
            </a:pPr>
            <a:endParaRPr lang="en-US" sz="1400"/>
          </a:p>
        </p:txBody>
      </p:sp>
      <p:cxnSp>
        <p:nvCxnSpPr>
          <p:cNvPr id="72" name="Straight Connector 7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E5505D86-14AA-40DD-8949-6F3560F911A5}"/>
              </a:ext>
            </a:extLst>
          </p:cNvPr>
          <p:cNvSpPr>
            <a:spLocks noGrp="1"/>
          </p:cNvSpPr>
          <p:nvPr>
            <p:ph type="sldNum" sz="quarter" idx="12"/>
          </p:nvPr>
        </p:nvSpPr>
        <p:spPr>
          <a:xfrm>
            <a:off x="8590663" y="6041362"/>
            <a:ext cx="683339" cy="365125"/>
          </a:xfrm>
        </p:spPr>
        <p:txBody>
          <a:bodyPr>
            <a:normAutofit/>
          </a:bodyPr>
          <a:lstStyle/>
          <a:p>
            <a:pPr>
              <a:spcAft>
                <a:spcPts val="600"/>
              </a:spcAft>
            </a:pPr>
            <a:fld id="{4FAB73BC-B049-4115-A692-8D63A059BFB8}" type="slidenum">
              <a:rPr lang="en-US">
                <a:solidFill>
                  <a:srgbClr val="FFFFFF"/>
                </a:solidFill>
              </a:rPr>
              <a:pPr>
                <a:spcAft>
                  <a:spcPts val="600"/>
                </a:spcAft>
              </a:pPr>
              <a:t>3</a:t>
            </a:fld>
            <a:endParaRPr lang="en-US">
              <a:solidFill>
                <a:srgbClr val="FFFFFF"/>
              </a:solidFill>
            </a:endParaRPr>
          </a:p>
        </p:txBody>
      </p:sp>
      <p:sp>
        <p:nvSpPr>
          <p:cNvPr id="8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1318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D499169-7CC8-4C58-921F-5E8A0133713E}"/>
              </a:ext>
            </a:extLst>
          </p:cNvPr>
          <p:cNvSpPr>
            <a:spLocks noGrp="1"/>
          </p:cNvSpPr>
          <p:nvPr>
            <p:ph type="title"/>
          </p:nvPr>
        </p:nvSpPr>
        <p:spPr>
          <a:xfrm>
            <a:off x="643467" y="816638"/>
            <a:ext cx="3367359" cy="5224724"/>
          </a:xfrm>
        </p:spPr>
        <p:txBody>
          <a:bodyPr anchor="ctr">
            <a:normAutofit/>
          </a:bodyPr>
          <a:lstStyle/>
          <a:p>
            <a:r>
              <a:rPr lang="en-US" dirty="0"/>
              <a:t>Business Problem</a:t>
            </a:r>
          </a:p>
        </p:txBody>
      </p:sp>
      <p:sp>
        <p:nvSpPr>
          <p:cNvPr id="5" name="Slide Number Placeholder 4">
            <a:extLst>
              <a:ext uri="{FF2B5EF4-FFF2-40B4-BE49-F238E27FC236}">
                <a16:creationId xmlns:a16="http://schemas.microsoft.com/office/drawing/2014/main" id="{41E3C8B7-8547-42FA-8C70-8D0838685B30}"/>
              </a:ext>
            </a:extLst>
          </p:cNvPr>
          <p:cNvSpPr>
            <a:spLocks noGrp="1"/>
          </p:cNvSpPr>
          <p:nvPr>
            <p:ph type="sldNum" sz="quarter" idx="12"/>
          </p:nvPr>
        </p:nvSpPr>
        <p:spPr>
          <a:xfrm>
            <a:off x="8590663" y="6041362"/>
            <a:ext cx="683339" cy="365125"/>
          </a:xfrm>
        </p:spPr>
        <p:txBody>
          <a:bodyPr>
            <a:normAutofit/>
          </a:bodyPr>
          <a:lstStyle/>
          <a:p>
            <a:pPr>
              <a:spcAft>
                <a:spcPts val="600"/>
              </a:spcAft>
            </a:pPr>
            <a:fld id="{4FAB73BC-B049-4115-A692-8D63A059BFB8}" type="slidenum">
              <a:rPr lang="en-US" smtClean="0"/>
              <a:pPr>
                <a:spcAft>
                  <a:spcPts val="600"/>
                </a:spcAft>
              </a:pPr>
              <a:t>4</a:t>
            </a:fld>
            <a:endParaRPr lang="en-US"/>
          </a:p>
        </p:txBody>
      </p:sp>
      <p:sp>
        <p:nvSpPr>
          <p:cNvPr id="3" name="Content Placeholder 2">
            <a:extLst>
              <a:ext uri="{FF2B5EF4-FFF2-40B4-BE49-F238E27FC236}">
                <a16:creationId xmlns:a16="http://schemas.microsoft.com/office/drawing/2014/main" id="{271103ED-C9FC-40EE-90AF-94DC77D1CF54}"/>
              </a:ext>
            </a:extLst>
          </p:cNvPr>
          <p:cNvSpPr>
            <a:spLocks noGrp="1"/>
          </p:cNvSpPr>
          <p:nvPr>
            <p:ph idx="1"/>
          </p:nvPr>
        </p:nvSpPr>
        <p:spPr>
          <a:xfrm>
            <a:off x="4654295" y="816638"/>
            <a:ext cx="4619706" cy="5224724"/>
          </a:xfrm>
        </p:spPr>
        <p:txBody>
          <a:bodyPr anchor="ctr">
            <a:normAutofit/>
          </a:bodyPr>
          <a:lstStyle/>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What is needed is a brewery that is not surrounded by other breweries, that can tend to the local/immediate population, has good beer, and can stay busy. My client is looking for the ideal place for her brewery to call home. It will serve local clienteles and be able to ship beer to eateries and groceries. Having not only an indoor/outdoor entertainment space is critical, but there also needs to be space for brewing, packing, shipping, trucking, and of course drinking (sampling).</a:t>
            </a:r>
          </a:p>
          <a:p>
            <a:endParaRPr lang="en-US" dirty="0"/>
          </a:p>
        </p:txBody>
      </p:sp>
    </p:spTree>
    <p:extLst>
      <p:ext uri="{BB962C8B-B14F-4D97-AF65-F5344CB8AC3E}">
        <p14:creationId xmlns:p14="http://schemas.microsoft.com/office/powerpoint/2010/main" val="408675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7BF4-DF85-4B86-82EF-4D2AD1491CBE}"/>
              </a:ext>
            </a:extLst>
          </p:cNvPr>
          <p:cNvSpPr>
            <a:spLocks noGrp="1"/>
          </p:cNvSpPr>
          <p:nvPr>
            <p:ph type="title"/>
          </p:nvPr>
        </p:nvSpPr>
        <p:spPr/>
        <p:txBody>
          <a:bodyPr/>
          <a:lstStyle/>
          <a:p>
            <a:r>
              <a:rPr lang="en-US" dirty="0"/>
              <a:t>Data</a:t>
            </a:r>
          </a:p>
        </p:txBody>
      </p:sp>
      <p:sp>
        <p:nvSpPr>
          <p:cNvPr id="6" name="Text Placeholder 5">
            <a:extLst>
              <a:ext uri="{FF2B5EF4-FFF2-40B4-BE49-F238E27FC236}">
                <a16:creationId xmlns:a16="http://schemas.microsoft.com/office/drawing/2014/main" id="{1BE230AC-3D52-433B-8E48-6C7E32B70166}"/>
              </a:ext>
            </a:extLst>
          </p:cNvPr>
          <p:cNvSpPr>
            <a:spLocks noGrp="1"/>
          </p:cNvSpPr>
          <p:nvPr>
            <p:ph type="body" idx="1"/>
          </p:nvPr>
        </p:nvSpPr>
        <p:spPr>
          <a:xfrm>
            <a:off x="675745" y="1270000"/>
            <a:ext cx="4185623" cy="576262"/>
          </a:xfrm>
        </p:spPr>
        <p:txBody>
          <a:bodyPr/>
          <a:lstStyle/>
          <a:p>
            <a:pPr algn="ctr"/>
            <a:r>
              <a:rPr lang="en-US" dirty="0"/>
              <a:t>Location Data Houston</a:t>
            </a:r>
          </a:p>
        </p:txBody>
      </p:sp>
      <p:sp>
        <p:nvSpPr>
          <p:cNvPr id="7" name="Content Placeholder 6">
            <a:extLst>
              <a:ext uri="{FF2B5EF4-FFF2-40B4-BE49-F238E27FC236}">
                <a16:creationId xmlns:a16="http://schemas.microsoft.com/office/drawing/2014/main" id="{03C813B0-CBAC-4830-8E2E-38880E024EEC}"/>
              </a:ext>
            </a:extLst>
          </p:cNvPr>
          <p:cNvSpPr>
            <a:spLocks noGrp="1"/>
          </p:cNvSpPr>
          <p:nvPr>
            <p:ph sz="half" idx="2"/>
          </p:nvPr>
        </p:nvSpPr>
        <p:spPr>
          <a:xfrm>
            <a:off x="675745" y="1886961"/>
            <a:ext cx="4185623" cy="1947922"/>
          </a:xfrm>
        </p:spPr>
        <p:txBody>
          <a:bodyPr>
            <a:normAutofit fontScale="92500"/>
          </a:bodyPr>
          <a:lstStyle/>
          <a:p>
            <a:r>
              <a:rPr lang="en-US" dirty="0"/>
              <a:t>Using HAR database (Houston Area Realtors)</a:t>
            </a:r>
          </a:p>
          <a:p>
            <a:pPr lvl="1"/>
            <a:r>
              <a:rPr lang="en-US" dirty="0"/>
              <a:t>This will give us City and Zip Codes</a:t>
            </a:r>
          </a:p>
          <a:p>
            <a:r>
              <a:rPr lang="en-US" dirty="0"/>
              <a:t>Using the US database for Zip codes</a:t>
            </a:r>
          </a:p>
          <a:p>
            <a:pPr lvl="1"/>
            <a:r>
              <a:rPr lang="en-US" dirty="0"/>
              <a:t>Match Zip Code to Latitude and Longitude Coordinates</a:t>
            </a:r>
          </a:p>
        </p:txBody>
      </p:sp>
      <p:sp>
        <p:nvSpPr>
          <p:cNvPr id="8" name="Text Placeholder 7">
            <a:extLst>
              <a:ext uri="{FF2B5EF4-FFF2-40B4-BE49-F238E27FC236}">
                <a16:creationId xmlns:a16="http://schemas.microsoft.com/office/drawing/2014/main" id="{C3BC2294-4F30-4D91-9F85-2D84E7EBE094}"/>
              </a:ext>
            </a:extLst>
          </p:cNvPr>
          <p:cNvSpPr>
            <a:spLocks noGrp="1"/>
          </p:cNvSpPr>
          <p:nvPr>
            <p:ph type="body" sz="quarter" idx="3"/>
          </p:nvPr>
        </p:nvSpPr>
        <p:spPr>
          <a:xfrm>
            <a:off x="5088383" y="1248570"/>
            <a:ext cx="4185618" cy="576262"/>
          </a:xfrm>
        </p:spPr>
        <p:txBody>
          <a:bodyPr/>
          <a:lstStyle/>
          <a:p>
            <a:pPr algn="ctr"/>
            <a:r>
              <a:rPr lang="en-US" dirty="0"/>
              <a:t>Foursquare</a:t>
            </a:r>
          </a:p>
        </p:txBody>
      </p:sp>
      <p:sp>
        <p:nvSpPr>
          <p:cNvPr id="9" name="Content Placeholder 8">
            <a:extLst>
              <a:ext uri="{FF2B5EF4-FFF2-40B4-BE49-F238E27FC236}">
                <a16:creationId xmlns:a16="http://schemas.microsoft.com/office/drawing/2014/main" id="{F9949511-1181-4A6E-8012-9579933E80C9}"/>
              </a:ext>
            </a:extLst>
          </p:cNvPr>
          <p:cNvSpPr>
            <a:spLocks noGrp="1"/>
          </p:cNvSpPr>
          <p:nvPr>
            <p:ph sz="quarter" idx="4"/>
          </p:nvPr>
        </p:nvSpPr>
        <p:spPr>
          <a:xfrm>
            <a:off x="5088384" y="1886960"/>
            <a:ext cx="4185617" cy="3304117"/>
          </a:xfrm>
        </p:spPr>
        <p:txBody>
          <a:bodyPr>
            <a:normAutofit fontScale="92500"/>
          </a:bodyPr>
          <a:lstStyle/>
          <a:p>
            <a:r>
              <a:rPr lang="en-US" dirty="0"/>
              <a:t>Retrieve data for venues based on desired location (Houston, Texas) given a radius from geographic center</a:t>
            </a:r>
          </a:p>
          <a:p>
            <a:r>
              <a:rPr lang="en-US" dirty="0"/>
              <a:t>This will retrieve venue name, venue type, latitude, longitude</a:t>
            </a:r>
          </a:p>
        </p:txBody>
      </p:sp>
      <p:sp>
        <p:nvSpPr>
          <p:cNvPr id="5" name="Slide Number Placeholder 4">
            <a:extLst>
              <a:ext uri="{FF2B5EF4-FFF2-40B4-BE49-F238E27FC236}">
                <a16:creationId xmlns:a16="http://schemas.microsoft.com/office/drawing/2014/main" id="{11220F9D-5451-46DC-9832-FC2820B0A5EE}"/>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11" name="Picture 10">
            <a:extLst>
              <a:ext uri="{FF2B5EF4-FFF2-40B4-BE49-F238E27FC236}">
                <a16:creationId xmlns:a16="http://schemas.microsoft.com/office/drawing/2014/main" id="{E527F183-F76E-4886-A169-8FC320B8B738}"/>
              </a:ext>
            </a:extLst>
          </p:cNvPr>
          <p:cNvPicPr>
            <a:picLocks noChangeAspect="1"/>
          </p:cNvPicPr>
          <p:nvPr/>
        </p:nvPicPr>
        <p:blipFill>
          <a:blip r:embed="rId2"/>
          <a:stretch>
            <a:fillRect/>
          </a:stretch>
        </p:blipFill>
        <p:spPr>
          <a:xfrm>
            <a:off x="449833" y="4019646"/>
            <a:ext cx="2738400" cy="1625149"/>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536F7CB-E298-4471-AF29-C8E1CCFF2299}"/>
              </a:ext>
            </a:extLst>
          </p:cNvPr>
          <p:cNvPicPr>
            <a:picLocks noChangeAspect="1"/>
          </p:cNvPicPr>
          <p:nvPr/>
        </p:nvPicPr>
        <p:blipFill>
          <a:blip r:embed="rId3"/>
          <a:stretch>
            <a:fillRect/>
          </a:stretch>
        </p:blipFill>
        <p:spPr>
          <a:xfrm>
            <a:off x="2619651" y="4273550"/>
            <a:ext cx="1963373" cy="2364972"/>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F82893E-19BD-41D8-AFE7-6572492DBE88}"/>
              </a:ext>
            </a:extLst>
          </p:cNvPr>
          <p:cNvPicPr>
            <a:picLocks noChangeAspect="1"/>
          </p:cNvPicPr>
          <p:nvPr/>
        </p:nvPicPr>
        <p:blipFill>
          <a:blip r:embed="rId4"/>
          <a:stretch>
            <a:fillRect/>
          </a:stretch>
        </p:blipFill>
        <p:spPr>
          <a:xfrm>
            <a:off x="5088383" y="4188110"/>
            <a:ext cx="6133799" cy="16901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3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0A56-8DBC-4E71-A3C0-130F5EBFB113}"/>
              </a:ext>
            </a:extLst>
          </p:cNvPr>
          <p:cNvSpPr>
            <a:spLocks noGrp="1"/>
          </p:cNvSpPr>
          <p:nvPr>
            <p:ph type="title"/>
          </p:nvPr>
        </p:nvSpPr>
        <p:spPr/>
        <p:txBody>
          <a:bodyPr/>
          <a:lstStyle/>
          <a:p>
            <a:r>
              <a:rPr lang="en-US" dirty="0"/>
              <a:t>Methodology</a:t>
            </a:r>
          </a:p>
        </p:txBody>
      </p:sp>
      <p:sp>
        <p:nvSpPr>
          <p:cNvPr id="6" name="Text Placeholder 5">
            <a:extLst>
              <a:ext uri="{FF2B5EF4-FFF2-40B4-BE49-F238E27FC236}">
                <a16:creationId xmlns:a16="http://schemas.microsoft.com/office/drawing/2014/main" id="{592BCA5F-E695-498D-8F3E-FCD9D2F6EDEE}"/>
              </a:ext>
            </a:extLst>
          </p:cNvPr>
          <p:cNvSpPr>
            <a:spLocks noGrp="1"/>
          </p:cNvSpPr>
          <p:nvPr>
            <p:ph type="body" idx="1"/>
          </p:nvPr>
        </p:nvSpPr>
        <p:spPr>
          <a:xfrm>
            <a:off x="675745" y="1248570"/>
            <a:ext cx="4185623" cy="576262"/>
          </a:xfrm>
        </p:spPr>
        <p:txBody>
          <a:bodyPr/>
          <a:lstStyle/>
          <a:p>
            <a:pPr algn="ctr"/>
            <a:r>
              <a:rPr lang="en-US" dirty="0"/>
              <a:t>Narrowing the field</a:t>
            </a:r>
          </a:p>
        </p:txBody>
      </p:sp>
      <p:sp>
        <p:nvSpPr>
          <p:cNvPr id="3" name="Content Placeholder 2">
            <a:extLst>
              <a:ext uri="{FF2B5EF4-FFF2-40B4-BE49-F238E27FC236}">
                <a16:creationId xmlns:a16="http://schemas.microsoft.com/office/drawing/2014/main" id="{3FC21EC3-5B62-4202-A6AF-76169D078848}"/>
              </a:ext>
            </a:extLst>
          </p:cNvPr>
          <p:cNvSpPr>
            <a:spLocks noGrp="1"/>
          </p:cNvSpPr>
          <p:nvPr>
            <p:ph sz="half" idx="2"/>
          </p:nvPr>
        </p:nvSpPr>
        <p:spPr>
          <a:xfrm>
            <a:off x="675745" y="1930400"/>
            <a:ext cx="4185623" cy="3304117"/>
          </a:xfrm>
        </p:spPr>
        <p:txBody>
          <a:bodyPr/>
          <a:lstStyle/>
          <a:p>
            <a:r>
              <a:rPr lang="en-US" dirty="0"/>
              <a:t>We are looking for venues that are like that of a brewery such as Bars and Beer Gardens.</a:t>
            </a:r>
          </a:p>
          <a:p>
            <a:r>
              <a:rPr lang="en-US" dirty="0"/>
              <a:t>Unfortunately, we are limited to how foursquare labels venues. </a:t>
            </a:r>
          </a:p>
          <a:p>
            <a:r>
              <a:rPr lang="en-US" dirty="0"/>
              <a:t>There are other categories available for venue types but opening the field could start an unlike comparison of competition such as restaurants. </a:t>
            </a:r>
          </a:p>
        </p:txBody>
      </p:sp>
      <p:sp>
        <p:nvSpPr>
          <p:cNvPr id="4" name="Footer Placeholder 3">
            <a:extLst>
              <a:ext uri="{FF2B5EF4-FFF2-40B4-BE49-F238E27FC236}">
                <a16:creationId xmlns:a16="http://schemas.microsoft.com/office/drawing/2014/main" id="{277C94CB-E398-4A8C-A1FE-D1A192118E4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4E13683-EB65-4B4B-9C91-77CEED93F1A1}"/>
              </a:ext>
            </a:extLst>
          </p:cNvPr>
          <p:cNvSpPr>
            <a:spLocks noGrp="1"/>
          </p:cNvSpPr>
          <p:nvPr>
            <p:ph type="sldNum" sz="quarter" idx="12"/>
          </p:nvPr>
        </p:nvSpPr>
        <p:spPr/>
        <p:txBody>
          <a:bodyPr/>
          <a:lstStyle/>
          <a:p>
            <a:fld id="{4FAB73BC-B049-4115-A692-8D63A059BFB8}" type="slidenum">
              <a:rPr lang="en-US" smtClean="0"/>
              <a:t>6</a:t>
            </a:fld>
            <a:endParaRPr lang="en-US" dirty="0"/>
          </a:p>
        </p:txBody>
      </p:sp>
      <p:pic>
        <p:nvPicPr>
          <p:cNvPr id="12" name="Picture 11">
            <a:extLst>
              <a:ext uri="{FF2B5EF4-FFF2-40B4-BE49-F238E27FC236}">
                <a16:creationId xmlns:a16="http://schemas.microsoft.com/office/drawing/2014/main" id="{C90A8CA6-BE33-4D3C-9605-4737BDA9483E}"/>
              </a:ext>
            </a:extLst>
          </p:cNvPr>
          <p:cNvPicPr>
            <a:picLocks noChangeAspect="1"/>
          </p:cNvPicPr>
          <p:nvPr/>
        </p:nvPicPr>
        <p:blipFill>
          <a:blip r:embed="rId2"/>
          <a:stretch>
            <a:fillRect/>
          </a:stretch>
        </p:blipFill>
        <p:spPr>
          <a:xfrm>
            <a:off x="5478153" y="1657134"/>
            <a:ext cx="5430008" cy="3086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882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0A56-8DBC-4E71-A3C0-130F5EBFB113}"/>
              </a:ext>
            </a:extLst>
          </p:cNvPr>
          <p:cNvSpPr>
            <a:spLocks noGrp="1"/>
          </p:cNvSpPr>
          <p:nvPr>
            <p:ph type="title"/>
          </p:nvPr>
        </p:nvSpPr>
        <p:spPr>
          <a:xfrm>
            <a:off x="677333" y="609600"/>
            <a:ext cx="8596668" cy="1320800"/>
          </a:xfrm>
        </p:spPr>
        <p:txBody>
          <a:bodyPr/>
          <a:lstStyle/>
          <a:p>
            <a:r>
              <a:rPr lang="en-US" dirty="0"/>
              <a:t>Methodology</a:t>
            </a:r>
          </a:p>
        </p:txBody>
      </p:sp>
      <p:sp>
        <p:nvSpPr>
          <p:cNvPr id="7" name="Text Placeholder 6">
            <a:extLst>
              <a:ext uri="{FF2B5EF4-FFF2-40B4-BE49-F238E27FC236}">
                <a16:creationId xmlns:a16="http://schemas.microsoft.com/office/drawing/2014/main" id="{0FEB6AFB-E495-4D2F-9306-6A0CEB69AAD6}"/>
              </a:ext>
            </a:extLst>
          </p:cNvPr>
          <p:cNvSpPr>
            <a:spLocks noGrp="1"/>
          </p:cNvSpPr>
          <p:nvPr>
            <p:ph type="body" sz="quarter" idx="3"/>
          </p:nvPr>
        </p:nvSpPr>
        <p:spPr>
          <a:xfrm>
            <a:off x="0" y="1270000"/>
            <a:ext cx="4185618" cy="576262"/>
          </a:xfrm>
        </p:spPr>
        <p:txBody>
          <a:bodyPr/>
          <a:lstStyle/>
          <a:p>
            <a:pPr algn="ctr"/>
            <a:r>
              <a:rPr lang="en-US" dirty="0"/>
              <a:t>Clustering alike</a:t>
            </a:r>
          </a:p>
        </p:txBody>
      </p:sp>
      <p:sp>
        <p:nvSpPr>
          <p:cNvPr id="8" name="Content Placeholder 7">
            <a:extLst>
              <a:ext uri="{FF2B5EF4-FFF2-40B4-BE49-F238E27FC236}">
                <a16:creationId xmlns:a16="http://schemas.microsoft.com/office/drawing/2014/main" id="{FFCFDD74-B31F-427E-BD94-C5ED4FB2D36F}"/>
              </a:ext>
            </a:extLst>
          </p:cNvPr>
          <p:cNvSpPr>
            <a:spLocks noGrp="1"/>
          </p:cNvSpPr>
          <p:nvPr>
            <p:ph sz="quarter" idx="4"/>
          </p:nvPr>
        </p:nvSpPr>
        <p:spPr>
          <a:xfrm>
            <a:off x="677334" y="1846262"/>
            <a:ext cx="4185617" cy="3304117"/>
          </a:xfrm>
        </p:spPr>
        <p:txBody>
          <a:bodyPr/>
          <a:lstStyle/>
          <a:p>
            <a:r>
              <a:rPr lang="en-US" dirty="0"/>
              <a:t>Using scikit learn k-Means through Python script</a:t>
            </a:r>
          </a:p>
          <a:p>
            <a:r>
              <a:rPr lang="en-US" dirty="0"/>
              <a:t>k-Means is an unsupervised learning method that partitions data based on similarities given</a:t>
            </a:r>
          </a:p>
          <a:p>
            <a:r>
              <a:rPr lang="en-US" dirty="0"/>
              <a:t>The goal is to minimize the distance alike and maximize the distance not alike in qualities based on Euclidean distances</a:t>
            </a:r>
          </a:p>
        </p:txBody>
      </p:sp>
      <p:sp>
        <p:nvSpPr>
          <p:cNvPr id="4" name="Footer Placeholder 3">
            <a:extLst>
              <a:ext uri="{FF2B5EF4-FFF2-40B4-BE49-F238E27FC236}">
                <a16:creationId xmlns:a16="http://schemas.microsoft.com/office/drawing/2014/main" id="{277C94CB-E398-4A8C-A1FE-D1A192118E47}"/>
              </a:ext>
            </a:extLst>
          </p:cNvPr>
          <p:cNvSpPr>
            <a:spLocks noGrp="1"/>
          </p:cNvSpPr>
          <p:nvPr>
            <p:ph type="ftr" sz="quarter" idx="11"/>
          </p:nvPr>
        </p:nvSpPr>
        <p:spPr/>
        <p:txBody>
          <a:bodyPr/>
          <a:lstStyle/>
          <a:p>
            <a:r>
              <a:rPr lang="en-US" dirty="0"/>
              <a:t>https://en.wikipedia.org/wiki/K-means_clustering</a:t>
            </a:r>
          </a:p>
        </p:txBody>
      </p:sp>
      <p:sp>
        <p:nvSpPr>
          <p:cNvPr id="5" name="Slide Number Placeholder 4">
            <a:extLst>
              <a:ext uri="{FF2B5EF4-FFF2-40B4-BE49-F238E27FC236}">
                <a16:creationId xmlns:a16="http://schemas.microsoft.com/office/drawing/2014/main" id="{34E13683-EB65-4B4B-9C91-77CEED93F1A1}"/>
              </a:ext>
            </a:extLst>
          </p:cNvPr>
          <p:cNvSpPr>
            <a:spLocks noGrp="1"/>
          </p:cNvSpPr>
          <p:nvPr>
            <p:ph type="sldNum" sz="quarter" idx="12"/>
          </p:nvPr>
        </p:nvSpPr>
        <p:spPr/>
        <p:txBody>
          <a:bodyPr/>
          <a:lstStyle/>
          <a:p>
            <a:fld id="{4FAB73BC-B049-4115-A692-8D63A059BFB8}" type="slidenum">
              <a:rPr lang="en-US" smtClean="0"/>
              <a:t>7</a:t>
            </a:fld>
            <a:endParaRPr lang="en-US" dirty="0"/>
          </a:p>
        </p:txBody>
      </p:sp>
      <p:pic>
        <p:nvPicPr>
          <p:cNvPr id="12" name="Picture 11">
            <a:extLst>
              <a:ext uri="{FF2B5EF4-FFF2-40B4-BE49-F238E27FC236}">
                <a16:creationId xmlns:a16="http://schemas.microsoft.com/office/drawing/2014/main" id="{72ADB6E8-0C51-418B-B3F4-AB184A23F401}"/>
              </a:ext>
            </a:extLst>
          </p:cNvPr>
          <p:cNvPicPr>
            <a:picLocks noChangeAspect="1"/>
          </p:cNvPicPr>
          <p:nvPr/>
        </p:nvPicPr>
        <p:blipFill>
          <a:blip r:embed="rId2"/>
          <a:stretch>
            <a:fillRect/>
          </a:stretch>
        </p:blipFill>
        <p:spPr>
          <a:xfrm>
            <a:off x="5131227" y="1701800"/>
            <a:ext cx="6918872" cy="2789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708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a:extLst>
              <a:ext uri="{FF2B5EF4-FFF2-40B4-BE49-F238E27FC236}">
                <a16:creationId xmlns:a16="http://schemas.microsoft.com/office/drawing/2014/main" id="{5ABC1829-E431-497F-B7A3-C54108FFAD19}"/>
              </a:ext>
            </a:extLst>
          </p:cNvPr>
          <p:cNvPicPr>
            <a:picLocks noChangeAspect="1"/>
          </p:cNvPicPr>
          <p:nvPr/>
        </p:nvPicPr>
        <p:blipFill rotWithShape="1">
          <a:blip r:embed="rId2"/>
          <a:srcRect l="21711" t="9091" r="15280"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7A7BABB-D2CB-4A1C-BAFB-E2350A182AA2}"/>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Results</a:t>
            </a:r>
          </a:p>
        </p:txBody>
      </p:sp>
      <p:sp>
        <p:nvSpPr>
          <p:cNvPr id="3" name="Content Placeholder 2">
            <a:extLst>
              <a:ext uri="{FF2B5EF4-FFF2-40B4-BE49-F238E27FC236}">
                <a16:creationId xmlns:a16="http://schemas.microsoft.com/office/drawing/2014/main" id="{793EF17A-149F-42B2-B0EB-B88D4EF412D2}"/>
              </a:ext>
            </a:extLst>
          </p:cNvPr>
          <p:cNvSpPr>
            <a:spLocks noGrp="1"/>
          </p:cNvSpPr>
          <p:nvPr>
            <p:ph idx="1"/>
          </p:nvPr>
        </p:nvSpPr>
        <p:spPr>
          <a:xfrm>
            <a:off x="677335" y="4050831"/>
            <a:ext cx="4079721" cy="1096901"/>
          </a:xfrm>
        </p:spPr>
        <p:txBody>
          <a:bodyPr vert="horz" lIns="91440" tIns="45720" rIns="91440" bIns="45720" rtlCol="0" anchor="t">
            <a:normAutofit/>
          </a:bodyPr>
          <a:lstStyle/>
          <a:p>
            <a:pPr marL="0" indent="0" algn="r">
              <a:buNone/>
            </a:pPr>
            <a:r>
              <a:rPr lang="en-US" sz="1600">
                <a:solidFill>
                  <a:schemeClr val="tx1">
                    <a:lumMod val="50000"/>
                    <a:lumOff val="50000"/>
                  </a:schemeClr>
                </a:solidFill>
              </a:rPr>
              <a:t>Using Folium and our desired dataset we can observe the k-means clustering geographically</a:t>
            </a:r>
          </a:p>
        </p:txBody>
      </p:sp>
      <p:sp>
        <p:nvSpPr>
          <p:cNvPr id="4" name="Footer Placeholder 3">
            <a:extLst>
              <a:ext uri="{FF2B5EF4-FFF2-40B4-BE49-F238E27FC236}">
                <a16:creationId xmlns:a16="http://schemas.microsoft.com/office/drawing/2014/main" id="{DC2EC1CA-C764-443D-87CB-3E0AF802F568}"/>
              </a:ext>
            </a:extLst>
          </p:cNvPr>
          <p:cNvSpPr>
            <a:spLocks noGrp="1"/>
          </p:cNvSpPr>
          <p:nvPr>
            <p:ph type="ftr" sz="quarter" idx="11"/>
          </p:nvPr>
        </p:nvSpPr>
        <p:spPr>
          <a:xfrm>
            <a:off x="677335" y="6041362"/>
            <a:ext cx="3993887" cy="365125"/>
          </a:xfrm>
        </p:spPr>
        <p:txBody>
          <a:bodyPr vert="horz" lIns="91440" tIns="45720" rIns="91440" bIns="45720" rtlCol="0" anchor="ctr">
            <a:normAutofit/>
          </a:bodyPr>
          <a:lstStyle/>
          <a:p>
            <a:pPr defTabSz="914400"/>
            <a:endParaRPr lang="en-US" sz="900" kern="1200">
              <a:solidFill>
                <a:schemeClr val="tx1">
                  <a:lumMod val="50000"/>
                  <a:lumOff val="50000"/>
                </a:schemeClr>
              </a:solidFill>
              <a:latin typeface="+mn-lt"/>
              <a:ea typeface="+mn-ea"/>
              <a:cs typeface="+mn-cs"/>
            </a:endParaRPr>
          </a:p>
        </p:txBody>
      </p:sp>
      <p:cxnSp>
        <p:nvCxnSpPr>
          <p:cNvPr id="24" name="Straight Connector 2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6376C5AB-48AD-45EE-86A1-9A5BC597C890}"/>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4FAB73BC-B049-4115-A692-8D63A059BFB8}" type="slidenum">
              <a:rPr lang="en-US">
                <a:solidFill>
                  <a:srgbClr val="FFFFFF"/>
                </a:solidFill>
              </a:rPr>
              <a:pPr defTabSz="914400">
                <a:spcAft>
                  <a:spcPts val="600"/>
                </a:spcAft>
              </a:pPr>
              <a:t>8</a:t>
            </a:fld>
            <a:endParaRPr lang="en-US">
              <a:solidFill>
                <a:srgbClr val="FFFFFF"/>
              </a:solidFill>
            </a:endParaRPr>
          </a:p>
        </p:txBody>
      </p:sp>
      <p:sp>
        <p:nvSpPr>
          <p:cNvPr id="3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9802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A2D7-4E25-4AB8-8705-167047154CD9}"/>
              </a:ext>
            </a:extLst>
          </p:cNvPr>
          <p:cNvSpPr>
            <a:spLocks noGrp="1"/>
          </p:cNvSpPr>
          <p:nvPr>
            <p:ph type="title"/>
          </p:nvPr>
        </p:nvSpPr>
        <p:spPr>
          <a:xfrm>
            <a:off x="675065" y="609600"/>
            <a:ext cx="2930518" cy="1320800"/>
          </a:xfrm>
        </p:spPr>
        <p:txBody>
          <a:bodyPr anchor="ctr">
            <a:normAutofit/>
          </a:bodyPr>
          <a:lstStyle/>
          <a:p>
            <a:r>
              <a:rPr lang="en-US"/>
              <a:t>Discussion</a:t>
            </a:r>
            <a:endParaRPr lang="en-US" dirty="0"/>
          </a:p>
        </p:txBody>
      </p:sp>
      <p:sp>
        <p:nvSpPr>
          <p:cNvPr id="3" name="Content Placeholder 2">
            <a:extLst>
              <a:ext uri="{FF2B5EF4-FFF2-40B4-BE49-F238E27FC236}">
                <a16:creationId xmlns:a16="http://schemas.microsoft.com/office/drawing/2014/main" id="{F48D298B-9547-4194-B780-8D95FA8E7BF7}"/>
              </a:ext>
            </a:extLst>
          </p:cNvPr>
          <p:cNvSpPr>
            <a:spLocks noGrp="1"/>
          </p:cNvSpPr>
          <p:nvPr>
            <p:ph idx="1"/>
          </p:nvPr>
        </p:nvSpPr>
        <p:spPr>
          <a:xfrm>
            <a:off x="671361" y="2160589"/>
            <a:ext cx="2930517" cy="3880773"/>
          </a:xfrm>
        </p:spPr>
        <p:txBody>
          <a:bodyPr>
            <a:normAutofit/>
          </a:bodyPr>
          <a:lstStyle/>
          <a:p>
            <a:r>
              <a:rPr lang="en-US" dirty="0"/>
              <a:t>Clustering outcomes</a:t>
            </a:r>
          </a:p>
          <a:p>
            <a:pPr lvl="1"/>
            <a:r>
              <a:rPr lang="en-US" dirty="0"/>
              <a:t>Cluster 1 – Red</a:t>
            </a:r>
          </a:p>
          <a:p>
            <a:pPr lvl="1"/>
            <a:r>
              <a:rPr lang="en-US" dirty="0"/>
              <a:t>Cluster 2 – Purple</a:t>
            </a:r>
          </a:p>
          <a:p>
            <a:pPr lvl="1"/>
            <a:r>
              <a:rPr lang="en-US" dirty="0"/>
              <a:t>Cluster 3 – Light Blue</a:t>
            </a:r>
          </a:p>
          <a:p>
            <a:pPr lvl="1"/>
            <a:r>
              <a:rPr lang="en-US" dirty="0"/>
              <a:t>Cluster 4 – Seafoam Green (in table)</a:t>
            </a:r>
          </a:p>
          <a:p>
            <a:pPr lvl="1"/>
            <a:r>
              <a:rPr lang="en-US" dirty="0"/>
              <a:t>Cluster 5 - Orange</a:t>
            </a:r>
          </a:p>
        </p:txBody>
      </p:sp>
      <p:pic>
        <p:nvPicPr>
          <p:cNvPr id="7" name="Picture 6">
            <a:extLst>
              <a:ext uri="{FF2B5EF4-FFF2-40B4-BE49-F238E27FC236}">
                <a16:creationId xmlns:a16="http://schemas.microsoft.com/office/drawing/2014/main" id="{77DF16B3-1AEB-48DA-8E96-87D8EFFA6F88}"/>
              </a:ext>
            </a:extLst>
          </p:cNvPr>
          <p:cNvPicPr>
            <a:picLocks noChangeAspect="1"/>
          </p:cNvPicPr>
          <p:nvPr/>
        </p:nvPicPr>
        <p:blipFill>
          <a:blip r:embed="rId2"/>
          <a:stretch>
            <a:fillRect/>
          </a:stretch>
        </p:blipFill>
        <p:spPr>
          <a:xfrm>
            <a:off x="4387228" y="281858"/>
            <a:ext cx="6019116" cy="2949368"/>
          </a:xfrm>
          <a:prstGeom prst="rect">
            <a:avLst/>
          </a:prstGeom>
        </p:spPr>
      </p:pic>
      <p:sp>
        <p:nvSpPr>
          <p:cNvPr id="5" name="Slide Number Placeholder 4">
            <a:extLst>
              <a:ext uri="{FF2B5EF4-FFF2-40B4-BE49-F238E27FC236}">
                <a16:creationId xmlns:a16="http://schemas.microsoft.com/office/drawing/2014/main" id="{E4905E54-4217-4083-8E53-C980EAC0C54F}"/>
              </a:ext>
            </a:extLst>
          </p:cNvPr>
          <p:cNvSpPr>
            <a:spLocks noGrp="1"/>
          </p:cNvSpPr>
          <p:nvPr>
            <p:ph type="sldNum" sz="quarter" idx="12"/>
          </p:nvPr>
        </p:nvSpPr>
        <p:spPr>
          <a:xfrm>
            <a:off x="8590663" y="6041362"/>
            <a:ext cx="683339" cy="365125"/>
          </a:xfrm>
        </p:spPr>
        <p:txBody>
          <a:bodyPr>
            <a:normAutofit/>
          </a:bodyPr>
          <a:lstStyle/>
          <a:p>
            <a:pPr>
              <a:spcAft>
                <a:spcPts val="600"/>
              </a:spcAft>
            </a:pPr>
            <a:fld id="{4FAB73BC-B049-4115-A692-8D63A059BFB8}" type="slidenum">
              <a:rPr lang="en-US" smtClean="0"/>
              <a:pPr>
                <a:spcAft>
                  <a:spcPts val="600"/>
                </a:spcAft>
              </a:pPr>
              <a:t>9</a:t>
            </a:fld>
            <a:endParaRPr lang="en-US"/>
          </a:p>
        </p:txBody>
      </p:sp>
      <p:pic>
        <p:nvPicPr>
          <p:cNvPr id="9" name="Picture 8">
            <a:extLst>
              <a:ext uri="{FF2B5EF4-FFF2-40B4-BE49-F238E27FC236}">
                <a16:creationId xmlns:a16="http://schemas.microsoft.com/office/drawing/2014/main" id="{C02D6869-63D5-425F-8D10-793E497DDBBB}"/>
              </a:ext>
            </a:extLst>
          </p:cNvPr>
          <p:cNvPicPr>
            <a:picLocks noChangeAspect="1"/>
          </p:cNvPicPr>
          <p:nvPr/>
        </p:nvPicPr>
        <p:blipFill>
          <a:blip r:embed="rId3"/>
          <a:stretch>
            <a:fillRect/>
          </a:stretch>
        </p:blipFill>
        <p:spPr>
          <a:xfrm>
            <a:off x="4387227" y="3439020"/>
            <a:ext cx="5293485" cy="3162858"/>
          </a:xfrm>
          <a:prstGeom prst="rect">
            <a:avLst/>
          </a:prstGeom>
        </p:spPr>
      </p:pic>
    </p:spTree>
    <p:extLst>
      <p:ext uri="{BB962C8B-B14F-4D97-AF65-F5344CB8AC3E}">
        <p14:creationId xmlns:p14="http://schemas.microsoft.com/office/powerpoint/2010/main" val="14524748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692</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Coursera Capstone Project</vt:lpstr>
      <vt:lpstr>Agenda</vt:lpstr>
      <vt:lpstr>Introduction</vt:lpstr>
      <vt:lpstr>Business Problem</vt:lpstr>
      <vt:lpstr>Data</vt:lpstr>
      <vt:lpstr>Methodology</vt:lpstr>
      <vt:lpstr>Methodology</vt:lpstr>
      <vt:lpstr>Results</vt:lpstr>
      <vt:lpstr>Discussion</vt:lpstr>
      <vt:lpstr>Discussion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Crandall, James</dc:creator>
  <cp:lastModifiedBy>Crandall, James</cp:lastModifiedBy>
  <cp:revision>9</cp:revision>
  <dcterms:created xsi:type="dcterms:W3CDTF">2021-04-22T00:46:46Z</dcterms:created>
  <dcterms:modified xsi:type="dcterms:W3CDTF">2021-04-22T02:23:53Z</dcterms:modified>
</cp:coreProperties>
</file>