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Nuni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Nunito-bold.fntdata"/><Relationship Id="rId21" Type="http://schemas.openxmlformats.org/officeDocument/2006/relationships/slide" Target="slides/slide16.xml"/><Relationship Id="rId43" Type="http://schemas.openxmlformats.org/officeDocument/2006/relationships/font" Target="fonts/Nunito-regular.fntdata"/><Relationship Id="rId24" Type="http://schemas.openxmlformats.org/officeDocument/2006/relationships/slide" Target="slides/slide19.xml"/><Relationship Id="rId46" Type="http://schemas.openxmlformats.org/officeDocument/2006/relationships/font" Target="fonts/Nunito-boldItalic.fntdata"/><Relationship Id="rId23" Type="http://schemas.openxmlformats.org/officeDocument/2006/relationships/slide" Target="slides/slide18.xml"/><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2eb03843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2eb03843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alibri"/>
                <a:ea typeface="Calibri"/>
                <a:cs typeface="Calibri"/>
                <a:sym typeface="Calibri"/>
              </a:rPr>
              <a:t>The number of diplomas given divided by the </a:t>
            </a:r>
            <a:r>
              <a:rPr lang="en" sz="1400">
                <a:solidFill>
                  <a:schemeClr val="dk1"/>
                </a:solidFill>
                <a:latin typeface="Calibri"/>
                <a:ea typeface="Calibri"/>
                <a:cs typeface="Calibri"/>
                <a:sym typeface="Calibri"/>
              </a:rPr>
              <a:t>number</a:t>
            </a:r>
            <a:r>
              <a:rPr lang="en" sz="1400">
                <a:solidFill>
                  <a:schemeClr val="dk1"/>
                </a:solidFill>
                <a:latin typeface="Calibri"/>
                <a:ea typeface="Calibri"/>
                <a:cs typeface="Calibri"/>
                <a:sym typeface="Calibri"/>
              </a:rPr>
              <a:t> of students in 12th grade that year (if not all seniors graduate, the number is below 1 and if a few juniors graduate early, it’s above 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2eb03843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2eb03843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Determined by the total </a:t>
            </a:r>
            <a:r>
              <a:rPr lang="en"/>
              <a:t>expenditures</a:t>
            </a:r>
            <a:r>
              <a:rPr lang="en"/>
              <a:t> per student in a given district factoring in the cost for instruction, the building and other cost associated with keeping a child in school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3ce0e237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3ce0e237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 chose 3 districts of the roughly 17 in the country that are year round and crunched the numbers over a number of years.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Finding these schools was easier said than done because despite claiming to be year some districts are only year round for elementary also, finding districts surrounding the one of interest was not easily automated so I had to do it individually.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3ce0e2377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33ce0e2377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chose 3 districts of the roughly 17 in the country that are year round and crunched the numbers over a number of years.</a:t>
            </a:r>
            <a:endParaRPr>
              <a:solidFill>
                <a:schemeClr val="dk1"/>
              </a:solidFill>
            </a:endParaRPr>
          </a:p>
          <a:p>
            <a:pPr indent="0" lvl="0" marL="0" rtl="0" algn="l">
              <a:spcBef>
                <a:spcPts val="0"/>
              </a:spcBef>
              <a:spcAft>
                <a:spcPts val="0"/>
              </a:spcAft>
              <a:buNone/>
            </a:pPr>
            <a:r>
              <a:rPr lang="en">
                <a:solidFill>
                  <a:schemeClr val="dk1"/>
                </a:solidFill>
              </a:rPr>
              <a:t>Finding these schools was easier said than done because despite claiming to be year some districts are only year round for elementary also, finding districts surrounding the one of interest was not easily automated so I had to do it individually.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3ce0e2377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33ce0e2377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chose 3 districts of the roughly 17 in the country that are year round and crunched the numbers over a number of years.</a:t>
            </a:r>
            <a:endParaRPr>
              <a:solidFill>
                <a:schemeClr val="dk1"/>
              </a:solidFill>
            </a:endParaRPr>
          </a:p>
          <a:p>
            <a:pPr indent="0" lvl="0" marL="0" rtl="0" algn="l">
              <a:spcBef>
                <a:spcPts val="0"/>
              </a:spcBef>
              <a:spcAft>
                <a:spcPts val="0"/>
              </a:spcAft>
              <a:buNone/>
            </a:pPr>
            <a:r>
              <a:rPr lang="en">
                <a:solidFill>
                  <a:schemeClr val="dk1"/>
                </a:solidFill>
              </a:rPr>
              <a:t>Finding these schools was easier said than done because despite claiming to be year some districts are only year round for elementary also, finding districts surrounding the one of interest was not easily automated so I had to do it individually.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33ce0e2377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33ce0e2377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chose 3 districts of the roughly 17 in the country that are year round and crunched the numbers over a number of years.</a:t>
            </a:r>
            <a:endParaRPr>
              <a:solidFill>
                <a:schemeClr val="dk1"/>
              </a:solidFill>
            </a:endParaRPr>
          </a:p>
          <a:p>
            <a:pPr indent="0" lvl="0" marL="0" rtl="0" algn="l">
              <a:spcBef>
                <a:spcPts val="0"/>
              </a:spcBef>
              <a:spcAft>
                <a:spcPts val="0"/>
              </a:spcAft>
              <a:buNone/>
            </a:pPr>
            <a:r>
              <a:rPr lang="en">
                <a:solidFill>
                  <a:schemeClr val="dk1"/>
                </a:solidFill>
              </a:rPr>
              <a:t>Finding these schools was easier said than done because despite claiming to be year some districts are only year round for elementary also, finding districts surrounding the one of interest was not easily automated so I had to do it individually.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3ce0e237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3ce0e237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3ce0e2377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33ce0e2377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3ce0e2377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33ce0e2377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ec94d431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0ec94d431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ec94d431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ec94d431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A2A2A"/>
                </a:solidFill>
                <a:highlight>
                  <a:srgbClr val="FFFFFF"/>
                </a:highlight>
                <a:latin typeface="Georgia"/>
                <a:ea typeface="Georgia"/>
                <a:cs typeface="Georgia"/>
                <a:sym typeface="Georgia"/>
              </a:rPr>
              <a:t>Initially it was highly regional.</a:t>
            </a:r>
            <a:endParaRPr sz="1200">
              <a:solidFill>
                <a:srgbClr val="2A2A2A"/>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00">
                <a:solidFill>
                  <a:srgbClr val="2A2A2A"/>
                </a:solidFill>
                <a:highlight>
                  <a:srgbClr val="FFFFFF"/>
                </a:highlight>
                <a:latin typeface="Georgia"/>
                <a:ea typeface="Georgia"/>
                <a:cs typeface="Georgia"/>
                <a:sym typeface="Georgia"/>
              </a:rPr>
              <a:t>Rural</a:t>
            </a:r>
            <a:r>
              <a:rPr lang="en" sz="1200">
                <a:solidFill>
                  <a:srgbClr val="2A2A2A"/>
                </a:solidFill>
                <a:highlight>
                  <a:srgbClr val="FFFFFF"/>
                </a:highlight>
                <a:latin typeface="Georgia"/>
                <a:ea typeface="Georgia"/>
                <a:cs typeface="Georgia"/>
                <a:sym typeface="Georgia"/>
              </a:rPr>
              <a:t> areas where children were expected to help with farming had long breaks during the summer</a:t>
            </a:r>
            <a:endParaRPr sz="1200">
              <a:solidFill>
                <a:srgbClr val="2A2A2A"/>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00">
                <a:solidFill>
                  <a:srgbClr val="2A2A2A"/>
                </a:solidFill>
                <a:highlight>
                  <a:srgbClr val="FFFFFF"/>
                </a:highlight>
                <a:latin typeface="Georgia"/>
                <a:ea typeface="Georgia"/>
                <a:cs typeface="Georgia"/>
                <a:sym typeface="Georgia"/>
              </a:rPr>
              <a:t>Kids in the city on there other hand may spend as much as 260 days a year in school</a:t>
            </a:r>
            <a:endParaRPr sz="1200">
              <a:solidFill>
                <a:srgbClr val="2A2A2A"/>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200">
                <a:solidFill>
                  <a:srgbClr val="2A2A2A"/>
                </a:solidFill>
                <a:highlight>
                  <a:schemeClr val="lt1"/>
                </a:highlight>
                <a:latin typeface="Georgia"/>
                <a:ea typeface="Georgia"/>
                <a:cs typeface="Georgia"/>
                <a:sym typeface="Georgia"/>
              </a:rPr>
              <a:t>That’s  a lot more days than </a:t>
            </a:r>
            <a:r>
              <a:rPr lang="en" sz="1200">
                <a:solidFill>
                  <a:srgbClr val="2A2A2A"/>
                </a:solidFill>
                <a:highlight>
                  <a:schemeClr val="lt1"/>
                </a:highlight>
                <a:latin typeface="Georgia"/>
                <a:ea typeface="Georgia"/>
                <a:cs typeface="Georgia"/>
                <a:sym typeface="Georgia"/>
              </a:rPr>
              <a:t>the current national average of around 170</a:t>
            </a:r>
            <a:endParaRPr sz="1200">
              <a:solidFill>
                <a:srgbClr val="2A2A2A"/>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b="1" sz="1500">
              <a:solidFill>
                <a:srgbClr val="2E2E2E"/>
              </a:solidFill>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436348a9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436348a9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Soccorro district in Texas did well having a low dropout rate compared to the schools around it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2eb03843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32eb03843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Bardstown district in Kentucky the dropout rate moves in the opposite direction of the weighted </a:t>
            </a:r>
            <a:r>
              <a:rPr lang="en"/>
              <a:t>average</a:t>
            </a:r>
            <a:r>
              <a:rPr lang="en"/>
              <a:t>, going down when everyone else and is going up and vice versa, although ultimately never being far off in either direction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2eb03843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32eb03843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Murrieta District in California dropout rate closely follows the weighted avg and has a net drop between 2006 and 2009.  So for all three schools, the dropout rate is rarely much different than the weighted avg of their region but when it has been, it’s been much better.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2eb03843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32eb03843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Soccorro is competitive in cost per per student with those districts around 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2eb03843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32eb03843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Barstown, it stays in the middle of the pack compared to districts in its region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3ce0e23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33ce0e23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Murrietta is fairly comparable with those schools in it’s region, with lower cost most years than most other school districts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For Cost per student all 3 districts of interest are competitive with those in their region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2eb03843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2eb03843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For graduation rate over time, I looked to see if it changed noticeably in the time before and after the school went to a year round schedule. For Soccorro, there was only information available for the 2 years before school switched in the 1990-91 school year, so I looked at the two years before and after.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33ce0e23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33ce0e237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Bardstown, they switched inthe 95-96 school year, and I took a few years before and after.  There was not a substantial change in the </a:t>
            </a:r>
            <a:r>
              <a:rPr lang="en"/>
              <a:t>first</a:t>
            </a:r>
            <a:r>
              <a:rPr lang="en"/>
              <a:t> two years, although there was </a:t>
            </a:r>
            <a:r>
              <a:rPr lang="en"/>
              <a:t>noticeable</a:t>
            </a:r>
            <a:r>
              <a:rPr lang="en"/>
              <a:t> </a:t>
            </a:r>
            <a:r>
              <a:rPr lang="en"/>
              <a:t>improvement</a:t>
            </a:r>
            <a:r>
              <a:rPr lang="en"/>
              <a:t> in the years to follow, even as the national average dropped.  Unfortunately Murrieta did not have data </a:t>
            </a:r>
            <a:r>
              <a:rPr lang="en"/>
              <a:t>available</a:t>
            </a:r>
            <a:r>
              <a:rPr lang="en"/>
              <a:t> for this time frame.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3436348a9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3436348a9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forward, I would like to use the demographic data available to see different groups benefit more or less from year round school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would also like to look at the rest of the districts that switched to year round schools in the US as well those that switch </a:t>
            </a:r>
            <a:r>
              <a:rPr b="1" lang="en"/>
              <a:t>from </a:t>
            </a:r>
            <a:r>
              <a:rPr lang="en"/>
              <a:t>year round school to see if there are any interesting findings.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I think it would be interesting to compare these US districts with other countries with year round schooling, especially in terms of cost per student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436348a9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3436348a9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forward, I would like to use the demographic data available to see different groups benefit more or less from year round school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would also like to look at the rest of the districts that switched to year round schools in the US as well those that switch </a:t>
            </a:r>
            <a:r>
              <a:rPr b="1" lang="en"/>
              <a:t>from </a:t>
            </a:r>
            <a:r>
              <a:rPr lang="en"/>
              <a:t>year round school to see if there are any interesting findings.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I think it would be interesting to compare these US districts with other countries with year round schooling, especially in terms of cost per student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2eb03843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2eb0384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A2A2A"/>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2A2A2A"/>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00">
                <a:solidFill>
                  <a:srgbClr val="2A2A2A"/>
                </a:solidFill>
                <a:highlight>
                  <a:srgbClr val="FFFFFF"/>
                </a:highlight>
                <a:latin typeface="Georgia"/>
                <a:ea typeface="Georgia"/>
                <a:cs typeface="Georgia"/>
                <a:sym typeface="Georgia"/>
              </a:rPr>
              <a:t>According to worldtop.org (</a:t>
            </a:r>
            <a:r>
              <a:rPr lang="en" sz="1400">
                <a:solidFill>
                  <a:srgbClr val="111111"/>
                </a:solidFill>
                <a:highlight>
                  <a:srgbClr val="FFFFFF"/>
                </a:highlight>
                <a:latin typeface="Roboto"/>
                <a:ea typeface="Roboto"/>
                <a:cs typeface="Roboto"/>
                <a:sym typeface="Roboto"/>
              </a:rPr>
              <a:t>international project aimed to serve and protect children around the world by ensuring they have access to quality education</a:t>
            </a:r>
            <a:r>
              <a:rPr lang="en" sz="1200">
                <a:solidFill>
                  <a:srgbClr val="2A2A2A"/>
                </a:solidFill>
                <a:highlight>
                  <a:srgbClr val="FFFFFF"/>
                </a:highlight>
                <a:latin typeface="Georgia"/>
                <a:ea typeface="Georgia"/>
                <a:cs typeface="Georgia"/>
                <a:sym typeface="Georgia"/>
              </a:rPr>
              <a:t>) and Research done by the Pew Research center the</a:t>
            </a:r>
            <a:r>
              <a:rPr lang="en" sz="1200">
                <a:solidFill>
                  <a:srgbClr val="2A2A2A"/>
                </a:solidFill>
                <a:highlight>
                  <a:srgbClr val="FFFFFF"/>
                </a:highlight>
                <a:latin typeface="Georgia"/>
                <a:ea typeface="Georgia"/>
                <a:cs typeface="Georgia"/>
                <a:sym typeface="Georgia"/>
              </a:rPr>
              <a:t> most recent the PISA (an international test given every 3 years </a:t>
            </a:r>
            <a:r>
              <a:rPr lang="en" sz="1200">
                <a:solidFill>
                  <a:srgbClr val="2A2A2A"/>
                </a:solidFill>
                <a:highlight>
                  <a:srgbClr val="FFFFFF"/>
                </a:highlight>
                <a:latin typeface="Georgia"/>
                <a:ea typeface="Georgia"/>
                <a:cs typeface="Georgia"/>
                <a:sym typeface="Georgia"/>
              </a:rPr>
              <a:t>which measures reading ability, math and science literacy and other key skills among 15-year-olds in dozens of developed and developing countries</a:t>
            </a:r>
            <a:r>
              <a:rPr lang="en" sz="1200">
                <a:solidFill>
                  <a:srgbClr val="2A2A2A"/>
                </a:solidFill>
                <a:highlight>
                  <a:srgbClr val="FFFFFF"/>
                </a:highlight>
                <a:latin typeface="Georgia"/>
                <a:ea typeface="Georgia"/>
                <a:cs typeface="Georgia"/>
                <a:sym typeface="Georgia"/>
              </a:rPr>
              <a:t>) results, from 2015, placed the U.S. an 38th out of 71 countries in math and 24th in science and reading</a:t>
            </a:r>
            <a:endParaRPr sz="1200">
              <a:solidFill>
                <a:srgbClr val="2A2A2A"/>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00">
                <a:solidFill>
                  <a:srgbClr val="2A2A2A"/>
                </a:solidFill>
                <a:highlight>
                  <a:srgbClr val="FFFFFF"/>
                </a:highlight>
                <a:latin typeface="Georgia"/>
                <a:ea typeface="Georgia"/>
                <a:cs typeface="Georgia"/>
                <a:sym typeface="Georgia"/>
              </a:rPr>
              <a:t>In 2021 the US ranked 13th in overall school system, all top 5 schools had short summer vacations and breaks spaced throughout the year </a:t>
            </a:r>
            <a:endParaRPr sz="1200">
              <a:solidFill>
                <a:srgbClr val="2A2A2A"/>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500">
                <a:solidFill>
                  <a:srgbClr val="0000FF"/>
                </a:solidFill>
                <a:highlight>
                  <a:srgbClr val="FFFFFF"/>
                </a:highlight>
              </a:rPr>
              <a:t>US </a:t>
            </a:r>
            <a:r>
              <a:rPr lang="en" sz="1500">
                <a:solidFill>
                  <a:srgbClr val="0000FF"/>
                </a:solidFill>
                <a:highlight>
                  <a:srgbClr val="FFFFFF"/>
                </a:highlight>
              </a:rPr>
              <a:t>avg is 170</a:t>
            </a:r>
            <a:r>
              <a:rPr lang="en" sz="1500">
                <a:solidFill>
                  <a:srgbClr val="2E2E2E"/>
                </a:solidFill>
                <a:highlight>
                  <a:srgbClr val="FFFFFF"/>
                </a:highlight>
              </a:rPr>
              <a:t> compared to </a:t>
            </a:r>
            <a:r>
              <a:rPr lang="en" sz="1500" u="sng">
                <a:solidFill>
                  <a:schemeClr val="lt1"/>
                </a:solidFill>
                <a:highlight>
                  <a:srgbClr val="FF0000"/>
                </a:highlight>
              </a:rPr>
              <a:t>225 in </a:t>
            </a:r>
            <a:r>
              <a:rPr b="1" lang="en" sz="1500" u="sng">
                <a:solidFill>
                  <a:schemeClr val="lt1"/>
                </a:solidFill>
                <a:highlight>
                  <a:srgbClr val="FF0000"/>
                </a:highlight>
              </a:rPr>
              <a:t>Japan</a:t>
            </a:r>
            <a:r>
              <a:rPr b="1" lang="en" sz="1500">
                <a:solidFill>
                  <a:srgbClr val="2E2E2E"/>
                </a:solidFill>
                <a:highlight>
                  <a:srgbClr val="FFFFFF"/>
                </a:highlight>
              </a:rPr>
              <a:t> </a:t>
            </a:r>
            <a:r>
              <a:rPr lang="en" sz="1500">
                <a:solidFill>
                  <a:srgbClr val="2E2E2E"/>
                </a:solidFill>
                <a:highlight>
                  <a:srgbClr val="FFFFFF"/>
                </a:highlight>
              </a:rPr>
              <a:t>or </a:t>
            </a:r>
            <a:r>
              <a:rPr lang="en" sz="1500" u="sng">
                <a:solidFill>
                  <a:srgbClr val="990000"/>
                </a:solidFill>
                <a:highlight>
                  <a:srgbClr val="FFFFFF"/>
                </a:highlight>
              </a:rPr>
              <a:t>200 in </a:t>
            </a:r>
            <a:r>
              <a:rPr b="1" lang="en" sz="1500" u="sng">
                <a:solidFill>
                  <a:srgbClr val="990000"/>
                </a:solidFill>
                <a:highlight>
                  <a:srgbClr val="FFFFFF"/>
                </a:highlight>
              </a:rPr>
              <a:t>Denmark</a:t>
            </a:r>
            <a:r>
              <a:rPr b="1" lang="en" sz="1500">
                <a:solidFill>
                  <a:srgbClr val="2E2E2E"/>
                </a:solidFill>
                <a:highlight>
                  <a:srgbClr val="FFFFFF"/>
                </a:highlight>
              </a:rPr>
              <a:t> </a:t>
            </a:r>
            <a:r>
              <a:rPr lang="en" sz="1500">
                <a:solidFill>
                  <a:srgbClr val="2E2E2E"/>
                </a:solidFill>
                <a:highlight>
                  <a:srgbClr val="FFFFFF"/>
                </a:highlight>
              </a:rPr>
              <a:t>and </a:t>
            </a:r>
            <a:r>
              <a:rPr lang="en" sz="1500">
                <a:solidFill>
                  <a:srgbClr val="FFFF00"/>
                </a:solidFill>
                <a:highlight>
                  <a:schemeClr val="dk1"/>
                </a:highlight>
              </a:rPr>
              <a:t>190 in </a:t>
            </a:r>
            <a:r>
              <a:rPr b="1" lang="en" sz="1500">
                <a:solidFill>
                  <a:srgbClr val="FFFF00"/>
                </a:solidFill>
                <a:highlight>
                  <a:schemeClr val="dk1"/>
                </a:highlight>
              </a:rPr>
              <a:t>Germany</a:t>
            </a:r>
            <a:endParaRPr b="1" sz="1500">
              <a:solidFill>
                <a:srgbClr val="FFFF00"/>
              </a:solidFill>
              <a:highlight>
                <a:schemeClr val="dk1"/>
              </a:highlight>
            </a:endParaRPr>
          </a:p>
          <a:p>
            <a:pPr indent="0" lvl="0" marL="0" rtl="0" algn="l">
              <a:spcBef>
                <a:spcPts val="0"/>
              </a:spcBef>
              <a:spcAft>
                <a:spcPts val="0"/>
              </a:spcAft>
              <a:buNone/>
            </a:pPr>
            <a:r>
              <a:t/>
            </a:r>
            <a:endParaRPr b="1" sz="1500">
              <a:solidFill>
                <a:srgbClr val="2E2E2E"/>
              </a:solidFill>
              <a:highlight>
                <a:srgbClr val="FFFFFF"/>
              </a:highlight>
            </a:endParaRPr>
          </a:p>
          <a:p>
            <a:pPr indent="0" lvl="0" marL="0" rtl="0" algn="l">
              <a:spcBef>
                <a:spcPts val="0"/>
              </a:spcBef>
              <a:spcAft>
                <a:spcPts val="0"/>
              </a:spcAft>
              <a:buNone/>
            </a:pPr>
            <a:r>
              <a:rPr lang="en" sz="1500">
                <a:solidFill>
                  <a:srgbClr val="2E2E2E"/>
                </a:solidFill>
                <a:highlight>
                  <a:srgbClr val="FFFFFF"/>
                </a:highlight>
              </a:rPr>
              <a:t>In short schools with better education outcomes in k-12 tend to have more days in schools and shorter summer breaks</a:t>
            </a:r>
            <a:endParaRPr sz="1500">
              <a:solidFill>
                <a:srgbClr val="2E2E2E"/>
              </a:solidFill>
              <a:highlight>
                <a:srgbClr val="FFFFFF"/>
              </a:highlight>
            </a:endParaRPr>
          </a:p>
          <a:p>
            <a:pPr indent="0" lvl="0" marL="0" rtl="0" algn="l">
              <a:spcBef>
                <a:spcPts val="0"/>
              </a:spcBef>
              <a:spcAft>
                <a:spcPts val="0"/>
              </a:spcAft>
              <a:buNone/>
            </a:pPr>
            <a:r>
              <a:t/>
            </a:r>
            <a:endParaRPr sz="1500">
              <a:solidFill>
                <a:srgbClr val="2E2E2E"/>
              </a:solidFill>
              <a:highlight>
                <a:srgbClr val="FFFFFF"/>
              </a:highlight>
            </a:endParaRPr>
          </a:p>
          <a:p>
            <a:pPr indent="0" lvl="0" marL="0" rtl="0" algn="l">
              <a:spcBef>
                <a:spcPts val="0"/>
              </a:spcBef>
              <a:spcAft>
                <a:spcPts val="0"/>
              </a:spcAft>
              <a:buNone/>
            </a:pPr>
            <a:r>
              <a:t/>
            </a:r>
            <a:endParaRPr sz="1500">
              <a:solidFill>
                <a:srgbClr val="2E2E2E"/>
              </a:solidFill>
              <a:highlight>
                <a:srgbClr val="FFFFFF"/>
              </a:highlight>
            </a:endParaRPr>
          </a:p>
          <a:p>
            <a:pPr indent="0" lvl="0" marL="0" rtl="0" algn="l">
              <a:spcBef>
                <a:spcPts val="0"/>
              </a:spcBef>
              <a:spcAft>
                <a:spcPts val="0"/>
              </a:spcAft>
              <a:buNone/>
            </a:pPr>
            <a:r>
              <a:t/>
            </a:r>
            <a:endParaRPr b="1" sz="1500">
              <a:solidFill>
                <a:srgbClr val="2E2E2E"/>
              </a:solidFill>
              <a:highlight>
                <a:srgbClr val="FFFFFF"/>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ec94d431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ec94d431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forward, I would like to use the demographic data </a:t>
            </a:r>
            <a:r>
              <a:rPr lang="en"/>
              <a:t>available</a:t>
            </a:r>
            <a:r>
              <a:rPr lang="en"/>
              <a:t> to see different groups </a:t>
            </a:r>
            <a:r>
              <a:rPr lang="en"/>
              <a:t>benefit</a:t>
            </a:r>
            <a:r>
              <a:rPr lang="en"/>
              <a:t> more or less from year round school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would also like to look at the rest of the districts that switched to year round schools in the US as well those that switch </a:t>
            </a:r>
            <a:r>
              <a:rPr b="1" lang="en"/>
              <a:t>from </a:t>
            </a:r>
            <a:r>
              <a:rPr lang="en"/>
              <a:t>year round school to see if there are any interesting findings.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I think it would be interesting to compare these US districts with other countries with year round schooling, especially in terms of cost per student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32eb03843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32eb03843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forward, I would like to use the demographic data available to see different groups benefit more or less from year round school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would also like to look at the rest of the districts that switched to year round schools in the US as well those that switch </a:t>
            </a:r>
            <a:r>
              <a:rPr b="1" lang="en"/>
              <a:t>from </a:t>
            </a:r>
            <a:r>
              <a:rPr lang="en"/>
              <a:t>year round school to see if there are any interesting findings.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I think it would be interesting to compare these US districts with other countries with year round schooling, especially in terms of cost per student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2eb03843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32eb03843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forward, I would like to use the demographic data available to see different groups benefit more or less from year round school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would also like to look at the rest of the districts that switched to year round schools in the US as well those that switch </a:t>
            </a:r>
            <a:r>
              <a:rPr b="1" lang="en"/>
              <a:t>from </a:t>
            </a:r>
            <a:r>
              <a:rPr lang="en"/>
              <a:t>year round school to see if there are any interesting findings.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I think it would be interesting to compare these US districts with other countries with year round schooling, especially in terms of cost per student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3436348a9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3436348a9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forward, I would like to use the demographic data available to see different groups benefit more or less from year round school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would also like to look at the rest of the districts that switched to year round schools in the US as well those that switch </a:t>
            </a:r>
            <a:r>
              <a:rPr b="1" lang="en"/>
              <a:t>from </a:t>
            </a:r>
            <a:r>
              <a:rPr lang="en"/>
              <a:t>year round school to see if there are any interesting findings.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I think it would be interesting to compare these US districts with other countries with year round schooling, especially in terms of cost per student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ec94d431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ec94d431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2E2E2E"/>
                </a:solidFill>
                <a:highlight>
                  <a:srgbClr val="FFFFFF"/>
                </a:highlight>
              </a:rPr>
              <a:t>The </a:t>
            </a:r>
            <a:r>
              <a:rPr b="1" lang="en" sz="1500">
                <a:solidFill>
                  <a:srgbClr val="2E2E2E"/>
                </a:solidFill>
                <a:highlight>
                  <a:srgbClr val="FFFFFF"/>
                </a:highlight>
              </a:rPr>
              <a:t>classification</a:t>
            </a:r>
            <a:r>
              <a:rPr b="1" lang="en" sz="1500">
                <a:solidFill>
                  <a:srgbClr val="2E2E2E"/>
                </a:solidFill>
                <a:highlight>
                  <a:srgbClr val="FFFFFF"/>
                </a:highlight>
              </a:rPr>
              <a:t> for a school to be year round varies from one state to another</a:t>
            </a:r>
            <a:endParaRPr b="1" sz="1500">
              <a:solidFill>
                <a:srgbClr val="2E2E2E"/>
              </a:solidFill>
              <a:highlight>
                <a:srgbClr val="FFFFFF"/>
              </a:highlight>
            </a:endParaRPr>
          </a:p>
          <a:p>
            <a:pPr indent="0" lvl="0" marL="0" rtl="0" algn="l">
              <a:spcBef>
                <a:spcPts val="0"/>
              </a:spcBef>
              <a:spcAft>
                <a:spcPts val="0"/>
              </a:spcAft>
              <a:buNone/>
            </a:pPr>
            <a:r>
              <a:rPr b="1" lang="en" sz="1500">
                <a:solidFill>
                  <a:srgbClr val="2E2E2E"/>
                </a:solidFill>
                <a:highlight>
                  <a:srgbClr val="FFFFFF"/>
                </a:highlight>
              </a:rPr>
              <a:t>Florida </a:t>
            </a:r>
            <a:r>
              <a:rPr lang="en" sz="1500">
                <a:solidFill>
                  <a:srgbClr val="2E2E2E"/>
                </a:solidFill>
                <a:highlight>
                  <a:srgbClr val="FFFFFF"/>
                </a:highlight>
              </a:rPr>
              <a:t>defines year-round schools as </a:t>
            </a:r>
            <a:r>
              <a:rPr b="1" lang="en" sz="1500" u="sng">
                <a:solidFill>
                  <a:srgbClr val="2E2E2E"/>
                </a:solidFill>
                <a:highlight>
                  <a:srgbClr val="FFFFFF"/>
                </a:highlight>
              </a:rPr>
              <a:t>at least 180 days</a:t>
            </a:r>
            <a:r>
              <a:rPr lang="en" sz="1500">
                <a:solidFill>
                  <a:srgbClr val="2E2E2E"/>
                </a:solidFill>
                <a:highlight>
                  <a:srgbClr val="FFFFFF"/>
                </a:highlight>
              </a:rPr>
              <a:t> of instruction versus 8 or 9 consecutive months attendance.</a:t>
            </a:r>
            <a:endParaRPr sz="1500">
              <a:solidFill>
                <a:srgbClr val="2E2E2E"/>
              </a:solidFill>
              <a:highlight>
                <a:srgbClr val="FFFFFF"/>
              </a:highlight>
            </a:endParaRPr>
          </a:p>
          <a:p>
            <a:pPr indent="0" lvl="0" marL="0" rtl="0" algn="l">
              <a:spcBef>
                <a:spcPts val="0"/>
              </a:spcBef>
              <a:spcAft>
                <a:spcPts val="0"/>
              </a:spcAft>
              <a:buNone/>
            </a:pPr>
            <a:r>
              <a:t/>
            </a:r>
            <a:endParaRPr sz="1500">
              <a:solidFill>
                <a:srgbClr val="2E2E2E"/>
              </a:solidFill>
              <a:highlight>
                <a:srgbClr val="FFFFFF"/>
              </a:highlight>
            </a:endParaRPr>
          </a:p>
          <a:p>
            <a:pPr indent="0" lvl="0" marL="0" rtl="0" algn="l">
              <a:spcBef>
                <a:spcPts val="0"/>
              </a:spcBef>
              <a:spcAft>
                <a:spcPts val="0"/>
              </a:spcAft>
              <a:buNone/>
            </a:pPr>
            <a:r>
              <a:rPr b="1" lang="en" sz="1500">
                <a:solidFill>
                  <a:srgbClr val="2E2E2E"/>
                </a:solidFill>
                <a:highlight>
                  <a:srgbClr val="FFFFFF"/>
                </a:highlight>
              </a:rPr>
              <a:t>Oklahoma </a:t>
            </a:r>
            <a:r>
              <a:rPr lang="en" sz="1500">
                <a:solidFill>
                  <a:srgbClr val="2E2E2E"/>
                </a:solidFill>
                <a:highlight>
                  <a:srgbClr val="FFFFFF"/>
                </a:highlight>
              </a:rPr>
              <a:t>defines year-round schools as at least </a:t>
            </a:r>
            <a:r>
              <a:rPr b="1" lang="en" sz="1500" u="sng">
                <a:solidFill>
                  <a:srgbClr val="2E2E2E"/>
                </a:solidFill>
                <a:highlight>
                  <a:srgbClr val="FFFFFF"/>
                </a:highlight>
              </a:rPr>
              <a:t>10 months of 4 weeks</a:t>
            </a:r>
            <a:r>
              <a:rPr lang="en" sz="1500">
                <a:solidFill>
                  <a:srgbClr val="2E2E2E"/>
                </a:solidFill>
                <a:highlight>
                  <a:srgbClr val="FFFFFF"/>
                </a:highlight>
              </a:rPr>
              <a:t> during which the school will be in session and instruction offered </a:t>
            </a:r>
            <a:r>
              <a:rPr b="1" lang="en" sz="1500">
                <a:solidFill>
                  <a:srgbClr val="2E2E2E"/>
                </a:solidFill>
                <a:highlight>
                  <a:srgbClr val="FFFFFF"/>
                </a:highlight>
              </a:rPr>
              <a:t>not less than 180 days</a:t>
            </a:r>
            <a:r>
              <a:rPr lang="en" sz="1500">
                <a:solidFill>
                  <a:srgbClr val="2E2E2E"/>
                </a:solidFill>
                <a:highlight>
                  <a:srgbClr val="FFFFFF"/>
                </a:highlight>
              </a:rPr>
              <a:t>.</a:t>
            </a:r>
            <a:endParaRPr sz="1500">
              <a:solidFill>
                <a:srgbClr val="2E2E2E"/>
              </a:solidFill>
              <a:highlight>
                <a:srgbClr val="FFFFFF"/>
              </a:highlight>
            </a:endParaRPr>
          </a:p>
          <a:p>
            <a:pPr indent="0" lvl="0" marL="0" rtl="0" algn="l">
              <a:spcBef>
                <a:spcPts val="0"/>
              </a:spcBef>
              <a:spcAft>
                <a:spcPts val="0"/>
              </a:spcAft>
              <a:buNone/>
            </a:pPr>
            <a:r>
              <a:t/>
            </a:r>
            <a:endParaRPr sz="1500">
              <a:solidFill>
                <a:srgbClr val="2E2E2E"/>
              </a:solidFill>
              <a:highlight>
                <a:srgbClr val="FFFFFF"/>
              </a:highlight>
            </a:endParaRPr>
          </a:p>
          <a:p>
            <a:pPr indent="0" lvl="0" marL="0" rtl="0" algn="l">
              <a:spcBef>
                <a:spcPts val="0"/>
              </a:spcBef>
              <a:spcAft>
                <a:spcPts val="0"/>
              </a:spcAft>
              <a:buNone/>
            </a:pPr>
            <a:r>
              <a:rPr b="1" lang="en" sz="1500">
                <a:solidFill>
                  <a:srgbClr val="2E2E2E"/>
                </a:solidFill>
                <a:highlight>
                  <a:srgbClr val="FFFFFF"/>
                </a:highlight>
              </a:rPr>
              <a:t>Tennessee </a:t>
            </a:r>
            <a:r>
              <a:rPr lang="en" sz="1500">
                <a:solidFill>
                  <a:srgbClr val="2E2E2E"/>
                </a:solidFill>
                <a:highlight>
                  <a:srgbClr val="FFFFFF"/>
                </a:highlight>
              </a:rPr>
              <a:t>defines year-round schools as operating on a </a:t>
            </a:r>
            <a:r>
              <a:rPr b="1" lang="en" sz="1500">
                <a:solidFill>
                  <a:srgbClr val="2E2E2E"/>
                </a:solidFill>
                <a:highlight>
                  <a:srgbClr val="FFFFFF"/>
                </a:highlight>
              </a:rPr>
              <a:t>200-day calendar</a:t>
            </a:r>
            <a:r>
              <a:rPr lang="en" sz="1500">
                <a:solidFill>
                  <a:srgbClr val="2E2E2E"/>
                </a:solidFill>
                <a:highlight>
                  <a:srgbClr val="FFFFFF"/>
                </a:highlight>
              </a:rPr>
              <a:t>.</a:t>
            </a:r>
            <a:endParaRPr sz="1500">
              <a:solidFill>
                <a:srgbClr val="2E2E2E"/>
              </a:solidFill>
              <a:highlight>
                <a:srgbClr val="FFFFFF"/>
              </a:highlight>
            </a:endParaRPr>
          </a:p>
          <a:p>
            <a:pPr indent="0" lvl="0" marL="0" rtl="0" algn="l">
              <a:spcBef>
                <a:spcPts val="0"/>
              </a:spcBef>
              <a:spcAft>
                <a:spcPts val="0"/>
              </a:spcAft>
              <a:buClr>
                <a:schemeClr val="dk1"/>
              </a:buClr>
              <a:buSzPts val="1100"/>
              <a:buFont typeface="Arial"/>
              <a:buNone/>
            </a:pPr>
            <a:r>
              <a:t/>
            </a:r>
            <a:endParaRPr sz="1500">
              <a:solidFill>
                <a:srgbClr val="2E2E2E"/>
              </a:solidFill>
              <a:highlight>
                <a:srgbClr val="FFFFFF"/>
              </a:highlight>
            </a:endParaRPr>
          </a:p>
          <a:p>
            <a:pPr indent="0" lvl="0" marL="0" rtl="0" algn="l">
              <a:spcBef>
                <a:spcPts val="0"/>
              </a:spcBef>
              <a:spcAft>
                <a:spcPts val="0"/>
              </a:spcAft>
              <a:buNone/>
            </a:pPr>
            <a:r>
              <a:rPr b="1" lang="en" sz="1500">
                <a:solidFill>
                  <a:srgbClr val="2E2E2E"/>
                </a:solidFill>
                <a:highlight>
                  <a:srgbClr val="FFFFFF"/>
                </a:highlight>
              </a:rPr>
              <a:t>Texas </a:t>
            </a:r>
            <a:r>
              <a:rPr lang="en" sz="1500">
                <a:solidFill>
                  <a:srgbClr val="2E2E2E"/>
                </a:solidFill>
                <a:highlight>
                  <a:srgbClr val="FFFFFF"/>
                </a:highlight>
              </a:rPr>
              <a:t>operate during the </a:t>
            </a:r>
            <a:r>
              <a:rPr b="1" lang="en" sz="1500">
                <a:solidFill>
                  <a:srgbClr val="2E2E2E"/>
                </a:solidFill>
                <a:highlight>
                  <a:srgbClr val="FFFFFF"/>
                </a:highlight>
              </a:rPr>
              <a:t>greater part of 10 months and up to 12 calendar months of the year.</a:t>
            </a:r>
            <a:endParaRPr b="1" sz="1500">
              <a:solidFill>
                <a:srgbClr val="2E2E2E"/>
              </a:solidFill>
              <a:highlight>
                <a:srgbClr val="FFFFFF"/>
              </a:highlight>
            </a:endParaRPr>
          </a:p>
          <a:p>
            <a:pPr indent="0" lvl="0" marL="0" rtl="0" algn="l">
              <a:spcBef>
                <a:spcPts val="0"/>
              </a:spcBef>
              <a:spcAft>
                <a:spcPts val="0"/>
              </a:spcAft>
              <a:buNone/>
            </a:pPr>
            <a:r>
              <a:t/>
            </a:r>
            <a:endParaRPr b="1" sz="750">
              <a:solidFill>
                <a:srgbClr val="2E2E2E"/>
              </a:solidFill>
              <a:highlight>
                <a:srgbClr val="FFFFFF"/>
              </a:highlight>
            </a:endParaRPr>
          </a:p>
          <a:p>
            <a:pPr indent="0" lvl="0" marL="0" rtl="0" algn="l">
              <a:spcBef>
                <a:spcPts val="0"/>
              </a:spcBef>
              <a:spcAft>
                <a:spcPts val="0"/>
              </a:spcAft>
              <a:buNone/>
            </a:pPr>
            <a:r>
              <a:t/>
            </a:r>
            <a:endParaRPr sz="1500">
              <a:solidFill>
                <a:srgbClr val="2E2E2E"/>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2eb03843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2eb03843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a:solidFill>
                <a:srgbClr val="2E2E2E"/>
              </a:solidFill>
              <a:highlight>
                <a:srgbClr val="FFFFFF"/>
              </a:highlight>
            </a:endParaRPr>
          </a:p>
          <a:p>
            <a:pPr indent="0" lvl="0" marL="0" rtl="0" algn="l">
              <a:spcBef>
                <a:spcPts val="0"/>
              </a:spcBef>
              <a:spcAft>
                <a:spcPts val="0"/>
              </a:spcAft>
              <a:buNone/>
            </a:pPr>
            <a:r>
              <a:t/>
            </a:r>
            <a:endParaRPr b="1" sz="750">
              <a:solidFill>
                <a:srgbClr val="2E2E2E"/>
              </a:solidFill>
              <a:highlight>
                <a:srgbClr val="FFFFFF"/>
              </a:highlight>
            </a:endParaRPr>
          </a:p>
          <a:p>
            <a:pPr indent="0" lvl="0" marL="0" rtl="0" algn="l">
              <a:spcBef>
                <a:spcPts val="0"/>
              </a:spcBef>
              <a:spcAft>
                <a:spcPts val="0"/>
              </a:spcAft>
              <a:buNone/>
            </a:pPr>
            <a:r>
              <a:rPr lang="en" sz="1500">
                <a:solidFill>
                  <a:srgbClr val="2E2E2E"/>
                </a:solidFill>
                <a:highlight>
                  <a:srgbClr val="FFFFFF"/>
                </a:highlight>
              </a:rPr>
              <a:t>In addition, the schools can also be broken up into single track and multi track</a:t>
            </a:r>
            <a:endParaRPr sz="1500">
              <a:solidFill>
                <a:srgbClr val="2E2E2E"/>
              </a:solidFill>
              <a:highlight>
                <a:srgbClr val="FFFFFF"/>
              </a:highlight>
            </a:endParaRPr>
          </a:p>
          <a:p>
            <a:pPr indent="0" lvl="0" marL="0" rtl="0" algn="l">
              <a:spcBef>
                <a:spcPts val="0"/>
              </a:spcBef>
              <a:spcAft>
                <a:spcPts val="0"/>
              </a:spcAft>
              <a:buNone/>
            </a:pPr>
            <a:r>
              <a:rPr lang="en" sz="1500">
                <a:solidFill>
                  <a:srgbClr val="2E2E2E"/>
                </a:solidFill>
                <a:highlight>
                  <a:srgbClr val="FFFFFF"/>
                </a:highlight>
              </a:rPr>
              <a:t>	Single track is simple, all kids go to school at the same time</a:t>
            </a:r>
            <a:endParaRPr sz="1500">
              <a:solidFill>
                <a:srgbClr val="2E2E2E"/>
              </a:solidFill>
              <a:highlight>
                <a:srgbClr val="FFFFFF"/>
              </a:highlight>
            </a:endParaRPr>
          </a:p>
          <a:p>
            <a:pPr indent="0" lvl="0" marL="0" rtl="0" algn="l">
              <a:spcBef>
                <a:spcPts val="0"/>
              </a:spcBef>
              <a:spcAft>
                <a:spcPts val="0"/>
              </a:spcAft>
              <a:buNone/>
            </a:pPr>
            <a:r>
              <a:rPr lang="en" sz="1500">
                <a:solidFill>
                  <a:srgbClr val="2E2E2E"/>
                </a:solidFill>
                <a:highlight>
                  <a:srgbClr val="FFFFFF"/>
                </a:highlight>
              </a:rPr>
              <a:t>	Multi track breaks kids up into to groups (often 4) and has 3 of the 4 groups in school at any given time</a:t>
            </a:r>
            <a:endParaRPr sz="1500">
              <a:solidFill>
                <a:srgbClr val="2E2E2E"/>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2eb03843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2eb03843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2E2E2E"/>
                </a:solidFill>
                <a:highlight>
                  <a:srgbClr val="FFFFFF"/>
                </a:highlight>
              </a:rPr>
              <a:t>One reason some districts in the US have switched to year round schooling is to deal with overcrowding, using the multi-track approach allows you educate 100% of the students while decreasing class sizes by 25%</a:t>
            </a:r>
            <a:endParaRPr sz="1500">
              <a:solidFill>
                <a:srgbClr val="2E2E2E"/>
              </a:solidFill>
              <a:highlight>
                <a:srgbClr val="FFFFFF"/>
              </a:highlight>
            </a:endParaRPr>
          </a:p>
          <a:p>
            <a:pPr indent="0" lvl="0" marL="0" rtl="0" algn="l">
              <a:spcBef>
                <a:spcPts val="0"/>
              </a:spcBef>
              <a:spcAft>
                <a:spcPts val="0"/>
              </a:spcAft>
              <a:buNone/>
            </a:pPr>
            <a:r>
              <a:t/>
            </a:r>
            <a:endParaRPr sz="1500">
              <a:solidFill>
                <a:srgbClr val="2E2E2E"/>
              </a:solidFill>
              <a:highlight>
                <a:srgbClr val="FFFFFF"/>
              </a:highlight>
            </a:endParaRPr>
          </a:p>
          <a:p>
            <a:pPr indent="0" lvl="0" marL="0" rtl="0" algn="l">
              <a:spcBef>
                <a:spcPts val="0"/>
              </a:spcBef>
              <a:spcAft>
                <a:spcPts val="0"/>
              </a:spcAft>
              <a:buNone/>
            </a:pPr>
            <a:r>
              <a:t/>
            </a:r>
            <a:endParaRPr b="1" sz="1500">
              <a:solidFill>
                <a:srgbClr val="2E2E2E"/>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2eb03843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2eb03843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2E2E2E"/>
              </a:solidFill>
              <a:highlight>
                <a:srgbClr val="FFFFFF"/>
              </a:highlight>
            </a:endParaRPr>
          </a:p>
          <a:p>
            <a:pPr indent="0" lvl="0" marL="0" rtl="0" algn="l">
              <a:spcBef>
                <a:spcPts val="0"/>
              </a:spcBef>
              <a:spcAft>
                <a:spcPts val="0"/>
              </a:spcAft>
              <a:buNone/>
            </a:pPr>
            <a:r>
              <a:rPr lang="en" sz="1500">
                <a:solidFill>
                  <a:srgbClr val="2E2E2E"/>
                </a:solidFill>
                <a:highlight>
                  <a:srgbClr val="FFFFFF"/>
                </a:highlight>
              </a:rPr>
              <a:t>Part of the rationale for year round schools other than the obvious more time in school is obviously equivalent to more learn assumption (not always the case) is that shorter breaks decrease the amount of knowledge lost during those breaks.  Summer reading list and packets of homework do not do enough to keep student’s skills sharp. Also, for those students who fall behind, having a short break earlier allows for remedial work to begin earlier instead of waiting for an entire school year to pass and then taking the class again in summer school, being held back a year, or worse, doing neither and simply starting the next school year at a deficit. </a:t>
            </a:r>
            <a:endParaRPr sz="1500">
              <a:solidFill>
                <a:srgbClr val="2E2E2E"/>
              </a:solidFill>
              <a:highlight>
                <a:srgbClr val="FFFFFF"/>
              </a:highlight>
            </a:endParaRPr>
          </a:p>
          <a:p>
            <a:pPr indent="0" lvl="0" marL="0" rtl="0" algn="l">
              <a:spcBef>
                <a:spcPts val="0"/>
              </a:spcBef>
              <a:spcAft>
                <a:spcPts val="0"/>
              </a:spcAft>
              <a:buNone/>
            </a:pPr>
            <a:r>
              <a:t/>
            </a:r>
            <a:endParaRPr b="1" sz="750">
              <a:solidFill>
                <a:srgbClr val="2E2E2E"/>
              </a:solidFill>
              <a:highlight>
                <a:srgbClr val="FFFFFF"/>
              </a:highlight>
            </a:endParaRPr>
          </a:p>
          <a:p>
            <a:pPr indent="0" lvl="0" marL="0" rtl="0" algn="l">
              <a:spcBef>
                <a:spcPts val="0"/>
              </a:spcBef>
              <a:spcAft>
                <a:spcPts val="0"/>
              </a:spcAft>
              <a:buNone/>
            </a:pPr>
            <a:r>
              <a:t/>
            </a:r>
            <a:endParaRPr b="1" sz="1500">
              <a:solidFill>
                <a:srgbClr val="2E2E2E"/>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ec94d431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ec94d431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How do districts that have year round school compare to the districts in their region in regard to the very basic metrics of </a:t>
            </a:r>
            <a:r>
              <a:rPr b="1" lang="en" sz="1400">
                <a:solidFill>
                  <a:schemeClr val="dk1"/>
                </a:solidFill>
                <a:latin typeface="Calibri"/>
                <a:ea typeface="Calibri"/>
                <a:cs typeface="Calibri"/>
                <a:sym typeface="Calibri"/>
              </a:rPr>
              <a:t>dropout </a:t>
            </a:r>
            <a:r>
              <a:rPr lang="en" sz="1400">
                <a:solidFill>
                  <a:schemeClr val="dk1"/>
                </a:solidFill>
                <a:latin typeface="Calibri"/>
                <a:ea typeface="Calibri"/>
                <a:cs typeface="Calibri"/>
                <a:sym typeface="Calibri"/>
              </a:rPr>
              <a:t>rate and </a:t>
            </a:r>
            <a:r>
              <a:rPr b="1" lang="en" sz="1400">
                <a:solidFill>
                  <a:schemeClr val="dk1"/>
                </a:solidFill>
                <a:latin typeface="Calibri"/>
                <a:ea typeface="Calibri"/>
                <a:cs typeface="Calibri"/>
                <a:sym typeface="Calibri"/>
              </a:rPr>
              <a:t>graduation </a:t>
            </a:r>
            <a:r>
              <a:rPr lang="en" sz="1400">
                <a:solidFill>
                  <a:schemeClr val="dk1"/>
                </a:solidFill>
                <a:latin typeface="Calibri"/>
                <a:ea typeface="Calibri"/>
                <a:cs typeface="Calibri"/>
                <a:sym typeface="Calibri"/>
              </a:rPr>
              <a:t> rate as well as cost per student.  There are so many other metrics that could be taken into consideration such as grades on standardized test, rate of applying to college, rate of college acceptance, attendance, amount of disciplinary actions required per student, teacher pay compared to national avg. And many of them are valuable, and some of them have data just waiting to analyzed, but for the purposes of this case study, I kept the focus narrow.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2eb03843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2eb03843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count of grade dropouts divided by the enrollment  base for all 4 years </a:t>
            </a:r>
            <a:endParaRPr/>
          </a:p>
          <a:p>
            <a:pPr indent="0" lvl="0" marL="0" rtl="0" algn="l">
              <a:spcBef>
                <a:spcPts val="0"/>
              </a:spcBef>
              <a:spcAft>
                <a:spcPts val="0"/>
              </a:spcAft>
              <a:buNone/>
            </a:pPr>
            <a:r>
              <a:rPr lang="en"/>
              <a:t>#A dropout is a student who was </a:t>
            </a:r>
            <a:r>
              <a:rPr lang="en"/>
              <a:t>enrolled</a:t>
            </a:r>
            <a:r>
              <a:rPr lang="en"/>
              <a:t> at some time during the school year, was not enrolled at the beginning of the </a:t>
            </a:r>
            <a:r>
              <a:rPr lang="en"/>
              <a:t>following</a:t>
            </a:r>
            <a:r>
              <a:rPr lang="en"/>
              <a:t> year and who was not completed school, transferred or died.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Year Round Schooling in the US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Question</a:t>
            </a:r>
            <a:endParaRPr/>
          </a:p>
        </p:txBody>
      </p:sp>
      <p:sp>
        <p:nvSpPr>
          <p:cNvPr id="207" name="Google Shape;207;p22"/>
          <p:cNvSpPr txBox="1"/>
          <p:nvPr/>
        </p:nvSpPr>
        <p:spPr>
          <a:xfrm>
            <a:off x="639400" y="1372850"/>
            <a:ext cx="6093300" cy="2401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Calibri"/>
                <a:ea typeface="Calibri"/>
                <a:cs typeface="Calibri"/>
                <a:sym typeface="Calibri"/>
              </a:rPr>
              <a:t>In the US how do year round schools compare to those that are not?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Dropout rate</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b="1" lang="en" sz="1800">
                <a:latin typeface="Calibri"/>
                <a:ea typeface="Calibri"/>
                <a:cs typeface="Calibri"/>
                <a:sym typeface="Calibri"/>
              </a:rPr>
              <a:t>Cost per student</a:t>
            </a:r>
            <a:endParaRPr b="1" sz="1800">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Graduation rate</a:t>
            </a:r>
            <a:r>
              <a:rPr lang="en">
                <a:latin typeface="Calibri"/>
                <a:ea typeface="Calibri"/>
                <a:cs typeface="Calibri"/>
                <a:sym typeface="Calibri"/>
              </a:rPr>
              <a:t>	</a:t>
            </a:r>
            <a:endParaRPr>
              <a:latin typeface="Calibri"/>
              <a:ea typeface="Calibri"/>
              <a:cs typeface="Calibri"/>
              <a:sym typeface="Calibri"/>
            </a:endParaRPr>
          </a:p>
        </p:txBody>
      </p:sp>
      <p:pic>
        <p:nvPicPr>
          <p:cNvPr id="208" name="Google Shape;208;p22"/>
          <p:cNvPicPr preferRelativeResize="0"/>
          <p:nvPr/>
        </p:nvPicPr>
        <p:blipFill>
          <a:blip r:embed="rId3">
            <a:alphaModFix/>
          </a:blip>
          <a:stretch>
            <a:fillRect/>
          </a:stretch>
        </p:blipFill>
        <p:spPr>
          <a:xfrm>
            <a:off x="471825" y="1498966"/>
            <a:ext cx="459050" cy="213025"/>
          </a:xfrm>
          <a:prstGeom prst="rect">
            <a:avLst/>
          </a:prstGeom>
          <a:noFill/>
          <a:ln>
            <a:noFill/>
          </a:ln>
        </p:spPr>
      </p:pic>
      <p:pic>
        <p:nvPicPr>
          <p:cNvPr id="209" name="Google Shape;209;p22"/>
          <p:cNvPicPr preferRelativeResize="0"/>
          <p:nvPr/>
        </p:nvPicPr>
        <p:blipFill>
          <a:blip r:embed="rId4">
            <a:alphaModFix/>
          </a:blip>
          <a:stretch>
            <a:fillRect/>
          </a:stretch>
        </p:blipFill>
        <p:spPr>
          <a:xfrm rot="10800000">
            <a:off x="877727" y="2658661"/>
            <a:ext cx="495073" cy="4950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Question</a:t>
            </a:r>
            <a:endParaRPr/>
          </a:p>
        </p:txBody>
      </p:sp>
      <p:sp>
        <p:nvSpPr>
          <p:cNvPr id="215" name="Google Shape;215;p23"/>
          <p:cNvSpPr txBox="1"/>
          <p:nvPr/>
        </p:nvSpPr>
        <p:spPr>
          <a:xfrm>
            <a:off x="639400" y="1372850"/>
            <a:ext cx="6093300" cy="2401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Calibri"/>
                <a:ea typeface="Calibri"/>
                <a:cs typeface="Calibri"/>
                <a:sym typeface="Calibri"/>
              </a:rPr>
              <a:t>In the US how do year round schools compare to those that are not?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Dropout rate</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Cost per student</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b="1" lang="en" sz="1800">
                <a:latin typeface="Calibri"/>
                <a:ea typeface="Calibri"/>
                <a:cs typeface="Calibri"/>
                <a:sym typeface="Calibri"/>
              </a:rPr>
              <a:t>Graduation rate    (Diplomas given/ Senior class size)</a:t>
            </a:r>
            <a:endParaRPr>
              <a:latin typeface="Calibri"/>
              <a:ea typeface="Calibri"/>
              <a:cs typeface="Calibri"/>
              <a:sym typeface="Calibri"/>
            </a:endParaRPr>
          </a:p>
        </p:txBody>
      </p:sp>
      <p:pic>
        <p:nvPicPr>
          <p:cNvPr id="216" name="Google Shape;216;p23"/>
          <p:cNvPicPr preferRelativeResize="0"/>
          <p:nvPr/>
        </p:nvPicPr>
        <p:blipFill>
          <a:blip r:embed="rId3">
            <a:alphaModFix/>
          </a:blip>
          <a:stretch>
            <a:fillRect/>
          </a:stretch>
        </p:blipFill>
        <p:spPr>
          <a:xfrm>
            <a:off x="471825" y="1498966"/>
            <a:ext cx="459050" cy="213025"/>
          </a:xfrm>
          <a:prstGeom prst="rect">
            <a:avLst/>
          </a:prstGeom>
          <a:noFill/>
          <a:ln>
            <a:noFill/>
          </a:ln>
        </p:spPr>
      </p:pic>
      <p:pic>
        <p:nvPicPr>
          <p:cNvPr id="217" name="Google Shape;217;p23"/>
          <p:cNvPicPr preferRelativeResize="0"/>
          <p:nvPr/>
        </p:nvPicPr>
        <p:blipFill>
          <a:blip r:embed="rId4">
            <a:alphaModFix/>
          </a:blip>
          <a:stretch>
            <a:fillRect/>
          </a:stretch>
        </p:blipFill>
        <p:spPr>
          <a:xfrm rot="10800000">
            <a:off x="877727" y="3289693"/>
            <a:ext cx="495073" cy="4950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idx="4294967295"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a:t>
            </a:r>
            <a:endParaRPr/>
          </a:p>
        </p:txBody>
      </p:sp>
      <p:sp>
        <p:nvSpPr>
          <p:cNvPr id="223" name="Google Shape;223;p24"/>
          <p:cNvSpPr txBox="1"/>
          <p:nvPr/>
        </p:nvSpPr>
        <p:spPr>
          <a:xfrm>
            <a:off x="639400" y="1372850"/>
            <a:ext cx="6093300" cy="3755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800">
                <a:latin typeface="Calibri"/>
                <a:ea typeface="Calibri"/>
                <a:cs typeface="Calibri"/>
                <a:sym typeface="Calibri"/>
              </a:rPr>
              <a:t>Pick 3 school districts from the 17 available: </a:t>
            </a:r>
            <a:r>
              <a:rPr b="1" lang="en" sz="1800">
                <a:latin typeface="Calibri"/>
                <a:ea typeface="Calibri"/>
                <a:cs typeface="Calibri"/>
                <a:sym typeface="Calibri"/>
              </a:rPr>
              <a:t>Socorro ISD, Murrieta Valley Unified, and Bardstown Independent</a:t>
            </a:r>
            <a:r>
              <a:rPr b="1" lang="en" sz="1800">
                <a:latin typeface="Calibri"/>
                <a:ea typeface="Calibri"/>
                <a:cs typeface="Calibri"/>
                <a:sym typeface="Calibri"/>
              </a:rPr>
              <a:t> </a:t>
            </a:r>
            <a:r>
              <a:rPr lang="en">
                <a:latin typeface="Calibri"/>
                <a:ea typeface="Calibri"/>
                <a:cs typeface="Calibri"/>
                <a:sym typeface="Calibri"/>
              </a:rPr>
              <a:t>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Used district map to locate </a:t>
            </a:r>
            <a:r>
              <a:rPr lang="en">
                <a:latin typeface="Calibri"/>
                <a:ea typeface="Calibri"/>
                <a:cs typeface="Calibri"/>
                <a:sym typeface="Calibri"/>
              </a:rPr>
              <a:t>adjacent districts for comparison</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Looked at the dropout rate, and cost per student in all districts across several school years</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Compared the years just before transition into year round schedule to those after when possible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p:txBody>
      </p:sp>
      <p:pic>
        <p:nvPicPr>
          <p:cNvPr id="224" name="Google Shape;224;p24"/>
          <p:cNvPicPr preferRelativeResize="0"/>
          <p:nvPr/>
        </p:nvPicPr>
        <p:blipFill>
          <a:blip r:embed="rId3">
            <a:alphaModFix/>
          </a:blip>
          <a:stretch>
            <a:fillRect/>
          </a:stretch>
        </p:blipFill>
        <p:spPr>
          <a:xfrm>
            <a:off x="471825" y="1519216"/>
            <a:ext cx="459050" cy="213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idx="4294967295"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a:t>
            </a:r>
            <a:endParaRPr/>
          </a:p>
        </p:txBody>
      </p:sp>
      <p:sp>
        <p:nvSpPr>
          <p:cNvPr id="230" name="Google Shape;230;p25"/>
          <p:cNvSpPr txBox="1"/>
          <p:nvPr/>
        </p:nvSpPr>
        <p:spPr>
          <a:xfrm>
            <a:off x="639400" y="1372850"/>
            <a:ext cx="6093300" cy="3971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Calibri"/>
                <a:ea typeface="Calibri"/>
                <a:cs typeface="Calibri"/>
                <a:sym typeface="Calibri"/>
              </a:rPr>
              <a:t>Pick 3 school districts from the 17 available: Socorro ISD, Murrieta Valley Unified, and Bardstown Independent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rPr b="1" lang="en" sz="1800">
                <a:latin typeface="Calibri"/>
                <a:ea typeface="Calibri"/>
                <a:cs typeface="Calibri"/>
                <a:sym typeface="Calibri"/>
              </a:rPr>
              <a:t>Used district map to locate adjacent districts for comparison</a:t>
            </a:r>
            <a:endParaRPr b="1" sz="1800">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Looked at the dropout rate, and cost per student in all districts across several school years</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Compared the years just before transition into year round schedule to those just after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p:txBody>
      </p:sp>
      <p:pic>
        <p:nvPicPr>
          <p:cNvPr id="231" name="Google Shape;231;p25"/>
          <p:cNvPicPr preferRelativeResize="0"/>
          <p:nvPr/>
        </p:nvPicPr>
        <p:blipFill>
          <a:blip r:embed="rId3">
            <a:alphaModFix/>
          </a:blip>
          <a:stretch>
            <a:fillRect/>
          </a:stretch>
        </p:blipFill>
        <p:spPr>
          <a:xfrm>
            <a:off x="471825" y="2372866"/>
            <a:ext cx="459050" cy="213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idx="4294967295"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a:t>
            </a:r>
            <a:endParaRPr/>
          </a:p>
        </p:txBody>
      </p:sp>
      <p:sp>
        <p:nvSpPr>
          <p:cNvPr id="237" name="Google Shape;237;p26"/>
          <p:cNvSpPr txBox="1"/>
          <p:nvPr/>
        </p:nvSpPr>
        <p:spPr>
          <a:xfrm>
            <a:off x="639400" y="1372850"/>
            <a:ext cx="6093300" cy="3755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Calibri"/>
                <a:ea typeface="Calibri"/>
                <a:cs typeface="Calibri"/>
                <a:sym typeface="Calibri"/>
              </a:rPr>
              <a:t>Pick 3 school districts from the 17 available: Socorro ISD, Murrieta Valley Unified, and Bardstown Independent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Used district map to locate adjacent districts for comparison</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rPr b="1" lang="en" sz="1800">
                <a:latin typeface="Calibri"/>
                <a:ea typeface="Calibri"/>
                <a:cs typeface="Calibri"/>
                <a:sym typeface="Calibri"/>
              </a:rPr>
              <a:t>Looked at the dropout rate, and cost per student in all districts across several school years</a:t>
            </a:r>
            <a:endParaRPr b="1" sz="1800">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Compared the years just before transition into year round schedule to those just after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p:txBody>
      </p:sp>
      <p:pic>
        <p:nvPicPr>
          <p:cNvPr id="238" name="Google Shape;238;p26"/>
          <p:cNvPicPr preferRelativeResize="0"/>
          <p:nvPr/>
        </p:nvPicPr>
        <p:blipFill>
          <a:blip r:embed="rId3">
            <a:alphaModFix/>
          </a:blip>
          <a:stretch>
            <a:fillRect/>
          </a:stretch>
        </p:blipFill>
        <p:spPr>
          <a:xfrm>
            <a:off x="471825" y="3022966"/>
            <a:ext cx="459050" cy="213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idx="4294967295"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a:t>
            </a:r>
            <a:endParaRPr/>
          </a:p>
        </p:txBody>
      </p:sp>
      <p:sp>
        <p:nvSpPr>
          <p:cNvPr id="244" name="Google Shape;244;p27"/>
          <p:cNvSpPr txBox="1"/>
          <p:nvPr/>
        </p:nvSpPr>
        <p:spPr>
          <a:xfrm>
            <a:off x="639400" y="1372850"/>
            <a:ext cx="6093300" cy="3755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Calibri"/>
                <a:ea typeface="Calibri"/>
                <a:cs typeface="Calibri"/>
                <a:sym typeface="Calibri"/>
              </a:rPr>
              <a:t>Pick 3 school districts from the 17 available: Socorro ISD, Murrieta Valley Unified, and Bardstown Independent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Used district map to locate adjacent districts for comparison</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Looked at the dropout rate, and cost per student in all districts across several school years</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rPr b="1" lang="en" sz="1800">
                <a:latin typeface="Calibri"/>
                <a:ea typeface="Calibri"/>
                <a:cs typeface="Calibri"/>
                <a:sym typeface="Calibri"/>
              </a:rPr>
              <a:t>Compared the years just before transition into year round schedule to those just after</a:t>
            </a:r>
            <a:endParaRPr b="1" sz="18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p:txBody>
      </p:sp>
      <p:pic>
        <p:nvPicPr>
          <p:cNvPr id="245" name="Google Shape;245;p27"/>
          <p:cNvPicPr preferRelativeResize="0"/>
          <p:nvPr/>
        </p:nvPicPr>
        <p:blipFill>
          <a:blip r:embed="rId3">
            <a:alphaModFix/>
          </a:blip>
          <a:stretch>
            <a:fillRect/>
          </a:stretch>
        </p:blipFill>
        <p:spPr>
          <a:xfrm>
            <a:off x="471825" y="3861166"/>
            <a:ext cx="459050" cy="213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idx="4294967295"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a:t>
            </a:r>
            <a:endParaRPr/>
          </a:p>
        </p:txBody>
      </p:sp>
      <p:pic>
        <p:nvPicPr>
          <p:cNvPr id="251" name="Google Shape;251;p28"/>
          <p:cNvPicPr preferRelativeResize="0"/>
          <p:nvPr/>
        </p:nvPicPr>
        <p:blipFill>
          <a:blip r:embed="rId3">
            <a:alphaModFix/>
          </a:blip>
          <a:stretch>
            <a:fillRect/>
          </a:stretch>
        </p:blipFill>
        <p:spPr>
          <a:xfrm>
            <a:off x="202306" y="983721"/>
            <a:ext cx="4713525" cy="3953075"/>
          </a:xfrm>
          <a:prstGeom prst="rect">
            <a:avLst/>
          </a:prstGeom>
          <a:noFill/>
          <a:ln>
            <a:noFill/>
          </a:ln>
        </p:spPr>
      </p:pic>
      <p:sp>
        <p:nvSpPr>
          <p:cNvPr id="252" name="Google Shape;252;p28"/>
          <p:cNvSpPr txBox="1"/>
          <p:nvPr/>
        </p:nvSpPr>
        <p:spPr>
          <a:xfrm>
            <a:off x="198825" y="3951825"/>
            <a:ext cx="5356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Calibri"/>
                <a:ea typeface="Calibri"/>
                <a:cs typeface="Calibri"/>
                <a:sym typeface="Calibri"/>
              </a:rPr>
              <a:t>Socorro ISD</a:t>
            </a:r>
            <a:endParaRPr b="1" sz="1600">
              <a:latin typeface="Calibri"/>
              <a:ea typeface="Calibri"/>
              <a:cs typeface="Calibri"/>
              <a:sym typeface="Calibri"/>
            </a:endParaRPr>
          </a:p>
          <a:p>
            <a:pPr indent="0" lvl="0" marL="0" rtl="0" algn="l">
              <a:spcBef>
                <a:spcPts val="0"/>
              </a:spcBef>
              <a:spcAft>
                <a:spcPts val="0"/>
              </a:spcAft>
              <a:buNone/>
            </a:pPr>
            <a:r>
              <a:rPr b="1" lang="en" sz="1600">
                <a:latin typeface="Calibri"/>
                <a:ea typeface="Calibri"/>
                <a:cs typeface="Calibri"/>
                <a:sym typeface="Calibri"/>
              </a:rPr>
              <a:t>El Paso, Texas</a:t>
            </a:r>
            <a:endParaRPr b="1" sz="1600">
              <a:latin typeface="Calibri"/>
              <a:ea typeface="Calibri"/>
              <a:cs typeface="Calibri"/>
              <a:sym typeface="Calibri"/>
            </a:endParaRPr>
          </a:p>
        </p:txBody>
      </p:sp>
      <p:pic>
        <p:nvPicPr>
          <p:cNvPr id="253" name="Google Shape;253;p28"/>
          <p:cNvPicPr preferRelativeResize="0"/>
          <p:nvPr/>
        </p:nvPicPr>
        <p:blipFill>
          <a:blip r:embed="rId4">
            <a:alphaModFix/>
          </a:blip>
          <a:stretch>
            <a:fillRect/>
          </a:stretch>
        </p:blipFill>
        <p:spPr>
          <a:xfrm>
            <a:off x="4915825" y="983725"/>
            <a:ext cx="4022651" cy="3953074"/>
          </a:xfrm>
          <a:prstGeom prst="rect">
            <a:avLst/>
          </a:prstGeom>
          <a:noFill/>
          <a:ln>
            <a:noFill/>
          </a:ln>
        </p:spPr>
      </p:pic>
      <p:sp>
        <p:nvSpPr>
          <p:cNvPr id="254" name="Google Shape;254;p28"/>
          <p:cNvSpPr txBox="1"/>
          <p:nvPr/>
        </p:nvSpPr>
        <p:spPr>
          <a:xfrm>
            <a:off x="5054975" y="2655875"/>
            <a:ext cx="20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0000"/>
                </a:solidFill>
                <a:latin typeface="Calibri"/>
                <a:ea typeface="Calibri"/>
                <a:cs typeface="Calibri"/>
                <a:sym typeface="Calibri"/>
              </a:rPr>
              <a:t>X</a:t>
            </a:r>
            <a:endParaRPr sz="1000">
              <a:solidFill>
                <a:srgbClr val="FF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txBox="1"/>
          <p:nvPr>
            <p:ph idx="4294967295"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a:t>
            </a:r>
            <a:endParaRPr/>
          </a:p>
        </p:txBody>
      </p:sp>
      <p:pic>
        <p:nvPicPr>
          <p:cNvPr id="260" name="Google Shape;260;p29"/>
          <p:cNvPicPr preferRelativeResize="0"/>
          <p:nvPr/>
        </p:nvPicPr>
        <p:blipFill>
          <a:blip r:embed="rId3">
            <a:alphaModFix/>
          </a:blip>
          <a:stretch>
            <a:fillRect/>
          </a:stretch>
        </p:blipFill>
        <p:spPr>
          <a:xfrm>
            <a:off x="195754" y="903975"/>
            <a:ext cx="5299001" cy="4026375"/>
          </a:xfrm>
          <a:prstGeom prst="rect">
            <a:avLst/>
          </a:prstGeom>
          <a:noFill/>
          <a:ln>
            <a:noFill/>
          </a:ln>
        </p:spPr>
      </p:pic>
      <p:sp>
        <p:nvSpPr>
          <p:cNvPr id="261" name="Google Shape;261;p29"/>
          <p:cNvSpPr txBox="1"/>
          <p:nvPr/>
        </p:nvSpPr>
        <p:spPr>
          <a:xfrm>
            <a:off x="198825" y="3951825"/>
            <a:ext cx="5356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Calibri"/>
                <a:ea typeface="Calibri"/>
                <a:cs typeface="Calibri"/>
                <a:sym typeface="Calibri"/>
              </a:rPr>
              <a:t>Murrieta Valley Unified</a:t>
            </a:r>
            <a:endParaRPr b="1" sz="1600">
              <a:latin typeface="Calibri"/>
              <a:ea typeface="Calibri"/>
              <a:cs typeface="Calibri"/>
              <a:sym typeface="Calibri"/>
            </a:endParaRPr>
          </a:p>
          <a:p>
            <a:pPr indent="0" lvl="0" marL="0" rtl="0" algn="l">
              <a:spcBef>
                <a:spcPts val="0"/>
              </a:spcBef>
              <a:spcAft>
                <a:spcPts val="0"/>
              </a:spcAft>
              <a:buNone/>
            </a:pPr>
            <a:r>
              <a:rPr b="1" lang="en" sz="1600">
                <a:latin typeface="Calibri"/>
                <a:ea typeface="Calibri"/>
                <a:cs typeface="Calibri"/>
                <a:sym typeface="Calibri"/>
              </a:rPr>
              <a:t>Murrieta, California</a:t>
            </a:r>
            <a:endParaRPr b="1" sz="1600">
              <a:latin typeface="Calibri"/>
              <a:ea typeface="Calibri"/>
              <a:cs typeface="Calibri"/>
              <a:sym typeface="Calibri"/>
            </a:endParaRPr>
          </a:p>
        </p:txBody>
      </p:sp>
      <p:pic>
        <p:nvPicPr>
          <p:cNvPr id="262" name="Google Shape;262;p29"/>
          <p:cNvPicPr preferRelativeResize="0"/>
          <p:nvPr/>
        </p:nvPicPr>
        <p:blipFill rotWithShape="1">
          <a:blip r:embed="rId4">
            <a:alphaModFix/>
          </a:blip>
          <a:srcRect b="0" l="0" r="0" t="12064"/>
          <a:stretch/>
        </p:blipFill>
        <p:spPr>
          <a:xfrm>
            <a:off x="5494750" y="912825"/>
            <a:ext cx="3441900" cy="4026376"/>
          </a:xfrm>
          <a:prstGeom prst="rect">
            <a:avLst/>
          </a:prstGeom>
          <a:noFill/>
          <a:ln>
            <a:noFill/>
          </a:ln>
        </p:spPr>
      </p:pic>
      <p:sp>
        <p:nvSpPr>
          <p:cNvPr id="263" name="Google Shape;263;p29"/>
          <p:cNvSpPr txBox="1"/>
          <p:nvPr/>
        </p:nvSpPr>
        <p:spPr>
          <a:xfrm>
            <a:off x="7798175" y="4256075"/>
            <a:ext cx="20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0000"/>
                </a:solidFill>
                <a:latin typeface="Calibri"/>
                <a:ea typeface="Calibri"/>
                <a:cs typeface="Calibri"/>
                <a:sym typeface="Calibri"/>
              </a:rPr>
              <a:t>X</a:t>
            </a:r>
            <a:endParaRPr sz="1000">
              <a:solidFill>
                <a:srgbClr val="FF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idx="4294967295"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a:t>
            </a:r>
            <a:endParaRPr/>
          </a:p>
        </p:txBody>
      </p:sp>
      <p:grpSp>
        <p:nvGrpSpPr>
          <p:cNvPr id="269" name="Google Shape;269;p30"/>
          <p:cNvGrpSpPr/>
          <p:nvPr/>
        </p:nvGrpSpPr>
        <p:grpSpPr>
          <a:xfrm>
            <a:off x="184575" y="941650"/>
            <a:ext cx="4649064" cy="3988725"/>
            <a:chOff x="1286459" y="858420"/>
            <a:chExt cx="6571116" cy="4117606"/>
          </a:xfrm>
        </p:grpSpPr>
        <p:pic>
          <p:nvPicPr>
            <p:cNvPr id="270" name="Google Shape;270;p30"/>
            <p:cNvPicPr preferRelativeResize="0"/>
            <p:nvPr/>
          </p:nvPicPr>
          <p:blipFill>
            <a:blip r:embed="rId3">
              <a:alphaModFix/>
            </a:blip>
            <a:stretch>
              <a:fillRect/>
            </a:stretch>
          </p:blipFill>
          <p:spPr>
            <a:xfrm>
              <a:off x="1286459" y="858420"/>
              <a:ext cx="6571116" cy="4117606"/>
            </a:xfrm>
            <a:prstGeom prst="rect">
              <a:avLst/>
            </a:prstGeom>
            <a:noFill/>
            <a:ln>
              <a:noFill/>
            </a:ln>
          </p:spPr>
        </p:pic>
        <p:pic>
          <p:nvPicPr>
            <p:cNvPr id="271" name="Google Shape;271;p30"/>
            <p:cNvPicPr preferRelativeResize="0"/>
            <p:nvPr/>
          </p:nvPicPr>
          <p:blipFill rotWithShape="1">
            <a:blip r:embed="rId4">
              <a:alphaModFix/>
            </a:blip>
            <a:srcRect b="9464" l="9975" r="12517" t="22494"/>
            <a:stretch/>
          </p:blipFill>
          <p:spPr>
            <a:xfrm>
              <a:off x="4572000" y="2511000"/>
              <a:ext cx="528825" cy="496125"/>
            </a:xfrm>
            <a:prstGeom prst="rect">
              <a:avLst/>
            </a:prstGeom>
            <a:noFill/>
            <a:ln>
              <a:noFill/>
            </a:ln>
          </p:spPr>
        </p:pic>
      </p:grpSp>
      <p:sp>
        <p:nvSpPr>
          <p:cNvPr id="272" name="Google Shape;272;p30"/>
          <p:cNvSpPr txBox="1"/>
          <p:nvPr/>
        </p:nvSpPr>
        <p:spPr>
          <a:xfrm>
            <a:off x="198825" y="3875625"/>
            <a:ext cx="5356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Calibri"/>
                <a:ea typeface="Calibri"/>
                <a:cs typeface="Calibri"/>
                <a:sym typeface="Calibri"/>
              </a:rPr>
              <a:t>Bardstown Independent</a:t>
            </a:r>
            <a:endParaRPr b="1" sz="1600">
              <a:latin typeface="Calibri"/>
              <a:ea typeface="Calibri"/>
              <a:cs typeface="Calibri"/>
              <a:sym typeface="Calibri"/>
            </a:endParaRPr>
          </a:p>
          <a:p>
            <a:pPr indent="0" lvl="0" marL="0" rtl="0" algn="l">
              <a:spcBef>
                <a:spcPts val="0"/>
              </a:spcBef>
              <a:spcAft>
                <a:spcPts val="0"/>
              </a:spcAft>
              <a:buNone/>
            </a:pPr>
            <a:r>
              <a:rPr b="1" lang="en" sz="1600">
                <a:latin typeface="Calibri"/>
                <a:ea typeface="Calibri"/>
                <a:cs typeface="Calibri"/>
                <a:sym typeface="Calibri"/>
              </a:rPr>
              <a:t>Bardstown, Kentucky</a:t>
            </a:r>
            <a:endParaRPr b="1" sz="1600">
              <a:latin typeface="Calibri"/>
              <a:ea typeface="Calibri"/>
              <a:cs typeface="Calibri"/>
              <a:sym typeface="Calibri"/>
            </a:endParaRPr>
          </a:p>
        </p:txBody>
      </p:sp>
      <p:pic>
        <p:nvPicPr>
          <p:cNvPr id="273" name="Google Shape;273;p30"/>
          <p:cNvPicPr preferRelativeResize="0"/>
          <p:nvPr/>
        </p:nvPicPr>
        <p:blipFill>
          <a:blip r:embed="rId5">
            <a:alphaModFix/>
          </a:blip>
          <a:stretch>
            <a:fillRect/>
          </a:stretch>
        </p:blipFill>
        <p:spPr>
          <a:xfrm>
            <a:off x="4833650" y="3109627"/>
            <a:ext cx="4105175" cy="1820748"/>
          </a:xfrm>
          <a:prstGeom prst="rect">
            <a:avLst/>
          </a:prstGeom>
          <a:noFill/>
          <a:ln>
            <a:noFill/>
          </a:ln>
        </p:spPr>
      </p:pic>
      <p:sp>
        <p:nvSpPr>
          <p:cNvPr id="274" name="Google Shape;274;p30"/>
          <p:cNvSpPr txBox="1"/>
          <p:nvPr/>
        </p:nvSpPr>
        <p:spPr>
          <a:xfrm>
            <a:off x="6883775" y="3875075"/>
            <a:ext cx="20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0000"/>
                </a:solidFill>
                <a:latin typeface="Calibri"/>
                <a:ea typeface="Calibri"/>
                <a:cs typeface="Calibri"/>
                <a:sym typeface="Calibri"/>
              </a:rPr>
              <a:t>X</a:t>
            </a:r>
            <a:endParaRPr sz="1000">
              <a:solidFill>
                <a:srgbClr val="FF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280" name="Google Shape;280;p31"/>
          <p:cNvSpPr txBox="1"/>
          <p:nvPr/>
        </p:nvSpPr>
        <p:spPr>
          <a:xfrm>
            <a:off x="639400" y="1372850"/>
            <a:ext cx="6093300" cy="104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Calibri"/>
                <a:ea typeface="Calibri"/>
                <a:cs typeface="Calibri"/>
                <a:sym typeface="Calibri"/>
              </a:rPr>
              <a:t>The next slides will </a:t>
            </a:r>
            <a:endParaRPr b="1" sz="18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School is in Session!</a:t>
            </a:r>
            <a:endParaRPr/>
          </a:p>
        </p:txBody>
      </p:sp>
      <p:sp>
        <p:nvSpPr>
          <p:cNvPr id="135" name="Google Shape;135;p14"/>
          <p:cNvSpPr txBox="1"/>
          <p:nvPr/>
        </p:nvSpPr>
        <p:spPr>
          <a:xfrm>
            <a:off x="566000" y="1259350"/>
            <a:ext cx="8079600" cy="13236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 sz="1800">
                <a:latin typeface="Calibri"/>
                <a:ea typeface="Calibri"/>
                <a:cs typeface="Calibri"/>
                <a:sym typeface="Calibri"/>
              </a:rPr>
              <a:t>A brief history of school year length in the US</a:t>
            </a:r>
            <a:endParaRPr b="1" sz="2200">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0" rtl="0" algn="l">
              <a:spcBef>
                <a:spcPts val="0"/>
              </a:spcBef>
              <a:spcAft>
                <a:spcPts val="0"/>
              </a:spcAft>
              <a:buNone/>
            </a:pPr>
            <a:r>
              <a:rPr lang="en">
                <a:latin typeface="Calibri"/>
                <a:ea typeface="Calibri"/>
                <a:cs typeface="Calibri"/>
                <a:sym typeface="Calibri"/>
              </a:rPr>
              <a:t>How US schools compare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36" name="Google Shape;136;p14"/>
          <p:cNvPicPr preferRelativeResize="0"/>
          <p:nvPr/>
        </p:nvPicPr>
        <p:blipFill>
          <a:blip r:embed="rId3">
            <a:alphaModFix/>
          </a:blip>
          <a:stretch>
            <a:fillRect/>
          </a:stretch>
        </p:blipFill>
        <p:spPr>
          <a:xfrm>
            <a:off x="471825" y="1421575"/>
            <a:ext cx="459050" cy="213025"/>
          </a:xfrm>
          <a:prstGeom prst="rect">
            <a:avLst/>
          </a:prstGeom>
          <a:noFill/>
          <a:ln>
            <a:noFill/>
          </a:ln>
        </p:spPr>
      </p:pic>
      <p:pic>
        <p:nvPicPr>
          <p:cNvPr id="137" name="Google Shape;137;p14"/>
          <p:cNvPicPr preferRelativeResize="0"/>
          <p:nvPr/>
        </p:nvPicPr>
        <p:blipFill>
          <a:blip r:embed="rId4">
            <a:alphaModFix/>
          </a:blip>
          <a:stretch>
            <a:fillRect/>
          </a:stretch>
        </p:blipFill>
        <p:spPr>
          <a:xfrm>
            <a:off x="2961275" y="1634600"/>
            <a:ext cx="5986200" cy="3356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Dropouts by Percent</a:t>
            </a:r>
            <a:endParaRPr/>
          </a:p>
        </p:txBody>
      </p:sp>
      <p:pic>
        <p:nvPicPr>
          <p:cNvPr id="286" name="Google Shape;286;p32"/>
          <p:cNvPicPr preferRelativeResize="0"/>
          <p:nvPr/>
        </p:nvPicPr>
        <p:blipFill>
          <a:blip r:embed="rId3">
            <a:alphaModFix/>
          </a:blip>
          <a:stretch>
            <a:fillRect/>
          </a:stretch>
        </p:blipFill>
        <p:spPr>
          <a:xfrm>
            <a:off x="176950" y="842325"/>
            <a:ext cx="6623775" cy="4148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Dropouts </a:t>
            </a:r>
            <a:r>
              <a:rPr lang="en"/>
              <a:t>by Percent</a:t>
            </a:r>
            <a:endParaRPr/>
          </a:p>
        </p:txBody>
      </p:sp>
      <p:pic>
        <p:nvPicPr>
          <p:cNvPr id="292" name="Google Shape;292;p33"/>
          <p:cNvPicPr preferRelativeResize="0"/>
          <p:nvPr/>
        </p:nvPicPr>
        <p:blipFill>
          <a:blip r:embed="rId3">
            <a:alphaModFix/>
          </a:blip>
          <a:stretch>
            <a:fillRect/>
          </a:stretch>
        </p:blipFill>
        <p:spPr>
          <a:xfrm>
            <a:off x="176950" y="825200"/>
            <a:ext cx="7200726" cy="4165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Dropouts </a:t>
            </a:r>
            <a:r>
              <a:rPr lang="en"/>
              <a:t>by Percent</a:t>
            </a:r>
            <a:endParaRPr/>
          </a:p>
        </p:txBody>
      </p:sp>
      <p:pic>
        <p:nvPicPr>
          <p:cNvPr id="298" name="Google Shape;298;p34"/>
          <p:cNvPicPr preferRelativeResize="0"/>
          <p:nvPr/>
        </p:nvPicPr>
        <p:blipFill>
          <a:blip r:embed="rId3">
            <a:alphaModFix/>
          </a:blip>
          <a:stretch>
            <a:fillRect/>
          </a:stretch>
        </p:blipFill>
        <p:spPr>
          <a:xfrm>
            <a:off x="176950" y="834775"/>
            <a:ext cx="7041124" cy="4156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Cost</a:t>
            </a:r>
            <a:endParaRPr/>
          </a:p>
        </p:txBody>
      </p:sp>
      <p:pic>
        <p:nvPicPr>
          <p:cNvPr id="304" name="Google Shape;304;p35"/>
          <p:cNvPicPr preferRelativeResize="0"/>
          <p:nvPr/>
        </p:nvPicPr>
        <p:blipFill>
          <a:blip r:embed="rId3">
            <a:alphaModFix/>
          </a:blip>
          <a:stretch>
            <a:fillRect/>
          </a:stretch>
        </p:blipFill>
        <p:spPr>
          <a:xfrm>
            <a:off x="176950" y="845825"/>
            <a:ext cx="6697426" cy="41452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Cost</a:t>
            </a:r>
            <a:endParaRPr/>
          </a:p>
        </p:txBody>
      </p:sp>
      <p:pic>
        <p:nvPicPr>
          <p:cNvPr id="310" name="Google Shape;310;p36"/>
          <p:cNvPicPr preferRelativeResize="0"/>
          <p:nvPr/>
        </p:nvPicPr>
        <p:blipFill>
          <a:blip r:embed="rId3">
            <a:alphaModFix/>
          </a:blip>
          <a:stretch>
            <a:fillRect/>
          </a:stretch>
        </p:blipFill>
        <p:spPr>
          <a:xfrm>
            <a:off x="176950" y="827475"/>
            <a:ext cx="7348026" cy="4163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Cost</a:t>
            </a:r>
            <a:endParaRPr/>
          </a:p>
        </p:txBody>
      </p:sp>
      <p:pic>
        <p:nvPicPr>
          <p:cNvPr id="316" name="Google Shape;316;p37"/>
          <p:cNvPicPr preferRelativeResize="0"/>
          <p:nvPr/>
        </p:nvPicPr>
        <p:blipFill>
          <a:blip r:embed="rId3">
            <a:alphaModFix/>
          </a:blip>
          <a:stretch>
            <a:fillRect/>
          </a:stretch>
        </p:blipFill>
        <p:spPr>
          <a:xfrm>
            <a:off x="176950" y="829800"/>
            <a:ext cx="7200725" cy="4161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Graduation Rate</a:t>
            </a:r>
            <a:endParaRPr/>
          </a:p>
        </p:txBody>
      </p:sp>
      <p:pic>
        <p:nvPicPr>
          <p:cNvPr id="322" name="Google Shape;322;p38"/>
          <p:cNvPicPr preferRelativeResize="0"/>
          <p:nvPr/>
        </p:nvPicPr>
        <p:blipFill>
          <a:blip r:embed="rId3">
            <a:alphaModFix/>
          </a:blip>
          <a:stretch>
            <a:fillRect/>
          </a:stretch>
        </p:blipFill>
        <p:spPr>
          <a:xfrm>
            <a:off x="185650" y="846875"/>
            <a:ext cx="6480026" cy="4127950"/>
          </a:xfrm>
          <a:prstGeom prst="rect">
            <a:avLst/>
          </a:prstGeom>
          <a:noFill/>
          <a:ln>
            <a:noFill/>
          </a:ln>
        </p:spPr>
      </p:pic>
      <p:grpSp>
        <p:nvGrpSpPr>
          <p:cNvPr id="323" name="Google Shape;323;p38"/>
          <p:cNvGrpSpPr/>
          <p:nvPr/>
        </p:nvGrpSpPr>
        <p:grpSpPr>
          <a:xfrm>
            <a:off x="1774350" y="1129360"/>
            <a:ext cx="1346700" cy="3449599"/>
            <a:chOff x="3963900" y="1240575"/>
            <a:chExt cx="1346700" cy="3020400"/>
          </a:xfrm>
        </p:grpSpPr>
        <p:cxnSp>
          <p:nvCxnSpPr>
            <p:cNvPr id="324" name="Google Shape;324;p38"/>
            <p:cNvCxnSpPr/>
            <p:nvPr/>
          </p:nvCxnSpPr>
          <p:spPr>
            <a:xfrm flipH="1">
              <a:off x="4040100" y="1240575"/>
              <a:ext cx="7200" cy="3020400"/>
            </a:xfrm>
            <a:prstGeom prst="straightConnector1">
              <a:avLst/>
            </a:prstGeom>
            <a:noFill/>
            <a:ln cap="flat" cmpd="sng" w="38100">
              <a:solidFill>
                <a:srgbClr val="FF0000"/>
              </a:solidFill>
              <a:prstDash val="solid"/>
              <a:round/>
              <a:headEnd len="med" w="med" type="none"/>
              <a:tailEnd len="med" w="med" type="none"/>
            </a:ln>
          </p:spPr>
        </p:cxnSp>
        <p:sp>
          <p:nvSpPr>
            <p:cNvPr id="325" name="Google Shape;325;p38"/>
            <p:cNvSpPr txBox="1"/>
            <p:nvPr/>
          </p:nvSpPr>
          <p:spPr>
            <a:xfrm>
              <a:off x="3963900" y="1392450"/>
              <a:ext cx="1346700" cy="35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Transition Year</a:t>
              </a:r>
              <a:endParaRPr>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Graduation Rate</a:t>
            </a:r>
            <a:endParaRPr/>
          </a:p>
        </p:txBody>
      </p:sp>
      <p:pic>
        <p:nvPicPr>
          <p:cNvPr id="331" name="Google Shape;331;p39"/>
          <p:cNvPicPr preferRelativeResize="0"/>
          <p:nvPr/>
        </p:nvPicPr>
        <p:blipFill>
          <a:blip r:embed="rId3">
            <a:alphaModFix/>
          </a:blip>
          <a:stretch>
            <a:fillRect/>
          </a:stretch>
        </p:blipFill>
        <p:spPr>
          <a:xfrm>
            <a:off x="223923" y="852671"/>
            <a:ext cx="7227400" cy="4108625"/>
          </a:xfrm>
          <a:prstGeom prst="rect">
            <a:avLst/>
          </a:prstGeom>
          <a:noFill/>
          <a:ln>
            <a:noFill/>
          </a:ln>
        </p:spPr>
      </p:pic>
      <p:grpSp>
        <p:nvGrpSpPr>
          <p:cNvPr id="332" name="Google Shape;332;p39"/>
          <p:cNvGrpSpPr/>
          <p:nvPr/>
        </p:nvGrpSpPr>
        <p:grpSpPr>
          <a:xfrm>
            <a:off x="2851902" y="1141676"/>
            <a:ext cx="1346700" cy="3425134"/>
            <a:chOff x="3247725" y="1164375"/>
            <a:chExt cx="1346700" cy="3020400"/>
          </a:xfrm>
        </p:grpSpPr>
        <p:cxnSp>
          <p:nvCxnSpPr>
            <p:cNvPr id="333" name="Google Shape;333;p39"/>
            <p:cNvCxnSpPr/>
            <p:nvPr/>
          </p:nvCxnSpPr>
          <p:spPr>
            <a:xfrm flipH="1">
              <a:off x="3323925" y="1164375"/>
              <a:ext cx="7200" cy="3020400"/>
            </a:xfrm>
            <a:prstGeom prst="straightConnector1">
              <a:avLst/>
            </a:prstGeom>
            <a:noFill/>
            <a:ln cap="flat" cmpd="sng" w="38100">
              <a:solidFill>
                <a:srgbClr val="FF0000"/>
              </a:solidFill>
              <a:prstDash val="solid"/>
              <a:round/>
              <a:headEnd len="med" w="med" type="none"/>
              <a:tailEnd len="med" w="med" type="none"/>
            </a:ln>
          </p:spPr>
        </p:cxnSp>
        <p:sp>
          <p:nvSpPr>
            <p:cNvPr id="334" name="Google Shape;334;p39"/>
            <p:cNvSpPr txBox="1"/>
            <p:nvPr/>
          </p:nvSpPr>
          <p:spPr>
            <a:xfrm>
              <a:off x="3247725" y="1316250"/>
              <a:ext cx="1346700" cy="35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Transition Year</a:t>
              </a:r>
              <a:endParaRPr>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0"/>
          <p:cNvSpPr txBox="1"/>
          <p:nvPr>
            <p:ph idx="4294967295"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pic>
        <p:nvPicPr>
          <p:cNvPr id="340" name="Google Shape;340;p40"/>
          <p:cNvPicPr preferRelativeResize="0"/>
          <p:nvPr/>
        </p:nvPicPr>
        <p:blipFill>
          <a:blip r:embed="rId3">
            <a:alphaModFix/>
          </a:blip>
          <a:stretch>
            <a:fillRect/>
          </a:stretch>
        </p:blipFill>
        <p:spPr>
          <a:xfrm>
            <a:off x="471825" y="1564450"/>
            <a:ext cx="459050" cy="213025"/>
          </a:xfrm>
          <a:prstGeom prst="rect">
            <a:avLst/>
          </a:prstGeom>
          <a:noFill/>
          <a:ln>
            <a:noFill/>
          </a:ln>
        </p:spPr>
      </p:pic>
      <p:sp>
        <p:nvSpPr>
          <p:cNvPr id="341" name="Google Shape;341;p40"/>
          <p:cNvSpPr txBox="1"/>
          <p:nvPr/>
        </p:nvSpPr>
        <p:spPr>
          <a:xfrm>
            <a:off x="639400" y="1372850"/>
            <a:ext cx="6093300" cy="4002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t/>
            </a:r>
            <a:endParaRPr>
              <a:latin typeface="Calibri"/>
              <a:ea typeface="Calibri"/>
              <a:cs typeface="Calibri"/>
              <a:sym typeface="Calibri"/>
            </a:endParaRPr>
          </a:p>
        </p:txBody>
      </p:sp>
      <p:sp>
        <p:nvSpPr>
          <p:cNvPr id="342" name="Google Shape;342;p40"/>
          <p:cNvSpPr txBox="1"/>
          <p:nvPr/>
        </p:nvSpPr>
        <p:spPr>
          <a:xfrm>
            <a:off x="944200" y="1404997"/>
            <a:ext cx="6093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alibri"/>
                <a:ea typeface="Calibri"/>
                <a:cs typeface="Calibri"/>
                <a:sym typeface="Calibri"/>
              </a:rPr>
              <a:t>Can year round schools be done in the US?</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Should it be done?</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1"/>
          <p:cNvSpPr txBox="1"/>
          <p:nvPr>
            <p:ph idx="4294967295"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pic>
        <p:nvPicPr>
          <p:cNvPr id="348" name="Google Shape;348;p41"/>
          <p:cNvPicPr preferRelativeResize="0"/>
          <p:nvPr/>
        </p:nvPicPr>
        <p:blipFill>
          <a:blip r:embed="rId3">
            <a:alphaModFix/>
          </a:blip>
          <a:stretch>
            <a:fillRect/>
          </a:stretch>
        </p:blipFill>
        <p:spPr>
          <a:xfrm>
            <a:off x="471825" y="2308744"/>
            <a:ext cx="459050" cy="213025"/>
          </a:xfrm>
          <a:prstGeom prst="rect">
            <a:avLst/>
          </a:prstGeom>
          <a:noFill/>
          <a:ln>
            <a:noFill/>
          </a:ln>
        </p:spPr>
      </p:pic>
      <p:sp>
        <p:nvSpPr>
          <p:cNvPr id="349" name="Google Shape;349;p41"/>
          <p:cNvSpPr txBox="1"/>
          <p:nvPr/>
        </p:nvSpPr>
        <p:spPr>
          <a:xfrm>
            <a:off x="639400" y="1372850"/>
            <a:ext cx="6093300" cy="4002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t/>
            </a:r>
            <a:endParaRPr>
              <a:latin typeface="Calibri"/>
              <a:ea typeface="Calibri"/>
              <a:cs typeface="Calibri"/>
              <a:sym typeface="Calibri"/>
            </a:endParaRPr>
          </a:p>
        </p:txBody>
      </p:sp>
      <p:sp>
        <p:nvSpPr>
          <p:cNvPr id="350" name="Google Shape;350;p41"/>
          <p:cNvSpPr txBox="1"/>
          <p:nvPr/>
        </p:nvSpPr>
        <p:spPr>
          <a:xfrm>
            <a:off x="944200" y="1404997"/>
            <a:ext cx="6093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Can year round schools be done in the US?</a:t>
            </a:r>
            <a:endParaRPr>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Should it be done?</a:t>
            </a:r>
            <a:endParaRPr b="1"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School is in Session!</a:t>
            </a:r>
            <a:endParaRPr/>
          </a:p>
        </p:txBody>
      </p:sp>
      <p:sp>
        <p:nvSpPr>
          <p:cNvPr id="143" name="Google Shape;143;p15"/>
          <p:cNvSpPr txBox="1"/>
          <p:nvPr/>
        </p:nvSpPr>
        <p:spPr>
          <a:xfrm>
            <a:off x="566000" y="1259350"/>
            <a:ext cx="8079600" cy="13236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Calibri"/>
                <a:ea typeface="Calibri"/>
                <a:cs typeface="Calibri"/>
                <a:sym typeface="Calibri"/>
              </a:rPr>
              <a:t>A brief </a:t>
            </a:r>
            <a:r>
              <a:rPr lang="en">
                <a:latin typeface="Calibri"/>
                <a:ea typeface="Calibri"/>
                <a:cs typeface="Calibri"/>
                <a:sym typeface="Calibri"/>
              </a:rPr>
              <a:t>history of school year length in the US </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0" rtl="0" algn="l">
              <a:spcBef>
                <a:spcPts val="0"/>
              </a:spcBef>
              <a:spcAft>
                <a:spcPts val="0"/>
              </a:spcAft>
              <a:buNone/>
            </a:pPr>
            <a:r>
              <a:rPr b="1" lang="en" sz="1800">
                <a:latin typeface="Calibri"/>
                <a:ea typeface="Calibri"/>
                <a:cs typeface="Calibri"/>
                <a:sym typeface="Calibri"/>
              </a:rPr>
              <a:t>How US schools compare </a:t>
            </a:r>
            <a:endParaRPr b="1" sz="18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44" name="Google Shape;144;p15"/>
          <p:cNvPicPr preferRelativeResize="0"/>
          <p:nvPr/>
        </p:nvPicPr>
        <p:blipFill>
          <a:blip r:embed="rId3">
            <a:alphaModFix/>
          </a:blip>
          <a:stretch>
            <a:fillRect/>
          </a:stretch>
        </p:blipFill>
        <p:spPr>
          <a:xfrm>
            <a:off x="471825" y="2031175"/>
            <a:ext cx="459050" cy="213025"/>
          </a:xfrm>
          <a:prstGeom prst="rect">
            <a:avLst/>
          </a:prstGeom>
          <a:noFill/>
          <a:ln>
            <a:noFill/>
          </a:ln>
        </p:spPr>
      </p:pic>
      <p:pic>
        <p:nvPicPr>
          <p:cNvPr id="145" name="Google Shape;145;p15"/>
          <p:cNvPicPr preferRelativeResize="0"/>
          <p:nvPr/>
        </p:nvPicPr>
        <p:blipFill>
          <a:blip r:embed="rId4">
            <a:alphaModFix/>
          </a:blip>
          <a:stretch>
            <a:fillRect/>
          </a:stretch>
        </p:blipFill>
        <p:spPr>
          <a:xfrm>
            <a:off x="2961275" y="1634600"/>
            <a:ext cx="5986200" cy="3356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idx="4294967295"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Graduation Plans</a:t>
            </a:r>
            <a:r>
              <a:rPr lang="en"/>
              <a:t> </a:t>
            </a:r>
            <a:endParaRPr/>
          </a:p>
        </p:txBody>
      </p:sp>
      <p:sp>
        <p:nvSpPr>
          <p:cNvPr id="356" name="Google Shape;356;p42"/>
          <p:cNvSpPr txBox="1"/>
          <p:nvPr>
            <p:ph idx="1" type="body"/>
          </p:nvPr>
        </p:nvSpPr>
        <p:spPr>
          <a:xfrm>
            <a:off x="-4185050" y="2119325"/>
            <a:ext cx="3686100" cy="244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457200" lvl="0" marL="0" rtl="0" algn="l">
              <a:spcBef>
                <a:spcPts val="0"/>
              </a:spcBef>
              <a:spcAft>
                <a:spcPts val="0"/>
              </a:spcAft>
              <a:buNone/>
            </a:pPr>
            <a:r>
              <a:rPr lang="en" sz="1400"/>
              <a:t>Extra credit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-US tour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Study abroad</a:t>
            </a:r>
            <a:endParaRPr sz="1400"/>
          </a:p>
        </p:txBody>
      </p:sp>
      <p:pic>
        <p:nvPicPr>
          <p:cNvPr id="357" name="Google Shape;357;p42"/>
          <p:cNvPicPr preferRelativeResize="0"/>
          <p:nvPr/>
        </p:nvPicPr>
        <p:blipFill>
          <a:blip r:embed="rId3">
            <a:alphaModFix/>
          </a:blip>
          <a:stretch>
            <a:fillRect/>
          </a:stretch>
        </p:blipFill>
        <p:spPr>
          <a:xfrm>
            <a:off x="471825" y="1498966"/>
            <a:ext cx="459050" cy="213025"/>
          </a:xfrm>
          <a:prstGeom prst="rect">
            <a:avLst/>
          </a:prstGeom>
          <a:noFill/>
          <a:ln>
            <a:noFill/>
          </a:ln>
        </p:spPr>
      </p:pic>
      <p:sp>
        <p:nvSpPr>
          <p:cNvPr id="358" name="Google Shape;358;p42"/>
          <p:cNvSpPr txBox="1"/>
          <p:nvPr/>
        </p:nvSpPr>
        <p:spPr>
          <a:xfrm>
            <a:off x="639400" y="1372850"/>
            <a:ext cx="6093300" cy="4002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t/>
            </a:r>
            <a:endParaRPr>
              <a:latin typeface="Calibri"/>
              <a:ea typeface="Calibri"/>
              <a:cs typeface="Calibri"/>
              <a:sym typeface="Calibri"/>
            </a:endParaRPr>
          </a:p>
        </p:txBody>
      </p:sp>
      <p:sp>
        <p:nvSpPr>
          <p:cNvPr id="359" name="Google Shape;359;p42"/>
          <p:cNvSpPr txBox="1"/>
          <p:nvPr/>
        </p:nvSpPr>
        <p:spPr>
          <a:xfrm>
            <a:off x="944200" y="1404997"/>
            <a:ext cx="60933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Calibri"/>
                <a:ea typeface="Calibri"/>
                <a:cs typeface="Calibri"/>
                <a:sym typeface="Calibri"/>
              </a:rPr>
              <a:t>Extra credit</a:t>
            </a:r>
            <a:endParaRPr b="1" sz="1800">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lang="en">
                <a:solidFill>
                  <a:schemeClr val="dk2"/>
                </a:solidFill>
                <a:latin typeface="Calibri"/>
                <a:ea typeface="Calibri"/>
                <a:cs typeface="Calibri"/>
                <a:sym typeface="Calibri"/>
              </a:rPr>
              <a:t>US tour</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lang="en">
                <a:solidFill>
                  <a:schemeClr val="dk2"/>
                </a:solidFill>
                <a:latin typeface="Calibri"/>
                <a:ea typeface="Calibri"/>
                <a:cs typeface="Calibri"/>
                <a:sym typeface="Calibri"/>
              </a:rPr>
              <a:t>Study abroad</a:t>
            </a:r>
            <a:endParaRPr>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3"/>
          <p:cNvSpPr txBox="1"/>
          <p:nvPr>
            <p:ph idx="4294967295"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Graduation Plans </a:t>
            </a:r>
            <a:endParaRPr/>
          </a:p>
        </p:txBody>
      </p:sp>
      <p:sp>
        <p:nvSpPr>
          <p:cNvPr id="365" name="Google Shape;365;p43"/>
          <p:cNvSpPr txBox="1"/>
          <p:nvPr>
            <p:ph idx="1" type="body"/>
          </p:nvPr>
        </p:nvSpPr>
        <p:spPr>
          <a:xfrm>
            <a:off x="-4185050" y="2119325"/>
            <a:ext cx="3686100" cy="244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457200" lvl="0" marL="0" rtl="0" algn="l">
              <a:spcBef>
                <a:spcPts val="0"/>
              </a:spcBef>
              <a:spcAft>
                <a:spcPts val="0"/>
              </a:spcAft>
              <a:buNone/>
            </a:pPr>
            <a:r>
              <a:rPr lang="en" sz="1400"/>
              <a:t>Extra credit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-US tour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Study abroad</a:t>
            </a:r>
            <a:endParaRPr sz="1400"/>
          </a:p>
        </p:txBody>
      </p:sp>
      <p:pic>
        <p:nvPicPr>
          <p:cNvPr id="366" name="Google Shape;366;p43"/>
          <p:cNvPicPr preferRelativeResize="0"/>
          <p:nvPr/>
        </p:nvPicPr>
        <p:blipFill>
          <a:blip r:embed="rId3">
            <a:alphaModFix/>
          </a:blip>
          <a:stretch>
            <a:fillRect/>
          </a:stretch>
        </p:blipFill>
        <p:spPr>
          <a:xfrm>
            <a:off x="471825" y="1966881"/>
            <a:ext cx="459050" cy="213025"/>
          </a:xfrm>
          <a:prstGeom prst="rect">
            <a:avLst/>
          </a:prstGeom>
          <a:noFill/>
          <a:ln>
            <a:noFill/>
          </a:ln>
        </p:spPr>
      </p:pic>
      <p:sp>
        <p:nvSpPr>
          <p:cNvPr id="367" name="Google Shape;367;p43"/>
          <p:cNvSpPr txBox="1"/>
          <p:nvPr/>
        </p:nvSpPr>
        <p:spPr>
          <a:xfrm>
            <a:off x="639400" y="1372850"/>
            <a:ext cx="6093300" cy="4002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t/>
            </a:r>
            <a:endParaRPr>
              <a:latin typeface="Calibri"/>
              <a:ea typeface="Calibri"/>
              <a:cs typeface="Calibri"/>
              <a:sym typeface="Calibri"/>
            </a:endParaRPr>
          </a:p>
        </p:txBody>
      </p:sp>
      <p:sp>
        <p:nvSpPr>
          <p:cNvPr id="368" name="Google Shape;368;p43"/>
          <p:cNvSpPr txBox="1"/>
          <p:nvPr/>
        </p:nvSpPr>
        <p:spPr>
          <a:xfrm>
            <a:off x="944200" y="1404997"/>
            <a:ext cx="60933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Extra credit</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b="1" lang="en" sz="1800">
                <a:solidFill>
                  <a:schemeClr val="dk2"/>
                </a:solidFill>
                <a:latin typeface="Calibri"/>
                <a:ea typeface="Calibri"/>
                <a:cs typeface="Calibri"/>
                <a:sym typeface="Calibri"/>
              </a:rPr>
              <a:t>US tour</a:t>
            </a:r>
            <a:endParaRPr b="1" sz="1800">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lang="en">
                <a:solidFill>
                  <a:schemeClr val="dk2"/>
                </a:solidFill>
                <a:latin typeface="Calibri"/>
                <a:ea typeface="Calibri"/>
                <a:cs typeface="Calibri"/>
                <a:sym typeface="Calibri"/>
              </a:rPr>
              <a:t>Study abroad</a:t>
            </a:r>
            <a:endParaRPr>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4"/>
          <p:cNvSpPr txBox="1"/>
          <p:nvPr>
            <p:ph idx="4294967295"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Graduation Plans </a:t>
            </a:r>
            <a:endParaRPr/>
          </a:p>
        </p:txBody>
      </p:sp>
      <p:pic>
        <p:nvPicPr>
          <p:cNvPr id="374" name="Google Shape;374;p44"/>
          <p:cNvPicPr preferRelativeResize="0"/>
          <p:nvPr/>
        </p:nvPicPr>
        <p:blipFill>
          <a:blip r:embed="rId3">
            <a:alphaModFix/>
          </a:blip>
          <a:stretch>
            <a:fillRect/>
          </a:stretch>
        </p:blipFill>
        <p:spPr>
          <a:xfrm>
            <a:off x="471825" y="2402650"/>
            <a:ext cx="459050" cy="213025"/>
          </a:xfrm>
          <a:prstGeom prst="rect">
            <a:avLst/>
          </a:prstGeom>
          <a:noFill/>
          <a:ln>
            <a:noFill/>
          </a:ln>
        </p:spPr>
      </p:pic>
      <p:sp>
        <p:nvSpPr>
          <p:cNvPr id="375" name="Google Shape;375;p44"/>
          <p:cNvSpPr txBox="1"/>
          <p:nvPr/>
        </p:nvSpPr>
        <p:spPr>
          <a:xfrm>
            <a:off x="639400" y="1372850"/>
            <a:ext cx="6093300" cy="4002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t/>
            </a:r>
            <a:endParaRPr>
              <a:latin typeface="Calibri"/>
              <a:ea typeface="Calibri"/>
              <a:cs typeface="Calibri"/>
              <a:sym typeface="Calibri"/>
            </a:endParaRPr>
          </a:p>
        </p:txBody>
      </p:sp>
      <p:sp>
        <p:nvSpPr>
          <p:cNvPr id="376" name="Google Shape;376;p44"/>
          <p:cNvSpPr txBox="1"/>
          <p:nvPr/>
        </p:nvSpPr>
        <p:spPr>
          <a:xfrm>
            <a:off x="944200" y="1404997"/>
            <a:ext cx="60933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Extra credit</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lang="en">
                <a:solidFill>
                  <a:schemeClr val="dk2"/>
                </a:solidFill>
                <a:latin typeface="Calibri"/>
                <a:ea typeface="Calibri"/>
                <a:cs typeface="Calibri"/>
                <a:sym typeface="Calibri"/>
              </a:rPr>
              <a:t>US tour</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b="1" lang="en" sz="1800">
                <a:solidFill>
                  <a:schemeClr val="dk2"/>
                </a:solidFill>
                <a:latin typeface="Calibri"/>
                <a:ea typeface="Calibri"/>
                <a:cs typeface="Calibri"/>
                <a:sym typeface="Calibri"/>
              </a:rPr>
              <a:t>Study abroad</a:t>
            </a:r>
            <a:endParaRPr b="1" sz="18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txBox="1"/>
          <p:nvPr/>
        </p:nvSpPr>
        <p:spPr>
          <a:xfrm>
            <a:off x="639400" y="1372850"/>
            <a:ext cx="6093300" cy="4002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t/>
            </a:r>
            <a:endParaRPr>
              <a:latin typeface="Calibri"/>
              <a:ea typeface="Calibri"/>
              <a:cs typeface="Calibri"/>
              <a:sym typeface="Calibri"/>
            </a:endParaRPr>
          </a:p>
        </p:txBody>
      </p:sp>
      <p:pic>
        <p:nvPicPr>
          <p:cNvPr id="382" name="Google Shape;382;p45"/>
          <p:cNvPicPr preferRelativeResize="0"/>
          <p:nvPr/>
        </p:nvPicPr>
        <p:blipFill>
          <a:blip r:embed="rId3">
            <a:alphaModFix/>
          </a:blip>
          <a:stretch>
            <a:fillRect/>
          </a:stretch>
        </p:blipFill>
        <p:spPr>
          <a:xfrm>
            <a:off x="1410638" y="1535575"/>
            <a:ext cx="6322714" cy="3065652"/>
          </a:xfrm>
          <a:prstGeom prst="rect">
            <a:avLst/>
          </a:prstGeom>
          <a:noFill/>
          <a:ln>
            <a:noFill/>
          </a:ln>
        </p:spPr>
      </p:pic>
      <p:sp>
        <p:nvSpPr>
          <p:cNvPr id="383" name="Google Shape;383;p45"/>
          <p:cNvSpPr txBox="1"/>
          <p:nvPr>
            <p:ph idx="4294967295"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285750" y="312200"/>
            <a:ext cx="7505700" cy="954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Getting Schooled</a:t>
            </a:r>
            <a:endParaRPr/>
          </a:p>
        </p:txBody>
      </p:sp>
      <p:sp>
        <p:nvSpPr>
          <p:cNvPr id="151" name="Google Shape;151;p16"/>
          <p:cNvSpPr txBox="1"/>
          <p:nvPr/>
        </p:nvSpPr>
        <p:spPr>
          <a:xfrm>
            <a:off x="639400" y="1372850"/>
            <a:ext cx="6093300" cy="27399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 sz="1800">
                <a:latin typeface="Calibri"/>
                <a:ea typeface="Calibri"/>
                <a:cs typeface="Calibri"/>
                <a:sym typeface="Calibri"/>
              </a:rPr>
              <a:t>Defining the term:</a:t>
            </a:r>
            <a:endParaRPr b="1"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		Year round</a:t>
            </a:r>
            <a:endParaRPr b="1"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		</a:t>
            </a:r>
            <a:endParaRPr b="1" sz="1800">
              <a:latin typeface="Calibri"/>
              <a:ea typeface="Calibri"/>
              <a:cs typeface="Calibri"/>
              <a:sym typeface="Calibri"/>
            </a:endParaRPr>
          </a:p>
          <a:p>
            <a:pPr indent="457200" lvl="0" marL="45720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Single track vs. multitrack</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0" rtl="0" algn="l">
              <a:spcBef>
                <a:spcPts val="0"/>
              </a:spcBef>
              <a:spcAft>
                <a:spcPts val="0"/>
              </a:spcAft>
              <a:buNone/>
            </a:pPr>
            <a:r>
              <a:rPr lang="en">
                <a:latin typeface="Calibri"/>
                <a:ea typeface="Calibri"/>
                <a:cs typeface="Calibri"/>
                <a:sym typeface="Calibri"/>
              </a:rPr>
              <a:t>What problems are schools often trying to address?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-Overcrowding</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 Achievement gap</a:t>
            </a:r>
            <a:endParaRPr>
              <a:latin typeface="Calibri"/>
              <a:ea typeface="Calibri"/>
              <a:cs typeface="Calibri"/>
              <a:sym typeface="Calibri"/>
            </a:endParaRPr>
          </a:p>
        </p:txBody>
      </p:sp>
      <p:pic>
        <p:nvPicPr>
          <p:cNvPr id="152" name="Google Shape;152;p16"/>
          <p:cNvPicPr preferRelativeResize="0"/>
          <p:nvPr/>
        </p:nvPicPr>
        <p:blipFill>
          <a:blip r:embed="rId3">
            <a:alphaModFix/>
          </a:blip>
          <a:stretch>
            <a:fillRect/>
          </a:stretch>
        </p:blipFill>
        <p:spPr>
          <a:xfrm>
            <a:off x="471825" y="1497775"/>
            <a:ext cx="459050" cy="213025"/>
          </a:xfrm>
          <a:prstGeom prst="rect">
            <a:avLst/>
          </a:prstGeom>
          <a:noFill/>
          <a:ln>
            <a:noFill/>
          </a:ln>
        </p:spPr>
      </p:pic>
      <p:pic>
        <p:nvPicPr>
          <p:cNvPr id="153" name="Google Shape;153;p16"/>
          <p:cNvPicPr preferRelativeResize="0"/>
          <p:nvPr/>
        </p:nvPicPr>
        <p:blipFill>
          <a:blip r:embed="rId4">
            <a:alphaModFix/>
          </a:blip>
          <a:stretch>
            <a:fillRect/>
          </a:stretch>
        </p:blipFill>
        <p:spPr>
          <a:xfrm rot="10800000">
            <a:off x="1030127" y="1646630"/>
            <a:ext cx="495073" cy="4950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285750" y="312200"/>
            <a:ext cx="7505700" cy="954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Getting Schooled</a:t>
            </a:r>
            <a:endParaRPr/>
          </a:p>
        </p:txBody>
      </p:sp>
      <p:sp>
        <p:nvSpPr>
          <p:cNvPr id="159" name="Google Shape;159;p17"/>
          <p:cNvSpPr txBox="1"/>
          <p:nvPr/>
        </p:nvSpPr>
        <p:spPr>
          <a:xfrm>
            <a:off x="639400" y="1372850"/>
            <a:ext cx="6093300" cy="28014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 sz="1800">
                <a:latin typeface="Calibri"/>
                <a:ea typeface="Calibri"/>
                <a:cs typeface="Calibri"/>
                <a:sym typeface="Calibri"/>
              </a:rPr>
              <a:t>Defining the term:</a:t>
            </a:r>
            <a:endParaRPr b="1"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		</a:t>
            </a:r>
            <a:r>
              <a:rPr lang="en">
                <a:latin typeface="Calibri"/>
                <a:ea typeface="Calibri"/>
                <a:cs typeface="Calibri"/>
                <a:sym typeface="Calibri"/>
              </a:rPr>
              <a:t>Year round</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		</a:t>
            </a:r>
            <a:endParaRPr b="1" sz="1800">
              <a:latin typeface="Calibri"/>
              <a:ea typeface="Calibri"/>
              <a:cs typeface="Calibri"/>
              <a:sym typeface="Calibri"/>
            </a:endParaRPr>
          </a:p>
          <a:p>
            <a:pPr indent="457200" lvl="0" marL="457200" rtl="0" algn="l">
              <a:spcBef>
                <a:spcPts val="0"/>
              </a:spcBef>
              <a:spcAft>
                <a:spcPts val="0"/>
              </a:spcAft>
              <a:buNone/>
            </a:pPr>
            <a:r>
              <a:rPr b="1" lang="en" sz="1800">
                <a:latin typeface="Calibri"/>
                <a:ea typeface="Calibri"/>
                <a:cs typeface="Calibri"/>
                <a:sym typeface="Calibri"/>
              </a:rPr>
              <a:t>Single track vs. multitrack</a:t>
            </a:r>
            <a:endParaRPr b="1" sz="18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0" rtl="0" algn="l">
              <a:spcBef>
                <a:spcPts val="0"/>
              </a:spcBef>
              <a:spcAft>
                <a:spcPts val="0"/>
              </a:spcAft>
              <a:buNone/>
            </a:pPr>
            <a:r>
              <a:rPr lang="en">
                <a:latin typeface="Calibri"/>
                <a:ea typeface="Calibri"/>
                <a:cs typeface="Calibri"/>
                <a:sym typeface="Calibri"/>
              </a:rPr>
              <a:t>What problems are schools often trying to address?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Overcrowding</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Achievement gap</a:t>
            </a:r>
            <a:endParaRPr>
              <a:latin typeface="Calibri"/>
              <a:ea typeface="Calibri"/>
              <a:cs typeface="Calibri"/>
              <a:sym typeface="Calibri"/>
            </a:endParaRPr>
          </a:p>
        </p:txBody>
      </p:sp>
      <p:pic>
        <p:nvPicPr>
          <p:cNvPr id="160" name="Google Shape;160;p17"/>
          <p:cNvPicPr preferRelativeResize="0"/>
          <p:nvPr/>
        </p:nvPicPr>
        <p:blipFill>
          <a:blip r:embed="rId3">
            <a:alphaModFix/>
          </a:blip>
          <a:stretch>
            <a:fillRect/>
          </a:stretch>
        </p:blipFill>
        <p:spPr>
          <a:xfrm>
            <a:off x="471825" y="1497775"/>
            <a:ext cx="459050" cy="213025"/>
          </a:xfrm>
          <a:prstGeom prst="rect">
            <a:avLst/>
          </a:prstGeom>
          <a:noFill/>
          <a:ln>
            <a:noFill/>
          </a:ln>
        </p:spPr>
      </p:pic>
      <p:pic>
        <p:nvPicPr>
          <p:cNvPr id="161" name="Google Shape;161;p17"/>
          <p:cNvPicPr preferRelativeResize="0"/>
          <p:nvPr/>
        </p:nvPicPr>
        <p:blipFill>
          <a:blip r:embed="rId4">
            <a:alphaModFix/>
          </a:blip>
          <a:stretch>
            <a:fillRect/>
          </a:stretch>
        </p:blipFill>
        <p:spPr>
          <a:xfrm rot="10800000">
            <a:off x="1030127" y="2419346"/>
            <a:ext cx="495073" cy="495073"/>
          </a:xfrm>
          <a:prstGeom prst="rect">
            <a:avLst/>
          </a:prstGeom>
          <a:noFill/>
          <a:ln>
            <a:noFill/>
          </a:ln>
        </p:spPr>
      </p:pic>
      <p:sp>
        <p:nvSpPr>
          <p:cNvPr id="162" name="Google Shape;162;p17"/>
          <p:cNvSpPr txBox="1"/>
          <p:nvPr/>
        </p:nvSpPr>
        <p:spPr>
          <a:xfrm>
            <a:off x="5923375" y="2620975"/>
            <a:ext cx="49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alibri"/>
                <a:ea typeface="Calibri"/>
                <a:cs typeface="Calibri"/>
                <a:sym typeface="Calibri"/>
              </a:rPr>
              <a:t>vs.</a:t>
            </a:r>
            <a:endParaRPr b="1" sz="1800">
              <a:latin typeface="Calibri"/>
              <a:ea typeface="Calibri"/>
              <a:cs typeface="Calibri"/>
              <a:sym typeface="Calibri"/>
            </a:endParaRPr>
          </a:p>
        </p:txBody>
      </p:sp>
      <p:pic>
        <p:nvPicPr>
          <p:cNvPr id="163" name="Google Shape;163;p17"/>
          <p:cNvPicPr preferRelativeResize="0"/>
          <p:nvPr/>
        </p:nvPicPr>
        <p:blipFill>
          <a:blip r:embed="rId5">
            <a:alphaModFix/>
          </a:blip>
          <a:stretch>
            <a:fillRect/>
          </a:stretch>
        </p:blipFill>
        <p:spPr>
          <a:xfrm>
            <a:off x="5294443" y="2711600"/>
            <a:ext cx="158006" cy="314700"/>
          </a:xfrm>
          <a:prstGeom prst="rect">
            <a:avLst/>
          </a:prstGeom>
          <a:noFill/>
          <a:ln>
            <a:noFill/>
          </a:ln>
        </p:spPr>
      </p:pic>
      <p:pic>
        <p:nvPicPr>
          <p:cNvPr id="164" name="Google Shape;164;p17"/>
          <p:cNvPicPr preferRelativeResize="0"/>
          <p:nvPr/>
        </p:nvPicPr>
        <p:blipFill>
          <a:blip r:embed="rId5">
            <a:alphaModFix/>
          </a:blip>
          <a:stretch>
            <a:fillRect/>
          </a:stretch>
        </p:blipFill>
        <p:spPr>
          <a:xfrm>
            <a:off x="5446843" y="2711600"/>
            <a:ext cx="158006" cy="314700"/>
          </a:xfrm>
          <a:prstGeom prst="rect">
            <a:avLst/>
          </a:prstGeom>
          <a:noFill/>
          <a:ln>
            <a:noFill/>
          </a:ln>
        </p:spPr>
      </p:pic>
      <p:pic>
        <p:nvPicPr>
          <p:cNvPr id="165" name="Google Shape;165;p17"/>
          <p:cNvPicPr preferRelativeResize="0"/>
          <p:nvPr/>
        </p:nvPicPr>
        <p:blipFill>
          <a:blip r:embed="rId5">
            <a:alphaModFix/>
          </a:blip>
          <a:stretch>
            <a:fillRect/>
          </a:stretch>
        </p:blipFill>
        <p:spPr>
          <a:xfrm>
            <a:off x="5599243" y="2711600"/>
            <a:ext cx="158006" cy="314700"/>
          </a:xfrm>
          <a:prstGeom prst="rect">
            <a:avLst/>
          </a:prstGeom>
          <a:noFill/>
          <a:ln>
            <a:noFill/>
          </a:ln>
        </p:spPr>
      </p:pic>
      <p:pic>
        <p:nvPicPr>
          <p:cNvPr id="166" name="Google Shape;166;p17"/>
          <p:cNvPicPr preferRelativeResize="0"/>
          <p:nvPr/>
        </p:nvPicPr>
        <p:blipFill>
          <a:blip r:embed="rId5">
            <a:alphaModFix/>
          </a:blip>
          <a:stretch>
            <a:fillRect/>
          </a:stretch>
        </p:blipFill>
        <p:spPr>
          <a:xfrm>
            <a:off x="5751643" y="2711600"/>
            <a:ext cx="158006" cy="314700"/>
          </a:xfrm>
          <a:prstGeom prst="rect">
            <a:avLst/>
          </a:prstGeom>
          <a:noFill/>
          <a:ln>
            <a:noFill/>
          </a:ln>
        </p:spPr>
      </p:pic>
      <p:pic>
        <p:nvPicPr>
          <p:cNvPr id="167" name="Google Shape;167;p17"/>
          <p:cNvPicPr preferRelativeResize="0"/>
          <p:nvPr/>
        </p:nvPicPr>
        <p:blipFill>
          <a:blip r:embed="rId5">
            <a:alphaModFix/>
          </a:blip>
          <a:stretch>
            <a:fillRect/>
          </a:stretch>
        </p:blipFill>
        <p:spPr>
          <a:xfrm>
            <a:off x="6361243" y="2711600"/>
            <a:ext cx="158006" cy="314700"/>
          </a:xfrm>
          <a:prstGeom prst="rect">
            <a:avLst/>
          </a:prstGeom>
          <a:noFill/>
          <a:ln>
            <a:noFill/>
          </a:ln>
        </p:spPr>
      </p:pic>
      <p:pic>
        <p:nvPicPr>
          <p:cNvPr id="168" name="Google Shape;168;p17"/>
          <p:cNvPicPr preferRelativeResize="0"/>
          <p:nvPr/>
        </p:nvPicPr>
        <p:blipFill>
          <a:blip r:embed="rId5">
            <a:alphaModFix/>
          </a:blip>
          <a:stretch>
            <a:fillRect/>
          </a:stretch>
        </p:blipFill>
        <p:spPr>
          <a:xfrm>
            <a:off x="6513643" y="2711600"/>
            <a:ext cx="158005" cy="314700"/>
          </a:xfrm>
          <a:prstGeom prst="rect">
            <a:avLst/>
          </a:prstGeom>
          <a:noFill/>
          <a:ln>
            <a:noFill/>
          </a:ln>
        </p:spPr>
      </p:pic>
      <p:pic>
        <p:nvPicPr>
          <p:cNvPr id="169" name="Google Shape;169;p17"/>
          <p:cNvPicPr preferRelativeResize="0"/>
          <p:nvPr/>
        </p:nvPicPr>
        <p:blipFill>
          <a:blip r:embed="rId5">
            <a:alphaModFix/>
          </a:blip>
          <a:stretch>
            <a:fillRect/>
          </a:stretch>
        </p:blipFill>
        <p:spPr>
          <a:xfrm>
            <a:off x="6666043" y="2711600"/>
            <a:ext cx="158005" cy="314700"/>
          </a:xfrm>
          <a:prstGeom prst="rect">
            <a:avLst/>
          </a:prstGeom>
          <a:noFill/>
          <a:ln>
            <a:noFill/>
          </a:ln>
        </p:spPr>
      </p:pic>
      <p:pic>
        <p:nvPicPr>
          <p:cNvPr id="170" name="Google Shape;170;p17"/>
          <p:cNvPicPr preferRelativeResize="0"/>
          <p:nvPr/>
        </p:nvPicPr>
        <p:blipFill>
          <a:blip r:embed="rId6">
            <a:alphaModFix/>
          </a:blip>
          <a:stretch>
            <a:fillRect/>
          </a:stretch>
        </p:blipFill>
        <p:spPr>
          <a:xfrm>
            <a:off x="7097350" y="2721500"/>
            <a:ext cx="157999" cy="3150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285750" y="312200"/>
            <a:ext cx="7505700" cy="954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Getting Schooled</a:t>
            </a:r>
            <a:endParaRPr/>
          </a:p>
        </p:txBody>
      </p:sp>
      <p:sp>
        <p:nvSpPr>
          <p:cNvPr id="176" name="Google Shape;176;p18"/>
          <p:cNvSpPr txBox="1"/>
          <p:nvPr/>
        </p:nvSpPr>
        <p:spPr>
          <a:xfrm>
            <a:off x="639400" y="1372850"/>
            <a:ext cx="6093300" cy="27399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Calibri"/>
                <a:ea typeface="Calibri"/>
                <a:cs typeface="Calibri"/>
                <a:sym typeface="Calibri"/>
              </a:rPr>
              <a:t>Defining the term:</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Year round</a:t>
            </a:r>
            <a:endParaRPr>
              <a:latin typeface="Calibri"/>
              <a:ea typeface="Calibri"/>
              <a:cs typeface="Calibri"/>
              <a:sym typeface="Calibri"/>
            </a:endParaRPr>
          </a:p>
          <a:p>
            <a:pPr indent="457200" lvl="0" marL="45720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Single track vs. multitrack</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0" rtl="0" algn="l">
              <a:spcBef>
                <a:spcPts val="0"/>
              </a:spcBef>
              <a:spcAft>
                <a:spcPts val="0"/>
              </a:spcAft>
              <a:buNone/>
            </a:pPr>
            <a:r>
              <a:rPr b="1" lang="en" sz="1800">
                <a:latin typeface="Calibri"/>
                <a:ea typeface="Calibri"/>
                <a:cs typeface="Calibri"/>
                <a:sym typeface="Calibri"/>
              </a:rPr>
              <a:t>What problems are schools often trying to address?</a:t>
            </a:r>
            <a:endParaRPr b="1"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		Overcrowding</a:t>
            </a:r>
            <a:endParaRPr b="1"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		</a:t>
            </a:r>
            <a:endParaRPr b="1" sz="1800">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Achievement gap</a:t>
            </a:r>
            <a:endParaRPr>
              <a:latin typeface="Calibri"/>
              <a:ea typeface="Calibri"/>
              <a:cs typeface="Calibri"/>
              <a:sym typeface="Calibri"/>
            </a:endParaRPr>
          </a:p>
        </p:txBody>
      </p:sp>
      <p:pic>
        <p:nvPicPr>
          <p:cNvPr id="177" name="Google Shape;177;p18"/>
          <p:cNvPicPr preferRelativeResize="0"/>
          <p:nvPr/>
        </p:nvPicPr>
        <p:blipFill>
          <a:blip r:embed="rId3">
            <a:alphaModFix/>
          </a:blip>
          <a:stretch>
            <a:fillRect/>
          </a:stretch>
        </p:blipFill>
        <p:spPr>
          <a:xfrm>
            <a:off x="471825" y="3030247"/>
            <a:ext cx="459050" cy="213025"/>
          </a:xfrm>
          <a:prstGeom prst="rect">
            <a:avLst/>
          </a:prstGeom>
          <a:noFill/>
          <a:ln>
            <a:noFill/>
          </a:ln>
        </p:spPr>
      </p:pic>
      <p:pic>
        <p:nvPicPr>
          <p:cNvPr id="178" name="Google Shape;178;p18"/>
          <p:cNvPicPr preferRelativeResize="0"/>
          <p:nvPr/>
        </p:nvPicPr>
        <p:blipFill>
          <a:blip r:embed="rId4">
            <a:alphaModFix/>
          </a:blip>
          <a:stretch>
            <a:fillRect/>
          </a:stretch>
        </p:blipFill>
        <p:spPr>
          <a:xfrm rot="10800000">
            <a:off x="1030127" y="3144072"/>
            <a:ext cx="495073" cy="4950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285750" y="312200"/>
            <a:ext cx="7505700" cy="954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Getting Schooled</a:t>
            </a:r>
            <a:endParaRPr/>
          </a:p>
        </p:txBody>
      </p:sp>
      <p:sp>
        <p:nvSpPr>
          <p:cNvPr id="184" name="Google Shape;184;p19"/>
          <p:cNvSpPr txBox="1"/>
          <p:nvPr/>
        </p:nvSpPr>
        <p:spPr>
          <a:xfrm>
            <a:off x="639400" y="1372850"/>
            <a:ext cx="6093300" cy="28014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Calibri"/>
                <a:ea typeface="Calibri"/>
                <a:cs typeface="Calibri"/>
                <a:sym typeface="Calibri"/>
              </a:rPr>
              <a:t>Defining the term:</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Year round</a:t>
            </a:r>
            <a:endParaRPr>
              <a:latin typeface="Calibri"/>
              <a:ea typeface="Calibri"/>
              <a:cs typeface="Calibri"/>
              <a:sym typeface="Calibri"/>
            </a:endParaRPr>
          </a:p>
          <a:p>
            <a:pPr indent="457200" lvl="0" marL="45720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Single track vs. multitrack</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0" rtl="0" algn="l">
              <a:spcBef>
                <a:spcPts val="0"/>
              </a:spcBef>
              <a:spcAft>
                <a:spcPts val="0"/>
              </a:spcAft>
              <a:buNone/>
            </a:pPr>
            <a:r>
              <a:rPr b="1" lang="en" sz="1800">
                <a:latin typeface="Calibri"/>
                <a:ea typeface="Calibri"/>
                <a:cs typeface="Calibri"/>
                <a:sym typeface="Calibri"/>
              </a:rPr>
              <a:t>What problems are schools often trying to address?</a:t>
            </a:r>
            <a:endParaRPr b="1"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		</a:t>
            </a:r>
            <a:r>
              <a:rPr lang="en">
                <a:latin typeface="Calibri"/>
                <a:ea typeface="Calibri"/>
                <a:cs typeface="Calibri"/>
                <a:sym typeface="Calibri"/>
              </a:rPr>
              <a:t>Overcrowding</a:t>
            </a:r>
            <a:endParaRPr>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		</a:t>
            </a:r>
            <a:endParaRPr b="1" sz="1800">
              <a:latin typeface="Calibri"/>
              <a:ea typeface="Calibri"/>
              <a:cs typeface="Calibri"/>
              <a:sym typeface="Calibri"/>
            </a:endParaRPr>
          </a:p>
          <a:p>
            <a:pPr indent="457200" lvl="0" marL="457200" rtl="0" algn="l">
              <a:spcBef>
                <a:spcPts val="0"/>
              </a:spcBef>
              <a:spcAft>
                <a:spcPts val="0"/>
              </a:spcAft>
              <a:buNone/>
            </a:pPr>
            <a:r>
              <a:rPr b="1" lang="en" sz="1800">
                <a:latin typeface="Calibri"/>
                <a:ea typeface="Calibri"/>
                <a:cs typeface="Calibri"/>
                <a:sym typeface="Calibri"/>
              </a:rPr>
              <a:t>Achievement gap</a:t>
            </a:r>
            <a:endParaRPr b="1" sz="1800">
              <a:latin typeface="Calibri"/>
              <a:ea typeface="Calibri"/>
              <a:cs typeface="Calibri"/>
              <a:sym typeface="Calibri"/>
            </a:endParaRPr>
          </a:p>
        </p:txBody>
      </p:sp>
      <p:pic>
        <p:nvPicPr>
          <p:cNvPr id="185" name="Google Shape;185;p19"/>
          <p:cNvPicPr preferRelativeResize="0"/>
          <p:nvPr/>
        </p:nvPicPr>
        <p:blipFill>
          <a:blip r:embed="rId3">
            <a:alphaModFix/>
          </a:blip>
          <a:stretch>
            <a:fillRect/>
          </a:stretch>
        </p:blipFill>
        <p:spPr>
          <a:xfrm>
            <a:off x="471825" y="3037322"/>
            <a:ext cx="459050" cy="213025"/>
          </a:xfrm>
          <a:prstGeom prst="rect">
            <a:avLst/>
          </a:prstGeom>
          <a:noFill/>
          <a:ln>
            <a:noFill/>
          </a:ln>
        </p:spPr>
      </p:pic>
      <p:pic>
        <p:nvPicPr>
          <p:cNvPr id="186" name="Google Shape;186;p19"/>
          <p:cNvPicPr preferRelativeResize="0"/>
          <p:nvPr/>
        </p:nvPicPr>
        <p:blipFill>
          <a:blip r:embed="rId4">
            <a:alphaModFix/>
          </a:blip>
          <a:stretch>
            <a:fillRect/>
          </a:stretch>
        </p:blipFill>
        <p:spPr>
          <a:xfrm rot="10800000">
            <a:off x="1030127" y="3704030"/>
            <a:ext cx="495073" cy="4950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Question</a:t>
            </a:r>
            <a:endParaRPr/>
          </a:p>
        </p:txBody>
      </p:sp>
      <p:sp>
        <p:nvSpPr>
          <p:cNvPr id="192" name="Google Shape;192;p20"/>
          <p:cNvSpPr txBox="1"/>
          <p:nvPr/>
        </p:nvSpPr>
        <p:spPr>
          <a:xfrm>
            <a:off x="639400" y="1372850"/>
            <a:ext cx="7505700" cy="2401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800">
                <a:latin typeface="Calibri"/>
                <a:ea typeface="Calibri"/>
                <a:cs typeface="Calibri"/>
                <a:sym typeface="Calibri"/>
              </a:rPr>
              <a:t>In the US how do year round schools compare to those that are not?</a:t>
            </a:r>
            <a:endParaRPr b="1" sz="18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Dropout rate</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Cost per student</a:t>
            </a:r>
            <a:endParaRPr>
              <a:latin typeface="Calibri"/>
              <a:ea typeface="Calibri"/>
              <a:cs typeface="Calibri"/>
              <a:sym typeface="Calibri"/>
            </a:endParaRPr>
          </a:p>
          <a:p>
            <a:pPr indent="457200" lvl="0" marL="45720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Graduation rate</a:t>
            </a:r>
            <a:r>
              <a:rPr lang="en">
                <a:latin typeface="Calibri"/>
                <a:ea typeface="Calibri"/>
                <a:cs typeface="Calibri"/>
                <a:sym typeface="Calibri"/>
              </a:rPr>
              <a:t>	</a:t>
            </a:r>
            <a:endParaRPr>
              <a:latin typeface="Calibri"/>
              <a:ea typeface="Calibri"/>
              <a:cs typeface="Calibri"/>
              <a:sym typeface="Calibri"/>
            </a:endParaRPr>
          </a:p>
        </p:txBody>
      </p:sp>
      <p:pic>
        <p:nvPicPr>
          <p:cNvPr id="193" name="Google Shape;193;p20"/>
          <p:cNvPicPr preferRelativeResize="0"/>
          <p:nvPr/>
        </p:nvPicPr>
        <p:blipFill>
          <a:blip r:embed="rId3">
            <a:alphaModFix/>
          </a:blip>
          <a:stretch>
            <a:fillRect/>
          </a:stretch>
        </p:blipFill>
        <p:spPr>
          <a:xfrm>
            <a:off x="471825" y="1498966"/>
            <a:ext cx="459050" cy="21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2857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Question</a:t>
            </a:r>
            <a:endParaRPr/>
          </a:p>
        </p:txBody>
      </p:sp>
      <p:sp>
        <p:nvSpPr>
          <p:cNvPr id="199" name="Google Shape;199;p21"/>
          <p:cNvSpPr txBox="1"/>
          <p:nvPr/>
        </p:nvSpPr>
        <p:spPr>
          <a:xfrm>
            <a:off x="639400" y="1372850"/>
            <a:ext cx="6093300" cy="2401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Calibri"/>
                <a:ea typeface="Calibri"/>
                <a:cs typeface="Calibri"/>
                <a:sym typeface="Calibri"/>
              </a:rPr>
              <a:t>In the US how do year round schools compare to those that are not?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b="1" lang="en" sz="1800">
                <a:latin typeface="Calibri"/>
                <a:ea typeface="Calibri"/>
                <a:cs typeface="Calibri"/>
                <a:sym typeface="Calibri"/>
              </a:rPr>
              <a:t>Dropout rate</a:t>
            </a:r>
            <a:endParaRPr b="1" sz="1800">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Cost per student</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Graduation rate</a:t>
            </a:r>
            <a:r>
              <a:rPr lang="en">
                <a:latin typeface="Calibri"/>
                <a:ea typeface="Calibri"/>
                <a:cs typeface="Calibri"/>
                <a:sym typeface="Calibri"/>
              </a:rPr>
              <a:t>	</a:t>
            </a:r>
            <a:endParaRPr>
              <a:latin typeface="Calibri"/>
              <a:ea typeface="Calibri"/>
              <a:cs typeface="Calibri"/>
              <a:sym typeface="Calibri"/>
            </a:endParaRPr>
          </a:p>
        </p:txBody>
      </p:sp>
      <p:pic>
        <p:nvPicPr>
          <p:cNvPr id="200" name="Google Shape;200;p21"/>
          <p:cNvPicPr preferRelativeResize="0"/>
          <p:nvPr/>
        </p:nvPicPr>
        <p:blipFill>
          <a:blip r:embed="rId3">
            <a:alphaModFix/>
          </a:blip>
          <a:stretch>
            <a:fillRect/>
          </a:stretch>
        </p:blipFill>
        <p:spPr>
          <a:xfrm>
            <a:off x="471825" y="1498966"/>
            <a:ext cx="459050" cy="213025"/>
          </a:xfrm>
          <a:prstGeom prst="rect">
            <a:avLst/>
          </a:prstGeom>
          <a:noFill/>
          <a:ln>
            <a:noFill/>
          </a:ln>
        </p:spPr>
      </p:pic>
      <p:pic>
        <p:nvPicPr>
          <p:cNvPr id="201" name="Google Shape;201;p21"/>
          <p:cNvPicPr preferRelativeResize="0"/>
          <p:nvPr/>
        </p:nvPicPr>
        <p:blipFill>
          <a:blip r:embed="rId4">
            <a:alphaModFix/>
          </a:blip>
          <a:stretch>
            <a:fillRect/>
          </a:stretch>
        </p:blipFill>
        <p:spPr>
          <a:xfrm rot="10800000">
            <a:off x="877727" y="2005008"/>
            <a:ext cx="495073" cy="4950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