
<file path=[Content_Types].xml><?xml version="1.0" encoding="utf-8"?>
<Types xmlns="http://schemas.openxmlformats.org/package/2006/content-types">
  <Default Extension="fntdata" ContentType="application/x-fontdata"/>
  <Default Extension="jpg" ContentType="image/jpeg"/>
  <Default Extension="m4a" ContentType="audi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embeddedFontLst>
    <p:embeddedFont>
      <p:font typeface="Roboto" panose="02000000000000000000" pitchFamily="2"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7922"/>
    <p:restoredTop sz="94694"/>
  </p:normalViewPr>
  <p:slideViewPr>
    <p:cSldViewPr snapToGrid="0">
      <p:cViewPr varScale="1">
        <p:scale>
          <a:sx n="104" d="100"/>
          <a:sy n="104" d="100"/>
        </p:scale>
        <p:origin x="208" y="112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D31D789-AF19-4D3A-A579-6A1491D528EA}" type="doc">
      <dgm:prSet loTypeId="urn:microsoft.com/office/officeart/2005/8/layout/list1" loCatId="list" qsTypeId="urn:microsoft.com/office/officeart/2005/8/quickstyle/simple1" qsCatId="simple" csTypeId="urn:microsoft.com/office/officeart/2005/8/colors/accent1_2" csCatId="accent1"/>
      <dgm:spPr/>
      <dgm:t>
        <a:bodyPr/>
        <a:lstStyle/>
        <a:p>
          <a:endParaRPr lang="en-US"/>
        </a:p>
      </dgm:t>
    </dgm:pt>
    <dgm:pt modelId="{9FE50595-20F1-4CD6-A432-DD9142E23587}">
      <dgm:prSet/>
      <dgm:spPr/>
      <dgm:t>
        <a:bodyPr/>
        <a:lstStyle/>
        <a:p>
          <a:r>
            <a:rPr lang="en-US" b="0" i="0"/>
            <a:t>easier to interpret the model, </a:t>
          </a:r>
          <a:endParaRPr lang="en-US"/>
        </a:p>
      </dgm:t>
    </dgm:pt>
    <dgm:pt modelId="{09821900-10A3-49D6-9135-DFB6BEAAEFAF}" type="parTrans" cxnId="{9C49AE00-E907-42C2-9B2A-8F61AA9DE518}">
      <dgm:prSet/>
      <dgm:spPr/>
      <dgm:t>
        <a:bodyPr/>
        <a:lstStyle/>
        <a:p>
          <a:endParaRPr lang="en-US"/>
        </a:p>
      </dgm:t>
    </dgm:pt>
    <dgm:pt modelId="{A410DEA6-6123-45A3-B04F-23DA7340076F}" type="sibTrans" cxnId="{9C49AE00-E907-42C2-9B2A-8F61AA9DE518}">
      <dgm:prSet/>
      <dgm:spPr/>
      <dgm:t>
        <a:bodyPr/>
        <a:lstStyle/>
        <a:p>
          <a:endParaRPr lang="en-US"/>
        </a:p>
      </dgm:t>
    </dgm:pt>
    <dgm:pt modelId="{6B804882-8CBB-45DA-9536-F9A45A2CE7D2}">
      <dgm:prSet/>
      <dgm:spPr/>
      <dgm:t>
        <a:bodyPr/>
        <a:lstStyle/>
        <a:p>
          <a:r>
            <a:rPr lang="en-US" b="0" i="0"/>
            <a:t>Can handle numerical and categorical features</a:t>
          </a:r>
          <a:endParaRPr lang="en-US"/>
        </a:p>
      </dgm:t>
    </dgm:pt>
    <dgm:pt modelId="{442D371E-95CD-4219-9C81-BFE6787AF98D}" type="parTrans" cxnId="{D06F17F4-617E-42DB-B2C6-FF8DE6462A47}">
      <dgm:prSet/>
      <dgm:spPr/>
      <dgm:t>
        <a:bodyPr/>
        <a:lstStyle/>
        <a:p>
          <a:endParaRPr lang="en-US"/>
        </a:p>
      </dgm:t>
    </dgm:pt>
    <dgm:pt modelId="{8AD6AC8B-175D-43DB-A214-B78C33FE7FA4}" type="sibTrans" cxnId="{D06F17F4-617E-42DB-B2C6-FF8DE6462A47}">
      <dgm:prSet/>
      <dgm:spPr/>
      <dgm:t>
        <a:bodyPr/>
        <a:lstStyle/>
        <a:p>
          <a:endParaRPr lang="en-US"/>
        </a:p>
      </dgm:t>
    </dgm:pt>
    <dgm:pt modelId="{500F4DAE-4E5A-4F75-AD18-1CC9030BAB5D}">
      <dgm:prSet/>
      <dgm:spPr/>
      <dgm:t>
        <a:bodyPr/>
        <a:lstStyle/>
        <a:p>
          <a:r>
            <a:rPr lang="en-US" b="0" i="0"/>
            <a:t>No need for pre-processing like scaling</a:t>
          </a:r>
          <a:endParaRPr lang="en-US"/>
        </a:p>
      </dgm:t>
    </dgm:pt>
    <dgm:pt modelId="{61358E6F-EAF3-40CC-82A1-260FAC8F7F35}" type="parTrans" cxnId="{BD198575-7D82-416B-871D-0505C0A4D39A}">
      <dgm:prSet/>
      <dgm:spPr/>
      <dgm:t>
        <a:bodyPr/>
        <a:lstStyle/>
        <a:p>
          <a:endParaRPr lang="en-US"/>
        </a:p>
      </dgm:t>
    </dgm:pt>
    <dgm:pt modelId="{12EA67D3-D0C1-4F69-B7B2-91D302B14E30}" type="sibTrans" cxnId="{BD198575-7D82-416B-871D-0505C0A4D39A}">
      <dgm:prSet/>
      <dgm:spPr/>
      <dgm:t>
        <a:bodyPr/>
        <a:lstStyle/>
        <a:p>
          <a:endParaRPr lang="en-US"/>
        </a:p>
      </dgm:t>
    </dgm:pt>
    <dgm:pt modelId="{B5A06E96-A318-47D2-8C21-83C657DC56ED}">
      <dgm:prSet/>
      <dgm:spPr/>
      <dgm:t>
        <a:bodyPr/>
        <a:lstStyle/>
        <a:p>
          <a:r>
            <a:rPr lang="en-US" b="0" i="0"/>
            <a:t>Our Decision Tree model:</a:t>
          </a:r>
          <a:endParaRPr lang="en-US"/>
        </a:p>
      </dgm:t>
    </dgm:pt>
    <dgm:pt modelId="{F63D6F05-4692-4886-960C-9B2CCA256F19}" type="parTrans" cxnId="{CA86B43F-C362-44D9-9D45-F1939C42B675}">
      <dgm:prSet/>
      <dgm:spPr/>
      <dgm:t>
        <a:bodyPr/>
        <a:lstStyle/>
        <a:p>
          <a:endParaRPr lang="en-US"/>
        </a:p>
      </dgm:t>
    </dgm:pt>
    <dgm:pt modelId="{8C271B36-E117-443A-A0A8-4F7362CA9971}" type="sibTrans" cxnId="{CA86B43F-C362-44D9-9D45-F1939C42B675}">
      <dgm:prSet/>
      <dgm:spPr/>
      <dgm:t>
        <a:bodyPr/>
        <a:lstStyle/>
        <a:p>
          <a:endParaRPr lang="en-US"/>
        </a:p>
      </dgm:t>
    </dgm:pt>
    <dgm:pt modelId="{EC8FA64C-B668-4D95-8A67-66F3F42B8635}">
      <dgm:prSet/>
      <dgm:spPr/>
      <dgm:t>
        <a:bodyPr/>
        <a:lstStyle/>
        <a:p>
          <a:r>
            <a:rPr lang="en-US" b="0" i="0" dirty="0"/>
            <a:t>Worst performing classifier model</a:t>
          </a:r>
          <a:endParaRPr lang="en-US" dirty="0"/>
        </a:p>
      </dgm:t>
    </dgm:pt>
    <dgm:pt modelId="{7539DB87-3F0F-42FF-B5BD-FD4DE7ED2ABC}" type="parTrans" cxnId="{F96CF1F6-D00B-4D09-AC01-9B4E4DDF7B1B}">
      <dgm:prSet/>
      <dgm:spPr/>
      <dgm:t>
        <a:bodyPr/>
        <a:lstStyle/>
        <a:p>
          <a:endParaRPr lang="en-US"/>
        </a:p>
      </dgm:t>
    </dgm:pt>
    <dgm:pt modelId="{EDBA5CE9-92E2-46DE-BCD1-D0FBE9E192CC}" type="sibTrans" cxnId="{F96CF1F6-D00B-4D09-AC01-9B4E4DDF7B1B}">
      <dgm:prSet/>
      <dgm:spPr/>
      <dgm:t>
        <a:bodyPr/>
        <a:lstStyle/>
        <a:p>
          <a:endParaRPr lang="en-US"/>
        </a:p>
      </dgm:t>
    </dgm:pt>
    <dgm:pt modelId="{F884869E-39F6-43AC-8ADF-CBA4224495C1}">
      <dgm:prSet/>
      <dgm:spPr/>
      <dgm:t>
        <a:bodyPr/>
        <a:lstStyle/>
        <a:p>
          <a:r>
            <a:rPr lang="en-US" b="0" i="0"/>
            <a:t>.53 ROC area-under-the–curve score</a:t>
          </a:r>
          <a:endParaRPr lang="en-US"/>
        </a:p>
      </dgm:t>
    </dgm:pt>
    <dgm:pt modelId="{13F005E5-AF39-4BA9-BC75-E4BADB78D078}" type="parTrans" cxnId="{97BDA42F-F1D4-4651-9BE3-900BD9E1CCEF}">
      <dgm:prSet/>
      <dgm:spPr/>
      <dgm:t>
        <a:bodyPr/>
        <a:lstStyle/>
        <a:p>
          <a:endParaRPr lang="en-US"/>
        </a:p>
      </dgm:t>
    </dgm:pt>
    <dgm:pt modelId="{8D9A8358-A307-4AAC-B374-E20478BAC1F3}" type="sibTrans" cxnId="{97BDA42F-F1D4-4651-9BE3-900BD9E1CCEF}">
      <dgm:prSet/>
      <dgm:spPr/>
      <dgm:t>
        <a:bodyPr/>
        <a:lstStyle/>
        <a:p>
          <a:endParaRPr lang="en-US"/>
        </a:p>
      </dgm:t>
    </dgm:pt>
    <dgm:pt modelId="{627F048B-4D07-4B8F-B01F-14EC96369123}">
      <dgm:prSet/>
      <dgm:spPr/>
      <dgm:t>
        <a:bodyPr/>
        <a:lstStyle/>
        <a:p>
          <a:r>
            <a:rPr lang="en-US" b="0" i="0"/>
            <a:t>Relative to the other models had lower accuracy</a:t>
          </a:r>
          <a:endParaRPr lang="en-US"/>
        </a:p>
      </dgm:t>
    </dgm:pt>
    <dgm:pt modelId="{8C9BD884-659E-47DC-AAA1-8ACC3BA67754}" type="parTrans" cxnId="{D3CD6041-20B5-45BB-BB0D-2777E1808633}">
      <dgm:prSet/>
      <dgm:spPr/>
      <dgm:t>
        <a:bodyPr/>
        <a:lstStyle/>
        <a:p>
          <a:endParaRPr lang="en-US"/>
        </a:p>
      </dgm:t>
    </dgm:pt>
    <dgm:pt modelId="{17062233-FD47-47CB-8979-1BE52D97396E}" type="sibTrans" cxnId="{D3CD6041-20B5-45BB-BB0D-2777E1808633}">
      <dgm:prSet/>
      <dgm:spPr/>
      <dgm:t>
        <a:bodyPr/>
        <a:lstStyle/>
        <a:p>
          <a:endParaRPr lang="en-US"/>
        </a:p>
      </dgm:t>
    </dgm:pt>
    <dgm:pt modelId="{C8A07B2A-5897-174A-8951-351A9BF71560}" type="pres">
      <dgm:prSet presAssocID="{8D31D789-AF19-4D3A-A579-6A1491D528EA}" presName="linear" presStyleCnt="0">
        <dgm:presLayoutVars>
          <dgm:dir/>
          <dgm:animLvl val="lvl"/>
          <dgm:resizeHandles val="exact"/>
        </dgm:presLayoutVars>
      </dgm:prSet>
      <dgm:spPr/>
    </dgm:pt>
    <dgm:pt modelId="{B9C2DD9D-F543-3741-AA08-5AF17FC96C4B}" type="pres">
      <dgm:prSet presAssocID="{9FE50595-20F1-4CD6-A432-DD9142E23587}" presName="parentLin" presStyleCnt="0"/>
      <dgm:spPr/>
    </dgm:pt>
    <dgm:pt modelId="{FA391FFC-0770-8D46-BD89-91C48FBFA682}" type="pres">
      <dgm:prSet presAssocID="{9FE50595-20F1-4CD6-A432-DD9142E23587}" presName="parentLeftMargin" presStyleLbl="node1" presStyleIdx="0" presStyleCnt="4"/>
      <dgm:spPr/>
    </dgm:pt>
    <dgm:pt modelId="{FB30702B-C13D-B043-BAAB-38CAEAFC40AF}" type="pres">
      <dgm:prSet presAssocID="{9FE50595-20F1-4CD6-A432-DD9142E23587}" presName="parentText" presStyleLbl="node1" presStyleIdx="0" presStyleCnt="4">
        <dgm:presLayoutVars>
          <dgm:chMax val="0"/>
          <dgm:bulletEnabled val="1"/>
        </dgm:presLayoutVars>
      </dgm:prSet>
      <dgm:spPr/>
    </dgm:pt>
    <dgm:pt modelId="{4FFE362E-828C-7A4C-9848-61E07E949661}" type="pres">
      <dgm:prSet presAssocID="{9FE50595-20F1-4CD6-A432-DD9142E23587}" presName="negativeSpace" presStyleCnt="0"/>
      <dgm:spPr/>
    </dgm:pt>
    <dgm:pt modelId="{1C55BF91-335E-574A-BF1A-00F7044B056D}" type="pres">
      <dgm:prSet presAssocID="{9FE50595-20F1-4CD6-A432-DD9142E23587}" presName="childText" presStyleLbl="conFgAcc1" presStyleIdx="0" presStyleCnt="4">
        <dgm:presLayoutVars>
          <dgm:bulletEnabled val="1"/>
        </dgm:presLayoutVars>
      </dgm:prSet>
      <dgm:spPr/>
    </dgm:pt>
    <dgm:pt modelId="{80CB3D74-09CC-DE40-B7C7-A31EDC763DF9}" type="pres">
      <dgm:prSet presAssocID="{A410DEA6-6123-45A3-B04F-23DA7340076F}" presName="spaceBetweenRectangles" presStyleCnt="0"/>
      <dgm:spPr/>
    </dgm:pt>
    <dgm:pt modelId="{F4C306AA-19C4-564D-934E-5ECD96BC3238}" type="pres">
      <dgm:prSet presAssocID="{6B804882-8CBB-45DA-9536-F9A45A2CE7D2}" presName="parentLin" presStyleCnt="0"/>
      <dgm:spPr/>
    </dgm:pt>
    <dgm:pt modelId="{CA8D5EE9-A0B0-3E46-B77B-26668E893EE3}" type="pres">
      <dgm:prSet presAssocID="{6B804882-8CBB-45DA-9536-F9A45A2CE7D2}" presName="parentLeftMargin" presStyleLbl="node1" presStyleIdx="0" presStyleCnt="4"/>
      <dgm:spPr/>
    </dgm:pt>
    <dgm:pt modelId="{B2955793-C179-C84A-86AB-BC6998FBEB1C}" type="pres">
      <dgm:prSet presAssocID="{6B804882-8CBB-45DA-9536-F9A45A2CE7D2}" presName="parentText" presStyleLbl="node1" presStyleIdx="1" presStyleCnt="4">
        <dgm:presLayoutVars>
          <dgm:chMax val="0"/>
          <dgm:bulletEnabled val="1"/>
        </dgm:presLayoutVars>
      </dgm:prSet>
      <dgm:spPr/>
    </dgm:pt>
    <dgm:pt modelId="{902F6A1B-3F9C-F14D-AA14-5A3C4AC97031}" type="pres">
      <dgm:prSet presAssocID="{6B804882-8CBB-45DA-9536-F9A45A2CE7D2}" presName="negativeSpace" presStyleCnt="0"/>
      <dgm:spPr/>
    </dgm:pt>
    <dgm:pt modelId="{98C60F89-B477-BC40-9BC5-9BF8EFB1B26D}" type="pres">
      <dgm:prSet presAssocID="{6B804882-8CBB-45DA-9536-F9A45A2CE7D2}" presName="childText" presStyleLbl="conFgAcc1" presStyleIdx="1" presStyleCnt="4">
        <dgm:presLayoutVars>
          <dgm:bulletEnabled val="1"/>
        </dgm:presLayoutVars>
      </dgm:prSet>
      <dgm:spPr/>
    </dgm:pt>
    <dgm:pt modelId="{20E7F78F-DE7E-8E46-9637-57DDEA2776B8}" type="pres">
      <dgm:prSet presAssocID="{8AD6AC8B-175D-43DB-A214-B78C33FE7FA4}" presName="spaceBetweenRectangles" presStyleCnt="0"/>
      <dgm:spPr/>
    </dgm:pt>
    <dgm:pt modelId="{9F6F0AEC-6D19-1448-9834-A5763DF27256}" type="pres">
      <dgm:prSet presAssocID="{500F4DAE-4E5A-4F75-AD18-1CC9030BAB5D}" presName="parentLin" presStyleCnt="0"/>
      <dgm:spPr/>
    </dgm:pt>
    <dgm:pt modelId="{28F1E6EA-E9AF-734C-A7FC-105D89AED11C}" type="pres">
      <dgm:prSet presAssocID="{500F4DAE-4E5A-4F75-AD18-1CC9030BAB5D}" presName="parentLeftMargin" presStyleLbl="node1" presStyleIdx="1" presStyleCnt="4"/>
      <dgm:spPr/>
    </dgm:pt>
    <dgm:pt modelId="{5240B74B-F057-D641-A4C6-2BB9B24C55B0}" type="pres">
      <dgm:prSet presAssocID="{500F4DAE-4E5A-4F75-AD18-1CC9030BAB5D}" presName="parentText" presStyleLbl="node1" presStyleIdx="2" presStyleCnt="4">
        <dgm:presLayoutVars>
          <dgm:chMax val="0"/>
          <dgm:bulletEnabled val="1"/>
        </dgm:presLayoutVars>
      </dgm:prSet>
      <dgm:spPr/>
    </dgm:pt>
    <dgm:pt modelId="{DDD170B7-435B-7E45-BFC0-3171D04F024D}" type="pres">
      <dgm:prSet presAssocID="{500F4DAE-4E5A-4F75-AD18-1CC9030BAB5D}" presName="negativeSpace" presStyleCnt="0"/>
      <dgm:spPr/>
    </dgm:pt>
    <dgm:pt modelId="{A05F7CA0-923C-DD48-BD6C-7E9AF41D2627}" type="pres">
      <dgm:prSet presAssocID="{500F4DAE-4E5A-4F75-AD18-1CC9030BAB5D}" presName="childText" presStyleLbl="conFgAcc1" presStyleIdx="2" presStyleCnt="4">
        <dgm:presLayoutVars>
          <dgm:bulletEnabled val="1"/>
        </dgm:presLayoutVars>
      </dgm:prSet>
      <dgm:spPr/>
    </dgm:pt>
    <dgm:pt modelId="{FCCC9FA7-69FD-7A47-9ED5-2FA6B38CB946}" type="pres">
      <dgm:prSet presAssocID="{12EA67D3-D0C1-4F69-B7B2-91D302B14E30}" presName="spaceBetweenRectangles" presStyleCnt="0"/>
      <dgm:spPr/>
    </dgm:pt>
    <dgm:pt modelId="{124AC243-3A40-2D4F-B3B6-A3535FA3E084}" type="pres">
      <dgm:prSet presAssocID="{B5A06E96-A318-47D2-8C21-83C657DC56ED}" presName="parentLin" presStyleCnt="0"/>
      <dgm:spPr/>
    </dgm:pt>
    <dgm:pt modelId="{E722C2ED-5AD4-FB4D-B2C2-90B23114E2B1}" type="pres">
      <dgm:prSet presAssocID="{B5A06E96-A318-47D2-8C21-83C657DC56ED}" presName="parentLeftMargin" presStyleLbl="node1" presStyleIdx="2" presStyleCnt="4"/>
      <dgm:spPr/>
    </dgm:pt>
    <dgm:pt modelId="{D6FEDE16-27BC-6D4E-B98F-A978E46AE343}" type="pres">
      <dgm:prSet presAssocID="{B5A06E96-A318-47D2-8C21-83C657DC56ED}" presName="parentText" presStyleLbl="node1" presStyleIdx="3" presStyleCnt="4">
        <dgm:presLayoutVars>
          <dgm:chMax val="0"/>
          <dgm:bulletEnabled val="1"/>
        </dgm:presLayoutVars>
      </dgm:prSet>
      <dgm:spPr/>
    </dgm:pt>
    <dgm:pt modelId="{1770855D-D484-BD4A-9629-3725AAD13F81}" type="pres">
      <dgm:prSet presAssocID="{B5A06E96-A318-47D2-8C21-83C657DC56ED}" presName="negativeSpace" presStyleCnt="0"/>
      <dgm:spPr/>
    </dgm:pt>
    <dgm:pt modelId="{AFF797E6-0D42-8A4C-AB32-7D42ADA26C00}" type="pres">
      <dgm:prSet presAssocID="{B5A06E96-A318-47D2-8C21-83C657DC56ED}" presName="childText" presStyleLbl="conFgAcc1" presStyleIdx="3" presStyleCnt="4">
        <dgm:presLayoutVars>
          <dgm:bulletEnabled val="1"/>
        </dgm:presLayoutVars>
      </dgm:prSet>
      <dgm:spPr/>
    </dgm:pt>
  </dgm:ptLst>
  <dgm:cxnLst>
    <dgm:cxn modelId="{9C49AE00-E907-42C2-9B2A-8F61AA9DE518}" srcId="{8D31D789-AF19-4D3A-A579-6A1491D528EA}" destId="{9FE50595-20F1-4CD6-A432-DD9142E23587}" srcOrd="0" destOrd="0" parTransId="{09821900-10A3-49D6-9135-DFB6BEAAEFAF}" sibTransId="{A410DEA6-6123-45A3-B04F-23DA7340076F}"/>
    <dgm:cxn modelId="{1E54972E-9001-6346-8CD1-59529C511984}" type="presOf" srcId="{F884869E-39F6-43AC-8ADF-CBA4224495C1}" destId="{AFF797E6-0D42-8A4C-AB32-7D42ADA26C00}" srcOrd="0" destOrd="1" presId="urn:microsoft.com/office/officeart/2005/8/layout/list1"/>
    <dgm:cxn modelId="{24C4382F-4C6E-E944-B064-366AF9D83DDB}" type="presOf" srcId="{9FE50595-20F1-4CD6-A432-DD9142E23587}" destId="{FA391FFC-0770-8D46-BD89-91C48FBFA682}" srcOrd="0" destOrd="0" presId="urn:microsoft.com/office/officeart/2005/8/layout/list1"/>
    <dgm:cxn modelId="{97BDA42F-F1D4-4651-9BE3-900BD9E1CCEF}" srcId="{B5A06E96-A318-47D2-8C21-83C657DC56ED}" destId="{F884869E-39F6-43AC-8ADF-CBA4224495C1}" srcOrd="1" destOrd="0" parTransId="{13F005E5-AF39-4BA9-BC75-E4BADB78D078}" sibTransId="{8D9A8358-A307-4AAC-B374-E20478BAC1F3}"/>
    <dgm:cxn modelId="{88BADF36-83EA-D145-B495-65F09893B9BE}" type="presOf" srcId="{EC8FA64C-B668-4D95-8A67-66F3F42B8635}" destId="{AFF797E6-0D42-8A4C-AB32-7D42ADA26C00}" srcOrd="0" destOrd="0" presId="urn:microsoft.com/office/officeart/2005/8/layout/list1"/>
    <dgm:cxn modelId="{CA86B43F-C362-44D9-9D45-F1939C42B675}" srcId="{8D31D789-AF19-4D3A-A579-6A1491D528EA}" destId="{B5A06E96-A318-47D2-8C21-83C657DC56ED}" srcOrd="3" destOrd="0" parTransId="{F63D6F05-4692-4886-960C-9B2CCA256F19}" sibTransId="{8C271B36-E117-443A-A0A8-4F7362CA9971}"/>
    <dgm:cxn modelId="{D3CD6041-20B5-45BB-BB0D-2777E1808633}" srcId="{B5A06E96-A318-47D2-8C21-83C657DC56ED}" destId="{627F048B-4D07-4B8F-B01F-14EC96369123}" srcOrd="2" destOrd="0" parTransId="{8C9BD884-659E-47DC-AAA1-8ACC3BA67754}" sibTransId="{17062233-FD47-47CB-8979-1BE52D97396E}"/>
    <dgm:cxn modelId="{8898676C-CCC8-5E4B-8796-EC2AA61B4F30}" type="presOf" srcId="{6B804882-8CBB-45DA-9536-F9A45A2CE7D2}" destId="{CA8D5EE9-A0B0-3E46-B77B-26668E893EE3}" srcOrd="0" destOrd="0" presId="urn:microsoft.com/office/officeart/2005/8/layout/list1"/>
    <dgm:cxn modelId="{915F0A6E-D760-D048-B9D5-81442F170F4D}" type="presOf" srcId="{B5A06E96-A318-47D2-8C21-83C657DC56ED}" destId="{D6FEDE16-27BC-6D4E-B98F-A978E46AE343}" srcOrd="1" destOrd="0" presId="urn:microsoft.com/office/officeart/2005/8/layout/list1"/>
    <dgm:cxn modelId="{BE461A73-B1EA-4C49-AD72-5EEAE30C623D}" type="presOf" srcId="{500F4DAE-4E5A-4F75-AD18-1CC9030BAB5D}" destId="{28F1E6EA-E9AF-734C-A7FC-105D89AED11C}" srcOrd="0" destOrd="0" presId="urn:microsoft.com/office/officeart/2005/8/layout/list1"/>
    <dgm:cxn modelId="{52906A75-BFC4-5246-AC0F-45A55684611B}" type="presOf" srcId="{8D31D789-AF19-4D3A-A579-6A1491D528EA}" destId="{C8A07B2A-5897-174A-8951-351A9BF71560}" srcOrd="0" destOrd="0" presId="urn:microsoft.com/office/officeart/2005/8/layout/list1"/>
    <dgm:cxn modelId="{BD198575-7D82-416B-871D-0505C0A4D39A}" srcId="{8D31D789-AF19-4D3A-A579-6A1491D528EA}" destId="{500F4DAE-4E5A-4F75-AD18-1CC9030BAB5D}" srcOrd="2" destOrd="0" parTransId="{61358E6F-EAF3-40CC-82A1-260FAC8F7F35}" sibTransId="{12EA67D3-D0C1-4F69-B7B2-91D302B14E30}"/>
    <dgm:cxn modelId="{FEAFA487-513E-6A4B-9D5C-41031592EABD}" type="presOf" srcId="{627F048B-4D07-4B8F-B01F-14EC96369123}" destId="{AFF797E6-0D42-8A4C-AB32-7D42ADA26C00}" srcOrd="0" destOrd="2" presId="urn:microsoft.com/office/officeart/2005/8/layout/list1"/>
    <dgm:cxn modelId="{01CAFE8A-BCC9-0348-8042-F471767F7E39}" type="presOf" srcId="{B5A06E96-A318-47D2-8C21-83C657DC56ED}" destId="{E722C2ED-5AD4-FB4D-B2C2-90B23114E2B1}" srcOrd="0" destOrd="0" presId="urn:microsoft.com/office/officeart/2005/8/layout/list1"/>
    <dgm:cxn modelId="{822393AE-B1F3-F747-96E7-D7DC09002F07}" type="presOf" srcId="{9FE50595-20F1-4CD6-A432-DD9142E23587}" destId="{FB30702B-C13D-B043-BAAB-38CAEAFC40AF}" srcOrd="1" destOrd="0" presId="urn:microsoft.com/office/officeart/2005/8/layout/list1"/>
    <dgm:cxn modelId="{178941B4-47C5-A941-842F-ED5E6D7BD6EE}" type="presOf" srcId="{500F4DAE-4E5A-4F75-AD18-1CC9030BAB5D}" destId="{5240B74B-F057-D641-A4C6-2BB9B24C55B0}" srcOrd="1" destOrd="0" presId="urn:microsoft.com/office/officeart/2005/8/layout/list1"/>
    <dgm:cxn modelId="{695236CA-540A-FF4F-81F7-F652F1B0CA50}" type="presOf" srcId="{6B804882-8CBB-45DA-9536-F9A45A2CE7D2}" destId="{B2955793-C179-C84A-86AB-BC6998FBEB1C}" srcOrd="1" destOrd="0" presId="urn:microsoft.com/office/officeart/2005/8/layout/list1"/>
    <dgm:cxn modelId="{D06F17F4-617E-42DB-B2C6-FF8DE6462A47}" srcId="{8D31D789-AF19-4D3A-A579-6A1491D528EA}" destId="{6B804882-8CBB-45DA-9536-F9A45A2CE7D2}" srcOrd="1" destOrd="0" parTransId="{442D371E-95CD-4219-9C81-BFE6787AF98D}" sibTransId="{8AD6AC8B-175D-43DB-A214-B78C33FE7FA4}"/>
    <dgm:cxn modelId="{F96CF1F6-D00B-4D09-AC01-9B4E4DDF7B1B}" srcId="{B5A06E96-A318-47D2-8C21-83C657DC56ED}" destId="{EC8FA64C-B668-4D95-8A67-66F3F42B8635}" srcOrd="0" destOrd="0" parTransId="{7539DB87-3F0F-42FF-B5BD-FD4DE7ED2ABC}" sibTransId="{EDBA5CE9-92E2-46DE-BCD1-D0FBE9E192CC}"/>
    <dgm:cxn modelId="{959583E6-1F54-7E4F-99D6-183859E44431}" type="presParOf" srcId="{C8A07B2A-5897-174A-8951-351A9BF71560}" destId="{B9C2DD9D-F543-3741-AA08-5AF17FC96C4B}" srcOrd="0" destOrd="0" presId="urn:microsoft.com/office/officeart/2005/8/layout/list1"/>
    <dgm:cxn modelId="{C708834C-E568-3047-8CAA-2894DFECA800}" type="presParOf" srcId="{B9C2DD9D-F543-3741-AA08-5AF17FC96C4B}" destId="{FA391FFC-0770-8D46-BD89-91C48FBFA682}" srcOrd="0" destOrd="0" presId="urn:microsoft.com/office/officeart/2005/8/layout/list1"/>
    <dgm:cxn modelId="{04B62D10-F38B-5445-A6AA-5E7D4DCE610E}" type="presParOf" srcId="{B9C2DD9D-F543-3741-AA08-5AF17FC96C4B}" destId="{FB30702B-C13D-B043-BAAB-38CAEAFC40AF}" srcOrd="1" destOrd="0" presId="urn:microsoft.com/office/officeart/2005/8/layout/list1"/>
    <dgm:cxn modelId="{D1B15AD5-6028-ED49-9C54-497EBCBD8D28}" type="presParOf" srcId="{C8A07B2A-5897-174A-8951-351A9BF71560}" destId="{4FFE362E-828C-7A4C-9848-61E07E949661}" srcOrd="1" destOrd="0" presId="urn:microsoft.com/office/officeart/2005/8/layout/list1"/>
    <dgm:cxn modelId="{567EF8BF-7B6D-6547-86FF-350DF6312E76}" type="presParOf" srcId="{C8A07B2A-5897-174A-8951-351A9BF71560}" destId="{1C55BF91-335E-574A-BF1A-00F7044B056D}" srcOrd="2" destOrd="0" presId="urn:microsoft.com/office/officeart/2005/8/layout/list1"/>
    <dgm:cxn modelId="{51DB26AA-5410-2141-B674-93CC504C37B4}" type="presParOf" srcId="{C8A07B2A-5897-174A-8951-351A9BF71560}" destId="{80CB3D74-09CC-DE40-B7C7-A31EDC763DF9}" srcOrd="3" destOrd="0" presId="urn:microsoft.com/office/officeart/2005/8/layout/list1"/>
    <dgm:cxn modelId="{23ABF8D3-21E6-784A-AF46-D9B37226E667}" type="presParOf" srcId="{C8A07B2A-5897-174A-8951-351A9BF71560}" destId="{F4C306AA-19C4-564D-934E-5ECD96BC3238}" srcOrd="4" destOrd="0" presId="urn:microsoft.com/office/officeart/2005/8/layout/list1"/>
    <dgm:cxn modelId="{6F3A246B-E8BE-8942-B197-0B5253DE9EB7}" type="presParOf" srcId="{F4C306AA-19C4-564D-934E-5ECD96BC3238}" destId="{CA8D5EE9-A0B0-3E46-B77B-26668E893EE3}" srcOrd="0" destOrd="0" presId="urn:microsoft.com/office/officeart/2005/8/layout/list1"/>
    <dgm:cxn modelId="{035165F7-8B95-5B4C-B42B-DE2D472CFB3F}" type="presParOf" srcId="{F4C306AA-19C4-564D-934E-5ECD96BC3238}" destId="{B2955793-C179-C84A-86AB-BC6998FBEB1C}" srcOrd="1" destOrd="0" presId="urn:microsoft.com/office/officeart/2005/8/layout/list1"/>
    <dgm:cxn modelId="{B46B152B-5AF0-4542-84A4-69A6D9EF86DA}" type="presParOf" srcId="{C8A07B2A-5897-174A-8951-351A9BF71560}" destId="{902F6A1B-3F9C-F14D-AA14-5A3C4AC97031}" srcOrd="5" destOrd="0" presId="urn:microsoft.com/office/officeart/2005/8/layout/list1"/>
    <dgm:cxn modelId="{95A02443-BBB1-8C48-B46F-1E7A1E644A5A}" type="presParOf" srcId="{C8A07B2A-5897-174A-8951-351A9BF71560}" destId="{98C60F89-B477-BC40-9BC5-9BF8EFB1B26D}" srcOrd="6" destOrd="0" presId="urn:microsoft.com/office/officeart/2005/8/layout/list1"/>
    <dgm:cxn modelId="{24C3EDB9-3FE2-7D47-9BEB-C9214797A29C}" type="presParOf" srcId="{C8A07B2A-5897-174A-8951-351A9BF71560}" destId="{20E7F78F-DE7E-8E46-9637-57DDEA2776B8}" srcOrd="7" destOrd="0" presId="urn:microsoft.com/office/officeart/2005/8/layout/list1"/>
    <dgm:cxn modelId="{7AC7B2BE-DAAA-5D44-8ADD-6A72308F2DB8}" type="presParOf" srcId="{C8A07B2A-5897-174A-8951-351A9BF71560}" destId="{9F6F0AEC-6D19-1448-9834-A5763DF27256}" srcOrd="8" destOrd="0" presId="urn:microsoft.com/office/officeart/2005/8/layout/list1"/>
    <dgm:cxn modelId="{DC1D9D94-4022-E94B-8EEF-CDB57B87850C}" type="presParOf" srcId="{9F6F0AEC-6D19-1448-9834-A5763DF27256}" destId="{28F1E6EA-E9AF-734C-A7FC-105D89AED11C}" srcOrd="0" destOrd="0" presId="urn:microsoft.com/office/officeart/2005/8/layout/list1"/>
    <dgm:cxn modelId="{A574644B-7503-F34E-867E-B97118610391}" type="presParOf" srcId="{9F6F0AEC-6D19-1448-9834-A5763DF27256}" destId="{5240B74B-F057-D641-A4C6-2BB9B24C55B0}" srcOrd="1" destOrd="0" presId="urn:microsoft.com/office/officeart/2005/8/layout/list1"/>
    <dgm:cxn modelId="{4D5F797A-B0F4-D04C-A14E-0CD3A6455BF3}" type="presParOf" srcId="{C8A07B2A-5897-174A-8951-351A9BF71560}" destId="{DDD170B7-435B-7E45-BFC0-3171D04F024D}" srcOrd="9" destOrd="0" presId="urn:microsoft.com/office/officeart/2005/8/layout/list1"/>
    <dgm:cxn modelId="{29599504-493A-3A45-965D-5D10CC5E9530}" type="presParOf" srcId="{C8A07B2A-5897-174A-8951-351A9BF71560}" destId="{A05F7CA0-923C-DD48-BD6C-7E9AF41D2627}" srcOrd="10" destOrd="0" presId="urn:microsoft.com/office/officeart/2005/8/layout/list1"/>
    <dgm:cxn modelId="{B7756ED5-F97A-4D41-A5A3-1E4C669918E4}" type="presParOf" srcId="{C8A07B2A-5897-174A-8951-351A9BF71560}" destId="{FCCC9FA7-69FD-7A47-9ED5-2FA6B38CB946}" srcOrd="11" destOrd="0" presId="urn:microsoft.com/office/officeart/2005/8/layout/list1"/>
    <dgm:cxn modelId="{798E10C6-845F-1648-98F8-9FD10150380B}" type="presParOf" srcId="{C8A07B2A-5897-174A-8951-351A9BF71560}" destId="{124AC243-3A40-2D4F-B3B6-A3535FA3E084}" srcOrd="12" destOrd="0" presId="urn:microsoft.com/office/officeart/2005/8/layout/list1"/>
    <dgm:cxn modelId="{C84F470B-CAB9-C04C-BE46-3FF919DA6D5A}" type="presParOf" srcId="{124AC243-3A40-2D4F-B3B6-A3535FA3E084}" destId="{E722C2ED-5AD4-FB4D-B2C2-90B23114E2B1}" srcOrd="0" destOrd="0" presId="urn:microsoft.com/office/officeart/2005/8/layout/list1"/>
    <dgm:cxn modelId="{74E95C42-9AFC-8048-8F1A-3E0D3A1C0973}" type="presParOf" srcId="{124AC243-3A40-2D4F-B3B6-A3535FA3E084}" destId="{D6FEDE16-27BC-6D4E-B98F-A978E46AE343}" srcOrd="1" destOrd="0" presId="urn:microsoft.com/office/officeart/2005/8/layout/list1"/>
    <dgm:cxn modelId="{FEBB70C6-8CFE-F54F-BE06-39229F1859FD}" type="presParOf" srcId="{C8A07B2A-5897-174A-8951-351A9BF71560}" destId="{1770855D-D484-BD4A-9629-3725AAD13F81}" srcOrd="13" destOrd="0" presId="urn:microsoft.com/office/officeart/2005/8/layout/list1"/>
    <dgm:cxn modelId="{42F3F65D-0222-A34A-BE41-CBB8E3E86259}" type="presParOf" srcId="{C8A07B2A-5897-174A-8951-351A9BF71560}" destId="{AFF797E6-0D42-8A4C-AB32-7D42ADA26C00}" srcOrd="14" destOrd="0" presId="urn:microsoft.com/office/officeart/2005/8/layout/list1"/>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55BF91-335E-574A-BF1A-00F7044B056D}">
      <dsp:nvSpPr>
        <dsp:cNvPr id="0" name=""/>
        <dsp:cNvSpPr/>
      </dsp:nvSpPr>
      <dsp:spPr>
        <a:xfrm>
          <a:off x="0" y="313109"/>
          <a:ext cx="8520600" cy="352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B30702B-C13D-B043-BAAB-38CAEAFC40AF}">
      <dsp:nvSpPr>
        <dsp:cNvPr id="0" name=""/>
        <dsp:cNvSpPr/>
      </dsp:nvSpPr>
      <dsp:spPr>
        <a:xfrm>
          <a:off x="426030" y="106469"/>
          <a:ext cx="5964420" cy="4132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5441" tIns="0" rIns="225441" bIns="0" numCol="1" spcCol="1270" anchor="ctr" anchorCtr="0">
          <a:noAutofit/>
        </a:bodyPr>
        <a:lstStyle/>
        <a:p>
          <a:pPr marL="0" lvl="0" indent="0" algn="l" defTabSz="622300">
            <a:lnSpc>
              <a:spcPct val="90000"/>
            </a:lnSpc>
            <a:spcBef>
              <a:spcPct val="0"/>
            </a:spcBef>
            <a:spcAft>
              <a:spcPct val="35000"/>
            </a:spcAft>
            <a:buNone/>
          </a:pPr>
          <a:r>
            <a:rPr lang="en-US" sz="1400" b="0" i="0" kern="1200"/>
            <a:t>easier to interpret the model, </a:t>
          </a:r>
          <a:endParaRPr lang="en-US" sz="1400" kern="1200"/>
        </a:p>
      </dsp:txBody>
      <dsp:txXfrm>
        <a:off x="446205" y="126644"/>
        <a:ext cx="5924070" cy="372930"/>
      </dsp:txXfrm>
    </dsp:sp>
    <dsp:sp modelId="{98C60F89-B477-BC40-9BC5-9BF8EFB1B26D}">
      <dsp:nvSpPr>
        <dsp:cNvPr id="0" name=""/>
        <dsp:cNvSpPr/>
      </dsp:nvSpPr>
      <dsp:spPr>
        <a:xfrm>
          <a:off x="0" y="948150"/>
          <a:ext cx="8520600" cy="352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2955793-C179-C84A-86AB-BC6998FBEB1C}">
      <dsp:nvSpPr>
        <dsp:cNvPr id="0" name=""/>
        <dsp:cNvSpPr/>
      </dsp:nvSpPr>
      <dsp:spPr>
        <a:xfrm>
          <a:off x="426030" y="741509"/>
          <a:ext cx="5964420" cy="4132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5441" tIns="0" rIns="225441" bIns="0" numCol="1" spcCol="1270" anchor="ctr" anchorCtr="0">
          <a:noAutofit/>
        </a:bodyPr>
        <a:lstStyle/>
        <a:p>
          <a:pPr marL="0" lvl="0" indent="0" algn="l" defTabSz="622300">
            <a:lnSpc>
              <a:spcPct val="90000"/>
            </a:lnSpc>
            <a:spcBef>
              <a:spcPct val="0"/>
            </a:spcBef>
            <a:spcAft>
              <a:spcPct val="35000"/>
            </a:spcAft>
            <a:buNone/>
          </a:pPr>
          <a:r>
            <a:rPr lang="en-US" sz="1400" b="0" i="0" kern="1200"/>
            <a:t>Can handle numerical and categorical features</a:t>
          </a:r>
          <a:endParaRPr lang="en-US" sz="1400" kern="1200"/>
        </a:p>
      </dsp:txBody>
      <dsp:txXfrm>
        <a:off x="446205" y="761684"/>
        <a:ext cx="5924070" cy="372930"/>
      </dsp:txXfrm>
    </dsp:sp>
    <dsp:sp modelId="{A05F7CA0-923C-DD48-BD6C-7E9AF41D2627}">
      <dsp:nvSpPr>
        <dsp:cNvPr id="0" name=""/>
        <dsp:cNvSpPr/>
      </dsp:nvSpPr>
      <dsp:spPr>
        <a:xfrm>
          <a:off x="0" y="1583190"/>
          <a:ext cx="8520600" cy="352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240B74B-F057-D641-A4C6-2BB9B24C55B0}">
      <dsp:nvSpPr>
        <dsp:cNvPr id="0" name=""/>
        <dsp:cNvSpPr/>
      </dsp:nvSpPr>
      <dsp:spPr>
        <a:xfrm>
          <a:off x="426030" y="1376550"/>
          <a:ext cx="5964420" cy="4132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5441" tIns="0" rIns="225441" bIns="0" numCol="1" spcCol="1270" anchor="ctr" anchorCtr="0">
          <a:noAutofit/>
        </a:bodyPr>
        <a:lstStyle/>
        <a:p>
          <a:pPr marL="0" lvl="0" indent="0" algn="l" defTabSz="622300">
            <a:lnSpc>
              <a:spcPct val="90000"/>
            </a:lnSpc>
            <a:spcBef>
              <a:spcPct val="0"/>
            </a:spcBef>
            <a:spcAft>
              <a:spcPct val="35000"/>
            </a:spcAft>
            <a:buNone/>
          </a:pPr>
          <a:r>
            <a:rPr lang="en-US" sz="1400" b="0" i="0" kern="1200"/>
            <a:t>No need for pre-processing like scaling</a:t>
          </a:r>
          <a:endParaRPr lang="en-US" sz="1400" kern="1200"/>
        </a:p>
      </dsp:txBody>
      <dsp:txXfrm>
        <a:off x="446205" y="1396725"/>
        <a:ext cx="5924070" cy="372930"/>
      </dsp:txXfrm>
    </dsp:sp>
    <dsp:sp modelId="{AFF797E6-0D42-8A4C-AB32-7D42ADA26C00}">
      <dsp:nvSpPr>
        <dsp:cNvPr id="0" name=""/>
        <dsp:cNvSpPr/>
      </dsp:nvSpPr>
      <dsp:spPr>
        <a:xfrm>
          <a:off x="0" y="2218230"/>
          <a:ext cx="8520600" cy="10143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61293" tIns="291592" rIns="661293" bIns="99568" numCol="1" spcCol="1270" anchor="t" anchorCtr="0">
          <a:noAutofit/>
        </a:bodyPr>
        <a:lstStyle/>
        <a:p>
          <a:pPr marL="114300" lvl="1" indent="-114300" algn="l" defTabSz="622300">
            <a:lnSpc>
              <a:spcPct val="90000"/>
            </a:lnSpc>
            <a:spcBef>
              <a:spcPct val="0"/>
            </a:spcBef>
            <a:spcAft>
              <a:spcPct val="15000"/>
            </a:spcAft>
            <a:buChar char="•"/>
          </a:pPr>
          <a:r>
            <a:rPr lang="en-US" sz="1400" b="0" i="0" kern="1200" dirty="0"/>
            <a:t>Worst performing classifier model</a:t>
          </a:r>
          <a:endParaRPr lang="en-US" sz="1400" kern="1200" dirty="0"/>
        </a:p>
        <a:p>
          <a:pPr marL="114300" lvl="1" indent="-114300" algn="l" defTabSz="622300">
            <a:lnSpc>
              <a:spcPct val="90000"/>
            </a:lnSpc>
            <a:spcBef>
              <a:spcPct val="0"/>
            </a:spcBef>
            <a:spcAft>
              <a:spcPct val="15000"/>
            </a:spcAft>
            <a:buChar char="•"/>
          </a:pPr>
          <a:r>
            <a:rPr lang="en-US" sz="1400" b="0" i="0" kern="1200"/>
            <a:t>.53 ROC area-under-the–curve score</a:t>
          </a:r>
          <a:endParaRPr lang="en-US" sz="1400" kern="1200"/>
        </a:p>
        <a:p>
          <a:pPr marL="114300" lvl="1" indent="-114300" algn="l" defTabSz="622300">
            <a:lnSpc>
              <a:spcPct val="90000"/>
            </a:lnSpc>
            <a:spcBef>
              <a:spcPct val="0"/>
            </a:spcBef>
            <a:spcAft>
              <a:spcPct val="15000"/>
            </a:spcAft>
            <a:buChar char="•"/>
          </a:pPr>
          <a:r>
            <a:rPr lang="en-US" sz="1400" b="0" i="0" kern="1200"/>
            <a:t>Relative to the other models had lower accuracy</a:t>
          </a:r>
          <a:endParaRPr lang="en-US" sz="1400" kern="1200"/>
        </a:p>
      </dsp:txBody>
      <dsp:txXfrm>
        <a:off x="0" y="2218230"/>
        <a:ext cx="8520600" cy="1014300"/>
      </dsp:txXfrm>
    </dsp:sp>
    <dsp:sp modelId="{D6FEDE16-27BC-6D4E-B98F-A978E46AE343}">
      <dsp:nvSpPr>
        <dsp:cNvPr id="0" name=""/>
        <dsp:cNvSpPr/>
      </dsp:nvSpPr>
      <dsp:spPr>
        <a:xfrm>
          <a:off x="426030" y="2011590"/>
          <a:ext cx="5964420" cy="4132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5441" tIns="0" rIns="225441" bIns="0" numCol="1" spcCol="1270" anchor="ctr" anchorCtr="0">
          <a:noAutofit/>
        </a:bodyPr>
        <a:lstStyle/>
        <a:p>
          <a:pPr marL="0" lvl="0" indent="0" algn="l" defTabSz="622300">
            <a:lnSpc>
              <a:spcPct val="90000"/>
            </a:lnSpc>
            <a:spcBef>
              <a:spcPct val="0"/>
            </a:spcBef>
            <a:spcAft>
              <a:spcPct val="35000"/>
            </a:spcAft>
            <a:buNone/>
          </a:pPr>
          <a:r>
            <a:rPr lang="en-US" sz="1400" b="0" i="0" kern="1200"/>
            <a:t>Our Decision Tree model:</a:t>
          </a:r>
          <a:endParaRPr lang="en-US" sz="1400" kern="1200"/>
        </a:p>
      </dsp:txBody>
      <dsp:txXfrm>
        <a:off x="446205" y="2031765"/>
        <a:ext cx="5924070" cy="37293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11decc408a7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11decc408a7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11dce71cc06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11dce71cc06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1decc408a7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1decc408a7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11decc408a7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11decc408a7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11decc408a7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11decc408a7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1decc408a7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11decc408a7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11dce71cc06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11dce71cc06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11decc408a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11decc408a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f3b33daa17_0_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f3b33daa17_0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11decc408a7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11decc408a7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f3b33daa17_0_3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f3b33daa17_0_3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f3b33daa17_0_7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f3b33daa17_0_7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f3b33daa17_0_8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f3b33daa17_0_8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f3b33daa17_0_8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f3b33daa17_0_8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f3b33daa17_0_8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f3b33daa17_0_8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0"/>
              </a:spcBef>
              <a:spcAft>
                <a:spcPts val="0"/>
              </a:spcAft>
              <a:buClr>
                <a:schemeClr val="lt1"/>
              </a:buClr>
              <a:buSzPts val="1400"/>
              <a:buChar char="○"/>
              <a:defRPr>
                <a:solidFill>
                  <a:schemeClr val="lt1"/>
                </a:solidFill>
              </a:defRPr>
            </a:lvl2pPr>
            <a:lvl3pPr marL="1371600" lvl="2" indent="-317500" algn="ctr">
              <a:spcBef>
                <a:spcPts val="0"/>
              </a:spcBef>
              <a:spcAft>
                <a:spcPts val="0"/>
              </a:spcAft>
              <a:buClr>
                <a:schemeClr val="lt1"/>
              </a:buClr>
              <a:buSzPts val="1400"/>
              <a:buChar char="■"/>
              <a:defRPr>
                <a:solidFill>
                  <a:schemeClr val="lt1"/>
                </a:solidFill>
              </a:defRPr>
            </a:lvl3pPr>
            <a:lvl4pPr marL="1828800" lvl="3" indent="-317500" algn="ctr">
              <a:spcBef>
                <a:spcPts val="0"/>
              </a:spcBef>
              <a:spcAft>
                <a:spcPts val="0"/>
              </a:spcAft>
              <a:buClr>
                <a:schemeClr val="lt1"/>
              </a:buClr>
              <a:buSzPts val="1400"/>
              <a:buChar char="●"/>
              <a:defRPr>
                <a:solidFill>
                  <a:schemeClr val="lt1"/>
                </a:solidFill>
              </a:defRPr>
            </a:lvl4pPr>
            <a:lvl5pPr marL="2286000" lvl="4" indent="-317500" algn="ctr">
              <a:spcBef>
                <a:spcPts val="0"/>
              </a:spcBef>
              <a:spcAft>
                <a:spcPts val="0"/>
              </a:spcAft>
              <a:buClr>
                <a:schemeClr val="lt1"/>
              </a:buClr>
              <a:buSzPts val="1400"/>
              <a:buChar char="○"/>
              <a:defRPr>
                <a:solidFill>
                  <a:schemeClr val="lt1"/>
                </a:solidFill>
              </a:defRPr>
            </a:lvl5pPr>
            <a:lvl6pPr marL="2743200" lvl="5" indent="-317500" algn="ctr">
              <a:spcBef>
                <a:spcPts val="0"/>
              </a:spcBef>
              <a:spcAft>
                <a:spcPts val="0"/>
              </a:spcAft>
              <a:buClr>
                <a:schemeClr val="lt1"/>
              </a:buClr>
              <a:buSzPts val="1400"/>
              <a:buChar char="■"/>
              <a:defRPr>
                <a:solidFill>
                  <a:schemeClr val="lt1"/>
                </a:solidFill>
              </a:defRPr>
            </a:lvl6pPr>
            <a:lvl7pPr marL="3200400" lvl="6" indent="-317500" algn="ctr">
              <a:spcBef>
                <a:spcPts val="0"/>
              </a:spcBef>
              <a:spcAft>
                <a:spcPts val="0"/>
              </a:spcAft>
              <a:buClr>
                <a:schemeClr val="lt1"/>
              </a:buClr>
              <a:buSzPts val="1400"/>
              <a:buChar char="●"/>
              <a:defRPr>
                <a:solidFill>
                  <a:schemeClr val="lt1"/>
                </a:solidFill>
              </a:defRPr>
            </a:lvl7pPr>
            <a:lvl8pPr marL="3657600" lvl="7" indent="-317500" algn="ctr">
              <a:spcBef>
                <a:spcPts val="0"/>
              </a:spcBef>
              <a:spcAft>
                <a:spcPts val="0"/>
              </a:spcAft>
              <a:buClr>
                <a:schemeClr val="lt1"/>
              </a:buClr>
              <a:buSzPts val="1400"/>
              <a:buChar char="○"/>
              <a:defRPr>
                <a:solidFill>
                  <a:schemeClr val="lt1"/>
                </a:solidFill>
              </a:defRPr>
            </a:lvl8pPr>
            <a:lvl9pPr marL="4114800" lvl="8" indent="-317500" algn="ctr">
              <a:spcBef>
                <a:spcPts val="0"/>
              </a:spcBef>
              <a:spcAft>
                <a:spcPts val="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4a"/><Relationship Id="rId1" Type="http://schemas.microsoft.com/office/2007/relationships/media" Target="../media/media1.m4a"/><Relationship Id="rId5" Type="http://schemas.openxmlformats.org/officeDocument/2006/relationships/image" Target="../media/image1.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audio" Target="../media/media6.m4a"/><Relationship Id="rId1" Type="http://schemas.microsoft.com/office/2007/relationships/media" Target="../media/media6.m4a"/><Relationship Id="rId5" Type="http://schemas.openxmlformats.org/officeDocument/2006/relationships/image" Target="../media/image1.png"/><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audio" Target="../media/media7.m4a"/><Relationship Id="rId1" Type="http://schemas.microsoft.com/office/2007/relationships/media" Target="../media/media7.m4a"/><Relationship Id="rId6" Type="http://schemas.openxmlformats.org/officeDocument/2006/relationships/image" Target="../media/image1.png"/><Relationship Id="rId5" Type="http://schemas.openxmlformats.org/officeDocument/2006/relationships/image" Target="../media/image7.png"/><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slideLayout" Target="../slideLayouts/slideLayout3.xml"/><Relationship Id="rId7" Type="http://schemas.openxmlformats.org/officeDocument/2006/relationships/diagramLayout" Target="../diagrams/layout1.xml"/><Relationship Id="rId2" Type="http://schemas.openxmlformats.org/officeDocument/2006/relationships/audio" Target="../media/media8.m4a"/><Relationship Id="rId1" Type="http://schemas.microsoft.com/office/2007/relationships/media" Target="../media/media8.m4a"/><Relationship Id="rId6" Type="http://schemas.openxmlformats.org/officeDocument/2006/relationships/diagramData" Target="../diagrams/data1.xml"/><Relationship Id="rId5" Type="http://schemas.openxmlformats.org/officeDocument/2006/relationships/image" Target="../media/image1.png"/><Relationship Id="rId10" Type="http://schemas.microsoft.com/office/2007/relationships/diagramDrawing" Target="../diagrams/drawing1.xml"/><Relationship Id="rId4" Type="http://schemas.openxmlformats.org/officeDocument/2006/relationships/notesSlide" Target="../notesSlides/notesSlide12.xml"/><Relationship Id="rId9" Type="http://schemas.openxmlformats.org/officeDocument/2006/relationships/diagramColors" Target="../diagrams/colors1.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audio" Target="../media/media9.m4a"/><Relationship Id="rId1" Type="http://schemas.microsoft.com/office/2007/relationships/media" Target="../media/media9.m4a"/><Relationship Id="rId6" Type="http://schemas.openxmlformats.org/officeDocument/2006/relationships/image" Target="../media/image1.png"/><Relationship Id="rId5" Type="http://schemas.openxmlformats.org/officeDocument/2006/relationships/image" Target="../media/image8.png"/><Relationship Id="rId4"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audio" Target="../media/media10.m4a"/><Relationship Id="rId1" Type="http://schemas.microsoft.com/office/2007/relationships/media" Target="../media/media10.m4a"/><Relationship Id="rId5" Type="http://schemas.openxmlformats.org/officeDocument/2006/relationships/image" Target="../media/image1.png"/><Relationship Id="rId4"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audio" Target="../media/media11.m4a"/><Relationship Id="rId1" Type="http://schemas.microsoft.com/office/2007/relationships/media" Target="../media/media11.m4a"/><Relationship Id="rId5" Type="http://schemas.openxmlformats.org/officeDocument/2006/relationships/image" Target="../media/image1.png"/><Relationship Id="rId4"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audio" Target="../media/media12.m4a"/><Relationship Id="rId1" Type="http://schemas.microsoft.com/office/2007/relationships/media" Target="../media/media12.m4a"/><Relationship Id="rId5" Type="http://schemas.openxmlformats.org/officeDocument/2006/relationships/image" Target="../media/image1.png"/><Relationship Id="rId4"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audio" Target="../media/media2.m4a"/><Relationship Id="rId1" Type="http://schemas.microsoft.com/office/2007/relationships/media" Target="../media/media2.m4a"/><Relationship Id="rId6" Type="http://schemas.openxmlformats.org/officeDocument/2006/relationships/image" Target="../media/image1.png"/><Relationship Id="rId5" Type="http://schemas.openxmlformats.org/officeDocument/2006/relationships/hyperlink" Target="http://dx.doi.org/10.15585/mmwr.mm6618a5" TargetMode="Externa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audio" Target="../media/media3.m4a"/><Relationship Id="rId1" Type="http://schemas.microsoft.com/office/2007/relationships/media" Target="../media/media3.m4a"/><Relationship Id="rId5" Type="http://schemas.openxmlformats.org/officeDocument/2006/relationships/image" Target="../media/image1.png"/><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fedesoriano/stroke-prediction-dataset"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audio" Target="../media/media4.m4a"/><Relationship Id="rId1" Type="http://schemas.microsoft.com/office/2007/relationships/media" Target="../media/media4.m4a"/><Relationship Id="rId6" Type="http://schemas.openxmlformats.org/officeDocument/2006/relationships/image" Target="../media/image1.png"/><Relationship Id="rId5" Type="http://schemas.openxmlformats.org/officeDocument/2006/relationships/image" Target="../media/image2.png"/><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audio" Target="../media/media5.m4a"/><Relationship Id="rId1" Type="http://schemas.microsoft.com/office/2007/relationships/media" Target="../media/media5.m4a"/><Relationship Id="rId6" Type="http://schemas.openxmlformats.org/officeDocument/2006/relationships/image" Target="../media/image1.png"/><Relationship Id="rId5" Type="http://schemas.openxmlformats.org/officeDocument/2006/relationships/image" Target="../media/image4.jpg"/><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344250" y="1255400"/>
            <a:ext cx="8455500" cy="21468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latin typeface="Arial"/>
                <a:ea typeface="Arial"/>
                <a:cs typeface="Arial"/>
                <a:sym typeface="Arial"/>
              </a:rPr>
              <a:t>Predicting Strokes</a:t>
            </a:r>
            <a:endParaRPr>
              <a:latin typeface="Arial"/>
              <a:ea typeface="Arial"/>
              <a:cs typeface="Arial"/>
              <a:sym typeface="Arial"/>
            </a:endParaRPr>
          </a:p>
        </p:txBody>
      </p:sp>
      <p:sp>
        <p:nvSpPr>
          <p:cNvPr id="86" name="Google Shape;86;p13"/>
          <p:cNvSpPr txBox="1">
            <a:spLocks noGrp="1"/>
          </p:cNvSpPr>
          <p:nvPr>
            <p:ph type="subTitle" idx="1"/>
          </p:nvPr>
        </p:nvSpPr>
        <p:spPr>
          <a:xfrm>
            <a:off x="344250" y="3590250"/>
            <a:ext cx="4910100" cy="13974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
                <a:latin typeface="Arial"/>
                <a:ea typeface="Arial"/>
                <a:cs typeface="Arial"/>
                <a:sym typeface="Arial"/>
              </a:rPr>
              <a:t>Prediction and Data Analysis</a:t>
            </a:r>
            <a:endParaRPr>
              <a:latin typeface="Arial"/>
              <a:ea typeface="Arial"/>
              <a:cs typeface="Arial"/>
              <a:sym typeface="Arial"/>
            </a:endParaRPr>
          </a:p>
          <a:p>
            <a:pPr marL="0" lvl="0" indent="0" algn="l" rtl="0">
              <a:spcBef>
                <a:spcPts val="0"/>
              </a:spcBef>
              <a:spcAft>
                <a:spcPts val="0"/>
              </a:spcAft>
              <a:buClr>
                <a:schemeClr val="dk2"/>
              </a:buClr>
              <a:buSzPct val="52380"/>
              <a:buFont typeface="Arial"/>
              <a:buNone/>
            </a:pPr>
            <a:endParaRPr>
              <a:latin typeface="Arial"/>
              <a:ea typeface="Arial"/>
              <a:cs typeface="Arial"/>
              <a:sym typeface="Arial"/>
            </a:endParaRPr>
          </a:p>
          <a:p>
            <a:pPr marL="0" lvl="0" indent="0" algn="l" rtl="0">
              <a:spcBef>
                <a:spcPts val="0"/>
              </a:spcBef>
              <a:spcAft>
                <a:spcPts val="0"/>
              </a:spcAft>
              <a:buNone/>
            </a:pPr>
            <a:r>
              <a:rPr lang="en">
                <a:latin typeface="Arial"/>
                <a:ea typeface="Arial"/>
                <a:cs typeface="Arial"/>
                <a:sym typeface="Arial"/>
              </a:rPr>
              <a:t>Jacob Crawford</a:t>
            </a:r>
            <a:endParaRPr>
              <a:latin typeface="Arial"/>
              <a:ea typeface="Arial"/>
              <a:cs typeface="Arial"/>
              <a:sym typeface="Arial"/>
            </a:endParaRPr>
          </a:p>
          <a:p>
            <a:pPr marL="0" lvl="0" indent="0" algn="l" rtl="0">
              <a:spcBef>
                <a:spcPts val="0"/>
              </a:spcBef>
              <a:spcAft>
                <a:spcPts val="0"/>
              </a:spcAft>
              <a:buNone/>
            </a:pPr>
            <a:r>
              <a:rPr lang="en">
                <a:latin typeface="Arial"/>
                <a:ea typeface="Arial"/>
                <a:cs typeface="Arial"/>
                <a:sym typeface="Arial"/>
              </a:rPr>
              <a:t>Jaimi Patel </a:t>
            </a:r>
            <a:endParaRPr>
              <a:latin typeface="Arial"/>
              <a:ea typeface="Arial"/>
              <a:cs typeface="Arial"/>
              <a:sym typeface="Arial"/>
            </a:endParaRPr>
          </a:p>
          <a:p>
            <a:pPr marL="0" lvl="0" indent="0" algn="l" rtl="0">
              <a:spcBef>
                <a:spcPts val="0"/>
              </a:spcBef>
              <a:spcAft>
                <a:spcPts val="0"/>
              </a:spcAft>
              <a:buClr>
                <a:schemeClr val="dk2"/>
              </a:buClr>
              <a:buSzPct val="52380"/>
              <a:buFont typeface="Arial"/>
              <a:buNone/>
            </a:pPr>
            <a:r>
              <a:rPr lang="en">
                <a:latin typeface="Arial"/>
                <a:ea typeface="Arial"/>
                <a:cs typeface="Arial"/>
                <a:sym typeface="Arial"/>
              </a:rPr>
              <a:t>Seif Abuhashish</a:t>
            </a:r>
            <a:endParaRPr>
              <a:latin typeface="Arial"/>
              <a:ea typeface="Arial"/>
              <a:cs typeface="Arial"/>
              <a:sym typeface="Arial"/>
            </a:endParaRPr>
          </a:p>
        </p:txBody>
      </p:sp>
      <p:pic>
        <p:nvPicPr>
          <p:cNvPr id="2" name="Audio Recording Mar 20, 2022 at 2:06:37 PM" descr="Audio Recording Mar 20, 2022 at 2:06:37 PM">
            <a:hlinkClick r:id="" action="ppaction://media"/>
            <a:extLst>
              <a:ext uri="{FF2B5EF4-FFF2-40B4-BE49-F238E27FC236}">
                <a16:creationId xmlns:a16="http://schemas.microsoft.com/office/drawing/2014/main" id="{F85D90AC-B2A8-F049-A7EB-F39446B419D1}"/>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4165600" y="2165350"/>
            <a:ext cx="812800" cy="8128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2608"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Unsupervised Learning	</a:t>
            </a:r>
            <a:endParaRPr/>
          </a:p>
        </p:txBody>
      </p:sp>
      <p:sp>
        <p:nvSpPr>
          <p:cNvPr id="145" name="Google Shape;145;p22"/>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457200" lvl="0" indent="0" algn="l" rtl="0">
              <a:spcBef>
                <a:spcPts val="0"/>
              </a:spcBef>
              <a:spcAft>
                <a:spcPts val="0"/>
              </a:spcAft>
              <a:buNone/>
            </a:pPr>
            <a:r>
              <a:rPr lang="en"/>
              <a:t>Using KMeans Clustering to explore the data</a:t>
            </a:r>
            <a:endParaRPr/>
          </a:p>
          <a:p>
            <a:pPr marL="457200" lvl="0" indent="-342900" algn="l" rtl="0">
              <a:spcBef>
                <a:spcPts val="1200"/>
              </a:spcBef>
              <a:spcAft>
                <a:spcPts val="0"/>
              </a:spcAft>
              <a:buSzPts val="1800"/>
              <a:buChar char="●"/>
            </a:pPr>
            <a:r>
              <a:rPr lang="en"/>
              <a:t>Created a KMeans clustering model with 2 clusters fit to the training set</a:t>
            </a:r>
            <a:endParaRPr/>
          </a:p>
          <a:p>
            <a:pPr marL="457200" lvl="0" indent="-342900" algn="l" rtl="0">
              <a:spcBef>
                <a:spcPts val="0"/>
              </a:spcBef>
              <a:spcAft>
                <a:spcPts val="0"/>
              </a:spcAft>
              <a:buSzPts val="1800"/>
              <a:buChar char="●"/>
            </a:pPr>
            <a:r>
              <a:rPr lang="en"/>
              <a:t>Do the clusters show some way of predicting stroke ? </a:t>
            </a:r>
            <a:endParaRPr/>
          </a:p>
          <a:p>
            <a:pPr marL="914400" lvl="1" indent="-317500" algn="l" rtl="0">
              <a:spcBef>
                <a:spcPts val="0"/>
              </a:spcBef>
              <a:spcAft>
                <a:spcPts val="0"/>
              </a:spcAft>
              <a:buSzPts val="1400"/>
              <a:buChar char="○"/>
            </a:pPr>
            <a:r>
              <a:rPr lang="en"/>
              <a:t>No</a:t>
            </a:r>
            <a:endParaRPr/>
          </a:p>
          <a:p>
            <a:pPr marL="457200" lvl="0" indent="-342900" algn="l" rtl="0">
              <a:spcBef>
                <a:spcPts val="0"/>
              </a:spcBef>
              <a:spcAft>
                <a:spcPts val="0"/>
              </a:spcAft>
              <a:buSzPts val="1800"/>
              <a:buChar char="●"/>
            </a:pPr>
            <a:r>
              <a:rPr lang="en"/>
              <a:t>Very low completeness score</a:t>
            </a:r>
            <a:endParaRPr/>
          </a:p>
          <a:p>
            <a:pPr marL="457200" lvl="0" indent="-342900" algn="l" rtl="0">
              <a:spcBef>
                <a:spcPts val="0"/>
              </a:spcBef>
              <a:spcAft>
                <a:spcPts val="0"/>
              </a:spcAft>
              <a:buSzPts val="1800"/>
              <a:buChar char="●"/>
            </a:pPr>
            <a:r>
              <a:rPr lang="en"/>
              <a:t>Very low homogeneity score</a:t>
            </a:r>
            <a:endParaRPr/>
          </a:p>
          <a:p>
            <a:pPr marL="457200" lvl="0" indent="-342900" algn="l" rtl="0">
              <a:spcBef>
                <a:spcPts val="0"/>
              </a:spcBef>
              <a:spcAft>
                <a:spcPts val="0"/>
              </a:spcAft>
              <a:buSzPts val="1800"/>
              <a:buChar char="●"/>
            </a:pPr>
            <a:r>
              <a:rPr lang="en"/>
              <a:t>KMeans had a low accuracy compared to the supervised learning algorithm models </a:t>
            </a:r>
            <a:endParaRPr/>
          </a:p>
        </p:txBody>
      </p:sp>
      <p:pic>
        <p:nvPicPr>
          <p:cNvPr id="2" name="Audio Recording Mar 20, 2022 at 1:30:46 PM" descr="Audio Recording Mar 20, 2022 at 1:30:46 PM">
            <a:hlinkClick r:id="" action="ppaction://media"/>
            <a:extLst>
              <a:ext uri="{FF2B5EF4-FFF2-40B4-BE49-F238E27FC236}">
                <a16:creationId xmlns:a16="http://schemas.microsoft.com/office/drawing/2014/main" id="{C28A872E-D1ED-B64C-BA39-AA935DC926F7}"/>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4165600" y="2165350"/>
            <a:ext cx="812800" cy="8128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40896"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3"/>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Using Logistic Regression		</a:t>
            </a:r>
            <a:endParaRPr/>
          </a:p>
        </p:txBody>
      </p:sp>
      <p:sp>
        <p:nvSpPr>
          <p:cNvPr id="151" name="Google Shape;151;p23"/>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457200" lvl="0" indent="-228600" algn="l" rtl="0">
              <a:spcBef>
                <a:spcPts val="1200"/>
              </a:spcBef>
              <a:spcAft>
                <a:spcPts val="0"/>
              </a:spcAft>
              <a:buClr>
                <a:srgbClr val="000000"/>
              </a:buClr>
              <a:buSzPts val="1100"/>
              <a:buFont typeface="Arial"/>
              <a:buNone/>
            </a:pPr>
            <a:r>
              <a:rPr lang="en" sz="1900">
                <a:solidFill>
                  <a:srgbClr val="000000"/>
                </a:solidFill>
                <a:highlight>
                  <a:srgbClr val="FFFFFF"/>
                </a:highlight>
                <a:latin typeface="Arial"/>
                <a:ea typeface="Arial"/>
                <a:cs typeface="Arial"/>
                <a:sym typeface="Arial"/>
              </a:rPr>
              <a:t>Logistic regression models the probability of some event occurring as a</a:t>
            </a:r>
            <a:br>
              <a:rPr lang="en" sz="1900">
                <a:solidFill>
                  <a:srgbClr val="000000"/>
                </a:solidFill>
                <a:highlight>
                  <a:srgbClr val="FFFFFF"/>
                </a:highlight>
                <a:latin typeface="Arial"/>
                <a:ea typeface="Arial"/>
                <a:cs typeface="Arial"/>
                <a:sym typeface="Arial"/>
              </a:rPr>
            </a:br>
            <a:r>
              <a:rPr lang="en" sz="1900">
                <a:solidFill>
                  <a:srgbClr val="000000"/>
                </a:solidFill>
                <a:highlight>
                  <a:srgbClr val="FFFFFF"/>
                </a:highlight>
                <a:latin typeface="Arial"/>
                <a:ea typeface="Arial"/>
                <a:cs typeface="Arial"/>
                <a:sym typeface="Arial"/>
              </a:rPr>
              <a:t>linear function of a set of predictor variables. In our study we wanted to predict whether or not someone would have a stroke given their attributes.</a:t>
            </a:r>
            <a:endParaRPr sz="1900">
              <a:solidFill>
                <a:srgbClr val="000000"/>
              </a:solidFill>
              <a:highlight>
                <a:srgbClr val="FFFFFF"/>
              </a:highlight>
              <a:latin typeface="Arial"/>
              <a:ea typeface="Arial"/>
              <a:cs typeface="Arial"/>
              <a:sym typeface="Arial"/>
            </a:endParaRPr>
          </a:p>
          <a:p>
            <a:pPr marL="457200" lvl="0" indent="-228600" algn="l" rtl="0">
              <a:spcBef>
                <a:spcPts val="0"/>
              </a:spcBef>
              <a:spcAft>
                <a:spcPts val="0"/>
              </a:spcAft>
              <a:buClr>
                <a:srgbClr val="000000"/>
              </a:buClr>
              <a:buSzPts val="1900"/>
              <a:buFont typeface="Arial"/>
              <a:buNone/>
            </a:pPr>
            <a:r>
              <a:rPr lang="en" sz="1900">
                <a:solidFill>
                  <a:srgbClr val="000000"/>
                </a:solidFill>
                <a:highlight>
                  <a:srgbClr val="FFFFFF"/>
                </a:highlight>
                <a:latin typeface="Arial"/>
                <a:ea typeface="Arial"/>
                <a:cs typeface="Arial"/>
                <a:sym typeface="Arial"/>
              </a:rPr>
              <a:t>Accuracy rating: .95 </a:t>
            </a:r>
            <a:endParaRPr sz="1900">
              <a:solidFill>
                <a:srgbClr val="000000"/>
              </a:solidFill>
              <a:highlight>
                <a:srgbClr val="FFFFFF"/>
              </a:highlight>
              <a:latin typeface="Arial"/>
              <a:ea typeface="Arial"/>
              <a:cs typeface="Arial"/>
              <a:sym typeface="Arial"/>
            </a:endParaRPr>
          </a:p>
          <a:p>
            <a:pPr marL="457200" lvl="0" indent="-228600" algn="l" rtl="0">
              <a:spcBef>
                <a:spcPts val="0"/>
              </a:spcBef>
              <a:spcAft>
                <a:spcPts val="0"/>
              </a:spcAft>
              <a:buClr>
                <a:srgbClr val="000000"/>
              </a:buClr>
              <a:buSzPts val="1900"/>
              <a:buFont typeface="Arial"/>
              <a:buNone/>
            </a:pPr>
            <a:r>
              <a:rPr lang="en" sz="1900">
                <a:solidFill>
                  <a:srgbClr val="000000"/>
                </a:solidFill>
                <a:highlight>
                  <a:srgbClr val="FFFFFF"/>
                </a:highlight>
                <a:latin typeface="Arial"/>
                <a:ea typeface="Arial"/>
                <a:cs typeface="Arial"/>
                <a:sym typeface="Arial"/>
              </a:rPr>
              <a:t>AUC = 0.83</a:t>
            </a:r>
            <a:endParaRPr sz="1900">
              <a:solidFill>
                <a:srgbClr val="000000"/>
              </a:solidFill>
              <a:highlight>
                <a:srgbClr val="FFFFFF"/>
              </a:highlight>
              <a:latin typeface="Arial"/>
              <a:ea typeface="Arial"/>
              <a:cs typeface="Arial"/>
              <a:sym typeface="Arial"/>
            </a:endParaRPr>
          </a:p>
          <a:p>
            <a:pPr marL="0" lvl="0" indent="0" algn="l" rtl="0">
              <a:spcBef>
                <a:spcPts val="1200"/>
              </a:spcBef>
              <a:spcAft>
                <a:spcPts val="1200"/>
              </a:spcAft>
              <a:buNone/>
            </a:pPr>
            <a:r>
              <a:rPr lang="en"/>
              <a:t>	</a:t>
            </a:r>
            <a:endParaRPr/>
          </a:p>
        </p:txBody>
      </p:sp>
      <p:pic>
        <p:nvPicPr>
          <p:cNvPr id="152" name="Google Shape;152;p23"/>
          <p:cNvPicPr preferRelativeResize="0"/>
          <p:nvPr/>
        </p:nvPicPr>
        <p:blipFill>
          <a:blip r:embed="rId5">
            <a:alphaModFix/>
          </a:blip>
          <a:stretch>
            <a:fillRect/>
          </a:stretch>
        </p:blipFill>
        <p:spPr>
          <a:xfrm>
            <a:off x="4375955" y="2571750"/>
            <a:ext cx="2795971" cy="1997125"/>
          </a:xfrm>
          <a:prstGeom prst="rect">
            <a:avLst/>
          </a:prstGeom>
          <a:noFill/>
          <a:ln>
            <a:noFill/>
          </a:ln>
        </p:spPr>
      </p:pic>
      <p:pic>
        <p:nvPicPr>
          <p:cNvPr id="2" name="Audio Recording Mar 20, 2022 at 1:31:37 PM" descr="Audio Recording Mar 20, 2022 at 1:31:37 PM">
            <a:hlinkClick r:id="" action="ppaction://media"/>
            <a:extLst>
              <a:ext uri="{FF2B5EF4-FFF2-40B4-BE49-F238E27FC236}">
                <a16:creationId xmlns:a16="http://schemas.microsoft.com/office/drawing/2014/main" id="{63822A52-A861-EC43-BD8B-9C10EBC2F8E5}"/>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4165600" y="2165350"/>
            <a:ext cx="812800" cy="8128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29888"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Decision Tree Model Benefits	</a:t>
            </a:r>
            <a:endParaRPr/>
          </a:p>
        </p:txBody>
      </p:sp>
      <p:pic>
        <p:nvPicPr>
          <p:cNvPr id="2" name="Audio Recording Mar 20, 2022 at 1:32:23 PM" descr="Audio Recording Mar 20, 2022 at 1:32:23 PM">
            <a:hlinkClick r:id="" action="ppaction://media"/>
            <a:extLst>
              <a:ext uri="{FF2B5EF4-FFF2-40B4-BE49-F238E27FC236}">
                <a16:creationId xmlns:a16="http://schemas.microsoft.com/office/drawing/2014/main" id="{33D8FD90-55EB-BE40-BFEC-58BA27DDA21B}"/>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4165600" y="2165350"/>
            <a:ext cx="812800" cy="812800"/>
          </a:xfrm>
          <a:prstGeom prst="rect">
            <a:avLst/>
          </a:prstGeom>
        </p:spPr>
      </p:pic>
      <p:graphicFrame>
        <p:nvGraphicFramePr>
          <p:cNvPr id="160" name="Google Shape;158;p24">
            <a:extLst>
              <a:ext uri="{FF2B5EF4-FFF2-40B4-BE49-F238E27FC236}">
                <a16:creationId xmlns:a16="http://schemas.microsoft.com/office/drawing/2014/main" id="{A969BB46-E14C-7E83-ADEE-23657F614852}"/>
              </a:ext>
            </a:extLst>
          </p:cNvPr>
          <p:cNvGraphicFramePr/>
          <p:nvPr/>
        </p:nvGraphicFramePr>
        <p:xfrm>
          <a:off x="311700" y="1229875"/>
          <a:ext cx="8520600" cy="333900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6992"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K Nearest Neighbor Model</a:t>
            </a:r>
            <a:endParaRPr/>
          </a:p>
        </p:txBody>
      </p:sp>
      <p:sp>
        <p:nvSpPr>
          <p:cNvPr id="164" name="Google Shape;164;p25"/>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AutoNum type="arabicPeriod"/>
            </a:pPr>
            <a:r>
              <a:rPr lang="en"/>
              <a:t>Made several KNN models with different values of K (1-40) and evaluated each of their error rate</a:t>
            </a:r>
            <a:endParaRPr/>
          </a:p>
          <a:p>
            <a:pPr marL="457200" lvl="0" indent="-342900" algn="l" rtl="0">
              <a:spcBef>
                <a:spcPts val="0"/>
              </a:spcBef>
              <a:spcAft>
                <a:spcPts val="0"/>
              </a:spcAft>
              <a:buSzPts val="1800"/>
              <a:buAutoNum type="arabicPeriod"/>
            </a:pPr>
            <a:endParaRPr/>
          </a:p>
        </p:txBody>
      </p:sp>
      <p:pic>
        <p:nvPicPr>
          <p:cNvPr id="165" name="Google Shape;165;p25"/>
          <p:cNvPicPr preferRelativeResize="0"/>
          <p:nvPr/>
        </p:nvPicPr>
        <p:blipFill>
          <a:blip r:embed="rId5">
            <a:alphaModFix/>
          </a:blip>
          <a:stretch>
            <a:fillRect/>
          </a:stretch>
        </p:blipFill>
        <p:spPr>
          <a:xfrm>
            <a:off x="885900" y="1953938"/>
            <a:ext cx="3062000" cy="1890875"/>
          </a:xfrm>
          <a:prstGeom prst="rect">
            <a:avLst/>
          </a:prstGeom>
          <a:noFill/>
          <a:ln>
            <a:noFill/>
          </a:ln>
        </p:spPr>
      </p:pic>
      <p:pic>
        <p:nvPicPr>
          <p:cNvPr id="2" name="Audio Recording Mar 20, 2022 at 1:34:41 PM" descr="Audio Recording Mar 20, 2022 at 1:34:41 PM">
            <a:hlinkClick r:id="" action="ppaction://media"/>
            <a:extLst>
              <a:ext uri="{FF2B5EF4-FFF2-40B4-BE49-F238E27FC236}">
                <a16:creationId xmlns:a16="http://schemas.microsoft.com/office/drawing/2014/main" id="{CDC3DD9D-6AAC-6042-898A-F527712C6CFC}"/>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4165600" y="2165350"/>
            <a:ext cx="812800" cy="8128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65408"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6"/>
          <p:cNvSpPr txBox="1">
            <a:spLocks noGrp="1"/>
          </p:cNvSpPr>
          <p:nvPr>
            <p:ph type="title"/>
          </p:nvPr>
        </p:nvSpPr>
        <p:spPr>
          <a:xfrm>
            <a:off x="265500" y="1151100"/>
            <a:ext cx="4045200" cy="1564500"/>
          </a:xfrm>
        </p:spPr>
        <p:txBody>
          <a:bodyPr spcFirstLastPara="1" wrap="square" lIns="91425" tIns="91425" rIns="91425" bIns="91425" anchor="b" anchorCtr="0">
            <a:normAutofit/>
          </a:bodyPr>
          <a:lstStyle/>
          <a:p>
            <a:pPr marL="0" lvl="0" indent="0" rtl="0">
              <a:spcBef>
                <a:spcPts val="0"/>
              </a:spcBef>
              <a:spcAft>
                <a:spcPts val="0"/>
              </a:spcAft>
              <a:buNone/>
            </a:pPr>
            <a:r>
              <a:rPr lang="en"/>
              <a:t>KNN: tuning the model	</a:t>
            </a:r>
            <a:endParaRPr lang="en-US"/>
          </a:p>
        </p:txBody>
      </p:sp>
      <p:sp>
        <p:nvSpPr>
          <p:cNvPr id="112" name="Subtitle 2">
            <a:extLst>
              <a:ext uri="{FF2B5EF4-FFF2-40B4-BE49-F238E27FC236}">
                <a16:creationId xmlns:a16="http://schemas.microsoft.com/office/drawing/2014/main" id="{66658157-6FD5-FB19-CD38-58D67A087C08}"/>
              </a:ext>
            </a:extLst>
          </p:cNvPr>
          <p:cNvSpPr>
            <a:spLocks noGrp="1"/>
          </p:cNvSpPr>
          <p:nvPr>
            <p:ph type="subTitle" idx="1"/>
          </p:nvPr>
        </p:nvSpPr>
        <p:spPr>
          <a:xfrm>
            <a:off x="265500" y="2769001"/>
            <a:ext cx="4045200" cy="1269300"/>
          </a:xfrm>
        </p:spPr>
        <p:txBody>
          <a:bodyPr/>
          <a:lstStyle/>
          <a:p>
            <a:r>
              <a:rPr lang="en-US" dirty="0"/>
              <a:t>Changing K changes the outcome</a:t>
            </a:r>
          </a:p>
        </p:txBody>
      </p:sp>
      <p:sp>
        <p:nvSpPr>
          <p:cNvPr id="171" name="Google Shape;171;p26"/>
          <p:cNvSpPr txBox="1">
            <a:spLocks noGrp="1"/>
          </p:cNvSpPr>
          <p:nvPr>
            <p:ph type="body" idx="2"/>
          </p:nvPr>
        </p:nvSpPr>
        <p:spPr>
          <a:xfrm>
            <a:off x="4939500" y="724200"/>
            <a:ext cx="3837000" cy="3695100"/>
          </a:xfrm>
        </p:spPr>
        <p:txBody>
          <a:bodyPr spcFirstLastPara="1" wrap="square" lIns="91425" tIns="91425" rIns="91425" bIns="91425" anchor="ctr" anchorCtr="0">
            <a:normAutofit/>
          </a:bodyPr>
          <a:lstStyle/>
          <a:p>
            <a:pPr marL="0" lvl="0" indent="0" rtl="0">
              <a:spcBef>
                <a:spcPts val="0"/>
              </a:spcBef>
              <a:spcAft>
                <a:spcPts val="0"/>
              </a:spcAft>
              <a:buNone/>
            </a:pPr>
            <a:endParaRPr lang="en-US" sz="1700"/>
          </a:p>
          <a:p>
            <a:pPr marL="457200" lvl="0" indent="-342900" rtl="0">
              <a:spcBef>
                <a:spcPts val="1200"/>
              </a:spcBef>
              <a:spcAft>
                <a:spcPts val="0"/>
              </a:spcAft>
              <a:buSzPts val="1800"/>
              <a:buChar char="●"/>
            </a:pPr>
            <a:r>
              <a:rPr lang="en-US" sz="1700"/>
              <a:t>By looking at the error rate vs the value of K we can see that after about 6 the Error rate does not get any lower</a:t>
            </a:r>
          </a:p>
          <a:p>
            <a:pPr marL="457200" lvl="0" indent="-342900" rtl="0">
              <a:spcBef>
                <a:spcPts val="0"/>
              </a:spcBef>
              <a:spcAft>
                <a:spcPts val="0"/>
              </a:spcAft>
              <a:buSzPts val="1800"/>
              <a:buChar char="●"/>
            </a:pPr>
            <a:r>
              <a:rPr lang="en-US" sz="1700"/>
              <a:t>We can retry building and evaluating the model with K=6 to see if accuracy and the ROC and area under the curve improve</a:t>
            </a:r>
          </a:p>
          <a:p>
            <a:pPr marL="457200" lvl="0" indent="-342900" rtl="0">
              <a:spcBef>
                <a:spcPts val="0"/>
              </a:spcBef>
              <a:spcAft>
                <a:spcPts val="0"/>
              </a:spcAft>
              <a:buSzPts val="1800"/>
              <a:buChar char="●"/>
            </a:pPr>
            <a:r>
              <a:rPr lang="en-US" sz="1700"/>
              <a:t>The model’s accuracy and ROC </a:t>
            </a:r>
            <a:r>
              <a:rPr lang="en-US" sz="1700" err="1"/>
              <a:t>auc</a:t>
            </a:r>
            <a:r>
              <a:rPr lang="en-US" sz="1700"/>
              <a:t> improved</a:t>
            </a:r>
          </a:p>
        </p:txBody>
      </p:sp>
      <p:pic>
        <p:nvPicPr>
          <p:cNvPr id="2" name="Audio Recording Mar 20, 2022 at 1:36:13 PM" descr="Audio Recording Mar 20, 2022 at 1:36:13 PM">
            <a:hlinkClick r:id="" action="ppaction://media"/>
            <a:extLst>
              <a:ext uri="{FF2B5EF4-FFF2-40B4-BE49-F238E27FC236}">
                <a16:creationId xmlns:a16="http://schemas.microsoft.com/office/drawing/2014/main" id="{58C99EDB-D418-2F47-8B2D-995EAF0CF3C3}"/>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4165600" y="2165350"/>
            <a:ext cx="812800" cy="8128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27264"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7"/>
          <p:cNvSpPr txBox="1">
            <a:spLocks noGrp="1"/>
          </p:cNvSpPr>
          <p:nvPr>
            <p:ph type="title"/>
          </p:nvPr>
        </p:nvSpPr>
        <p:spPr>
          <a:xfrm>
            <a:off x="265500" y="1151100"/>
            <a:ext cx="4045200" cy="1564500"/>
          </a:xfrm>
        </p:spPr>
        <p:txBody>
          <a:bodyPr spcFirstLastPara="1" wrap="square" lIns="91425" tIns="91425" rIns="91425" bIns="91425" anchor="b" anchorCtr="0">
            <a:normAutofit/>
          </a:bodyPr>
          <a:lstStyle/>
          <a:p>
            <a:pPr marL="0" lvl="0" indent="0" rtl="0">
              <a:spcBef>
                <a:spcPts val="0"/>
              </a:spcBef>
              <a:spcAft>
                <a:spcPts val="0"/>
              </a:spcAft>
              <a:buNone/>
            </a:pPr>
            <a:r>
              <a:rPr lang="en" dirty="0"/>
              <a:t>The best model	</a:t>
            </a:r>
            <a:endParaRPr lang="en-US" dirty="0"/>
          </a:p>
        </p:txBody>
      </p:sp>
      <p:sp>
        <p:nvSpPr>
          <p:cNvPr id="118" name="Subtitle 2">
            <a:extLst>
              <a:ext uri="{FF2B5EF4-FFF2-40B4-BE49-F238E27FC236}">
                <a16:creationId xmlns:a16="http://schemas.microsoft.com/office/drawing/2014/main" id="{F05270F8-FA84-859A-E261-2957C488E714}"/>
              </a:ext>
            </a:extLst>
          </p:cNvPr>
          <p:cNvSpPr>
            <a:spLocks noGrp="1"/>
          </p:cNvSpPr>
          <p:nvPr>
            <p:ph type="subTitle" idx="1"/>
          </p:nvPr>
        </p:nvSpPr>
        <p:spPr>
          <a:xfrm>
            <a:off x="265500" y="2769001"/>
            <a:ext cx="4045200" cy="1269300"/>
          </a:xfrm>
        </p:spPr>
        <p:txBody>
          <a:bodyPr/>
          <a:lstStyle/>
          <a:p>
            <a:r>
              <a:rPr lang="en-US" dirty="0"/>
              <a:t>Value in simplicity</a:t>
            </a:r>
          </a:p>
        </p:txBody>
      </p:sp>
      <p:sp>
        <p:nvSpPr>
          <p:cNvPr id="177" name="Google Shape;177;p27"/>
          <p:cNvSpPr txBox="1">
            <a:spLocks noGrp="1"/>
          </p:cNvSpPr>
          <p:nvPr>
            <p:ph type="body" idx="2"/>
          </p:nvPr>
        </p:nvSpPr>
        <p:spPr>
          <a:xfrm>
            <a:off x="4939500" y="724200"/>
            <a:ext cx="3837000" cy="3695100"/>
          </a:xfrm>
        </p:spPr>
        <p:txBody>
          <a:bodyPr spcFirstLastPara="1" wrap="square" lIns="91425" tIns="91425" rIns="91425" bIns="91425" anchor="ctr" anchorCtr="0">
            <a:normAutofit/>
          </a:bodyPr>
          <a:lstStyle/>
          <a:p>
            <a:pPr marL="0" lvl="0" indent="0" rtl="0">
              <a:spcBef>
                <a:spcPts val="0"/>
              </a:spcBef>
              <a:spcAft>
                <a:spcPts val="0"/>
              </a:spcAft>
              <a:buNone/>
            </a:pPr>
            <a:r>
              <a:rPr lang="en" dirty="0"/>
              <a:t>Logistic Regression was the best model for classifying strokes</a:t>
            </a:r>
            <a:endParaRPr lang="en-US" dirty="0"/>
          </a:p>
          <a:p>
            <a:pPr marL="457200" lvl="0" indent="-342900" rtl="0">
              <a:spcBef>
                <a:spcPts val="1200"/>
              </a:spcBef>
              <a:spcAft>
                <a:spcPts val="0"/>
              </a:spcAft>
              <a:buSzPts val="1800"/>
              <a:buAutoNum type="arabicPeriod"/>
            </a:pPr>
            <a:r>
              <a:rPr lang="en" dirty="0"/>
              <a:t>Best accuracy : 0.95</a:t>
            </a:r>
            <a:endParaRPr lang="en-US" dirty="0"/>
          </a:p>
          <a:p>
            <a:pPr marL="457200" lvl="0" indent="-342900" rtl="0">
              <a:spcBef>
                <a:spcPts val="0"/>
              </a:spcBef>
              <a:spcAft>
                <a:spcPts val="0"/>
              </a:spcAft>
              <a:buSzPts val="1800"/>
              <a:buAutoNum type="arabicPeriod"/>
            </a:pPr>
            <a:r>
              <a:rPr lang="en" dirty="0"/>
              <a:t>Best F1-score: 0.97</a:t>
            </a:r>
            <a:endParaRPr lang="en-US" dirty="0"/>
          </a:p>
          <a:p>
            <a:pPr marL="457200" lvl="0" indent="-342900" rtl="0">
              <a:spcBef>
                <a:spcPts val="0"/>
              </a:spcBef>
              <a:spcAft>
                <a:spcPts val="0"/>
              </a:spcAft>
              <a:buSzPts val="1800"/>
              <a:buAutoNum type="arabicPeriod"/>
            </a:pPr>
            <a:r>
              <a:rPr lang="en" dirty="0"/>
              <a:t>Best ROC area-under-the-curve: 0.83</a:t>
            </a:r>
            <a:endParaRPr lang="en-US" dirty="0"/>
          </a:p>
          <a:p>
            <a:pPr marL="457200" lvl="0" indent="0" rtl="0">
              <a:spcBef>
                <a:spcPts val="1200"/>
              </a:spcBef>
              <a:spcAft>
                <a:spcPts val="1200"/>
              </a:spcAft>
              <a:buNone/>
            </a:pPr>
            <a:endParaRPr lang="en-US" dirty="0"/>
          </a:p>
        </p:txBody>
      </p:sp>
      <p:pic>
        <p:nvPicPr>
          <p:cNvPr id="2" name="Audio Recording Mar 20, 2022 at 1:57:03 PM" descr="Audio Recording Mar 20, 2022 at 1:57:03 PM">
            <a:hlinkClick r:id="" action="ppaction://media"/>
            <a:extLst>
              <a:ext uri="{FF2B5EF4-FFF2-40B4-BE49-F238E27FC236}">
                <a16:creationId xmlns:a16="http://schemas.microsoft.com/office/drawing/2014/main" id="{C2F0CAB2-565E-4D48-91F4-5BC9E0C829F5}"/>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4165600" y="2165350"/>
            <a:ext cx="812800" cy="8128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29056"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8"/>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Relevant Findings and Conclusion About the Data</a:t>
            </a:r>
            <a:endParaRPr/>
          </a:p>
        </p:txBody>
      </p:sp>
      <p:sp>
        <p:nvSpPr>
          <p:cNvPr id="183" name="Google Shape;183;p28"/>
          <p:cNvSpPr txBox="1">
            <a:spLocks noGrp="1"/>
          </p:cNvSpPr>
          <p:nvPr>
            <p:ph type="body" idx="1"/>
          </p:nvPr>
        </p:nvSpPr>
        <p:spPr>
          <a:xfrm>
            <a:off x="311700" y="1291575"/>
            <a:ext cx="8520600" cy="3126300"/>
          </a:xfrm>
          <a:prstGeom prst="rect">
            <a:avLst/>
          </a:prstGeom>
        </p:spPr>
        <p:txBody>
          <a:bodyPr spcFirstLastPara="1" wrap="square" lIns="91425" tIns="91425" rIns="91425" bIns="91425" anchor="t" anchorCtr="0">
            <a:noAutofit/>
          </a:bodyPr>
          <a:lstStyle/>
          <a:p>
            <a:pPr marL="457200" lvl="0" indent="-304800" algn="l" rtl="0">
              <a:lnSpc>
                <a:spcPct val="115000"/>
              </a:lnSpc>
              <a:spcBef>
                <a:spcPts val="0"/>
              </a:spcBef>
              <a:spcAft>
                <a:spcPts val="0"/>
              </a:spcAft>
              <a:buClr>
                <a:srgbClr val="212121"/>
              </a:buClr>
              <a:buSzPts val="1200"/>
              <a:buFont typeface="Arial"/>
              <a:buChar char="●"/>
            </a:pPr>
            <a:r>
              <a:rPr lang="en" sz="1200" dirty="0">
                <a:solidFill>
                  <a:srgbClr val="212121"/>
                </a:solidFill>
                <a:highlight>
                  <a:srgbClr val="FFFFFF"/>
                </a:highlight>
                <a:latin typeface="Arial"/>
                <a:ea typeface="Arial"/>
                <a:cs typeface="Arial"/>
                <a:sym typeface="Arial"/>
              </a:rPr>
              <a:t>A female has a probability of 4.71 % to get a stroke whereas male has 5.1 %.</a:t>
            </a:r>
            <a:endParaRPr sz="1200" dirty="0">
              <a:solidFill>
                <a:srgbClr val="212121"/>
              </a:solidFill>
              <a:highlight>
                <a:srgbClr val="FFFFFF"/>
              </a:highlight>
              <a:latin typeface="Arial"/>
              <a:ea typeface="Arial"/>
              <a:cs typeface="Arial"/>
              <a:sym typeface="Arial"/>
            </a:endParaRPr>
          </a:p>
          <a:p>
            <a:pPr marL="457200" lvl="0" indent="-304800" algn="l" rtl="0">
              <a:lnSpc>
                <a:spcPct val="115000"/>
              </a:lnSpc>
              <a:spcBef>
                <a:spcPts val="0"/>
              </a:spcBef>
              <a:spcAft>
                <a:spcPts val="0"/>
              </a:spcAft>
              <a:buClr>
                <a:srgbClr val="212121"/>
              </a:buClr>
              <a:buSzPts val="1200"/>
              <a:buFont typeface="Arial"/>
              <a:buChar char="●"/>
            </a:pPr>
            <a:r>
              <a:rPr lang="en" sz="1200" dirty="0">
                <a:solidFill>
                  <a:srgbClr val="212121"/>
                </a:solidFill>
                <a:highlight>
                  <a:srgbClr val="FFFFFF"/>
                </a:highlight>
                <a:latin typeface="Arial"/>
                <a:ea typeface="Arial"/>
                <a:cs typeface="Arial"/>
                <a:sym typeface="Arial"/>
              </a:rPr>
              <a:t>A person with hypertension has a probability of 13.25 % get a stroke, whereas without hypertension has 3.97%.</a:t>
            </a:r>
            <a:endParaRPr sz="1200" dirty="0">
              <a:solidFill>
                <a:srgbClr val="000000"/>
              </a:solidFill>
              <a:latin typeface="Arial"/>
              <a:ea typeface="Arial"/>
              <a:cs typeface="Arial"/>
              <a:sym typeface="Arial"/>
            </a:endParaRPr>
          </a:p>
          <a:p>
            <a:pPr marL="457200" lvl="0" indent="-304800" algn="l" rtl="0">
              <a:lnSpc>
                <a:spcPct val="115000"/>
              </a:lnSpc>
              <a:spcBef>
                <a:spcPts val="0"/>
              </a:spcBef>
              <a:spcAft>
                <a:spcPts val="0"/>
              </a:spcAft>
              <a:buClr>
                <a:srgbClr val="212121"/>
              </a:buClr>
              <a:buSzPts val="1200"/>
              <a:buFont typeface="Arial"/>
              <a:buChar char="●"/>
            </a:pPr>
            <a:r>
              <a:rPr lang="en" sz="1200" dirty="0">
                <a:solidFill>
                  <a:srgbClr val="212121"/>
                </a:solidFill>
                <a:highlight>
                  <a:srgbClr val="FFFFFF"/>
                </a:highlight>
                <a:latin typeface="Arial"/>
                <a:ea typeface="Arial"/>
                <a:cs typeface="Arial"/>
                <a:sym typeface="Arial"/>
              </a:rPr>
              <a:t>A person with heart disease has a probability of 17.03 % get a stroke, whereas without heart disease has 4.18%.</a:t>
            </a:r>
            <a:endParaRPr sz="1200" dirty="0">
              <a:solidFill>
                <a:srgbClr val="212121"/>
              </a:solidFill>
              <a:highlight>
                <a:srgbClr val="FFFFFF"/>
              </a:highlight>
              <a:latin typeface="Arial"/>
              <a:ea typeface="Arial"/>
              <a:cs typeface="Arial"/>
              <a:sym typeface="Arial"/>
            </a:endParaRPr>
          </a:p>
          <a:p>
            <a:pPr marL="457200" lvl="0" indent="-304800" algn="l" rtl="0">
              <a:lnSpc>
                <a:spcPct val="115000"/>
              </a:lnSpc>
              <a:spcBef>
                <a:spcPts val="0"/>
              </a:spcBef>
              <a:spcAft>
                <a:spcPts val="0"/>
              </a:spcAft>
              <a:buClr>
                <a:srgbClr val="212121"/>
              </a:buClr>
              <a:buSzPts val="1200"/>
              <a:buFont typeface="Arial"/>
              <a:buChar char="●"/>
            </a:pPr>
            <a:r>
              <a:rPr lang="en" sz="1200" dirty="0">
                <a:solidFill>
                  <a:srgbClr val="212121"/>
                </a:solidFill>
                <a:highlight>
                  <a:srgbClr val="FFFFFF"/>
                </a:highlight>
                <a:latin typeface="Arial"/>
                <a:ea typeface="Arial"/>
                <a:cs typeface="Arial"/>
                <a:sym typeface="Arial"/>
              </a:rPr>
              <a:t>A person married (or married before) has a probability of 6.56 % get a stroke, whereas never married has 1.65%. </a:t>
            </a:r>
            <a:endParaRPr sz="1200" dirty="0">
              <a:solidFill>
                <a:srgbClr val="212121"/>
              </a:solidFill>
              <a:highlight>
                <a:srgbClr val="FFFFFF"/>
              </a:highlight>
              <a:latin typeface="Arial"/>
              <a:ea typeface="Arial"/>
              <a:cs typeface="Arial"/>
              <a:sym typeface="Arial"/>
            </a:endParaRPr>
          </a:p>
          <a:p>
            <a:pPr marL="457200" lvl="0" indent="-304800" algn="l" rtl="0">
              <a:lnSpc>
                <a:spcPct val="115000"/>
              </a:lnSpc>
              <a:spcBef>
                <a:spcPts val="0"/>
              </a:spcBef>
              <a:spcAft>
                <a:spcPts val="0"/>
              </a:spcAft>
              <a:buClr>
                <a:srgbClr val="212121"/>
              </a:buClr>
              <a:buSzPts val="1200"/>
              <a:buFont typeface="Arial"/>
              <a:buChar char="●"/>
            </a:pPr>
            <a:r>
              <a:rPr lang="en" sz="1200" dirty="0">
                <a:solidFill>
                  <a:srgbClr val="212121"/>
                </a:solidFill>
                <a:highlight>
                  <a:srgbClr val="FFFFFF"/>
                </a:highlight>
                <a:latin typeface="Arial"/>
                <a:ea typeface="Arial"/>
                <a:cs typeface="Arial"/>
                <a:sym typeface="Arial"/>
              </a:rPr>
              <a:t>A person with private work type has a probability of 5.09 % to get a stroke, Self-employed has 7.94%, government job has 5.02%, having a Child has 0.29%. </a:t>
            </a:r>
            <a:endParaRPr sz="1200" dirty="0">
              <a:solidFill>
                <a:srgbClr val="212121"/>
              </a:solidFill>
              <a:highlight>
                <a:srgbClr val="FFFFFF"/>
              </a:highlight>
              <a:latin typeface="Arial"/>
              <a:ea typeface="Arial"/>
              <a:cs typeface="Arial"/>
              <a:sym typeface="Arial"/>
            </a:endParaRPr>
          </a:p>
          <a:p>
            <a:pPr marL="457200" lvl="0" indent="-304800" algn="l" rtl="0">
              <a:lnSpc>
                <a:spcPct val="115000"/>
              </a:lnSpc>
              <a:spcBef>
                <a:spcPts val="0"/>
              </a:spcBef>
              <a:spcAft>
                <a:spcPts val="0"/>
              </a:spcAft>
              <a:buClr>
                <a:srgbClr val="212121"/>
              </a:buClr>
              <a:buSzPts val="1200"/>
              <a:buFont typeface="Arial"/>
              <a:buChar char="●"/>
            </a:pPr>
            <a:r>
              <a:rPr lang="en" sz="1200" dirty="0">
                <a:solidFill>
                  <a:srgbClr val="212121"/>
                </a:solidFill>
                <a:highlight>
                  <a:srgbClr val="FFFFFF"/>
                </a:highlight>
                <a:latin typeface="Arial"/>
                <a:ea typeface="Arial"/>
                <a:cs typeface="Arial"/>
                <a:sym typeface="Arial"/>
              </a:rPr>
              <a:t>A person, who lives in urban area, has a probability of 5.2 %  get a stroke, lives in rural area has 4.53%.</a:t>
            </a:r>
            <a:endParaRPr sz="1200" dirty="0">
              <a:solidFill>
                <a:srgbClr val="212121"/>
              </a:solidFill>
              <a:highlight>
                <a:srgbClr val="FFFFFF"/>
              </a:highlight>
              <a:latin typeface="Arial"/>
              <a:ea typeface="Arial"/>
              <a:cs typeface="Arial"/>
              <a:sym typeface="Arial"/>
            </a:endParaRPr>
          </a:p>
          <a:p>
            <a:pPr marL="457200" lvl="0" indent="-304800" algn="l" rtl="0">
              <a:lnSpc>
                <a:spcPct val="115000"/>
              </a:lnSpc>
              <a:spcBef>
                <a:spcPts val="0"/>
              </a:spcBef>
              <a:spcAft>
                <a:spcPts val="0"/>
              </a:spcAft>
              <a:buClr>
                <a:srgbClr val="212121"/>
              </a:buClr>
              <a:buSzPts val="1200"/>
              <a:buFont typeface="Arial"/>
              <a:buChar char="●"/>
            </a:pPr>
            <a:r>
              <a:rPr lang="en" sz="1200" dirty="0">
                <a:solidFill>
                  <a:srgbClr val="212121"/>
                </a:solidFill>
                <a:highlight>
                  <a:srgbClr val="FFFFFF"/>
                </a:highlight>
                <a:latin typeface="Arial"/>
                <a:ea typeface="Arial"/>
                <a:cs typeface="Arial"/>
                <a:sym typeface="Arial"/>
              </a:rPr>
              <a:t>A formerly smoking person has a probability of 7.91 % get a stroke, never smoked has 4.76%,smokes has 5.32%, whom smoking history is not known has 3.04%.</a:t>
            </a:r>
            <a:endParaRPr sz="1200" dirty="0">
              <a:solidFill>
                <a:srgbClr val="212121"/>
              </a:solidFill>
              <a:highlight>
                <a:srgbClr val="FFFFFF"/>
              </a:highlight>
              <a:latin typeface="Arial"/>
              <a:ea typeface="Arial"/>
              <a:cs typeface="Arial"/>
              <a:sym typeface="Arial"/>
            </a:endParaRPr>
          </a:p>
          <a:p>
            <a:pPr marL="0" lvl="0" indent="0" algn="l" rtl="0">
              <a:lnSpc>
                <a:spcPct val="115000"/>
              </a:lnSpc>
              <a:spcBef>
                <a:spcPts val="1200"/>
              </a:spcBef>
              <a:spcAft>
                <a:spcPts val="0"/>
              </a:spcAft>
              <a:buNone/>
            </a:pPr>
            <a:r>
              <a:rPr lang="en" sz="1200" dirty="0">
                <a:solidFill>
                  <a:srgbClr val="212121"/>
                </a:solidFill>
                <a:highlight>
                  <a:srgbClr val="FFFFFF"/>
                </a:highlight>
                <a:latin typeface="Arial"/>
                <a:ea typeface="Arial"/>
                <a:cs typeface="Arial"/>
                <a:sym typeface="Arial"/>
              </a:rPr>
              <a:t>In conclusion, This project is built using K</a:t>
            </a:r>
            <a:r>
              <a:rPr lang="en-US" sz="1200" dirty="0">
                <a:solidFill>
                  <a:srgbClr val="212121"/>
                </a:solidFill>
                <a:highlight>
                  <a:srgbClr val="FFFFFF"/>
                </a:highlight>
                <a:latin typeface="Arial"/>
                <a:ea typeface="Arial"/>
                <a:cs typeface="Arial"/>
                <a:sym typeface="Arial"/>
              </a:rPr>
              <a:t>m</a:t>
            </a:r>
            <a:r>
              <a:rPr lang="en" sz="1200" dirty="0" err="1">
                <a:solidFill>
                  <a:srgbClr val="212121"/>
                </a:solidFill>
                <a:highlight>
                  <a:srgbClr val="FFFFFF"/>
                </a:highlight>
                <a:latin typeface="Arial"/>
                <a:ea typeface="Arial"/>
                <a:cs typeface="Arial"/>
                <a:sym typeface="Arial"/>
              </a:rPr>
              <a:t>eans</a:t>
            </a:r>
            <a:r>
              <a:rPr lang="en" sz="1200" dirty="0">
                <a:solidFill>
                  <a:srgbClr val="212121"/>
                </a:solidFill>
                <a:highlight>
                  <a:srgbClr val="FFFFFF"/>
                </a:highlight>
                <a:latin typeface="Arial"/>
                <a:ea typeface="Arial"/>
                <a:cs typeface="Arial"/>
                <a:sym typeface="Arial"/>
              </a:rPr>
              <a:t> Clustering, Decision Tree, Logistical Regression model and KNN. These algorithms compare various attributes to predict stroke. By comparing the classification reports and confusion matrices of these algorithms, the Logistic Regression model gives the best accuracy to predict stroke.</a:t>
            </a:r>
            <a:endParaRPr sz="1200" dirty="0">
              <a:solidFill>
                <a:srgbClr val="212121"/>
              </a:solidFill>
              <a:highlight>
                <a:srgbClr val="FFFFFF"/>
              </a:highlight>
              <a:latin typeface="Arial"/>
              <a:ea typeface="Arial"/>
              <a:cs typeface="Arial"/>
              <a:sym typeface="Arial"/>
            </a:endParaRPr>
          </a:p>
          <a:p>
            <a:pPr marL="0" lvl="0" indent="0" algn="l" rtl="0">
              <a:spcBef>
                <a:spcPts val="1200"/>
              </a:spcBef>
              <a:spcAft>
                <a:spcPts val="1200"/>
              </a:spcAft>
              <a:buNone/>
            </a:pPr>
            <a:endParaRPr sz="1200" dirty="0">
              <a:solidFill>
                <a:srgbClr val="212121"/>
              </a:solidFill>
              <a:highlight>
                <a:srgbClr val="FFFFFF"/>
              </a:highlight>
              <a:latin typeface="Arial"/>
              <a:ea typeface="Arial"/>
              <a:cs typeface="Arial"/>
              <a:sym typeface="Arial"/>
            </a:endParaRPr>
          </a:p>
        </p:txBody>
      </p:sp>
      <p:pic>
        <p:nvPicPr>
          <p:cNvPr id="2" name="Audio Recording Mar 20, 2022 at 1:56:24 PM" descr="Audio Recording Mar 20, 2022 at 1:56:24 PM">
            <a:hlinkClick r:id="" action="ppaction://media"/>
            <a:extLst>
              <a:ext uri="{FF2B5EF4-FFF2-40B4-BE49-F238E27FC236}">
                <a16:creationId xmlns:a16="http://schemas.microsoft.com/office/drawing/2014/main" id="{1FEAA43B-0504-ED4A-A108-ADDF5C26DD89}"/>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4165600" y="2165350"/>
            <a:ext cx="812800" cy="8128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34528"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Arial"/>
                <a:ea typeface="Arial"/>
                <a:cs typeface="Arial"/>
                <a:sym typeface="Arial"/>
              </a:rPr>
              <a:t>Preventing Stroke </a:t>
            </a:r>
            <a:endParaRPr>
              <a:latin typeface="Arial"/>
              <a:ea typeface="Arial"/>
              <a:cs typeface="Arial"/>
              <a:sym typeface="Arial"/>
            </a:endParaRPr>
          </a:p>
        </p:txBody>
      </p:sp>
      <p:sp>
        <p:nvSpPr>
          <p:cNvPr id="92" name="Google Shape;92;p14"/>
          <p:cNvSpPr txBox="1">
            <a:spLocks noGrp="1"/>
          </p:cNvSpPr>
          <p:nvPr>
            <p:ph type="body" idx="1"/>
          </p:nvPr>
        </p:nvSpPr>
        <p:spPr>
          <a:xfrm>
            <a:off x="272550" y="1017800"/>
            <a:ext cx="8598900" cy="4125600"/>
          </a:xfrm>
          <a:prstGeom prst="rect">
            <a:avLst/>
          </a:prstGeom>
        </p:spPr>
        <p:txBody>
          <a:bodyPr spcFirstLastPara="1" wrap="square" lIns="91425" tIns="91425" rIns="91425" bIns="91425" anchor="t" anchorCtr="0">
            <a:noAutofit/>
          </a:bodyPr>
          <a:lstStyle/>
          <a:p>
            <a:pPr marL="457200" lvl="0" indent="0" algn="ctr" rtl="0">
              <a:spcBef>
                <a:spcPts val="0"/>
              </a:spcBef>
              <a:spcAft>
                <a:spcPts val="0"/>
              </a:spcAft>
              <a:buNone/>
            </a:pPr>
            <a:r>
              <a:rPr lang="en" sz="1600" dirty="0">
                <a:solidFill>
                  <a:srgbClr val="000000"/>
                </a:solidFill>
                <a:latin typeface="Arial"/>
                <a:ea typeface="Arial"/>
                <a:cs typeface="Arial"/>
                <a:sym typeface="Arial"/>
              </a:rPr>
              <a:t>Strokes are the </a:t>
            </a:r>
            <a:r>
              <a:rPr lang="en" sz="1600" b="1" i="1" dirty="0">
                <a:solidFill>
                  <a:srgbClr val="000000"/>
                </a:solidFill>
                <a:latin typeface="Arial"/>
                <a:ea typeface="Arial"/>
                <a:cs typeface="Arial"/>
                <a:sym typeface="Arial"/>
              </a:rPr>
              <a:t>second leading</a:t>
            </a:r>
            <a:r>
              <a:rPr lang="en" sz="1600" dirty="0">
                <a:solidFill>
                  <a:srgbClr val="000000"/>
                </a:solidFill>
                <a:latin typeface="Arial"/>
                <a:ea typeface="Arial"/>
                <a:cs typeface="Arial"/>
                <a:sym typeface="Arial"/>
              </a:rPr>
              <a:t> cause of </a:t>
            </a:r>
            <a:r>
              <a:rPr lang="en" sz="1600" b="1" i="1" dirty="0">
                <a:solidFill>
                  <a:srgbClr val="000000"/>
                </a:solidFill>
                <a:latin typeface="Arial"/>
                <a:ea typeface="Arial"/>
                <a:cs typeface="Arial"/>
                <a:sym typeface="Arial"/>
              </a:rPr>
              <a:t>death</a:t>
            </a:r>
            <a:r>
              <a:rPr lang="en" sz="1600" dirty="0">
                <a:solidFill>
                  <a:srgbClr val="000000"/>
                </a:solidFill>
                <a:latin typeface="Arial"/>
                <a:ea typeface="Arial"/>
                <a:cs typeface="Arial"/>
                <a:sym typeface="Arial"/>
              </a:rPr>
              <a:t> and the </a:t>
            </a:r>
            <a:r>
              <a:rPr lang="en" sz="1600" b="1" i="1" dirty="0">
                <a:solidFill>
                  <a:srgbClr val="000000"/>
                </a:solidFill>
                <a:latin typeface="Arial"/>
                <a:ea typeface="Arial"/>
                <a:cs typeface="Arial"/>
                <a:sym typeface="Arial"/>
              </a:rPr>
              <a:t>third leading</a:t>
            </a:r>
            <a:r>
              <a:rPr lang="en" sz="1600" dirty="0">
                <a:solidFill>
                  <a:srgbClr val="000000"/>
                </a:solidFill>
                <a:latin typeface="Arial"/>
                <a:ea typeface="Arial"/>
                <a:cs typeface="Arial"/>
                <a:sym typeface="Arial"/>
              </a:rPr>
              <a:t> cause of </a:t>
            </a:r>
            <a:r>
              <a:rPr lang="en" sz="1600" b="1" i="1" dirty="0">
                <a:solidFill>
                  <a:srgbClr val="000000"/>
                </a:solidFill>
                <a:latin typeface="Arial"/>
                <a:ea typeface="Arial"/>
                <a:cs typeface="Arial"/>
                <a:sym typeface="Arial"/>
              </a:rPr>
              <a:t>disability </a:t>
            </a:r>
            <a:r>
              <a:rPr lang="en" sz="1600" dirty="0">
                <a:solidFill>
                  <a:srgbClr val="000000"/>
                </a:solidFill>
                <a:latin typeface="Arial"/>
                <a:ea typeface="Arial"/>
                <a:cs typeface="Arial"/>
                <a:sym typeface="Arial"/>
              </a:rPr>
              <a:t>in the world</a:t>
            </a:r>
            <a:r>
              <a:rPr lang="en" sz="1600" b="1" i="1" dirty="0">
                <a:latin typeface="Arial"/>
                <a:ea typeface="Arial"/>
                <a:cs typeface="Arial"/>
                <a:sym typeface="Arial"/>
              </a:rPr>
              <a:t>.</a:t>
            </a:r>
            <a:endParaRPr sz="1600" b="1" i="1" dirty="0">
              <a:latin typeface="Arial"/>
              <a:ea typeface="Arial"/>
              <a:cs typeface="Arial"/>
              <a:sym typeface="Arial"/>
            </a:endParaRPr>
          </a:p>
          <a:p>
            <a:pPr marL="457200" lvl="0" indent="0" algn="ctr" rtl="0">
              <a:spcBef>
                <a:spcPts val="0"/>
              </a:spcBef>
              <a:spcAft>
                <a:spcPts val="0"/>
              </a:spcAft>
              <a:buNone/>
            </a:pPr>
            <a:endParaRPr sz="1300" b="1" i="1" dirty="0">
              <a:latin typeface="Arial"/>
              <a:ea typeface="Arial"/>
              <a:cs typeface="Arial"/>
              <a:sym typeface="Arial"/>
            </a:endParaRPr>
          </a:p>
          <a:p>
            <a:pPr marL="457200" lvl="0" indent="-311150" algn="l" rtl="0">
              <a:spcBef>
                <a:spcPts val="0"/>
              </a:spcBef>
              <a:spcAft>
                <a:spcPts val="0"/>
              </a:spcAft>
              <a:buSzPts val="1300"/>
              <a:buFont typeface="Times New Roman"/>
              <a:buChar char="●"/>
            </a:pPr>
            <a:r>
              <a:rPr lang="en" sz="1300" dirty="0">
                <a:latin typeface="Arial"/>
                <a:ea typeface="Arial"/>
                <a:cs typeface="Arial"/>
                <a:sym typeface="Arial"/>
              </a:rPr>
              <a:t>According to </a:t>
            </a:r>
            <a:r>
              <a:rPr lang="en" sz="1300" dirty="0">
                <a:solidFill>
                  <a:srgbClr val="000000"/>
                </a:solidFill>
                <a:latin typeface="Arial"/>
                <a:ea typeface="Arial"/>
                <a:cs typeface="Arial"/>
                <a:sym typeface="Arial"/>
              </a:rPr>
              <a:t>The World Stroke Organization (WSO), </a:t>
            </a:r>
            <a:r>
              <a:rPr lang="en" sz="1300" dirty="0">
                <a:latin typeface="Arial"/>
                <a:ea typeface="Arial"/>
                <a:cs typeface="Arial"/>
                <a:sym typeface="Arial"/>
              </a:rPr>
              <a:t>about </a:t>
            </a:r>
            <a:r>
              <a:rPr lang="en" sz="1300" b="1" i="1" dirty="0">
                <a:latin typeface="Arial"/>
                <a:ea typeface="Arial"/>
                <a:cs typeface="Arial"/>
                <a:sym typeface="Arial"/>
              </a:rPr>
              <a:t>14 million people</a:t>
            </a:r>
            <a:r>
              <a:rPr lang="en" sz="1300" dirty="0">
                <a:latin typeface="Arial"/>
                <a:ea typeface="Arial"/>
                <a:cs typeface="Arial"/>
                <a:sym typeface="Arial"/>
              </a:rPr>
              <a:t> a year suffer from stroke and about </a:t>
            </a:r>
            <a:r>
              <a:rPr lang="en" sz="1300" b="1" i="1" dirty="0">
                <a:latin typeface="Arial"/>
                <a:ea typeface="Arial"/>
                <a:cs typeface="Arial"/>
                <a:sym typeface="Arial"/>
              </a:rPr>
              <a:t>5.5 million die</a:t>
            </a:r>
            <a:r>
              <a:rPr lang="en" sz="1300" dirty="0">
                <a:solidFill>
                  <a:srgbClr val="000000"/>
                </a:solidFill>
                <a:latin typeface="Arial"/>
                <a:ea typeface="Arial"/>
                <a:cs typeface="Arial"/>
                <a:sym typeface="Arial"/>
              </a:rPr>
              <a:t>. (“What We Do | World Stroke Organization”)</a:t>
            </a:r>
            <a:endParaRPr sz="1300" dirty="0">
              <a:solidFill>
                <a:srgbClr val="000000"/>
              </a:solidFill>
              <a:latin typeface="Arial"/>
              <a:ea typeface="Arial"/>
              <a:cs typeface="Arial"/>
              <a:sym typeface="Arial"/>
            </a:endParaRPr>
          </a:p>
          <a:p>
            <a:pPr marL="914400" lvl="0" indent="0" algn="l" rtl="0">
              <a:spcBef>
                <a:spcPts val="0"/>
              </a:spcBef>
              <a:spcAft>
                <a:spcPts val="0"/>
              </a:spcAft>
              <a:buNone/>
            </a:pPr>
            <a:endParaRPr sz="1300" dirty="0">
              <a:solidFill>
                <a:srgbClr val="000000"/>
              </a:solidFill>
              <a:latin typeface="Arial"/>
              <a:ea typeface="Arial"/>
              <a:cs typeface="Arial"/>
              <a:sym typeface="Arial"/>
            </a:endParaRPr>
          </a:p>
          <a:p>
            <a:pPr marL="457200" lvl="0" indent="-311150" algn="l" rtl="0">
              <a:spcBef>
                <a:spcPts val="0"/>
              </a:spcBef>
              <a:spcAft>
                <a:spcPts val="0"/>
              </a:spcAft>
              <a:buClr>
                <a:srgbClr val="000000"/>
              </a:buClr>
              <a:buSzPts val="1300"/>
              <a:buFont typeface="Arial"/>
              <a:buChar char="●"/>
            </a:pPr>
            <a:r>
              <a:rPr lang="en" sz="1300" dirty="0">
                <a:solidFill>
                  <a:srgbClr val="000000"/>
                </a:solidFill>
                <a:highlight>
                  <a:srgbClr val="FFFFFF"/>
                </a:highlight>
                <a:latin typeface="Arial"/>
                <a:ea typeface="Arial"/>
                <a:cs typeface="Arial"/>
                <a:sym typeface="Arial"/>
              </a:rPr>
              <a:t>As scary as this seems, there is hope according to the CDC (Centers for Disease Control) because a stroke can sometimes be dependent on avoidable risk factors. These risk factors can be prevented and minimized with proper health/nutritional education, healthcare monitoring, regular physician follow ups, and awareness of the risk factors. (George et al.)</a:t>
            </a:r>
            <a:endParaRPr sz="1300" dirty="0">
              <a:solidFill>
                <a:srgbClr val="000000"/>
              </a:solidFill>
              <a:highlight>
                <a:srgbClr val="FFFFFF"/>
              </a:highlight>
              <a:latin typeface="Arial"/>
              <a:ea typeface="Arial"/>
              <a:cs typeface="Arial"/>
              <a:sym typeface="Arial"/>
            </a:endParaRPr>
          </a:p>
          <a:p>
            <a:pPr marL="0" lvl="0" indent="0" algn="l" rtl="0">
              <a:spcBef>
                <a:spcPts val="0"/>
              </a:spcBef>
              <a:spcAft>
                <a:spcPts val="0"/>
              </a:spcAft>
              <a:buNone/>
            </a:pPr>
            <a:endParaRPr sz="1300" dirty="0">
              <a:solidFill>
                <a:srgbClr val="000000"/>
              </a:solidFill>
              <a:highlight>
                <a:srgbClr val="FFFFFF"/>
              </a:highlight>
              <a:latin typeface="Arial"/>
              <a:ea typeface="Arial"/>
              <a:cs typeface="Arial"/>
              <a:sym typeface="Arial"/>
            </a:endParaRPr>
          </a:p>
          <a:p>
            <a:pPr marL="0" lvl="0" indent="0" algn="l" rtl="0">
              <a:spcBef>
                <a:spcPts val="0"/>
              </a:spcBef>
              <a:spcAft>
                <a:spcPts val="0"/>
              </a:spcAft>
              <a:buNone/>
            </a:pPr>
            <a:endParaRPr sz="1300" dirty="0">
              <a:solidFill>
                <a:srgbClr val="000000"/>
              </a:solidFill>
              <a:highlight>
                <a:srgbClr val="FFFFFF"/>
              </a:highlight>
              <a:latin typeface="Arial"/>
              <a:ea typeface="Arial"/>
              <a:cs typeface="Arial"/>
              <a:sym typeface="Arial"/>
            </a:endParaRPr>
          </a:p>
          <a:p>
            <a:pPr marL="0" lvl="0" indent="0" algn="l" rtl="0">
              <a:spcBef>
                <a:spcPts val="0"/>
              </a:spcBef>
              <a:spcAft>
                <a:spcPts val="0"/>
              </a:spcAft>
              <a:buNone/>
            </a:pPr>
            <a:endParaRPr sz="1300" dirty="0">
              <a:solidFill>
                <a:srgbClr val="000000"/>
              </a:solidFill>
              <a:highlight>
                <a:srgbClr val="FFFFFF"/>
              </a:highlight>
              <a:latin typeface="Arial"/>
              <a:ea typeface="Arial"/>
              <a:cs typeface="Arial"/>
              <a:sym typeface="Arial"/>
            </a:endParaRPr>
          </a:p>
          <a:p>
            <a:pPr marL="0" lvl="0" indent="0" algn="l" rtl="0">
              <a:spcBef>
                <a:spcPts val="0"/>
              </a:spcBef>
              <a:spcAft>
                <a:spcPts val="0"/>
              </a:spcAft>
              <a:buNone/>
            </a:pPr>
            <a:endParaRPr sz="1300" dirty="0">
              <a:solidFill>
                <a:srgbClr val="000000"/>
              </a:solidFill>
              <a:highlight>
                <a:srgbClr val="FFFFFF"/>
              </a:highlight>
              <a:latin typeface="Arial"/>
              <a:ea typeface="Arial"/>
              <a:cs typeface="Arial"/>
              <a:sym typeface="Arial"/>
            </a:endParaRPr>
          </a:p>
          <a:p>
            <a:pPr marL="0" lvl="0" indent="0" algn="l" rtl="0">
              <a:spcBef>
                <a:spcPts val="0"/>
              </a:spcBef>
              <a:spcAft>
                <a:spcPts val="0"/>
              </a:spcAft>
              <a:buNone/>
            </a:pPr>
            <a:r>
              <a:rPr lang="en" sz="1000" dirty="0">
                <a:solidFill>
                  <a:srgbClr val="000000"/>
                </a:solidFill>
                <a:latin typeface="Arial"/>
                <a:ea typeface="Arial"/>
                <a:cs typeface="Arial"/>
                <a:sym typeface="Arial"/>
              </a:rPr>
              <a:t>George, Mary G., et al. “CDC Grand Rounds: Public Health Strategies to Prevent and Treat Strokes.” </a:t>
            </a:r>
            <a:r>
              <a:rPr lang="en" sz="1000" i="1" dirty="0">
                <a:solidFill>
                  <a:srgbClr val="000000"/>
                </a:solidFill>
                <a:latin typeface="Arial"/>
                <a:ea typeface="Arial"/>
                <a:cs typeface="Arial"/>
                <a:sym typeface="Arial"/>
              </a:rPr>
              <a:t>MMWR. Morbidity and Mortality Weekly Report</a:t>
            </a:r>
            <a:r>
              <a:rPr lang="en" sz="1000" dirty="0">
                <a:solidFill>
                  <a:srgbClr val="000000"/>
                </a:solidFill>
                <a:latin typeface="Arial"/>
                <a:ea typeface="Arial"/>
                <a:cs typeface="Arial"/>
                <a:sym typeface="Arial"/>
              </a:rPr>
              <a:t>, no. 18, Centers for Disease Control MMWR Office, May 2017, pp. 479–81. </a:t>
            </a:r>
            <a:r>
              <a:rPr lang="en" sz="1000" i="1" dirty="0" err="1">
                <a:solidFill>
                  <a:srgbClr val="000000"/>
                </a:solidFill>
                <a:latin typeface="Arial"/>
                <a:ea typeface="Arial"/>
                <a:cs typeface="Arial"/>
                <a:sym typeface="Arial"/>
              </a:rPr>
              <a:t>Crossref</a:t>
            </a:r>
            <a:r>
              <a:rPr lang="en" sz="1000" dirty="0">
                <a:solidFill>
                  <a:srgbClr val="000000"/>
                </a:solidFill>
                <a:latin typeface="Arial"/>
                <a:ea typeface="Arial"/>
                <a:cs typeface="Arial"/>
                <a:sym typeface="Arial"/>
              </a:rPr>
              <a:t>, doi:10.15585/mmwr.mm6618a5.</a:t>
            </a:r>
            <a:endParaRPr sz="1000" dirty="0">
              <a:solidFill>
                <a:srgbClr val="000000"/>
              </a:solidFill>
              <a:latin typeface="Arial"/>
              <a:ea typeface="Arial"/>
              <a:cs typeface="Arial"/>
              <a:sym typeface="Arial"/>
            </a:endParaRPr>
          </a:p>
          <a:p>
            <a:pPr marL="0" lvl="0" indent="0" algn="l" rtl="0">
              <a:spcBef>
                <a:spcPts val="0"/>
              </a:spcBef>
              <a:spcAft>
                <a:spcPts val="0"/>
              </a:spcAft>
              <a:buNone/>
            </a:pPr>
            <a:endParaRPr sz="1000" dirty="0">
              <a:solidFill>
                <a:srgbClr val="000000"/>
              </a:solidFill>
              <a:latin typeface="Arial"/>
              <a:ea typeface="Arial"/>
              <a:cs typeface="Arial"/>
              <a:sym typeface="Arial"/>
            </a:endParaRPr>
          </a:p>
          <a:p>
            <a:pPr marL="0" lvl="0" indent="0" algn="l" rtl="0">
              <a:spcBef>
                <a:spcPts val="0"/>
              </a:spcBef>
              <a:spcAft>
                <a:spcPts val="0"/>
              </a:spcAft>
              <a:buNone/>
            </a:pPr>
            <a:r>
              <a:rPr lang="en" sz="1000" dirty="0">
                <a:solidFill>
                  <a:srgbClr val="000000"/>
                </a:solidFill>
                <a:latin typeface="Arial"/>
                <a:ea typeface="Arial"/>
                <a:cs typeface="Arial"/>
                <a:sym typeface="Arial"/>
              </a:rPr>
              <a:t>“What We Do | World Stroke Organization.” </a:t>
            </a:r>
            <a:r>
              <a:rPr lang="en" sz="1000" i="1" dirty="0">
                <a:solidFill>
                  <a:srgbClr val="000000"/>
                </a:solidFill>
                <a:latin typeface="Arial"/>
                <a:ea typeface="Arial"/>
                <a:cs typeface="Arial"/>
                <a:sym typeface="Arial"/>
              </a:rPr>
              <a:t>World Stroke Organization</a:t>
            </a:r>
            <a:r>
              <a:rPr lang="en" sz="1000" dirty="0">
                <a:solidFill>
                  <a:srgbClr val="000000"/>
                </a:solidFill>
                <a:latin typeface="Arial"/>
                <a:ea typeface="Arial"/>
                <a:cs typeface="Arial"/>
                <a:sym typeface="Arial"/>
              </a:rPr>
              <a:t>, WSO, https://</a:t>
            </a:r>
            <a:r>
              <a:rPr lang="en" sz="1000" dirty="0" err="1">
                <a:solidFill>
                  <a:srgbClr val="000000"/>
                </a:solidFill>
                <a:latin typeface="Arial"/>
                <a:ea typeface="Arial"/>
                <a:cs typeface="Arial"/>
                <a:sym typeface="Arial"/>
              </a:rPr>
              <a:t>www.world-stroke.org</a:t>
            </a:r>
            <a:r>
              <a:rPr lang="en" sz="1000" dirty="0">
                <a:solidFill>
                  <a:srgbClr val="000000"/>
                </a:solidFill>
                <a:latin typeface="Arial"/>
                <a:ea typeface="Arial"/>
                <a:cs typeface="Arial"/>
                <a:sym typeface="Arial"/>
              </a:rPr>
              <a:t>/what-we-do. Accessed 18 Mar. 2022.</a:t>
            </a:r>
            <a:endParaRPr sz="1000" dirty="0">
              <a:solidFill>
                <a:srgbClr val="000000"/>
              </a:solidFill>
              <a:latin typeface="Arial"/>
              <a:ea typeface="Arial"/>
              <a:cs typeface="Arial"/>
              <a:sym typeface="Arial"/>
            </a:endParaRPr>
          </a:p>
          <a:p>
            <a:pPr marL="0" lvl="0" indent="0" algn="l" rtl="0">
              <a:spcBef>
                <a:spcPts val="0"/>
              </a:spcBef>
              <a:spcAft>
                <a:spcPts val="0"/>
              </a:spcAft>
              <a:buNone/>
            </a:pPr>
            <a:endParaRPr sz="1300" dirty="0">
              <a:solidFill>
                <a:srgbClr val="000000"/>
              </a:solidFill>
              <a:highlight>
                <a:srgbClr val="FFFFFF"/>
              </a:highlight>
              <a:latin typeface="Arial"/>
              <a:ea typeface="Arial"/>
              <a:cs typeface="Arial"/>
              <a:sym typeface="Arial"/>
            </a:endParaRPr>
          </a:p>
          <a:p>
            <a:pPr marL="0" lvl="0" indent="0" algn="l" rtl="0">
              <a:spcBef>
                <a:spcPts val="0"/>
              </a:spcBef>
              <a:spcAft>
                <a:spcPts val="0"/>
              </a:spcAft>
              <a:buNone/>
            </a:pPr>
            <a:endParaRPr sz="1000" u="sng" dirty="0">
              <a:solidFill>
                <a:srgbClr val="075290"/>
              </a:solidFill>
              <a:latin typeface="Arial"/>
              <a:ea typeface="Arial"/>
              <a:cs typeface="Arial"/>
              <a:sym typeface="Arial"/>
              <a:hlinkClick r:id="rId5">
                <a:extLst>
                  <a:ext uri="{A12FA001-AC4F-418D-AE19-62706E023703}">
                    <ahyp:hlinkClr xmlns:ahyp="http://schemas.microsoft.com/office/drawing/2018/hyperlinkcolor" val="tx"/>
                  </a:ext>
                </a:extLst>
              </a:hlinkClick>
            </a:endParaRPr>
          </a:p>
          <a:p>
            <a:pPr marL="0" lvl="0" indent="0" algn="l" rtl="0">
              <a:spcBef>
                <a:spcPts val="0"/>
              </a:spcBef>
              <a:spcAft>
                <a:spcPts val="0"/>
              </a:spcAft>
              <a:buNone/>
            </a:pPr>
            <a:endParaRPr sz="1000" dirty="0">
              <a:solidFill>
                <a:srgbClr val="000000"/>
              </a:solidFill>
              <a:latin typeface="Arial"/>
              <a:ea typeface="Arial"/>
              <a:cs typeface="Arial"/>
              <a:sym typeface="Arial"/>
            </a:endParaRPr>
          </a:p>
          <a:p>
            <a:pPr marL="0" lvl="0" indent="0" algn="l" rtl="0">
              <a:spcBef>
                <a:spcPts val="0"/>
              </a:spcBef>
              <a:spcAft>
                <a:spcPts val="0"/>
              </a:spcAft>
              <a:buNone/>
            </a:pPr>
            <a:endParaRPr sz="800" dirty="0">
              <a:latin typeface="Arial"/>
              <a:ea typeface="Arial"/>
              <a:cs typeface="Arial"/>
              <a:sym typeface="Arial"/>
            </a:endParaRPr>
          </a:p>
          <a:p>
            <a:pPr marL="0" lvl="0" indent="0" algn="l" rtl="0">
              <a:spcBef>
                <a:spcPts val="0"/>
              </a:spcBef>
              <a:spcAft>
                <a:spcPts val="0"/>
              </a:spcAft>
              <a:buNone/>
            </a:pPr>
            <a:endParaRPr sz="1300" dirty="0">
              <a:latin typeface="Arial"/>
              <a:ea typeface="Arial"/>
              <a:cs typeface="Arial"/>
              <a:sym typeface="Arial"/>
            </a:endParaRPr>
          </a:p>
        </p:txBody>
      </p:sp>
      <p:pic>
        <p:nvPicPr>
          <p:cNvPr id="2" name="Audio Recording Mar 20, 2022 at 2:07:33 PM" descr="Audio Recording Mar 20, 2022 at 2:07:33 PM">
            <a:hlinkClick r:id="" action="ppaction://media"/>
            <a:extLst>
              <a:ext uri="{FF2B5EF4-FFF2-40B4-BE49-F238E27FC236}">
                <a16:creationId xmlns:a16="http://schemas.microsoft.com/office/drawing/2014/main" id="{488241E9-9990-3D4E-98F4-B34832BC36DE}"/>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4165600" y="2165350"/>
            <a:ext cx="812800" cy="8128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7504"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Arial"/>
                <a:ea typeface="Arial"/>
                <a:cs typeface="Arial"/>
                <a:sym typeface="Arial"/>
              </a:rPr>
              <a:t>Predicting Stroke as Preventive Medicine </a:t>
            </a:r>
            <a:endParaRPr>
              <a:latin typeface="Arial"/>
              <a:ea typeface="Arial"/>
              <a:cs typeface="Arial"/>
              <a:sym typeface="Arial"/>
            </a:endParaRPr>
          </a:p>
        </p:txBody>
      </p:sp>
      <p:sp>
        <p:nvSpPr>
          <p:cNvPr id="98" name="Google Shape;98;p15"/>
          <p:cNvSpPr txBox="1">
            <a:spLocks noGrp="1"/>
          </p:cNvSpPr>
          <p:nvPr>
            <p:ph type="body" idx="1"/>
          </p:nvPr>
        </p:nvSpPr>
        <p:spPr>
          <a:xfrm>
            <a:off x="311700" y="1363775"/>
            <a:ext cx="8520600" cy="27873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Font typeface="Arial"/>
              <a:buChar char="●"/>
            </a:pPr>
            <a:r>
              <a:rPr lang="en" sz="1300">
                <a:solidFill>
                  <a:srgbClr val="000000"/>
                </a:solidFill>
                <a:highlight>
                  <a:srgbClr val="FFFFFF"/>
                </a:highlight>
                <a:latin typeface="Arial"/>
                <a:ea typeface="Arial"/>
                <a:cs typeface="Arial"/>
                <a:sym typeface="Arial"/>
              </a:rPr>
              <a:t>In this study, we utilize a healthcare dataset that describes each data point as an individual person characterized by 11 independent variables to predict whether they are at risk for stroke or not.  </a:t>
            </a:r>
            <a:endParaRPr sz="1300">
              <a:solidFill>
                <a:srgbClr val="000000"/>
              </a:solidFill>
              <a:highlight>
                <a:srgbClr val="FFFFFF"/>
              </a:highlight>
              <a:latin typeface="Arial"/>
              <a:ea typeface="Arial"/>
              <a:cs typeface="Arial"/>
              <a:sym typeface="Arial"/>
            </a:endParaRPr>
          </a:p>
          <a:p>
            <a:pPr marL="742950" lvl="1" indent="-311150" algn="l" rtl="0">
              <a:spcBef>
                <a:spcPts val="0"/>
              </a:spcBef>
              <a:spcAft>
                <a:spcPts val="0"/>
              </a:spcAft>
              <a:buSzPts val="1300"/>
              <a:buFont typeface="Arial"/>
              <a:buChar char="○"/>
            </a:pPr>
            <a:r>
              <a:rPr lang="en" sz="1300">
                <a:solidFill>
                  <a:srgbClr val="000000"/>
                </a:solidFill>
                <a:highlight>
                  <a:srgbClr val="FFFFFF"/>
                </a:highlight>
                <a:latin typeface="Arial"/>
                <a:ea typeface="Arial"/>
                <a:cs typeface="Arial"/>
                <a:sym typeface="Arial"/>
              </a:rPr>
              <a:t>These variables include information such as </a:t>
            </a:r>
            <a:r>
              <a:rPr lang="en" sz="1300">
                <a:highlight>
                  <a:srgbClr val="FFFFFF"/>
                </a:highlight>
                <a:latin typeface="Arial"/>
                <a:ea typeface="Arial"/>
                <a:cs typeface="Arial"/>
                <a:sym typeface="Arial"/>
              </a:rPr>
              <a:t>gender, age, pre-existing conditions, smoking status, job type and relationship status. </a:t>
            </a:r>
            <a:endParaRPr sz="1300">
              <a:highlight>
                <a:srgbClr val="FFFFFF"/>
              </a:highlight>
              <a:latin typeface="Arial"/>
              <a:ea typeface="Arial"/>
              <a:cs typeface="Arial"/>
              <a:sym typeface="Arial"/>
            </a:endParaRPr>
          </a:p>
          <a:p>
            <a:pPr marL="457200" lvl="0" indent="0" algn="l" rtl="0">
              <a:spcBef>
                <a:spcPts val="0"/>
              </a:spcBef>
              <a:spcAft>
                <a:spcPts val="0"/>
              </a:spcAft>
              <a:buNone/>
            </a:pPr>
            <a:endParaRPr sz="1300">
              <a:highlight>
                <a:srgbClr val="FFFFFF"/>
              </a:highlight>
              <a:latin typeface="Arial"/>
              <a:ea typeface="Arial"/>
              <a:cs typeface="Arial"/>
              <a:sym typeface="Arial"/>
            </a:endParaRPr>
          </a:p>
          <a:p>
            <a:pPr marL="457200" lvl="0" indent="-311150" algn="l" rtl="0">
              <a:spcBef>
                <a:spcPts val="0"/>
              </a:spcBef>
              <a:spcAft>
                <a:spcPts val="0"/>
              </a:spcAft>
              <a:buSzPts val="1300"/>
              <a:buFont typeface="Arial"/>
              <a:buChar char="●"/>
            </a:pPr>
            <a:r>
              <a:rPr lang="en" sz="1300">
                <a:highlight>
                  <a:srgbClr val="FFFFFF"/>
                </a:highlight>
                <a:latin typeface="Arial"/>
                <a:ea typeface="Arial"/>
                <a:cs typeface="Arial"/>
                <a:sym typeface="Arial"/>
              </a:rPr>
              <a:t>By predicting stroke incidence based on a set of variables, we can understand the influence of these variables on stroke. We can then reverse engineer our findings to understand how these individual variables affect the likelihood of stroke. We identify the variables with the highest risk factors to avoid and </a:t>
            </a:r>
            <a:r>
              <a:rPr lang="en" sz="1300">
                <a:solidFill>
                  <a:srgbClr val="262626"/>
                </a:solidFill>
                <a:highlight>
                  <a:srgbClr val="FFFFFF"/>
                </a:highlight>
                <a:latin typeface="Arial"/>
                <a:ea typeface="Arial"/>
                <a:cs typeface="Arial"/>
                <a:sym typeface="Arial"/>
              </a:rPr>
              <a:t>minimize</a:t>
            </a:r>
            <a:r>
              <a:rPr lang="en" sz="1300">
                <a:highlight>
                  <a:srgbClr val="FFFFFF"/>
                </a:highlight>
                <a:latin typeface="Arial"/>
                <a:ea typeface="Arial"/>
                <a:cs typeface="Arial"/>
                <a:sym typeface="Arial"/>
              </a:rPr>
              <a:t> their impact to increase stroke risk. </a:t>
            </a:r>
            <a:endParaRPr sz="1300">
              <a:highlight>
                <a:srgbClr val="FFFFFF"/>
              </a:highlight>
              <a:latin typeface="Arial"/>
              <a:ea typeface="Arial"/>
              <a:cs typeface="Arial"/>
              <a:sym typeface="Arial"/>
            </a:endParaRPr>
          </a:p>
          <a:p>
            <a:pPr marL="457200" lvl="0" indent="0" algn="l" rtl="0">
              <a:spcBef>
                <a:spcPts val="0"/>
              </a:spcBef>
              <a:spcAft>
                <a:spcPts val="0"/>
              </a:spcAft>
              <a:buNone/>
            </a:pPr>
            <a:endParaRPr sz="1300">
              <a:highlight>
                <a:srgbClr val="FFFFFF"/>
              </a:highlight>
              <a:latin typeface="Arial"/>
              <a:ea typeface="Arial"/>
              <a:cs typeface="Arial"/>
              <a:sym typeface="Arial"/>
            </a:endParaRPr>
          </a:p>
          <a:p>
            <a:pPr marL="457200" lvl="0" indent="-311150" algn="l" rtl="0">
              <a:spcBef>
                <a:spcPts val="0"/>
              </a:spcBef>
              <a:spcAft>
                <a:spcPts val="0"/>
              </a:spcAft>
              <a:buSzPts val="1300"/>
              <a:buFont typeface="Arial"/>
              <a:buChar char="●"/>
            </a:pPr>
            <a:r>
              <a:rPr lang="en" sz="1300">
                <a:highlight>
                  <a:srgbClr val="FFFFFF"/>
                </a:highlight>
                <a:latin typeface="Arial"/>
                <a:ea typeface="Arial"/>
                <a:cs typeface="Arial"/>
                <a:sym typeface="Arial"/>
              </a:rPr>
              <a:t>Through a prediction stroke model, we discover from the influencing variables, better and more actionable steps to lower the risk of stroke which is our study goal.  </a:t>
            </a:r>
            <a:endParaRPr sz="1300">
              <a:solidFill>
                <a:srgbClr val="000000"/>
              </a:solidFill>
              <a:highlight>
                <a:srgbClr val="FFFFFF"/>
              </a:highlight>
              <a:latin typeface="Arial"/>
              <a:ea typeface="Arial"/>
              <a:cs typeface="Arial"/>
              <a:sym typeface="Arial"/>
            </a:endParaRPr>
          </a:p>
        </p:txBody>
      </p:sp>
      <p:pic>
        <p:nvPicPr>
          <p:cNvPr id="2" name="Audio Recording Mar 20, 2022 at 2:08:53 PM" descr="Audio Recording Mar 20, 2022 at 2:08:53 PM">
            <a:hlinkClick r:id="" action="ppaction://media"/>
            <a:extLst>
              <a:ext uri="{FF2B5EF4-FFF2-40B4-BE49-F238E27FC236}">
                <a16:creationId xmlns:a16="http://schemas.microsoft.com/office/drawing/2014/main" id="{1CAD2FF5-513D-134F-A937-AB6937F930C0}"/>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4165600" y="2165350"/>
            <a:ext cx="812800" cy="8128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61696"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Arial"/>
                <a:ea typeface="Arial"/>
                <a:cs typeface="Arial"/>
                <a:sym typeface="Arial"/>
              </a:rPr>
              <a:t>Stroke Dataset </a:t>
            </a:r>
            <a:endParaRPr>
              <a:latin typeface="Arial"/>
              <a:ea typeface="Arial"/>
              <a:cs typeface="Arial"/>
              <a:sym typeface="Arial"/>
            </a:endParaRPr>
          </a:p>
        </p:txBody>
      </p:sp>
      <p:sp>
        <p:nvSpPr>
          <p:cNvPr id="104" name="Google Shape;104;p16"/>
          <p:cNvSpPr txBox="1">
            <a:spLocks noGrp="1"/>
          </p:cNvSpPr>
          <p:nvPr>
            <p:ph type="body" idx="1"/>
          </p:nvPr>
        </p:nvSpPr>
        <p:spPr>
          <a:xfrm>
            <a:off x="311700" y="1229875"/>
            <a:ext cx="8832300" cy="2433600"/>
          </a:xfrm>
          <a:prstGeom prst="rect">
            <a:avLst/>
          </a:prstGeom>
        </p:spPr>
        <p:txBody>
          <a:bodyPr spcFirstLastPara="1" wrap="square" lIns="91425" tIns="91425" rIns="91425" bIns="91425" anchor="t" anchorCtr="0">
            <a:normAutofit lnSpcReduction="10000"/>
          </a:bodyPr>
          <a:lstStyle/>
          <a:p>
            <a:pPr marL="457200" lvl="0" indent="-311150" algn="l" rtl="0">
              <a:spcBef>
                <a:spcPts val="0"/>
              </a:spcBef>
              <a:spcAft>
                <a:spcPts val="0"/>
              </a:spcAft>
              <a:buSzPts val="1300"/>
              <a:buFont typeface="Arial"/>
              <a:buChar char="●"/>
            </a:pPr>
            <a:r>
              <a:rPr lang="en" sz="1300">
                <a:solidFill>
                  <a:srgbClr val="000000"/>
                </a:solidFill>
                <a:highlight>
                  <a:srgbClr val="FFFFFF"/>
                </a:highlight>
                <a:latin typeface="Arial"/>
                <a:ea typeface="Arial"/>
                <a:cs typeface="Arial"/>
                <a:sym typeface="Arial"/>
              </a:rPr>
              <a:t>The Stroke dataset has 12 attributes and 5110 observations. </a:t>
            </a:r>
            <a:endParaRPr sz="1300">
              <a:solidFill>
                <a:srgbClr val="000000"/>
              </a:solidFill>
              <a:highlight>
                <a:srgbClr val="FFFFFF"/>
              </a:highlight>
              <a:latin typeface="Arial"/>
              <a:ea typeface="Arial"/>
              <a:cs typeface="Arial"/>
              <a:sym typeface="Arial"/>
            </a:endParaRPr>
          </a:p>
          <a:p>
            <a:pPr marL="457200" lvl="0" indent="0" algn="l" rtl="0">
              <a:spcBef>
                <a:spcPts val="0"/>
              </a:spcBef>
              <a:spcAft>
                <a:spcPts val="0"/>
              </a:spcAft>
              <a:buNone/>
            </a:pPr>
            <a:r>
              <a:rPr lang="en" sz="1300">
                <a:solidFill>
                  <a:srgbClr val="000000"/>
                </a:solidFill>
                <a:highlight>
                  <a:srgbClr val="FFFFFF"/>
                </a:highlight>
                <a:latin typeface="Arial"/>
                <a:ea typeface="Arial"/>
                <a:cs typeface="Arial"/>
                <a:sym typeface="Arial"/>
              </a:rPr>
              <a:t> </a:t>
            </a:r>
            <a:endParaRPr sz="1300">
              <a:solidFill>
                <a:srgbClr val="000000"/>
              </a:solidFill>
              <a:highlight>
                <a:srgbClr val="FFFFFF"/>
              </a:highlight>
              <a:latin typeface="Arial"/>
              <a:ea typeface="Arial"/>
              <a:cs typeface="Arial"/>
              <a:sym typeface="Arial"/>
            </a:endParaRPr>
          </a:p>
          <a:p>
            <a:pPr marL="457200" lvl="0" indent="-311150" algn="l" rtl="0">
              <a:spcBef>
                <a:spcPts val="0"/>
              </a:spcBef>
              <a:spcAft>
                <a:spcPts val="0"/>
              </a:spcAft>
              <a:buSzPts val="1300"/>
              <a:buFont typeface="Times New Roman"/>
              <a:buChar char="●"/>
            </a:pPr>
            <a:r>
              <a:rPr lang="en" sz="1300" b="1">
                <a:solidFill>
                  <a:srgbClr val="000000"/>
                </a:solidFill>
                <a:highlight>
                  <a:srgbClr val="FFFFFF"/>
                </a:highlight>
                <a:latin typeface="Arial"/>
                <a:ea typeface="Arial"/>
                <a:cs typeface="Arial"/>
                <a:sym typeface="Arial"/>
              </a:rPr>
              <a:t>‘Stroke’</a:t>
            </a:r>
            <a:r>
              <a:rPr lang="en" sz="1300">
                <a:solidFill>
                  <a:srgbClr val="000000"/>
                </a:solidFill>
                <a:highlight>
                  <a:srgbClr val="FFFFFF"/>
                </a:highlight>
                <a:latin typeface="Arial"/>
                <a:ea typeface="Arial"/>
                <a:cs typeface="Arial"/>
                <a:sym typeface="Arial"/>
              </a:rPr>
              <a:t> is the dependent variable we are attempting to predict.  </a:t>
            </a:r>
            <a:endParaRPr sz="1300">
              <a:solidFill>
                <a:srgbClr val="000000"/>
              </a:solidFill>
              <a:highlight>
                <a:srgbClr val="FFFFFF"/>
              </a:highlight>
              <a:latin typeface="Arial"/>
              <a:ea typeface="Arial"/>
              <a:cs typeface="Arial"/>
              <a:sym typeface="Arial"/>
            </a:endParaRPr>
          </a:p>
          <a:p>
            <a:pPr marL="457200" lvl="0" indent="0" algn="l" rtl="0">
              <a:spcBef>
                <a:spcPts val="0"/>
              </a:spcBef>
              <a:spcAft>
                <a:spcPts val="0"/>
              </a:spcAft>
              <a:buNone/>
            </a:pPr>
            <a:endParaRPr sz="1300">
              <a:solidFill>
                <a:srgbClr val="000000"/>
              </a:solidFill>
              <a:highlight>
                <a:srgbClr val="FFFFFF"/>
              </a:highlight>
              <a:latin typeface="Arial"/>
              <a:ea typeface="Arial"/>
              <a:cs typeface="Arial"/>
              <a:sym typeface="Arial"/>
            </a:endParaRPr>
          </a:p>
          <a:p>
            <a:pPr marL="457200" lvl="0" indent="-311150" algn="l" rtl="0">
              <a:spcBef>
                <a:spcPts val="0"/>
              </a:spcBef>
              <a:spcAft>
                <a:spcPts val="0"/>
              </a:spcAft>
              <a:buSzPts val="1300"/>
              <a:buFont typeface="Arial"/>
              <a:buChar char="●"/>
            </a:pPr>
            <a:r>
              <a:rPr lang="en" sz="1300">
                <a:solidFill>
                  <a:srgbClr val="000000"/>
                </a:solidFill>
                <a:highlight>
                  <a:srgbClr val="FFFFFF"/>
                </a:highlight>
                <a:latin typeface="Arial"/>
                <a:ea typeface="Arial"/>
                <a:cs typeface="Arial"/>
                <a:sym typeface="Arial"/>
              </a:rPr>
              <a:t>The other 11 independent variables are:</a:t>
            </a:r>
            <a:endParaRPr sz="1300">
              <a:solidFill>
                <a:srgbClr val="000000"/>
              </a:solidFill>
              <a:highlight>
                <a:srgbClr val="FFFFFF"/>
              </a:highlight>
              <a:latin typeface="Arial"/>
              <a:ea typeface="Arial"/>
              <a:cs typeface="Arial"/>
              <a:sym typeface="Arial"/>
            </a:endParaRPr>
          </a:p>
          <a:p>
            <a:pPr marL="914400" lvl="1" indent="-311150" algn="l" rtl="0">
              <a:spcBef>
                <a:spcPts val="0"/>
              </a:spcBef>
              <a:spcAft>
                <a:spcPts val="0"/>
              </a:spcAft>
              <a:buSzPts val="1300"/>
              <a:buFont typeface="Times New Roman"/>
              <a:buChar char="○"/>
            </a:pPr>
            <a:r>
              <a:rPr lang="en" sz="1300">
                <a:solidFill>
                  <a:srgbClr val="000000"/>
                </a:solidFill>
                <a:highlight>
                  <a:srgbClr val="FFFFFF"/>
                </a:highlight>
                <a:latin typeface="Arial"/>
                <a:ea typeface="Arial"/>
                <a:cs typeface="Arial"/>
                <a:sym typeface="Arial"/>
              </a:rPr>
              <a:t>7 Categorical variables = (</a:t>
            </a:r>
            <a:r>
              <a:rPr lang="en" sz="1300" b="1">
                <a:solidFill>
                  <a:srgbClr val="000000"/>
                </a:solidFill>
                <a:highlight>
                  <a:srgbClr val="FFFFFF"/>
                </a:highlight>
                <a:latin typeface="Arial"/>
                <a:ea typeface="Arial"/>
                <a:cs typeface="Arial"/>
                <a:sym typeface="Arial"/>
              </a:rPr>
              <a:t>gender, ever_married, work_type, Residence_type, smoking_status, hypertension, heart_disease</a:t>
            </a:r>
            <a:r>
              <a:rPr lang="en" sz="1300">
                <a:solidFill>
                  <a:srgbClr val="000000"/>
                </a:solidFill>
                <a:highlight>
                  <a:srgbClr val="FFFFFF"/>
                </a:highlight>
                <a:latin typeface="Arial"/>
                <a:ea typeface="Arial"/>
                <a:cs typeface="Arial"/>
                <a:sym typeface="Arial"/>
              </a:rPr>
              <a:t>)</a:t>
            </a:r>
            <a:endParaRPr sz="1300">
              <a:solidFill>
                <a:srgbClr val="000000"/>
              </a:solidFill>
              <a:highlight>
                <a:srgbClr val="FFFFFF"/>
              </a:highlight>
              <a:latin typeface="Arial"/>
              <a:ea typeface="Arial"/>
              <a:cs typeface="Arial"/>
              <a:sym typeface="Arial"/>
            </a:endParaRPr>
          </a:p>
          <a:p>
            <a:pPr marL="914400" lvl="1" indent="-311150" algn="l" rtl="0">
              <a:spcBef>
                <a:spcPts val="0"/>
              </a:spcBef>
              <a:spcAft>
                <a:spcPts val="0"/>
              </a:spcAft>
              <a:buSzPts val="1300"/>
              <a:buFont typeface="Times New Roman"/>
              <a:buChar char="○"/>
            </a:pPr>
            <a:r>
              <a:rPr lang="en" sz="1300">
                <a:solidFill>
                  <a:srgbClr val="000000"/>
                </a:solidFill>
                <a:highlight>
                  <a:srgbClr val="FFFFFF"/>
                </a:highlight>
                <a:latin typeface="Arial"/>
                <a:ea typeface="Arial"/>
                <a:cs typeface="Arial"/>
                <a:sym typeface="Arial"/>
              </a:rPr>
              <a:t>3 Numeric continuous variables = (</a:t>
            </a:r>
            <a:r>
              <a:rPr lang="en" sz="1300" b="1">
                <a:solidFill>
                  <a:srgbClr val="000000"/>
                </a:solidFill>
                <a:highlight>
                  <a:srgbClr val="FFFFFF"/>
                </a:highlight>
                <a:latin typeface="Arial"/>
                <a:ea typeface="Arial"/>
                <a:cs typeface="Arial"/>
                <a:sym typeface="Arial"/>
              </a:rPr>
              <a:t>age, BMI, avg_glucose_level</a:t>
            </a:r>
            <a:r>
              <a:rPr lang="en" sz="1300">
                <a:solidFill>
                  <a:srgbClr val="000000"/>
                </a:solidFill>
                <a:highlight>
                  <a:srgbClr val="FFFFFF"/>
                </a:highlight>
                <a:latin typeface="Arial"/>
                <a:ea typeface="Arial"/>
                <a:cs typeface="Arial"/>
                <a:sym typeface="Arial"/>
              </a:rPr>
              <a:t>)</a:t>
            </a:r>
            <a:endParaRPr sz="1300">
              <a:solidFill>
                <a:srgbClr val="000000"/>
              </a:solidFill>
              <a:highlight>
                <a:srgbClr val="FFFFFF"/>
              </a:highlight>
              <a:latin typeface="Arial"/>
              <a:ea typeface="Arial"/>
              <a:cs typeface="Arial"/>
              <a:sym typeface="Arial"/>
            </a:endParaRPr>
          </a:p>
          <a:p>
            <a:pPr marL="914400" lvl="0" indent="0" algn="l" rtl="0">
              <a:spcBef>
                <a:spcPts val="0"/>
              </a:spcBef>
              <a:spcAft>
                <a:spcPts val="0"/>
              </a:spcAft>
              <a:buNone/>
            </a:pPr>
            <a:endParaRPr sz="1300">
              <a:solidFill>
                <a:srgbClr val="000000"/>
              </a:solidFill>
              <a:highlight>
                <a:srgbClr val="FFFFFF"/>
              </a:highlight>
              <a:latin typeface="Arial"/>
              <a:ea typeface="Arial"/>
              <a:cs typeface="Arial"/>
              <a:sym typeface="Arial"/>
            </a:endParaRPr>
          </a:p>
          <a:p>
            <a:pPr marL="0" lvl="0" indent="0" algn="l" rtl="0">
              <a:spcBef>
                <a:spcPts val="0"/>
              </a:spcBef>
              <a:spcAft>
                <a:spcPts val="0"/>
              </a:spcAft>
              <a:buNone/>
            </a:pPr>
            <a:r>
              <a:rPr lang="en" sz="1300">
                <a:solidFill>
                  <a:srgbClr val="000000"/>
                </a:solidFill>
                <a:latin typeface="Arial"/>
                <a:ea typeface="Arial"/>
                <a:cs typeface="Arial"/>
                <a:sym typeface="Arial"/>
              </a:rPr>
              <a:t>Dataset Link:</a:t>
            </a:r>
            <a:r>
              <a:rPr lang="en" sz="1300" u="sng">
                <a:solidFill>
                  <a:srgbClr val="1155CC"/>
                </a:solidFill>
                <a:latin typeface="Arial"/>
                <a:ea typeface="Arial"/>
                <a:cs typeface="Arial"/>
                <a:sym typeface="Arial"/>
                <a:hlinkClick r:id="rId3">
                  <a:extLst>
                    <a:ext uri="{A12FA001-AC4F-418D-AE19-62706E023703}">
                      <ahyp:hlinkClr xmlns:ahyp="http://schemas.microsoft.com/office/drawing/2018/hyperlinkcolor" val="tx"/>
                    </a:ext>
                  </a:extLst>
                </a:hlinkClick>
              </a:rPr>
              <a:t>https://www.kaggle.com/fedesoriano/stroke-prediction-dataset</a:t>
            </a:r>
            <a:endParaRPr sz="1900">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Exploratory Data Analysis</a:t>
            </a:r>
            <a:endParaRPr/>
          </a:p>
        </p:txBody>
      </p:sp>
      <p:sp>
        <p:nvSpPr>
          <p:cNvPr id="110" name="Google Shape;110;p17"/>
          <p:cNvSpPr txBox="1">
            <a:spLocks noGrp="1"/>
          </p:cNvSpPr>
          <p:nvPr>
            <p:ph type="body" idx="1"/>
          </p:nvPr>
        </p:nvSpPr>
        <p:spPr>
          <a:xfrm>
            <a:off x="311700" y="1017800"/>
            <a:ext cx="8520600" cy="355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600">
                <a:latin typeface="Arial"/>
                <a:ea typeface="Arial"/>
                <a:cs typeface="Arial"/>
                <a:sym typeface="Arial"/>
              </a:rPr>
              <a:t> After loading and preprocessing our data set, we investigate the independent variables for insightful patterns, unique distributions, and anomalies. With the help of statistical descriptives and graphs we can test theories and hypotheses we think may be true. </a:t>
            </a:r>
            <a:endParaRPr sz="1600">
              <a:latin typeface="Arial"/>
              <a:ea typeface="Arial"/>
              <a:cs typeface="Arial"/>
              <a:sym typeface="Arial"/>
            </a:endParaRPr>
          </a:p>
          <a:p>
            <a:pPr marL="0" lvl="0" indent="0" algn="l" rtl="0">
              <a:spcBef>
                <a:spcPts val="1200"/>
              </a:spcBef>
              <a:spcAft>
                <a:spcPts val="1200"/>
              </a:spcAft>
              <a:buNone/>
            </a:pPr>
            <a:r>
              <a:rPr lang="en" sz="1600">
                <a:latin typeface="Arial"/>
                <a:ea typeface="Arial"/>
                <a:cs typeface="Arial"/>
                <a:sym typeface="Arial"/>
              </a:rPr>
              <a:t>Below we have displayed a summary of our data set statistics after converting all variables to numeric values.</a:t>
            </a:r>
            <a:endParaRPr sz="1600">
              <a:latin typeface="Arial"/>
              <a:ea typeface="Arial"/>
              <a:cs typeface="Arial"/>
              <a:sym typeface="Arial"/>
            </a:endParaRPr>
          </a:p>
        </p:txBody>
      </p:sp>
      <p:pic>
        <p:nvPicPr>
          <p:cNvPr id="111" name="Google Shape;111;p17"/>
          <p:cNvPicPr preferRelativeResize="0"/>
          <p:nvPr/>
        </p:nvPicPr>
        <p:blipFill>
          <a:blip r:embed="rId5">
            <a:alphaModFix/>
          </a:blip>
          <a:stretch>
            <a:fillRect/>
          </a:stretch>
        </p:blipFill>
        <p:spPr>
          <a:xfrm>
            <a:off x="521813" y="2694100"/>
            <a:ext cx="8100372" cy="1874800"/>
          </a:xfrm>
          <a:prstGeom prst="rect">
            <a:avLst/>
          </a:prstGeom>
          <a:noFill/>
          <a:ln>
            <a:noFill/>
          </a:ln>
        </p:spPr>
      </p:pic>
      <p:pic>
        <p:nvPicPr>
          <p:cNvPr id="2" name="Audio Recording Mar 20, 2022 at 2:10:06 PM" descr="Audio Recording Mar 20, 2022 at 2:10:06 PM">
            <a:hlinkClick r:id="" action="ppaction://media"/>
            <a:extLst>
              <a:ext uri="{FF2B5EF4-FFF2-40B4-BE49-F238E27FC236}">
                <a16:creationId xmlns:a16="http://schemas.microsoft.com/office/drawing/2014/main" id="{5AB3102D-EF91-EE45-9FEA-A28FAA31B44F}"/>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4165600" y="2165350"/>
            <a:ext cx="812800" cy="8128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21568"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repeatCount="0" fill="hold" display="0">
                  <p:stCondLst>
                    <p:cond delay="indefinite"/>
                  </p:stCondLst>
                  <p:endCondLst>
                    <p:cond evt="onStopAudio" delay="0">
                      <p:tgtEl>
                        <p:sldTgt/>
                      </p:tgtEl>
                    </p:cond>
                  </p:endCondLst>
                </p:cTn>
                <p:tgtEl>
                  <p:spTgt spid="2"/>
                </p:tgtEl>
              </p:cMediaNode>
            </p:audi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18"/>
          <p:cNvPicPr preferRelativeResize="0"/>
          <p:nvPr/>
        </p:nvPicPr>
        <p:blipFill>
          <a:blip r:embed="rId3">
            <a:alphaModFix/>
          </a:blip>
          <a:stretch>
            <a:fillRect/>
          </a:stretch>
        </p:blipFill>
        <p:spPr>
          <a:xfrm>
            <a:off x="473238" y="799450"/>
            <a:ext cx="8197524" cy="2487475"/>
          </a:xfrm>
          <a:prstGeom prst="rect">
            <a:avLst/>
          </a:prstGeom>
          <a:noFill/>
          <a:ln>
            <a:noFill/>
          </a:ln>
        </p:spPr>
      </p:pic>
      <p:sp>
        <p:nvSpPr>
          <p:cNvPr id="117" name="Google Shape;117;p18"/>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Exploring Continuous Numeric Variables </a:t>
            </a:r>
            <a:endParaRPr/>
          </a:p>
        </p:txBody>
      </p:sp>
      <p:sp>
        <p:nvSpPr>
          <p:cNvPr id="118" name="Google Shape;118;p18"/>
          <p:cNvSpPr txBox="1">
            <a:spLocks noGrp="1"/>
          </p:cNvSpPr>
          <p:nvPr>
            <p:ph type="body" idx="1"/>
          </p:nvPr>
        </p:nvSpPr>
        <p:spPr>
          <a:xfrm>
            <a:off x="174300" y="2804400"/>
            <a:ext cx="8795400" cy="18546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SzPts val="852"/>
              <a:buNone/>
            </a:pPr>
            <a:r>
              <a:rPr lang="en" sz="1000">
                <a:latin typeface="Arial"/>
                <a:ea typeface="Arial"/>
                <a:cs typeface="Arial"/>
                <a:sym typeface="Arial"/>
              </a:rPr>
              <a:t>“Age” is normally distributed but has a much higher incidence of stroke as age increases. Ages below 40 had very few stroke incidences while ages above 60 seemed to increase in stroke. Graphical plots like histograms tell us a story about our dataset that helps us easily draw simple conclusions. As we would expect, older people may suffer from a decline in health as they get older which would leave them more vulnerable to stroke vs a younger healthier person.  </a:t>
            </a:r>
            <a:endParaRPr sz="1000">
              <a:latin typeface="Arial"/>
              <a:ea typeface="Arial"/>
              <a:cs typeface="Arial"/>
              <a:sym typeface="Arial"/>
            </a:endParaRPr>
          </a:p>
          <a:p>
            <a:pPr marL="0" lvl="0" indent="0" algn="l" rtl="0">
              <a:lnSpc>
                <a:spcPct val="95000"/>
              </a:lnSpc>
              <a:spcBef>
                <a:spcPts val="0"/>
              </a:spcBef>
              <a:spcAft>
                <a:spcPts val="0"/>
              </a:spcAft>
              <a:buSzPts val="852"/>
              <a:buNone/>
            </a:pPr>
            <a:endParaRPr sz="1000" b="1">
              <a:latin typeface="Arial"/>
              <a:ea typeface="Arial"/>
              <a:cs typeface="Arial"/>
              <a:sym typeface="Arial"/>
            </a:endParaRPr>
          </a:p>
          <a:p>
            <a:pPr marL="0" lvl="0" indent="0" algn="l" rtl="0">
              <a:lnSpc>
                <a:spcPct val="95000"/>
              </a:lnSpc>
              <a:spcBef>
                <a:spcPts val="0"/>
              </a:spcBef>
              <a:spcAft>
                <a:spcPts val="0"/>
              </a:spcAft>
              <a:buSzPts val="852"/>
              <a:buNone/>
            </a:pPr>
            <a:r>
              <a:rPr lang="en" sz="1000">
                <a:highlight>
                  <a:srgbClr val="FFFFFF"/>
                </a:highlight>
                <a:latin typeface="Arial"/>
                <a:ea typeface="Arial"/>
                <a:cs typeface="Arial"/>
                <a:sym typeface="Arial"/>
              </a:rPr>
              <a:t>Stroke incidences increase as “bmi” increased but eventually tapers down after bmi=40. </a:t>
            </a:r>
            <a:r>
              <a:rPr lang="en" sz="1000">
                <a:latin typeface="Arial"/>
                <a:ea typeface="Arial"/>
                <a:cs typeface="Arial"/>
                <a:sym typeface="Arial"/>
              </a:rPr>
              <a:t>Stroke increasing with higher bmi values make logical sense because BMI is an indication of a person’s physical health, and poor health will lead to greater stroke risk.</a:t>
            </a:r>
            <a:endParaRPr sz="1000">
              <a:latin typeface="Arial"/>
              <a:ea typeface="Arial"/>
              <a:cs typeface="Arial"/>
              <a:sym typeface="Arial"/>
            </a:endParaRPr>
          </a:p>
          <a:p>
            <a:pPr marL="0" lvl="0" indent="0" algn="l" rtl="0">
              <a:lnSpc>
                <a:spcPct val="95000"/>
              </a:lnSpc>
              <a:spcBef>
                <a:spcPts val="0"/>
              </a:spcBef>
              <a:spcAft>
                <a:spcPts val="0"/>
              </a:spcAft>
              <a:buSzPts val="852"/>
              <a:buNone/>
            </a:pPr>
            <a:endParaRPr sz="1000">
              <a:latin typeface="Arial"/>
              <a:ea typeface="Arial"/>
              <a:cs typeface="Arial"/>
              <a:sym typeface="Arial"/>
            </a:endParaRPr>
          </a:p>
          <a:p>
            <a:pPr marL="0" lvl="0" indent="0" algn="l" rtl="0">
              <a:lnSpc>
                <a:spcPct val="95000"/>
              </a:lnSpc>
              <a:spcBef>
                <a:spcPts val="0"/>
              </a:spcBef>
              <a:spcAft>
                <a:spcPts val="0"/>
              </a:spcAft>
              <a:buSzPts val="852"/>
              <a:buNone/>
            </a:pPr>
            <a:r>
              <a:rPr lang="en" sz="1000">
                <a:latin typeface="Arial"/>
                <a:ea typeface="Arial"/>
                <a:cs typeface="Arial"/>
                <a:sym typeface="Arial"/>
              </a:rPr>
              <a:t>“Avg_glucose_level” had two areas with increased stroke incidences. The first is within a normal glucose level (for people that suffer a stroke with no relation to glucose levels) and then interestingly when glucose levels are above 160 (which may indicate that high blood sugar, increase the risk of stroke as poor glucose control leads to diabetes and a list of other health complications).    </a:t>
            </a:r>
            <a:endParaRPr sz="1000">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9"/>
          <p:cNvSpPr txBox="1">
            <a:spLocks noGrp="1"/>
          </p:cNvSpPr>
          <p:nvPr>
            <p:ph type="title"/>
          </p:nvPr>
        </p:nvSpPr>
        <p:spPr>
          <a:xfrm>
            <a:off x="311700" y="19935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Exploring Categorical Variables </a:t>
            </a:r>
            <a:endParaRPr/>
          </a:p>
        </p:txBody>
      </p:sp>
      <p:pic>
        <p:nvPicPr>
          <p:cNvPr id="124" name="Google Shape;124;p19"/>
          <p:cNvPicPr preferRelativeResize="0"/>
          <p:nvPr/>
        </p:nvPicPr>
        <p:blipFill>
          <a:blip r:embed="rId5">
            <a:alphaModFix/>
          </a:blip>
          <a:stretch>
            <a:fillRect/>
          </a:stretch>
        </p:blipFill>
        <p:spPr>
          <a:xfrm>
            <a:off x="201075" y="701025"/>
            <a:ext cx="4864026" cy="4168151"/>
          </a:xfrm>
          <a:prstGeom prst="rect">
            <a:avLst/>
          </a:prstGeom>
          <a:noFill/>
          <a:ln>
            <a:noFill/>
          </a:ln>
        </p:spPr>
      </p:pic>
      <p:sp>
        <p:nvSpPr>
          <p:cNvPr id="125" name="Google Shape;125;p19"/>
          <p:cNvSpPr txBox="1"/>
          <p:nvPr/>
        </p:nvSpPr>
        <p:spPr>
          <a:xfrm>
            <a:off x="5137875" y="1329375"/>
            <a:ext cx="3853500" cy="3232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t>Interesting observations from exploring the categorical variables is the factors related to health (</a:t>
            </a:r>
            <a:r>
              <a:rPr lang="en" sz="1200" b="1" i="1"/>
              <a:t>heart disease and hypertension</a:t>
            </a:r>
            <a:r>
              <a:rPr lang="en" sz="1200"/>
              <a:t>) always increased the risk of stroke. The presence of </a:t>
            </a:r>
            <a:r>
              <a:rPr lang="en" sz="1200" b="1" i="1"/>
              <a:t>heart disease increases risk by 4 times</a:t>
            </a:r>
            <a:r>
              <a:rPr lang="en" sz="1200"/>
              <a:t> and </a:t>
            </a:r>
            <a:r>
              <a:rPr lang="en" sz="1200" b="1" i="1"/>
              <a:t>hypertension increases risk by 3 times</a:t>
            </a:r>
            <a:r>
              <a:rPr lang="en" sz="1200"/>
              <a:t>. This makes logical and medical sense because all three conditions have similar mechanisms of pathophysiology (caused by blockage in the arteries that can lead to cutting off blood supply to a major organ like the brain or heart). This information is very helpful because it can help in preventing a major health related issues. Early medical intervention and medical knowledge can help as preventive medicine.  </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pic>
        <p:nvPicPr>
          <p:cNvPr id="2" name="Audio Recording Mar 20, 2022 at 2:15:57 PM" descr="Audio Recording Mar 20, 2022 at 2:15:57 PM">
            <a:hlinkClick r:id="" action="ppaction://media"/>
            <a:extLst>
              <a:ext uri="{FF2B5EF4-FFF2-40B4-BE49-F238E27FC236}">
                <a16:creationId xmlns:a16="http://schemas.microsoft.com/office/drawing/2014/main" id="{753E393D-C97C-0846-96E7-13074F3B2B71}"/>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4165600" y="2165350"/>
            <a:ext cx="812800" cy="8128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22912"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0"/>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Exploring Categorical Variables </a:t>
            </a:r>
            <a:endParaRPr/>
          </a:p>
        </p:txBody>
      </p:sp>
      <p:pic>
        <p:nvPicPr>
          <p:cNvPr id="131" name="Google Shape;131;p20"/>
          <p:cNvPicPr preferRelativeResize="0"/>
          <p:nvPr/>
        </p:nvPicPr>
        <p:blipFill>
          <a:blip r:embed="rId3">
            <a:alphaModFix/>
          </a:blip>
          <a:stretch>
            <a:fillRect/>
          </a:stretch>
        </p:blipFill>
        <p:spPr>
          <a:xfrm>
            <a:off x="311695" y="1220875"/>
            <a:ext cx="3989400" cy="3191526"/>
          </a:xfrm>
          <a:prstGeom prst="rect">
            <a:avLst/>
          </a:prstGeom>
          <a:noFill/>
          <a:ln>
            <a:noFill/>
          </a:ln>
        </p:spPr>
      </p:pic>
      <p:sp>
        <p:nvSpPr>
          <p:cNvPr id="132" name="Google Shape;132;p20"/>
          <p:cNvSpPr txBox="1"/>
          <p:nvPr/>
        </p:nvSpPr>
        <p:spPr>
          <a:xfrm>
            <a:off x="4625900" y="1509025"/>
            <a:ext cx="4077900" cy="221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solidFill>
                  <a:schemeClr val="dk2"/>
                </a:solidFill>
              </a:rPr>
              <a:t>Individuals who are married or were married have a stroke probability of 6.56% vs. People who have never been married have a 1.65% stroke probability. This means that individuals who have been in a relationship increase their risk of stroke by about 4 times. This makes partial sense because I can agree that relationships may be stressful at times and that pressure can potentially cause an increase in health risks but the probability of increasing one's risk by </a:t>
            </a:r>
            <a:r>
              <a:rPr lang="en" sz="1200" b="1" i="1">
                <a:solidFill>
                  <a:schemeClr val="dk2"/>
                </a:solidFill>
              </a:rPr>
              <a:t>4 times</a:t>
            </a:r>
            <a:r>
              <a:rPr lang="en" sz="1200">
                <a:solidFill>
                  <a:schemeClr val="dk2"/>
                </a:solidFill>
              </a:rPr>
              <a:t> like heart disease seems to be inaccurate. Further investigation of this variable is needed.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pic>
        <p:nvPicPr>
          <p:cNvPr id="137" name="Google Shape;137;p21"/>
          <p:cNvPicPr preferRelativeResize="0"/>
          <p:nvPr/>
        </p:nvPicPr>
        <p:blipFill>
          <a:blip r:embed="rId3">
            <a:alphaModFix/>
          </a:blip>
          <a:stretch>
            <a:fillRect/>
          </a:stretch>
        </p:blipFill>
        <p:spPr>
          <a:xfrm>
            <a:off x="58400" y="847900"/>
            <a:ext cx="4980675" cy="3984576"/>
          </a:xfrm>
          <a:prstGeom prst="rect">
            <a:avLst/>
          </a:prstGeom>
          <a:noFill/>
          <a:ln>
            <a:noFill/>
          </a:ln>
        </p:spPr>
      </p:pic>
      <p:sp>
        <p:nvSpPr>
          <p:cNvPr id="138" name="Google Shape;138;p21"/>
          <p:cNvSpPr txBox="1"/>
          <p:nvPr/>
        </p:nvSpPr>
        <p:spPr>
          <a:xfrm>
            <a:off x="5892400" y="781450"/>
            <a:ext cx="3134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Roboto"/>
              <a:ea typeface="Roboto"/>
              <a:cs typeface="Roboto"/>
              <a:sym typeface="Roboto"/>
            </a:endParaRPr>
          </a:p>
        </p:txBody>
      </p:sp>
      <p:sp>
        <p:nvSpPr>
          <p:cNvPr id="139" name="Google Shape;139;p21"/>
          <p:cNvSpPr txBox="1"/>
          <p:nvPr/>
        </p:nvSpPr>
        <p:spPr>
          <a:xfrm>
            <a:off x="5119900" y="269450"/>
            <a:ext cx="3907200" cy="41409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r>
              <a:rPr lang="en" sz="1200" dirty="0">
                <a:solidFill>
                  <a:schemeClr val="dk2"/>
                </a:solidFill>
              </a:rPr>
              <a:t>The strongest correlation was </a:t>
            </a:r>
            <a:r>
              <a:rPr lang="en" sz="1200" b="1" i="1" dirty="0">
                <a:solidFill>
                  <a:schemeClr val="dk2"/>
                </a:solidFill>
              </a:rPr>
              <a:t>0.68 </a:t>
            </a:r>
            <a:r>
              <a:rPr lang="en" sz="1200" dirty="0">
                <a:solidFill>
                  <a:schemeClr val="dk2"/>
                </a:solidFill>
              </a:rPr>
              <a:t>which is for variables ‘age’ and ‘</a:t>
            </a:r>
            <a:r>
              <a:rPr lang="en" sz="1200" dirty="0" err="1">
                <a:solidFill>
                  <a:schemeClr val="dk2"/>
                </a:solidFill>
              </a:rPr>
              <a:t>ever_married</a:t>
            </a:r>
            <a:r>
              <a:rPr lang="en" sz="1200" dirty="0">
                <a:solidFill>
                  <a:schemeClr val="dk2"/>
                </a:solidFill>
              </a:rPr>
              <a:t>’. Correlation coefficient of 0.68 would indicate a strong positive correlation, but this needs to be further investigated because it may be inaccurate due to the disproportional density of the marriage categories.  </a:t>
            </a:r>
            <a:endParaRPr sz="1200" dirty="0">
              <a:solidFill>
                <a:schemeClr val="dk2"/>
              </a:solidFill>
            </a:endParaRPr>
          </a:p>
          <a:p>
            <a:pPr marL="0" lvl="0" indent="0" algn="l" rtl="0">
              <a:lnSpc>
                <a:spcPct val="115000"/>
              </a:lnSpc>
              <a:spcBef>
                <a:spcPts val="0"/>
              </a:spcBef>
              <a:spcAft>
                <a:spcPts val="0"/>
              </a:spcAft>
              <a:buNone/>
            </a:pPr>
            <a:endParaRPr sz="1200" dirty="0">
              <a:solidFill>
                <a:schemeClr val="dk2"/>
              </a:solidFill>
            </a:endParaRPr>
          </a:p>
          <a:p>
            <a:pPr marL="0" lvl="0" indent="0" algn="l" rtl="0">
              <a:lnSpc>
                <a:spcPct val="115000"/>
              </a:lnSpc>
              <a:spcBef>
                <a:spcPts val="0"/>
              </a:spcBef>
              <a:spcAft>
                <a:spcPts val="0"/>
              </a:spcAft>
              <a:buNone/>
            </a:pPr>
            <a:r>
              <a:rPr lang="en" sz="1200" dirty="0">
                <a:solidFill>
                  <a:schemeClr val="dk2"/>
                </a:solidFill>
              </a:rPr>
              <a:t>The second strongest correlation was </a:t>
            </a:r>
            <a:r>
              <a:rPr lang="en" sz="1200" b="1" i="1" dirty="0">
                <a:solidFill>
                  <a:schemeClr val="dk2"/>
                </a:solidFill>
              </a:rPr>
              <a:t>0.36</a:t>
            </a:r>
            <a:r>
              <a:rPr lang="en" sz="1200" dirty="0">
                <a:solidFill>
                  <a:schemeClr val="dk2"/>
                </a:solidFill>
              </a:rPr>
              <a:t> which is a fairly weak positive correlation between ‘age’ and ‘</a:t>
            </a:r>
            <a:r>
              <a:rPr lang="en" sz="1200" dirty="0" err="1">
                <a:solidFill>
                  <a:schemeClr val="dk2"/>
                </a:solidFill>
              </a:rPr>
              <a:t>bmi</a:t>
            </a:r>
            <a:r>
              <a:rPr lang="en" sz="1200" dirty="0">
                <a:solidFill>
                  <a:schemeClr val="dk2"/>
                </a:solidFill>
              </a:rPr>
              <a:t>’.  </a:t>
            </a:r>
            <a:endParaRPr sz="1200" dirty="0">
              <a:solidFill>
                <a:schemeClr val="dk2"/>
              </a:solidFill>
            </a:endParaRPr>
          </a:p>
          <a:p>
            <a:pPr marL="0" lvl="0" indent="0" algn="l" rtl="0">
              <a:lnSpc>
                <a:spcPct val="115000"/>
              </a:lnSpc>
              <a:spcBef>
                <a:spcPts val="0"/>
              </a:spcBef>
              <a:spcAft>
                <a:spcPts val="0"/>
              </a:spcAft>
              <a:buNone/>
            </a:pPr>
            <a:endParaRPr sz="1200" dirty="0">
              <a:solidFill>
                <a:schemeClr val="dk2"/>
              </a:solidFill>
            </a:endParaRPr>
          </a:p>
          <a:p>
            <a:pPr marL="0" lvl="0" indent="0" algn="l" rtl="0">
              <a:lnSpc>
                <a:spcPct val="115000"/>
              </a:lnSpc>
              <a:spcBef>
                <a:spcPts val="0"/>
              </a:spcBef>
              <a:spcAft>
                <a:spcPts val="0"/>
              </a:spcAft>
              <a:buNone/>
            </a:pPr>
            <a:r>
              <a:rPr lang="en" sz="1200" dirty="0">
                <a:solidFill>
                  <a:schemeClr val="dk2"/>
                </a:solidFill>
              </a:rPr>
              <a:t>A weak negative correlation is observed for ‘</a:t>
            </a:r>
            <a:r>
              <a:rPr lang="en" sz="1200" dirty="0" err="1">
                <a:solidFill>
                  <a:schemeClr val="dk2"/>
                </a:solidFill>
              </a:rPr>
              <a:t>work_type</a:t>
            </a:r>
            <a:r>
              <a:rPr lang="en" sz="1200" dirty="0">
                <a:solidFill>
                  <a:schemeClr val="dk2"/>
                </a:solidFill>
              </a:rPr>
              <a:t>’ and ‘</a:t>
            </a:r>
            <a:r>
              <a:rPr lang="en" sz="1200" dirty="0" err="1">
                <a:solidFill>
                  <a:schemeClr val="dk2"/>
                </a:solidFill>
              </a:rPr>
              <a:t>smoking_status</a:t>
            </a:r>
            <a:r>
              <a:rPr lang="en" sz="1200" dirty="0">
                <a:solidFill>
                  <a:schemeClr val="dk2"/>
                </a:solidFill>
              </a:rPr>
              <a:t>’ = </a:t>
            </a:r>
            <a:r>
              <a:rPr lang="en" sz="1200" b="1" i="1" dirty="0">
                <a:solidFill>
                  <a:schemeClr val="dk2"/>
                </a:solidFill>
              </a:rPr>
              <a:t>-0.16</a:t>
            </a:r>
            <a:r>
              <a:rPr lang="en" sz="1200" dirty="0">
                <a:solidFill>
                  <a:schemeClr val="dk2"/>
                </a:solidFill>
              </a:rPr>
              <a:t>, ‘</a:t>
            </a:r>
            <a:r>
              <a:rPr lang="en" sz="1200" dirty="0" err="1">
                <a:solidFill>
                  <a:schemeClr val="dk2"/>
                </a:solidFill>
              </a:rPr>
              <a:t>bmi</a:t>
            </a:r>
            <a:r>
              <a:rPr lang="en" sz="1200" dirty="0">
                <a:solidFill>
                  <a:schemeClr val="dk2"/>
                </a:solidFill>
              </a:rPr>
              <a:t>’= </a:t>
            </a:r>
            <a:r>
              <a:rPr lang="en" sz="1200" b="1" i="1" dirty="0">
                <a:solidFill>
                  <a:schemeClr val="dk2"/>
                </a:solidFill>
              </a:rPr>
              <a:t>-0.19</a:t>
            </a:r>
            <a:r>
              <a:rPr lang="en" sz="1200" dirty="0">
                <a:solidFill>
                  <a:schemeClr val="dk2"/>
                </a:solidFill>
              </a:rPr>
              <a:t>, ‘</a:t>
            </a:r>
            <a:r>
              <a:rPr lang="en" sz="1200" dirty="0" err="1">
                <a:solidFill>
                  <a:schemeClr val="dk2"/>
                </a:solidFill>
              </a:rPr>
              <a:t>ever_married</a:t>
            </a:r>
            <a:r>
              <a:rPr lang="en" sz="1200" dirty="0">
                <a:solidFill>
                  <a:schemeClr val="dk2"/>
                </a:solidFill>
              </a:rPr>
              <a:t>’= </a:t>
            </a:r>
            <a:r>
              <a:rPr lang="en" sz="1200" b="1" i="1" dirty="0">
                <a:solidFill>
                  <a:schemeClr val="dk2"/>
                </a:solidFill>
              </a:rPr>
              <a:t>-0.17</a:t>
            </a:r>
            <a:r>
              <a:rPr lang="en" sz="1200" dirty="0">
                <a:solidFill>
                  <a:schemeClr val="dk2"/>
                </a:solidFill>
              </a:rPr>
              <a:t>, ‘age’ = </a:t>
            </a:r>
            <a:r>
              <a:rPr lang="en" sz="1200" b="1" i="1" dirty="0">
                <a:solidFill>
                  <a:schemeClr val="dk2"/>
                </a:solidFill>
              </a:rPr>
              <a:t>-0.18. </a:t>
            </a:r>
            <a:r>
              <a:rPr lang="en" sz="1200" dirty="0">
                <a:solidFill>
                  <a:schemeClr val="dk2"/>
                </a:solidFill>
              </a:rPr>
              <a:t>This would mean that, as long as work type was ‘never  worked’, ‘child’ or ‘government job’ the negatively correlated factors would decrease a little bit. We can see lower </a:t>
            </a:r>
            <a:r>
              <a:rPr lang="en" sz="1200" dirty="0" err="1">
                <a:solidFill>
                  <a:schemeClr val="dk2"/>
                </a:solidFill>
              </a:rPr>
              <a:t>bmi</a:t>
            </a:r>
            <a:r>
              <a:rPr lang="en" sz="1200" dirty="0">
                <a:solidFill>
                  <a:schemeClr val="dk2"/>
                </a:solidFill>
              </a:rPr>
              <a:t>, lower smoking status (no smoking or unknown), unmarried, and younger aged individuals. </a:t>
            </a:r>
            <a:endParaRPr sz="1200" dirty="0">
              <a:solidFill>
                <a:schemeClr val="dk2"/>
              </a:solidFill>
            </a:endParaRPr>
          </a:p>
          <a:p>
            <a:pPr marL="0" lvl="0" indent="0" algn="l" rtl="0">
              <a:spcBef>
                <a:spcPts val="0"/>
              </a:spcBef>
              <a:spcAft>
                <a:spcPts val="0"/>
              </a:spcAft>
              <a:buNone/>
            </a:pPr>
            <a:endParaRPr dirty="0"/>
          </a:p>
        </p:txBody>
      </p:sp>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683</TotalTime>
  <Words>1646</Words>
  <Application>Microsoft Macintosh PowerPoint</Application>
  <PresentationFormat>On-screen Show (16:9)</PresentationFormat>
  <Paragraphs>102</Paragraphs>
  <Slides>16</Slides>
  <Notes>16</Notes>
  <HiddenSlides>0</HiddenSlides>
  <MMClips>12</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Times New Roman</vt:lpstr>
      <vt:lpstr>Arial</vt:lpstr>
      <vt:lpstr>Roboto</vt:lpstr>
      <vt:lpstr>Geometric</vt:lpstr>
      <vt:lpstr>Predicting Strokes</vt:lpstr>
      <vt:lpstr>Preventing Stroke </vt:lpstr>
      <vt:lpstr>Predicting Stroke as Preventive Medicine </vt:lpstr>
      <vt:lpstr>Stroke Dataset </vt:lpstr>
      <vt:lpstr>Exploratory Data Analysis</vt:lpstr>
      <vt:lpstr>Exploring Continuous Numeric Variables </vt:lpstr>
      <vt:lpstr>Exploring Categorical Variables </vt:lpstr>
      <vt:lpstr>Exploring Categorical Variables </vt:lpstr>
      <vt:lpstr>PowerPoint Presentation</vt:lpstr>
      <vt:lpstr>Unsupervised Learning </vt:lpstr>
      <vt:lpstr>Using Logistic Regression  </vt:lpstr>
      <vt:lpstr>Decision Tree Model Benefits </vt:lpstr>
      <vt:lpstr>K Nearest Neighbor Model</vt:lpstr>
      <vt:lpstr>KNN: tuning the model </vt:lpstr>
      <vt:lpstr>The best model </vt:lpstr>
      <vt:lpstr>Relevant Findings and Conclusion About the Data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Strokes</dc:title>
  <cp:lastModifiedBy>Crawford, Jacob</cp:lastModifiedBy>
  <cp:revision>4</cp:revision>
  <dcterms:modified xsi:type="dcterms:W3CDTF">2022-03-21T14:08:28Z</dcterms:modified>
</cp:coreProperties>
</file>