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2" r:id="rId4"/>
    <p:sldId id="257" r:id="rId5"/>
    <p:sldId id="259" r:id="rId6"/>
    <p:sldId id="260" r:id="rId7"/>
    <p:sldId id="261" r:id="rId8"/>
    <p:sldId id="265" r:id="rId9"/>
    <p:sldId id="264" r:id="rId10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9F98F1C-F55C-46F6-BA19-50BE51B294C4}" type="datetimeFigureOut">
              <a:rPr lang="fr-FR" smtClean="0"/>
              <a:t>27/11/2014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C4E2B78-C56A-46C1-A8B5-70251CB26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035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05EFF66-54AF-4F69-BE41-D2A8E89AD3EA}" type="datetimeFigureOut">
              <a:rPr lang="fr-FR" smtClean="0"/>
              <a:t>27/11/2014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A2B9CA4-7D60-4F88-AAAA-9D48EDA18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05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B9CA4-7D60-4F88-AAAA-9D48EDA18F0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07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B9CA4-7D60-4F88-AAAA-9D48EDA18F0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07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1F6D-115E-4735-9A17-DA2247C52C6D}" type="datetime1">
              <a:rPr lang="fr-FR" smtClean="0"/>
              <a:t>27/11/2014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F0DA-395A-46A2-8929-C7CD43BBFC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82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90E0-4A09-4285-B7A7-DE5EF70C9A6E}" type="datetime1">
              <a:rPr lang="fr-FR" smtClean="0"/>
              <a:t>27/11/2014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F0DA-395A-46A2-8929-C7CD43BBFC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43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5FFA-F9D5-4CD2-83DD-5F825E73439C}" type="datetime1">
              <a:rPr lang="fr-FR" smtClean="0"/>
              <a:t>27/11/2014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F0DA-395A-46A2-8929-C7CD43BBFC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418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C7C6-BF2C-4743-8D33-913F34E5D945}" type="datetime1">
              <a:rPr lang="fr-FR" smtClean="0"/>
              <a:t>27/11/2014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F0DA-395A-46A2-8929-C7CD43BBFC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40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FEC2-9F56-438B-BF0F-6FF3F6067BFE}" type="datetime1">
              <a:rPr lang="fr-FR" smtClean="0"/>
              <a:t>27/11/2014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9831-46A4-49FA-AB71-027EBF0DEA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63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63D9-54B6-45A6-BB4A-56CB4BAC4DEE}" type="datetime1">
              <a:rPr lang="fr-FR" smtClean="0"/>
              <a:t>27/11/2014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9831-46A4-49FA-AB71-027EBF0DEA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870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DDDD-C604-4679-9F72-CC5BC6C91DD9}" type="datetime1">
              <a:rPr lang="fr-FR" smtClean="0"/>
              <a:t>27/11/2014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9831-46A4-49FA-AB71-027EBF0DEA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225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5969-7FF8-43F2-B61E-B5EF81F02C85}" type="datetime1">
              <a:rPr lang="fr-FR" smtClean="0"/>
              <a:t>27/11/2014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9831-46A4-49FA-AB71-027EBF0DEA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604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C2E5-5AAD-4CAB-8472-D2446AABF230}" type="datetime1">
              <a:rPr lang="fr-FR" smtClean="0"/>
              <a:t>27/11/2014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9831-46A4-49FA-AB71-027EBF0DEA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589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A422-3E70-4B2D-BE2B-531E96AD5F31}" type="datetime1">
              <a:rPr lang="fr-FR" smtClean="0"/>
              <a:t>27/11/2014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9831-46A4-49FA-AB71-027EBF0DEA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434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BC67-0488-410E-B540-5C633E287C68}" type="datetime1">
              <a:rPr lang="fr-FR" smtClean="0"/>
              <a:t>27/11/2014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9831-46A4-49FA-AB71-027EBF0DEA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04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8263-7102-49DB-9AFA-5B7E7B32A378}" type="datetime1">
              <a:rPr lang="fr-FR" smtClean="0"/>
              <a:t>27/11/2014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F0DA-395A-46A2-8929-C7CD43BBFC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475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496-9B84-497A-92E6-093C28F4B2EC}" type="datetime1">
              <a:rPr lang="fr-FR" smtClean="0"/>
              <a:t>27/11/2014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9831-46A4-49FA-AB71-027EBF0DEA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076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38CD-F7B2-4006-8C64-BCA93B7FFC4F}" type="datetime1">
              <a:rPr lang="fr-FR" smtClean="0"/>
              <a:t>27/11/2014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9831-46A4-49FA-AB71-027EBF0DEA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114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12FD-8D62-4B3C-9FBC-B327C0CB7C9A}" type="datetime1">
              <a:rPr lang="fr-FR" smtClean="0"/>
              <a:t>27/11/2014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9831-46A4-49FA-AB71-027EBF0DEA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493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EECB-6F12-43F8-B064-FD320E6401BB}" type="datetime1">
              <a:rPr lang="fr-FR" smtClean="0"/>
              <a:t>27/11/2014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9831-46A4-49FA-AB71-027EBF0DEA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1736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9DA6-4394-40BE-AE47-8C2DF29CE3C2}" type="datetime1">
              <a:rPr lang="fr-FR" smtClean="0"/>
              <a:t>27/11/2014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9831-46A4-49FA-AB71-027EBF0DEABD}" type="slidenum">
              <a:rPr lang="fr-FR" smtClean="0"/>
              <a:t>‹N°›</a:t>
            </a:fld>
            <a:endParaRPr lang="fr-FR"/>
          </a:p>
        </p:txBody>
      </p:sp>
      <p:pic>
        <p:nvPicPr>
          <p:cNvPr id="1026" name="Picture 2" descr="X:\ARS, Tutelles\Résural\logo_RESURA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048000" cy="8191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10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5FF8-BBCA-41CE-9315-B0D66F40E72D}" type="datetime1">
              <a:rPr lang="fr-FR" smtClean="0"/>
              <a:t>27/11/2014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F0DA-395A-46A2-8929-C7CD43BBFC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10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2ED7-C81E-46E5-BAB7-6AEF07658D1E}" type="datetime1">
              <a:rPr lang="fr-FR" smtClean="0"/>
              <a:t>27/11/2014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F0DA-395A-46A2-8929-C7CD43BBFC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49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739C-D3C3-4A98-AD1E-47A1D98852B2}" type="datetime1">
              <a:rPr lang="fr-FR" smtClean="0"/>
              <a:t>27/11/2014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F0DA-395A-46A2-8929-C7CD43BBFC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47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E1D9-E5D8-486B-B5D0-F676614F4956}" type="datetime1">
              <a:rPr lang="fr-FR" smtClean="0"/>
              <a:t>27/11/2014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F0DA-395A-46A2-8929-C7CD43BBFC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87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5CF1-74E9-48D5-9AC8-A4167392BC61}" type="datetime1">
              <a:rPr lang="fr-FR" smtClean="0"/>
              <a:t>27/11/2014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F0DA-395A-46A2-8929-C7CD43BBFC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87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6F04-E7D2-4905-A2DC-9EFBEF35910F}" type="datetime1">
              <a:rPr lang="fr-FR" smtClean="0"/>
              <a:t>27/11/2014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F0DA-395A-46A2-8929-C7CD43BBFC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53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60C6-837D-4DA8-8EF5-3BCD13F36183}" type="datetime1">
              <a:rPr lang="fr-FR" smtClean="0"/>
              <a:t>27/11/2014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F0DA-395A-46A2-8929-C7CD43BBFC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94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2D69B-D743-4576-829E-020DF78379EF}" type="datetime1">
              <a:rPr lang="fr-FR" smtClean="0"/>
              <a:t>27/11/2014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6F0DA-395A-46A2-8929-C7CD43BBFC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76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F85B-3568-49B6-BA58-0E744AFD4FD1}" type="datetime1">
              <a:rPr lang="fr-FR" smtClean="0"/>
              <a:t>27/11/2014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C. Caoduro 31 octobre 2013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9831-46A4-49FA-AB71-027EBF0DEABD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" y="27856"/>
            <a:ext cx="3048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6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611560" y="1556792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b="1" dirty="0" smtClean="0"/>
              <a:t>Assemblée Générale 2014 </a:t>
            </a:r>
            <a:br>
              <a:rPr lang="fr-FR" b="1" dirty="0" smtClean="0"/>
            </a:br>
            <a:r>
              <a:rPr lang="fr-FR" b="1" dirty="0" smtClean="0"/>
              <a:t>2 décembre  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4294967295"/>
          </p:nvPr>
        </p:nvSpPr>
        <p:spPr>
          <a:xfrm>
            <a:off x="1515973" y="3140968"/>
            <a:ext cx="6400800" cy="17526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endParaRPr lang="fr-FR" sz="2800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fr-FR" sz="4400" b="1" dirty="0" smtClean="0">
                <a:solidFill>
                  <a:schemeClr val="tx1"/>
                </a:solidFill>
              </a:rPr>
              <a:t>Rapport du trésorier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050" name="Picture 2" descr="X:\ARS, Tutelles\Résural\logo_RESU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" y="0"/>
            <a:ext cx="30480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C. Caoduro 27 11 2014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19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077910" y="116632"/>
            <a:ext cx="5638800" cy="850106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Rappels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179512" y="1124744"/>
            <a:ext cx="8568952" cy="5112568"/>
          </a:xfrm>
          <a:prstGeom prst="rect">
            <a:avLst/>
          </a:prstGeom>
        </p:spPr>
        <p:txBody>
          <a:bodyPr/>
          <a:lstStyle/>
          <a:p>
            <a:r>
              <a:rPr lang="fr-FR" sz="2800" dirty="0" smtClean="0"/>
              <a:t>Recettes =  18 ES cotisants depuis 2010 </a:t>
            </a:r>
          </a:p>
          <a:p>
            <a:pPr lvl="1"/>
            <a:r>
              <a:rPr lang="fr-FR" sz="2400" dirty="0" smtClean="0"/>
              <a:t>Cotisations 2013 : 1 non réglée (Clinique 3 Frontières)</a:t>
            </a:r>
            <a:endParaRPr lang="fr-FR" sz="2400" dirty="0" smtClean="0"/>
          </a:p>
          <a:p>
            <a:pPr lvl="1"/>
            <a:r>
              <a:rPr lang="fr-FR" sz="2400" dirty="0" smtClean="0"/>
              <a:t>Appel </a:t>
            </a:r>
            <a:r>
              <a:rPr lang="fr-FR" sz="2400" dirty="0" smtClean="0"/>
              <a:t>2014 début </a:t>
            </a:r>
            <a:r>
              <a:rPr lang="fr-FR" sz="2400" dirty="0" smtClean="0"/>
              <a:t>novembre (4 cotisations au 27/11) </a:t>
            </a:r>
            <a:endParaRPr lang="fr-FR" sz="2400" dirty="0" smtClean="0"/>
          </a:p>
          <a:p>
            <a:pPr lvl="1"/>
            <a:r>
              <a:rPr lang="fr-FR" sz="2400" dirty="0" smtClean="0"/>
              <a:t>Inchangées (500 € / 300 €)</a:t>
            </a:r>
          </a:p>
          <a:p>
            <a:pPr lvl="1"/>
            <a:r>
              <a:rPr lang="fr-FR" sz="2400" dirty="0" smtClean="0"/>
              <a:t>Montant annuel total = 7600 € (11*500 + 7*300)</a:t>
            </a:r>
          </a:p>
          <a:p>
            <a:pPr lvl="1"/>
            <a:r>
              <a:rPr lang="fr-FR" sz="2400" dirty="0"/>
              <a:t>Ouverture livret A dès 2010 </a:t>
            </a:r>
          </a:p>
          <a:p>
            <a:pPr lvl="2"/>
            <a:r>
              <a:rPr lang="fr-FR" dirty="0" smtClean="0"/>
              <a:t>cumul intérêts fin 2013 : 385,66€ / </a:t>
            </a:r>
            <a:r>
              <a:rPr lang="fr-FR" dirty="0"/>
              <a:t>e</a:t>
            </a:r>
            <a:r>
              <a:rPr lang="fr-FR" dirty="0" smtClean="0"/>
              <a:t>stimé 2014 = 220€ </a:t>
            </a:r>
            <a:endParaRPr lang="fr-FR" dirty="0"/>
          </a:p>
          <a:p>
            <a:pPr marL="457200" lvl="1" indent="0">
              <a:buNone/>
            </a:pPr>
            <a:endParaRPr lang="fr-FR" sz="800" dirty="0">
              <a:solidFill>
                <a:srgbClr val="FF0000"/>
              </a:solidFill>
            </a:endParaRPr>
          </a:p>
          <a:p>
            <a:r>
              <a:rPr lang="fr-FR" sz="2800" dirty="0" smtClean="0"/>
              <a:t>Dépenses </a:t>
            </a:r>
          </a:p>
          <a:p>
            <a:pPr lvl="1"/>
            <a:r>
              <a:rPr lang="fr-FR" sz="2400" dirty="0" smtClean="0"/>
              <a:t>Frais de déplacements des permanents de </a:t>
            </a:r>
            <a:r>
              <a:rPr lang="fr-FR" sz="2400" dirty="0" err="1" smtClean="0"/>
              <a:t>Résural</a:t>
            </a:r>
            <a:endParaRPr lang="fr-FR" sz="2400" dirty="0" smtClean="0"/>
          </a:p>
          <a:p>
            <a:pPr lvl="2"/>
            <a:r>
              <a:rPr lang="fr-FR" dirty="0" smtClean="0"/>
              <a:t>1030,55 au 31/10/14</a:t>
            </a:r>
          </a:p>
          <a:p>
            <a:pPr lvl="1"/>
            <a:r>
              <a:rPr lang="fr-FR" sz="2400" dirty="0" smtClean="0"/>
              <a:t>Cotisation FEDORU 2014: 1500€</a:t>
            </a:r>
          </a:p>
          <a:p>
            <a:pPr lvl="1"/>
            <a:r>
              <a:rPr lang="fr-FR" sz="2400" dirty="0"/>
              <a:t>Autres dépenses : ARS en direct à ES</a:t>
            </a:r>
          </a:p>
          <a:p>
            <a:pPr lvl="1"/>
            <a:endParaRPr lang="fr-FR" sz="2400" dirty="0"/>
          </a:p>
        </p:txBody>
      </p:sp>
      <p:pic>
        <p:nvPicPr>
          <p:cNvPr id="8194" name="Picture 2" descr="X:\ARS, Tutelles\Résural\logo_RESU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691680" cy="365125"/>
          </a:xfrm>
        </p:spPr>
        <p:txBody>
          <a:bodyPr/>
          <a:lstStyle/>
          <a:p>
            <a:pPr algn="l"/>
            <a:r>
              <a:rPr lang="es-ES" dirty="0"/>
              <a:t>C. Caoduro 27 11 2014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795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275856" y="116632"/>
            <a:ext cx="5638800" cy="9361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smtClean="0"/>
              <a:t>Rappel 2010</a:t>
            </a:r>
            <a:endParaRPr lang="fr-FR" dirty="0"/>
          </a:p>
        </p:txBody>
      </p:sp>
      <p:pic>
        <p:nvPicPr>
          <p:cNvPr id="3074" name="Picture 2" descr="X:\ARS, Tutelles\Résural\logo_RESU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82"/>
            <a:ext cx="30480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808204"/>
              </p:ext>
            </p:extLst>
          </p:nvPr>
        </p:nvGraphicFramePr>
        <p:xfrm>
          <a:off x="395537" y="1196752"/>
          <a:ext cx="8352928" cy="5061585"/>
        </p:xfrm>
        <a:graphic>
          <a:graphicData uri="http://schemas.openxmlformats.org/drawingml/2006/table">
            <a:tbl>
              <a:tblPr/>
              <a:tblGrid>
                <a:gridCol w="2952328"/>
                <a:gridCol w="1440160"/>
                <a:gridCol w="2808312"/>
                <a:gridCol w="1152128"/>
              </a:tblGrid>
              <a:tr h="19386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Charges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Produits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Cotisations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6 600,00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Intérêts des comptes financiers débiteurs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14,62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Résultat (excédent)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6 614,62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6 614,62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 smtClean="0">
                          <a:effectLst/>
                          <a:latin typeface="Arial"/>
                        </a:rPr>
                        <a:t>Total</a:t>
                      </a:r>
                      <a:endParaRPr lang="fr-FR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6 614,62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endParaRPr lang="fr-FR" sz="2000" b="1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ctr"/>
                      <a:r>
                        <a:rPr lang="fr-FR" sz="2400" b="1" i="0" u="none" strike="noStrike" dirty="0" smtClean="0">
                          <a:effectLst/>
                          <a:latin typeface="Arial"/>
                        </a:rPr>
                        <a:t>Bilan </a:t>
                      </a:r>
                      <a:r>
                        <a:rPr lang="fr-FR" sz="2400" b="1" i="0" u="none" strike="noStrike" dirty="0">
                          <a:effectLst/>
                          <a:latin typeface="Arial"/>
                        </a:rPr>
                        <a:t>au 31/12/2010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endParaRPr lang="fr-FR" sz="2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Actif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Passif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Livret </a:t>
                      </a:r>
                      <a:r>
                        <a:rPr lang="fr-FR" sz="2000" b="0" i="0" u="none" strike="noStrike" dirty="0" smtClean="0">
                          <a:effectLst/>
                          <a:latin typeface="Arial"/>
                        </a:rPr>
                        <a:t>A</a:t>
                      </a:r>
                    </a:p>
                    <a:p>
                      <a:pPr algn="l" fontAlgn="ctr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5 014,62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Résultat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6 614,62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Compte courant CIC-EST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1 600,00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6 614,62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6 614,62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C. Caoduro 27 11 2014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77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843808" y="116632"/>
            <a:ext cx="6120680" cy="949102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2011</a:t>
            </a:r>
            <a:endParaRPr lang="fr-FR" dirty="0"/>
          </a:p>
        </p:txBody>
      </p:sp>
      <p:pic>
        <p:nvPicPr>
          <p:cNvPr id="5122" name="Picture 2" descr="X:\ARS, Tutelles\Résural\logo_RESU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" y="0"/>
            <a:ext cx="30480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975748"/>
              </p:ext>
            </p:extLst>
          </p:nvPr>
        </p:nvGraphicFramePr>
        <p:xfrm>
          <a:off x="251521" y="1052736"/>
          <a:ext cx="8496942" cy="5080635"/>
        </p:xfrm>
        <a:graphic>
          <a:graphicData uri="http://schemas.openxmlformats.org/drawingml/2006/table">
            <a:tbl>
              <a:tblPr/>
              <a:tblGrid>
                <a:gridCol w="2918141"/>
                <a:gridCol w="1287416"/>
                <a:gridCol w="2746487"/>
                <a:gridCol w="1544898"/>
              </a:tblGrid>
              <a:tr h="19386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Charges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Produits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Cotisations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6 300,00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Intérêts des comptes financiers débiteurs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104,47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Résultat (excédent)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6 404,47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6 404,47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 smtClean="0">
                          <a:effectLst/>
                          <a:latin typeface="Arial"/>
                        </a:rPr>
                        <a:t>Total                                 </a:t>
                      </a:r>
                      <a:endParaRPr lang="fr-FR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6 404,47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400" b="1" i="0" u="none" strike="noStrike" dirty="0">
                          <a:effectLst/>
                          <a:latin typeface="Arial"/>
                        </a:rPr>
                        <a:t>Bilan au 31/12/2011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endParaRPr lang="fr-FR" sz="2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Actif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Passif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Livret 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5 119,09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Résultat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6 404,47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Compte courant CIC-EST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7 900,00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Report à nouveau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6 614,62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13 019,09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1" i="0" u="none" strike="noStrike" dirty="0" smtClean="0">
                          <a:effectLst/>
                          <a:latin typeface="Arial"/>
                        </a:rPr>
                        <a:t>                              Total</a:t>
                      </a:r>
                      <a:r>
                        <a:rPr lang="fr-FR" sz="2000" b="1" i="0" u="none" strike="noStrike" baseline="0" dirty="0" smtClean="0">
                          <a:effectLst/>
                          <a:latin typeface="Arial"/>
                        </a:rPr>
                        <a:t> </a:t>
                      </a:r>
                      <a:endParaRPr lang="fr-FR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13 019,09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C. Caoduro 27 11 2014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91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025227" y="116632"/>
            <a:ext cx="5976664" cy="805086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2012</a:t>
            </a:r>
            <a:endParaRPr lang="fr-FR" dirty="0"/>
          </a:p>
        </p:txBody>
      </p:sp>
      <p:pic>
        <p:nvPicPr>
          <p:cNvPr id="6146" name="Picture 2" descr="X:\ARS, Tutelles\Résural\logo_RESU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991809"/>
              </p:ext>
            </p:extLst>
          </p:nvPr>
        </p:nvGraphicFramePr>
        <p:xfrm>
          <a:off x="179512" y="1196752"/>
          <a:ext cx="8640960" cy="5354955"/>
        </p:xfrm>
        <a:graphic>
          <a:graphicData uri="http://schemas.openxmlformats.org/drawingml/2006/table">
            <a:tbl>
              <a:tblPr/>
              <a:tblGrid>
                <a:gridCol w="2952328"/>
                <a:gridCol w="1291000"/>
                <a:gridCol w="2727531"/>
                <a:gridCol w="1670101"/>
              </a:tblGrid>
              <a:tr h="19386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Charges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Produits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Voyages &amp; déplacements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144,90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 smtClean="0">
                          <a:effectLst/>
                          <a:latin typeface="Arial"/>
                        </a:rPr>
                        <a:t>Cotisations </a:t>
                      </a:r>
                      <a:r>
                        <a:rPr lang="fr-FR" sz="1800" b="0" i="0" u="none" strike="noStrike" dirty="0" smtClean="0">
                          <a:effectLst/>
                          <a:latin typeface="Arial"/>
                        </a:rPr>
                        <a:t>(+ exercice  antérieur)</a:t>
                      </a:r>
                      <a:endParaRPr lang="fr-FR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8 100,00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Intérêts des comptes financiers débiteurs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115,17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Résultat (excédent)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8 070,27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8 215,17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 smtClean="0">
                          <a:effectLst/>
                          <a:latin typeface="Arial"/>
                        </a:rPr>
                        <a:t>                             Total</a:t>
                      </a:r>
                      <a:endParaRPr lang="fr-FR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8 215,17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400" b="1" i="0" u="none" strike="noStrike" dirty="0">
                          <a:effectLst/>
                          <a:latin typeface="Arial"/>
                        </a:rPr>
                        <a:t>Bilan au 31/12/2012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endParaRPr lang="fr-FR" sz="2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Actif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Passif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Livret 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5 234,26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Résultat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8 070,27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Compte courant CIC-EST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15 855,10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Report à nouveau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13 019,09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21 089,36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2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                            Total</a:t>
                      </a:r>
                      <a:endParaRPr lang="fr-FR" sz="2000" b="1" i="0" u="none" strike="noStrike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21 089,36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203848" y="6492875"/>
            <a:ext cx="2895600" cy="365125"/>
          </a:xfrm>
        </p:spPr>
        <p:txBody>
          <a:bodyPr/>
          <a:lstStyle/>
          <a:p>
            <a:r>
              <a:rPr lang="es-ES" dirty="0"/>
              <a:t>C. Caoduro 27 11 2014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0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057275" y="-136804"/>
            <a:ext cx="5617871" cy="1143000"/>
          </a:xfrm>
          <a:prstGeom prst="rect">
            <a:avLst/>
          </a:prstGeom>
        </p:spPr>
        <p:txBody>
          <a:bodyPr/>
          <a:lstStyle/>
          <a:p>
            <a:r>
              <a:rPr lang="fr-FR" sz="4000" dirty="0" smtClean="0"/>
              <a:t>Compte de résultat au </a:t>
            </a:r>
            <a:br>
              <a:rPr lang="fr-FR" sz="4000" dirty="0" smtClean="0"/>
            </a:br>
            <a:r>
              <a:rPr lang="fr-FR" sz="4000" dirty="0" smtClean="0"/>
              <a:t>31 octobre 2013</a:t>
            </a:r>
            <a:endParaRPr lang="fr-FR" sz="4000" dirty="0"/>
          </a:p>
        </p:txBody>
      </p:sp>
      <p:pic>
        <p:nvPicPr>
          <p:cNvPr id="7170" name="Picture 2" descr="X:\ARS, Tutelles\Résural\logo_RESUR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9" y="25121"/>
            <a:ext cx="30480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0185223"/>
              </p:ext>
            </p:extLst>
          </p:nvPr>
        </p:nvGraphicFramePr>
        <p:xfrm>
          <a:off x="323528" y="1268760"/>
          <a:ext cx="8496944" cy="4970145"/>
        </p:xfrm>
        <a:graphic>
          <a:graphicData uri="http://schemas.openxmlformats.org/drawingml/2006/table">
            <a:tbl>
              <a:tblPr/>
              <a:tblGrid>
                <a:gridCol w="2913237"/>
                <a:gridCol w="1335234"/>
                <a:gridCol w="3024337"/>
                <a:gridCol w="1224136"/>
              </a:tblGrid>
              <a:tr h="2759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Charges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Produits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935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Voyages &amp; déplacements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1 074,02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Cotisations </a:t>
                      </a:r>
                      <a:r>
                        <a:rPr lang="fr-FR" sz="1800" b="0" i="0" u="none" strike="noStrike" dirty="0">
                          <a:effectLst/>
                          <a:latin typeface="Arial"/>
                        </a:rPr>
                        <a:t>(</a:t>
                      </a:r>
                      <a:r>
                        <a:rPr lang="fr-FR" sz="1800" b="0" i="0" u="none" strike="noStrike" dirty="0" smtClean="0">
                          <a:effectLst/>
                          <a:latin typeface="Arial"/>
                        </a:rPr>
                        <a:t>exercices </a:t>
                      </a:r>
                      <a:r>
                        <a:rPr lang="fr-FR" sz="1800" b="0" i="0" u="none" strike="noStrike" dirty="0">
                          <a:effectLst/>
                          <a:latin typeface="Arial"/>
                        </a:rPr>
                        <a:t>antérieur)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1 800,00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41496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Intérêts des comptes financiers débiteurs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5935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Résultat (excédent)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725,98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5935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935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1 800,00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1 800,00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935">
                <a:tc>
                  <a:txBody>
                    <a:bodyPr/>
                    <a:lstStyle/>
                    <a:p>
                      <a:pPr algn="l" fontAlgn="ctr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5935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Bilan au 31/10/2013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5935">
                <a:tc>
                  <a:txBody>
                    <a:bodyPr/>
                    <a:lstStyle/>
                    <a:p>
                      <a:pPr algn="l" fontAlgn="ctr"/>
                      <a:endParaRPr lang="fr-FR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9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Actif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Passif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935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Livret 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 smtClean="0">
                          <a:effectLst/>
                          <a:latin typeface="Arial"/>
                        </a:rPr>
                        <a:t>18 </a:t>
                      </a:r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234,26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Résultat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725,98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5935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Compte courant </a:t>
                      </a:r>
                      <a:r>
                        <a:rPr lang="fr-FR" sz="2000" b="0" i="0" u="none" strike="noStrike" dirty="0" smtClean="0">
                          <a:effectLst/>
                          <a:latin typeface="Arial"/>
                        </a:rPr>
                        <a:t>CIC-EST</a:t>
                      </a:r>
                    </a:p>
                    <a:p>
                      <a:pPr algn="l" fontAlgn="ctr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 smtClean="0">
                          <a:effectLst/>
                          <a:latin typeface="Arial"/>
                        </a:rPr>
                        <a:t>3 </a:t>
                      </a:r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581,08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Report à nouveau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21 089,36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5935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21 815,34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21 815,34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3558444" y="6309320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Avec cotisations à recevoir : </a:t>
            </a:r>
            <a:r>
              <a:rPr lang="fr-FR" sz="2400" b="1" dirty="0" smtClean="0"/>
              <a:t>29 415   </a:t>
            </a:r>
            <a:endParaRPr lang="fr-FR" sz="2400" b="1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73329" y="6357589"/>
            <a:ext cx="2895600" cy="365125"/>
          </a:xfrm>
        </p:spPr>
        <p:txBody>
          <a:bodyPr/>
          <a:lstStyle/>
          <a:p>
            <a:pPr algn="l"/>
            <a:r>
              <a:rPr lang="es-ES" dirty="0"/>
              <a:t>C. Caoduro 27 11 2014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353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025227" y="116632"/>
            <a:ext cx="5976664" cy="805086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2013</a:t>
            </a:r>
            <a:endParaRPr lang="fr-FR" dirty="0"/>
          </a:p>
        </p:txBody>
      </p:sp>
      <p:pic>
        <p:nvPicPr>
          <p:cNvPr id="6146" name="Picture 2" descr="X:\ARS, Tutelles\Résural\logo_RESU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6865"/>
              </p:ext>
            </p:extLst>
          </p:nvPr>
        </p:nvGraphicFramePr>
        <p:xfrm>
          <a:off x="179512" y="1196752"/>
          <a:ext cx="8640960" cy="5354955"/>
        </p:xfrm>
        <a:graphic>
          <a:graphicData uri="http://schemas.openxmlformats.org/drawingml/2006/table">
            <a:tbl>
              <a:tblPr/>
              <a:tblGrid>
                <a:gridCol w="2952328"/>
                <a:gridCol w="1291000"/>
                <a:gridCol w="2727531"/>
                <a:gridCol w="1670101"/>
              </a:tblGrid>
              <a:tr h="19386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Charges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Produits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Voyages &amp; déplacements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 smtClean="0">
                          <a:effectLst/>
                          <a:latin typeface="Arial"/>
                        </a:rPr>
                        <a:t>1 150,02</a:t>
                      </a:r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 smtClean="0">
                          <a:effectLst/>
                          <a:latin typeface="Arial"/>
                        </a:rPr>
                        <a:t>Cotisations </a:t>
                      </a:r>
                      <a:r>
                        <a:rPr lang="fr-FR" sz="1800" b="0" i="0" u="none" strike="noStrike" dirty="0" smtClean="0">
                          <a:effectLst/>
                          <a:latin typeface="Arial"/>
                        </a:rPr>
                        <a:t>(+ exercice  antérieur)</a:t>
                      </a:r>
                      <a:endParaRPr lang="fr-FR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6</a:t>
                      </a:r>
                      <a:r>
                        <a:rPr lang="fr-FR" sz="2000" b="0" i="0" u="none" strike="noStrike" dirty="0" smtClean="0">
                          <a:effectLst/>
                          <a:latin typeface="Arial"/>
                        </a:rPr>
                        <a:t> 500,00</a:t>
                      </a:r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Intérêts des comptes financiers débiteurs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 smtClean="0">
                          <a:effectLst/>
                          <a:latin typeface="Arial"/>
                        </a:rPr>
                        <a:t>151,40</a:t>
                      </a:r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Résultat (excédent)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 smtClean="0">
                          <a:effectLst/>
                          <a:latin typeface="Arial"/>
                        </a:rPr>
                        <a:t>5 501,38</a:t>
                      </a:r>
                      <a:endParaRPr lang="fr-FR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 smtClean="0">
                          <a:effectLst/>
                          <a:latin typeface="Arial"/>
                        </a:rPr>
                        <a:t>6 651,40</a:t>
                      </a:r>
                      <a:endParaRPr lang="fr-FR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 smtClean="0">
                          <a:effectLst/>
                          <a:latin typeface="Arial"/>
                        </a:rPr>
                        <a:t>                             Total</a:t>
                      </a:r>
                      <a:endParaRPr lang="fr-FR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 smtClean="0">
                          <a:effectLst/>
                          <a:latin typeface="Arial"/>
                        </a:rPr>
                        <a:t>6 651,40</a:t>
                      </a:r>
                      <a:endParaRPr lang="fr-FR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400" b="1" i="0" u="none" strike="noStrike" dirty="0">
                          <a:effectLst/>
                          <a:latin typeface="Arial"/>
                        </a:rPr>
                        <a:t>Bilan au 31/12/2012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endParaRPr lang="fr-FR" sz="2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effectLst/>
                          <a:latin typeface="Arial"/>
                        </a:rPr>
                        <a:t>Actif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Passif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Livret 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 smtClean="0">
                          <a:effectLst/>
                          <a:latin typeface="Arial"/>
                        </a:rPr>
                        <a:t>18 385,66</a:t>
                      </a:r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Résultat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 smtClean="0">
                          <a:effectLst/>
                          <a:latin typeface="Arial"/>
                        </a:rPr>
                        <a:t>5 501,38</a:t>
                      </a:r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Compte courant CIC-EST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 smtClean="0">
                          <a:effectLst/>
                          <a:latin typeface="Arial"/>
                        </a:rPr>
                        <a:t>8 205,08</a:t>
                      </a:r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Report à nouveau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0" i="0" u="none" strike="noStrike" dirty="0" smtClean="0">
                          <a:effectLst/>
                          <a:latin typeface="Arial"/>
                        </a:rPr>
                        <a:t>21 089,36</a:t>
                      </a:r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1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 smtClean="0">
                          <a:effectLst/>
                          <a:latin typeface="Arial"/>
                        </a:rPr>
                        <a:t>26 590,74</a:t>
                      </a:r>
                      <a:endParaRPr lang="fr-FR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2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                            Total</a:t>
                      </a:r>
                      <a:endParaRPr lang="fr-FR" sz="2000" b="1" i="0" u="none" strike="noStrike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b="1" i="0" u="none" strike="noStrike" dirty="0" smtClean="0">
                          <a:effectLst/>
                          <a:latin typeface="Arial"/>
                        </a:rPr>
                        <a:t>26 590,74</a:t>
                      </a:r>
                      <a:endParaRPr lang="fr-FR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9512" y="6506583"/>
            <a:ext cx="2463552" cy="365125"/>
          </a:xfrm>
        </p:spPr>
        <p:txBody>
          <a:bodyPr/>
          <a:lstStyle/>
          <a:p>
            <a:pPr algn="l"/>
            <a:r>
              <a:rPr lang="es-ES" dirty="0" smtClean="0"/>
              <a:t>C. Caoduro </a:t>
            </a:r>
            <a:r>
              <a:rPr lang="es-ES" dirty="0" smtClean="0"/>
              <a:t>27 11 2014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183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057275" y="-136804"/>
            <a:ext cx="5617871" cy="1143000"/>
          </a:xfrm>
          <a:prstGeom prst="rect">
            <a:avLst/>
          </a:prstGeom>
        </p:spPr>
        <p:txBody>
          <a:bodyPr/>
          <a:lstStyle/>
          <a:p>
            <a:r>
              <a:rPr lang="fr-FR" sz="4000" dirty="0" smtClean="0"/>
              <a:t>Compte de résultat au </a:t>
            </a:r>
            <a:br>
              <a:rPr lang="fr-FR" sz="4000" dirty="0" smtClean="0"/>
            </a:br>
            <a:r>
              <a:rPr lang="fr-FR" sz="4000" dirty="0" smtClean="0"/>
              <a:t>31 octobre 2014</a:t>
            </a:r>
            <a:endParaRPr lang="fr-FR" sz="4000" dirty="0"/>
          </a:p>
        </p:txBody>
      </p:sp>
      <p:pic>
        <p:nvPicPr>
          <p:cNvPr id="7170" name="Picture 2" descr="X:\ARS, Tutelles\Résural\logo_RESUR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9" y="25121"/>
            <a:ext cx="30480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915816" y="6297200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Avec cotisations à recevoir </a:t>
            </a:r>
            <a:r>
              <a:rPr lang="fr-FR" sz="1600" dirty="0" smtClean="0"/>
              <a:t>(2013 &amp;2014)</a:t>
            </a:r>
            <a:r>
              <a:rPr lang="fr-FR" sz="2400" dirty="0" smtClean="0"/>
              <a:t>: </a:t>
            </a:r>
            <a:r>
              <a:rPr lang="fr-FR" sz="2400" b="1" dirty="0" smtClean="0"/>
              <a:t>34 560€   </a:t>
            </a:r>
            <a:endParaRPr lang="fr-FR" sz="2400" b="1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73329" y="6357589"/>
            <a:ext cx="2895600" cy="365125"/>
          </a:xfrm>
        </p:spPr>
        <p:txBody>
          <a:bodyPr/>
          <a:lstStyle/>
          <a:p>
            <a:pPr algn="l"/>
            <a:r>
              <a:rPr lang="es-ES" dirty="0"/>
              <a:t>C. Caoduro 27 11 2014 </a:t>
            </a:r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073639"/>
              </p:ext>
            </p:extLst>
          </p:nvPr>
        </p:nvGraphicFramePr>
        <p:xfrm>
          <a:off x="179512" y="1196752"/>
          <a:ext cx="8784976" cy="4717225"/>
        </p:xfrm>
        <a:graphic>
          <a:graphicData uri="http://schemas.openxmlformats.org/drawingml/2006/table">
            <a:tbl>
              <a:tblPr/>
              <a:tblGrid>
                <a:gridCol w="3122371"/>
                <a:gridCol w="1270117"/>
                <a:gridCol w="3122371"/>
                <a:gridCol w="1270117"/>
              </a:tblGrid>
              <a:tr h="3238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effectLst/>
                          <a:latin typeface="Arial"/>
                        </a:rPr>
                        <a:t>Charges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effectLst/>
                          <a:latin typeface="Arial"/>
                        </a:rPr>
                        <a:t>Produits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effectLst/>
                          <a:latin typeface="Arial"/>
                        </a:rPr>
                        <a:t>Voyages &amp; déplacements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 dirty="0">
                          <a:effectLst/>
                          <a:latin typeface="Arial"/>
                        </a:rPr>
                        <a:t>1 030,55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effectLst/>
                          <a:latin typeface="Arial"/>
                        </a:rPr>
                        <a:t>Cotisations (antérieures)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 dirty="0">
                          <a:effectLst/>
                          <a:latin typeface="Arial"/>
                        </a:rPr>
                        <a:t>2 400,00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38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effectLst/>
                          <a:latin typeface="Arial"/>
                        </a:rPr>
                        <a:t>Cotisations (2014)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 dirty="0">
                          <a:effectLst/>
                          <a:latin typeface="Arial"/>
                        </a:rPr>
                        <a:t>800,00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>
                          <a:effectLst/>
                          <a:latin typeface="Arial"/>
                        </a:rPr>
                        <a:t>Cotisations FEDORU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>
                          <a:effectLst/>
                          <a:latin typeface="Arial"/>
                        </a:rPr>
                        <a:t>1 500,00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803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>
                          <a:effectLst/>
                          <a:latin typeface="Arial"/>
                        </a:rPr>
                        <a:t>Intérêts des comptes financiers débiteurs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 i="0" u="none" strike="noStrike">
                          <a:effectLst/>
                          <a:latin typeface="Arial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1" i="0" u="none" strike="noStrike" dirty="0">
                          <a:effectLst/>
                          <a:latin typeface="Arial"/>
                        </a:rPr>
                        <a:t>Résultat (excédent)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i="0" u="none" strike="noStrike">
                          <a:effectLst/>
                          <a:latin typeface="Arial"/>
                        </a:rPr>
                        <a:t>669,45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1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i="0" u="none" strike="noStrike" dirty="0">
                          <a:effectLst/>
                          <a:latin typeface="Arial"/>
                        </a:rPr>
                        <a:t>3 200,00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1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i="0" u="none" strike="noStrike" dirty="0">
                          <a:effectLst/>
                          <a:latin typeface="Arial"/>
                        </a:rPr>
                        <a:t>3 200,00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111">
                <a:tc>
                  <a:txBody>
                    <a:bodyPr/>
                    <a:lstStyle/>
                    <a:p>
                      <a:pPr algn="l" fontAlgn="ctr"/>
                      <a:endParaRPr lang="fr-FR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33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1" i="0" u="none" strike="noStrike" dirty="0">
                          <a:effectLst/>
                          <a:latin typeface="Arial"/>
                        </a:rPr>
                        <a:t>Bilan au 31/10/2014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208">
                <a:tc>
                  <a:txBody>
                    <a:bodyPr/>
                    <a:lstStyle/>
                    <a:p>
                      <a:pPr algn="l" fontAlgn="ctr"/>
                      <a:endParaRPr lang="fr-FR" sz="12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effectLst/>
                          <a:latin typeface="Arial"/>
                        </a:rPr>
                        <a:t>Actif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effectLst/>
                          <a:latin typeface="Arial"/>
                        </a:rPr>
                        <a:t>Passif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effectLst/>
                          <a:latin typeface="Arial"/>
                        </a:rPr>
                        <a:t>Livret 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 dirty="0">
                          <a:effectLst/>
                          <a:latin typeface="Arial"/>
                        </a:rPr>
                        <a:t>18 385,66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effectLst/>
                          <a:latin typeface="Arial"/>
                        </a:rPr>
                        <a:t>Résultat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 dirty="0">
                          <a:effectLst/>
                          <a:latin typeface="Arial"/>
                        </a:rPr>
                        <a:t>669,45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833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effectLst/>
                          <a:latin typeface="Arial"/>
                        </a:rPr>
                        <a:t>Compte courant CIC-EST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 dirty="0">
                          <a:effectLst/>
                          <a:latin typeface="Arial"/>
                        </a:rPr>
                        <a:t>8 874,53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effectLst/>
                          <a:latin typeface="Arial"/>
                        </a:rPr>
                        <a:t>Report à nouveau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 dirty="0">
                          <a:effectLst/>
                          <a:latin typeface="Arial"/>
                        </a:rPr>
                        <a:t>26 590,74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1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i="0" u="none" strike="noStrike" dirty="0">
                          <a:effectLst/>
                          <a:latin typeface="Arial"/>
                        </a:rPr>
                        <a:t>27 260,19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1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i="0" u="none" strike="noStrike" dirty="0">
                          <a:effectLst/>
                          <a:latin typeface="Arial"/>
                        </a:rPr>
                        <a:t>27 260,19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50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524</Words>
  <Application>Microsoft Office PowerPoint</Application>
  <PresentationFormat>Affichage à l'écran (4:3)</PresentationFormat>
  <Paragraphs>318</Paragraphs>
  <Slides>8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Thème Office</vt:lpstr>
      <vt:lpstr>Conception personnalisée</vt:lpstr>
      <vt:lpstr>Assemblée Générale 2014  2 décembre  </vt:lpstr>
      <vt:lpstr>Rappels </vt:lpstr>
      <vt:lpstr>Rappel 2010</vt:lpstr>
      <vt:lpstr>2011</vt:lpstr>
      <vt:lpstr>2012</vt:lpstr>
      <vt:lpstr>Compte de résultat au  31 octobre 2013</vt:lpstr>
      <vt:lpstr>2013</vt:lpstr>
      <vt:lpstr>Compte de résultat au  31 octobre 2014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</dc:title>
  <dc:creator>Caoduro Christian</dc:creator>
  <cp:lastModifiedBy>Caoduro Christian</cp:lastModifiedBy>
  <cp:revision>30</cp:revision>
  <cp:lastPrinted>2014-11-27T07:41:55Z</cp:lastPrinted>
  <dcterms:created xsi:type="dcterms:W3CDTF">2013-10-31T07:43:03Z</dcterms:created>
  <dcterms:modified xsi:type="dcterms:W3CDTF">2014-11-27T07:43:21Z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