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5.xml" ContentType="application/vnd.openxmlformats-officedocument.drawingml.chart+xml"/>
  <Override PartName="/ppt/charts/chart24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1.xml" ContentType="application/vnd.openxmlformats-officedocument.drawingml.chart+xml"/>
  <Override PartName="/ppt/charts/chart20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17.xml" ContentType="application/vnd.openxmlformats-officedocument.drawingml.chart+xml"/>
  <Override PartName="/ppt/charts/chart16.xml" ContentType="application/vnd.openxmlformats-officedocument.drawingml.chart+xml"/>
  <Override PartName="/ppt/charts/chart26.xml" ContentType="application/vnd.openxmlformats-officedocument.drawingml.chart+xml"/>
  <Override PartName="/ppt/charts/chart15.xml" ContentType="application/vnd.openxmlformats-officedocument.drawingml.chart+xml"/>
  <Override PartName="/ppt/charts/chart14.xml" ContentType="application/vnd.openxmlformats-officedocument.drawingml.char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0.9997</c:v>
                </c:pt>
                <c:pt idx="2">
                  <c:v>0.993</c:v>
                </c:pt>
                <c:pt idx="3">
                  <c:v>0.7745</c:v>
                </c:pt>
                <c:pt idx="4">
                  <c:v>0.9641</c:v>
                </c:pt>
                <c:pt idx="5">
                  <c:v>0.9541</c:v>
                </c:pt>
                <c:pt idx="6">
                  <c:v>0.0837</c:v>
                </c:pt>
                <c:pt idx="7">
                  <c:v>0.1758</c:v>
                </c:pt>
                <c:pt idx="8">
                  <c:v>0.9117</c:v>
                </c:pt>
              </c:numCache>
            </c:numRef>
          </c:val>
        </c:ser>
        <c:axId val="63142990"/>
        <c:axId val="66816504"/>
      </c:radarChart>
      <c:catAx>
        <c:axId val="63142990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66816504"/>
        <c:crossesAt val="0"/>
        <c:auto val="1"/>
        <c:lblAlgn val="ctr"/>
        <c:lblOffset val="100"/>
      </c:catAx>
      <c:valAx>
        <c:axId val="66816504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63142990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0.9999</c:v>
                </c:pt>
                <c:pt idx="2">
                  <c:v>0.8979</c:v>
                </c:pt>
                <c:pt idx="3">
                  <c:v>0.7533</c:v>
                </c:pt>
                <c:pt idx="4">
                  <c:v>0.9596</c:v>
                </c:pt>
                <c:pt idx="5">
                  <c:v>0.8994</c:v>
                </c:pt>
                <c:pt idx="6">
                  <c:v>0.1327</c:v>
                </c:pt>
                <c:pt idx="7">
                  <c:v>0.9177</c:v>
                </c:pt>
                <c:pt idx="8">
                  <c:v>0.9757</c:v>
                </c:pt>
              </c:numCache>
            </c:numRef>
          </c:val>
        </c:ser>
        <c:axId val="36401847"/>
        <c:axId val="97783451"/>
      </c:radarChart>
      <c:catAx>
        <c:axId val="36401847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97783451"/>
        <c:crossesAt val="0"/>
        <c:auto val="1"/>
        <c:lblAlgn val="ctr"/>
        <c:lblOffset val="100"/>
      </c:catAx>
      <c:valAx>
        <c:axId val="97783451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6401847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0.9998</c:v>
                </c:pt>
                <c:pt idx="2">
                  <c:v>0.9484</c:v>
                </c:pt>
                <c:pt idx="3">
                  <c:v>0.8468</c:v>
                </c:pt>
                <c:pt idx="4">
                  <c:v>0.838</c:v>
                </c:pt>
                <c:pt idx="5">
                  <c:v>0.7279</c:v>
                </c:pt>
                <c:pt idx="6">
                  <c:v>0.0498</c:v>
                </c:pt>
                <c:pt idx="7">
                  <c:v>0.3839</c:v>
                </c:pt>
                <c:pt idx="8">
                  <c:v>0.9532</c:v>
                </c:pt>
              </c:numCache>
            </c:numRef>
          </c:val>
        </c:ser>
        <c:axId val="51384143"/>
        <c:axId val="1736991"/>
      </c:radarChart>
      <c:catAx>
        <c:axId val="51384143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1736991"/>
        <c:crossesAt val="0"/>
        <c:auto val="1"/>
        <c:lblAlgn val="ctr"/>
        <c:lblOffset val="100"/>
      </c:catAx>
      <c:valAx>
        <c:axId val="1736991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51384143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0.9884</c:v>
                </c:pt>
                <c:pt idx="3">
                  <c:v>0.9972</c:v>
                </c:pt>
                <c:pt idx="4">
                  <c:v>0.9477</c:v>
                </c:pt>
                <c:pt idx="5">
                  <c:v>0.8835</c:v>
                </c:pt>
                <c:pt idx="6">
                  <c:v>0.1143</c:v>
                </c:pt>
                <c:pt idx="7">
                  <c:v>0.451</c:v>
                </c:pt>
                <c:pt idx="8">
                  <c:v>0.9752</c:v>
                </c:pt>
              </c:numCache>
            </c:numRef>
          </c:val>
        </c:ser>
        <c:axId val="1159564"/>
        <c:axId val="49796313"/>
      </c:radarChart>
      <c:catAx>
        <c:axId val="1159564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49796313"/>
        <c:crossesAt val="0"/>
        <c:auto val="1"/>
        <c:lblAlgn val="ctr"/>
        <c:lblOffset val="100"/>
      </c:catAx>
      <c:valAx>
        <c:axId val="49796313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159564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0.9661</c:v>
                </c:pt>
                <c:pt idx="3">
                  <c:v>0.9988</c:v>
                </c:pt>
                <c:pt idx="4">
                  <c:v>0.5406</c:v>
                </c:pt>
                <c:pt idx="5">
                  <c:v>0.4108</c:v>
                </c:pt>
                <c:pt idx="6">
                  <c:v>0.0355</c:v>
                </c:pt>
                <c:pt idx="7">
                  <c:v>0.4392</c:v>
                </c:pt>
                <c:pt idx="8">
                  <c:v>0.8332</c:v>
                </c:pt>
              </c:numCache>
            </c:numRef>
          </c:val>
        </c:ser>
        <c:axId val="83661838"/>
        <c:axId val="99463077"/>
      </c:radarChart>
      <c:catAx>
        <c:axId val="83661838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99463077"/>
        <c:crossesAt val="0"/>
        <c:auto val="1"/>
        <c:lblAlgn val="ctr"/>
        <c:lblOffset val="100"/>
      </c:catAx>
      <c:valAx>
        <c:axId val="9946307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3661838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0.9997</c:v>
                </c:pt>
                <c:pt idx="2">
                  <c:v>0.9902</c:v>
                </c:pt>
                <c:pt idx="3">
                  <c:v>1</c:v>
                </c:pt>
                <c:pt idx="4">
                  <c:v>0.6085</c:v>
                </c:pt>
                <c:pt idx="5">
                  <c:v>0.2462</c:v>
                </c:pt>
                <c:pt idx="6">
                  <c:v>0.0463</c:v>
                </c:pt>
                <c:pt idx="7">
                  <c:v>0.3537</c:v>
                </c:pt>
                <c:pt idx="8">
                  <c:v>1</c:v>
                </c:pt>
              </c:numCache>
            </c:numRef>
          </c:val>
        </c:ser>
        <c:axId val="48080666"/>
        <c:axId val="32048497"/>
      </c:radarChart>
      <c:catAx>
        <c:axId val="48080666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32048497"/>
        <c:crossesAt val="0"/>
        <c:auto val="1"/>
        <c:lblAlgn val="ctr"/>
        <c:lblOffset val="100"/>
      </c:catAx>
      <c:valAx>
        <c:axId val="3204849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8080666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0.8381</c:v>
                </c:pt>
                <c:pt idx="3">
                  <c:v>0.8818</c:v>
                </c:pt>
                <c:pt idx="4">
                  <c:v>0.5683</c:v>
                </c:pt>
                <c:pt idx="5">
                  <c:v>0.4852</c:v>
                </c:pt>
                <c:pt idx="6">
                  <c:v>0.0452</c:v>
                </c:pt>
                <c:pt idx="7">
                  <c:v>0.2175</c:v>
                </c:pt>
                <c:pt idx="8">
                  <c:v>0.4954</c:v>
                </c:pt>
              </c:numCache>
            </c:numRef>
          </c:val>
        </c:ser>
        <c:axId val="38457116"/>
        <c:axId val="38751947"/>
      </c:radarChart>
      <c:catAx>
        <c:axId val="38457116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38751947"/>
        <c:crossesAt val="0"/>
        <c:auto val="1"/>
        <c:lblAlgn val="ctr"/>
        <c:lblOffset val="100"/>
      </c:catAx>
      <c:valAx>
        <c:axId val="3875194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8457116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0.8551</c:v>
                </c:pt>
                <c:pt idx="2">
                  <c:v>0.9892</c:v>
                </c:pt>
                <c:pt idx="3">
                  <c:v>0.9999</c:v>
                </c:pt>
                <c:pt idx="4">
                  <c:v>0.5229</c:v>
                </c:pt>
                <c:pt idx="5">
                  <c:v>0.7844</c:v>
                </c:pt>
                <c:pt idx="6">
                  <c:v>0.017</c:v>
                </c:pt>
                <c:pt idx="7">
                  <c:v>0.9537</c:v>
                </c:pt>
                <c:pt idx="8">
                  <c:v>0.9347</c:v>
                </c:pt>
              </c:numCache>
            </c:numRef>
          </c:val>
        </c:ser>
        <c:axId val="30110421"/>
        <c:axId val="50487295"/>
      </c:radarChart>
      <c:catAx>
        <c:axId val="30110421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50487295"/>
        <c:crossesAt val="0"/>
        <c:auto val="1"/>
        <c:lblAlgn val="ctr"/>
        <c:lblOffset val="100"/>
      </c:catAx>
      <c:valAx>
        <c:axId val="50487295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0110421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0.9892</c:v>
                </c:pt>
                <c:pt idx="3">
                  <c:v>0.4378</c:v>
                </c:pt>
                <c:pt idx="4">
                  <c:v>0.552</c:v>
                </c:pt>
                <c:pt idx="5">
                  <c:v>0.551</c:v>
                </c:pt>
                <c:pt idx="6">
                  <c:v>0.0091</c:v>
                </c:pt>
                <c:pt idx="7">
                  <c:v>0.9721</c:v>
                </c:pt>
                <c:pt idx="8">
                  <c:v>0.6768</c:v>
                </c:pt>
              </c:numCache>
            </c:numRef>
          </c:val>
        </c:ser>
        <c:axId val="8549897"/>
        <c:axId val="14872437"/>
      </c:radarChart>
      <c:catAx>
        <c:axId val="8549897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14872437"/>
        <c:crossesAt val="0"/>
        <c:auto val="1"/>
        <c:lblAlgn val="ctr"/>
        <c:lblOffset val="100"/>
      </c:catAx>
      <c:valAx>
        <c:axId val="1487243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549897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0.9798</c:v>
                </c:pt>
                <c:pt idx="3">
                  <c:v>0.9615</c:v>
                </c:pt>
                <c:pt idx="4">
                  <c:v>0.7747</c:v>
                </c:pt>
                <c:pt idx="5">
                  <c:v>0.8161</c:v>
                </c:pt>
                <c:pt idx="6">
                  <c:v>0.1104</c:v>
                </c:pt>
                <c:pt idx="7">
                  <c:v>0.0969</c:v>
                </c:pt>
                <c:pt idx="8">
                  <c:v>0.9913</c:v>
                </c:pt>
              </c:numCache>
            </c:numRef>
          </c:val>
        </c:ser>
        <c:axId val="22533487"/>
        <c:axId val="51163216"/>
      </c:radarChart>
      <c:catAx>
        <c:axId val="22533487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51163216"/>
        <c:crossesAt val="0"/>
        <c:auto val="1"/>
        <c:lblAlgn val="ctr"/>
        <c:lblOffset val="100"/>
      </c:catAx>
      <c:valAx>
        <c:axId val="5116321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2533487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0.9997</c:v>
                </c:pt>
                <c:pt idx="2">
                  <c:v>0.993</c:v>
                </c:pt>
                <c:pt idx="3">
                  <c:v>0.7745</c:v>
                </c:pt>
                <c:pt idx="4">
                  <c:v>0.9641</c:v>
                </c:pt>
                <c:pt idx="5">
                  <c:v>0.9541</c:v>
                </c:pt>
                <c:pt idx="6">
                  <c:v>0.0837</c:v>
                </c:pt>
                <c:pt idx="7">
                  <c:v>0.1758</c:v>
                </c:pt>
                <c:pt idx="8">
                  <c:v>0.9117</c:v>
                </c:pt>
              </c:numCache>
            </c:numRef>
          </c:val>
        </c:ser>
        <c:axId val="77186429"/>
        <c:axId val="17191826"/>
      </c:radarChart>
      <c:catAx>
        <c:axId val="77186429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17191826"/>
        <c:crossesAt val="0"/>
        <c:auto val="1"/>
        <c:lblAlgn val="ctr"/>
        <c:lblOffset val="100"/>
      </c:catAx>
      <c:valAx>
        <c:axId val="1719182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77186429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0.9884</c:v>
                </c:pt>
                <c:pt idx="3">
                  <c:v>0.9972</c:v>
                </c:pt>
                <c:pt idx="4">
                  <c:v>0.9477</c:v>
                </c:pt>
                <c:pt idx="5">
                  <c:v>0.8835</c:v>
                </c:pt>
                <c:pt idx="6">
                  <c:v>0.1143</c:v>
                </c:pt>
                <c:pt idx="7">
                  <c:v>0.451</c:v>
                </c:pt>
                <c:pt idx="8">
                  <c:v>0.9752</c:v>
                </c:pt>
              </c:numCache>
            </c:numRef>
          </c:val>
        </c:ser>
        <c:axId val="97150163"/>
        <c:axId val="41446091"/>
      </c:radarChart>
      <c:catAx>
        <c:axId val="97150163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41446091"/>
        <c:crossesAt val="0"/>
        <c:auto val="1"/>
        <c:lblAlgn val="ctr"/>
        <c:lblOffset val="100"/>
      </c:catAx>
      <c:valAx>
        <c:axId val="41446091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7150163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0.8381</c:v>
                </c:pt>
                <c:pt idx="3">
                  <c:v>0.8818</c:v>
                </c:pt>
                <c:pt idx="4">
                  <c:v>0.5683</c:v>
                </c:pt>
                <c:pt idx="5">
                  <c:v>0.4852</c:v>
                </c:pt>
                <c:pt idx="6">
                  <c:v>0.0452</c:v>
                </c:pt>
                <c:pt idx="7">
                  <c:v>0.2175</c:v>
                </c:pt>
                <c:pt idx="8">
                  <c:v>0.4954</c:v>
                </c:pt>
              </c:numCache>
            </c:numRef>
          </c:val>
        </c:ser>
        <c:axId val="45110777"/>
        <c:axId val="6796926"/>
      </c:radarChart>
      <c:catAx>
        <c:axId val="45110777"/>
        <c:scaling>
          <c:orientation val="maxMin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6796926"/>
        <c:crossesAt val="0"/>
        <c:auto val="1"/>
        <c:lblAlgn val="ctr"/>
        <c:lblOffset val="100"/>
      </c:catAx>
      <c:valAx>
        <c:axId val="679692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cross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5110777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5640" y="36327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1268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9564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74000" y="12682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000" y="12682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5640" y="12686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67640" y="188640"/>
            <a:ext cx="6984360" cy="367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9564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95640" y="12686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1268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95640" y="36327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5640" y="36327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1268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9564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74000" y="12682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000" y="12682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95640" y="12686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67640" y="188640"/>
            <a:ext cx="6984360" cy="367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9564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1268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95640" y="36327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95640" y="36327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1268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9564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74000" y="12682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000" y="12682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67640" y="188640"/>
            <a:ext cx="6984360" cy="367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564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12680" y="36327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564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12680" y="12686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5640" y="36327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251280" cy="6857640"/>
          </a:xfrm>
          <a:prstGeom prst="rect">
            <a:avLst/>
          </a:prstGeom>
          <a:solidFill>
            <a:srgbClr val="33cc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107640" y="0"/>
            <a:ext cx="143640" cy="143640"/>
          </a:xfrm>
          <a:prstGeom prst="rect">
            <a:avLst/>
          </a:prstGeom>
          <a:solidFill>
            <a:srgbClr val="5c5c5c"/>
          </a:solidFill>
          <a:ln w="2556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800">
                <a:solidFill>
                  <a:srgbClr val="000000"/>
                </a:solidFill>
                <a:latin typeface="Arial Narrow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 Narrow"/>
              <a:buChar char="-"/>
            </a:pPr>
            <a:r>
              <a:rPr lang="fr-FR" sz="2400">
                <a:solidFill>
                  <a:srgbClr val="000000"/>
                </a:solidFill>
                <a:latin typeface="Arial Narrow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 Narrow"/>
              <a:buChar char="•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Quatrième niveau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ffffff"/>
                </a:solidFill>
                <a:latin typeface="Arial Narrow"/>
              </a:rPr>
              <a:t>Cliquez pour éditer le format du texte-titre1 - 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100800" y="6309360"/>
            <a:ext cx="150840" cy="143640"/>
          </a:xfrm>
          <a:prstGeom prst="rect">
            <a:avLst/>
          </a:prstGeom>
          <a:solidFill>
            <a:srgbClr val="70706f"/>
          </a:solidFill>
          <a:ln w="255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7200" y="6453360"/>
            <a:ext cx="9046440" cy="332280"/>
          </a:xfrm>
          <a:prstGeom prst="rect">
            <a:avLst/>
          </a:prstGeom>
          <a:solidFill>
            <a:srgbClr val="70706f"/>
          </a:solidFill>
          <a:ln w="255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7640" y="144000"/>
            <a:ext cx="9036000" cy="980280"/>
          </a:xfrm>
          <a:prstGeom prst="rect">
            <a:avLst/>
          </a:prstGeom>
          <a:solidFill>
            <a:srgbClr val="70706f"/>
          </a:solidFill>
          <a:ln w="255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7668360" y="-171360"/>
            <a:ext cx="1367640" cy="96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</p:sp>
      <p:pic>
        <p:nvPicPr>
          <p:cNvPr id="8" name="Image 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75640" y="124560"/>
            <a:ext cx="1116360" cy="595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400" cy="68580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3409">
                <a:latin typeface="Times New Roman"/>
              </a:rPr>
              <a:t>Cliquez pour éditer le format du texte-titre</a:t>
            </a:r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69520" y="1654200"/>
            <a:ext cx="73479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25000"/>
              <a:buFont typeface="StarSymbol"/>
              <a:buChar char=""/>
            </a:pPr>
            <a:r>
              <a:rPr lang="fr-FR" sz="291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 sz="2530">
                <a:latin typeface="Arial"/>
              </a:rPr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 sz="2180">
                <a:latin typeface="Arial"/>
              </a:rPr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 sz="1820">
                <a:latin typeface="Arial"/>
              </a:rPr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 sz="1820">
                <a:latin typeface="Arial"/>
              </a:rPr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 sz="1820">
                <a:latin typeface="Arial"/>
              </a:rPr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 sz="1820">
                <a:latin typeface="Arial"/>
              </a:rPr>
              <a:t>Septième niveau de plan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1436760" y="624672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Arial"/>
              </a:rPr>
              <a:t>&lt;date/heure&gt;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616560" y="6246720"/>
            <a:ext cx="2898360" cy="4726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Arial"/>
              </a:rPr>
              <a:t>&lt;pied de page&gt;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555600" y="624672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BFD3B524-D7ED-4936-8833-18C6F63654A1}" type="slidenum">
              <a:rPr lang="fr-FR" sz="1400">
                <a:latin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251280" cy="6857640"/>
          </a:xfrm>
          <a:prstGeom prst="rect">
            <a:avLst/>
          </a:prstGeom>
          <a:solidFill>
            <a:srgbClr val="33ccff"/>
          </a:solidFill>
          <a:ln w="2556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107640" y="0"/>
            <a:ext cx="143640" cy="143640"/>
          </a:xfrm>
          <a:prstGeom prst="rect">
            <a:avLst/>
          </a:prstGeom>
          <a:solidFill>
            <a:srgbClr val="5c5c5c"/>
          </a:solidFill>
          <a:ln w="2556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3200">
                <a:solidFill>
                  <a:srgbClr val="5c5c5c"/>
                </a:solidFill>
                <a:latin typeface="Arial Narrow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800">
                <a:solidFill>
                  <a:srgbClr val="000000"/>
                </a:solidFill>
                <a:latin typeface="Arial Narrow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 Narrow"/>
              <a:buChar char="-"/>
            </a:pPr>
            <a:r>
              <a:rPr lang="fr-FR" sz="2400">
                <a:solidFill>
                  <a:srgbClr val="000000"/>
                </a:solidFill>
                <a:latin typeface="Arial Narrow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 Narrow"/>
              <a:buChar char="•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Quatrième niveau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ffffff"/>
                </a:solidFill>
                <a:latin typeface="Arial Narrow"/>
              </a:rPr>
              <a:t>Cliquez pour éditer le format du texte-titre1 - 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100800" y="6309360"/>
            <a:ext cx="150840" cy="143640"/>
          </a:xfrm>
          <a:prstGeom prst="rect">
            <a:avLst/>
          </a:prstGeom>
          <a:solidFill>
            <a:srgbClr val="70706f"/>
          </a:solidFill>
          <a:ln w="2556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97200" y="6453360"/>
            <a:ext cx="9046440" cy="332280"/>
          </a:xfrm>
          <a:prstGeom prst="rect">
            <a:avLst/>
          </a:prstGeom>
          <a:solidFill>
            <a:srgbClr val="70706f"/>
          </a:solidFill>
          <a:ln w="25560">
            <a:noFill/>
          </a:ln>
        </p:spPr>
      </p:sp>
      <p:sp>
        <p:nvSpPr>
          <p:cNvPr id="89" name="CustomShape 7"/>
          <p:cNvSpPr/>
          <p:nvPr/>
        </p:nvSpPr>
        <p:spPr>
          <a:xfrm>
            <a:off x="107640" y="144000"/>
            <a:ext cx="9036000" cy="980280"/>
          </a:xfrm>
          <a:prstGeom prst="rect">
            <a:avLst/>
          </a:prstGeom>
          <a:solidFill>
            <a:srgbClr val="70706f"/>
          </a:solidFill>
          <a:ln w="25560">
            <a:noFill/>
          </a:ln>
        </p:spPr>
      </p:sp>
      <p:sp>
        <p:nvSpPr>
          <p:cNvPr id="90" name="CustomShape 8"/>
          <p:cNvSpPr/>
          <p:nvPr/>
        </p:nvSpPr>
        <p:spPr>
          <a:xfrm>
            <a:off x="7668360" y="-171360"/>
            <a:ext cx="1367640" cy="96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</p:sp>
      <p:pic>
        <p:nvPicPr>
          <p:cNvPr id="91" name="Image 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75640" y="124560"/>
            <a:ext cx="1116360" cy="595080"/>
          </a:xfrm>
          <a:prstGeom prst="rect">
            <a:avLst/>
          </a:prstGeom>
          <a:ln>
            <a:noFill/>
          </a:ln>
        </p:spPr>
      </p:pic>
      <p:sp>
        <p:nvSpPr>
          <p:cNvPr id="92" name="PlaceHolder 9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93" name="PlaceHolder 10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94" name="PlaceHolder 11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BB6EAA53-668F-4A16-B84D-6BC2E499144E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14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5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18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22.xml"/><Relationship Id="rId2" Type="http://schemas.openxmlformats.org/officeDocument/2006/relationships/chart" Target="../charts/chart23.xml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chart" Target="../charts/chart24.xml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chart" Target="../charts/chart25.xml"/><Relationship Id="rId4" Type="http://schemas.openxmlformats.org/officeDocument/2006/relationships/chart" Target="../charts/chart26.xml"/><Relationship Id="rId5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solidFill>
                  <a:srgbClr val="ffffff"/>
                </a:solidFill>
                <a:latin typeface="Calibri"/>
              </a:rPr>
              <a:t>5ème Réunion FEDORU – Paris 10 octobre 2014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2910">
                <a:latin typeface="Arial"/>
              </a:rPr>
              <a:t>Logiciels utilisés pour la transmission des RPU</a:t>
            </a:r>
            <a:endParaRPr/>
          </a:p>
          <a:p>
            <a:pPr algn="ctr"/>
            <a:endParaRPr/>
          </a:p>
          <a:p>
            <a:pPr algn="ctr"/>
            <a:r>
              <a:rPr lang="fr-FR" sz="2910">
                <a:latin typeface="Arial"/>
              </a:rPr>
              <a:t>J.C. Bartier (RESURAL)</a:t>
            </a:r>
            <a:endParaRPr/>
          </a:p>
          <a:p>
            <a:pPr algn="ctr"/>
            <a:r>
              <a:rPr lang="fr-FR" sz="2910">
                <a:latin typeface="Arial"/>
              </a:rPr>
              <a:t>V. Bousquet (InVS)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solidFill>
                  <a:srgbClr val="ffffff"/>
                </a:solidFill>
                <a:latin typeface="Calibri"/>
              </a:rPr>
              <a:t>Transmission des RPU</a:t>
            </a:r>
            <a:endParaRPr/>
          </a:p>
        </p:txBody>
      </p:sp>
      <p:graphicFrame>
        <p:nvGraphicFramePr>
          <p:cNvPr id="150" name="Table 2"/>
          <p:cNvGraphicFramePr/>
          <p:nvPr/>
        </p:nvGraphicFramePr>
        <p:xfrm>
          <a:off x="504360" y="1769400"/>
          <a:ext cx="6191280" cy="1305360"/>
        </p:xfrm>
        <a:graphic>
          <a:graphicData uri="http://schemas.openxmlformats.org/drawingml/2006/table">
            <a:tbl>
              <a:tblPr/>
              <a:tblGrid>
                <a:gridCol w="2403360"/>
                <a:gridCol w="1776240"/>
                <a:gridCol w="2012040"/>
              </a:tblGrid>
              <a:tr h="60588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fr-FR">
                          <a:latin typeface="Arial"/>
                        </a:rPr>
                        <a:t>Pas de transmission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fr-FR">
                          <a:latin typeface="Arial"/>
                        </a:rPr>
                        <a:t>Transmission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fr-FR">
                          <a:latin typeface="Arial"/>
                        </a:rPr>
                        <a:t>Etablissements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fr-FR">
                          <a:latin typeface="Arial"/>
                        </a:rPr>
                        <a:t>35 (9%)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fr-FR">
                          <a:latin typeface="Arial"/>
                        </a:rPr>
                        <a:t>339 (91%)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51" name="TextShape 3"/>
          <p:cNvSpPr txBox="1"/>
          <p:nvPr/>
        </p:nvSpPr>
        <p:spPr>
          <a:xfrm>
            <a:off x="900000" y="3204000"/>
            <a:ext cx="295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fr-FR">
                <a:latin typeface="Arial"/>
              </a:rPr>
              <a:t>Non réponse : 307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3200">
                <a:latin typeface="Arial"/>
              </a:rPr>
              <a:t>Logiciels et qualité du codage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Méthode : extraction des RPU pour la période du 01 au 15 septembre (649 712 RPU) et fusion avec la base des logiciels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Logiciels : 376 structures d’urgence avec un logiciel identifié dont 324 transmettant des RPU pour la période d’étude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Analyses :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Portant sur les RPU avec un passage pour les 10 logiciels les plus fréquents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Descriptives : proportion de données manquantes pour les principales variables du RPU (date de naissance, sexe, code postal, mode d’entrée, diagnostic principal et associé, motif, ccmu, mode de sortie)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Mécanisme de la non réponse pour la variable diagnostic principal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Analyse des RPU selon le logiciel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F202A952-1F8F-4BD6-8B92-4AB49C4C5CD8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324 SU : 649 712 RPU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 </a:t>
            </a:r>
            <a:r>
              <a:rPr lang="fr-FR" sz="2400">
                <a:solidFill>
                  <a:srgbClr val="5c5c5c"/>
                </a:solidFill>
                <a:latin typeface="Arial Narrow"/>
              </a:rPr>
              <a:t>Répartition par fréquence des logiciels selon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Le nombre de SU / logiciel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Le nombre de passages / logiciel =&gt; le top ten permet de retenir 74% des passages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Top ten des logiciels 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903DC5C1-A992-4AE2-8B45-57BFCFEC4CC4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graphicFrame>
        <p:nvGraphicFramePr>
          <p:cNvPr id="162" name="Table 5"/>
          <p:cNvGraphicFramePr/>
          <p:nvPr/>
        </p:nvGraphicFramePr>
        <p:xfrm>
          <a:off x="905760" y="3421800"/>
          <a:ext cx="3161880" cy="2095200"/>
        </p:xfrm>
        <a:graphic>
          <a:graphicData uri="http://schemas.openxmlformats.org/drawingml/2006/table">
            <a:tbl>
              <a:tblPr/>
              <a:tblGrid>
                <a:gridCol w="1104840"/>
                <a:gridCol w="965160"/>
                <a:gridCol w="1091880"/>
              </a:tblGrid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logiciel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nbre SU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% SU total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RESURGENCES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16,2%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TU-ORUPACA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12,5%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URQUAL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12,2%</a:t>
                      </a:r>
                      <a:endParaRPr/>
                    </a:p>
                  </a:txBody>
                  <a:tcPr/>
                </a:tc>
              </a:tr>
              <a:tr h="33876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CRISTALNET-DMU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6,9%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DXCARE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5,3%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CROSSWAY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3,7%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CLINICOM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2,7%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ATALANTE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2,4%</a:t>
                      </a:r>
                      <a:endParaRPr/>
                    </a:p>
                  </a:txBody>
                  <a:tcPr/>
                </a:tc>
              </a:tr>
              <a:tr h="1756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SIDSU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2,4%</a:t>
                      </a:r>
                      <a:endParaRPr/>
                    </a:p>
                  </a:txBody>
                  <a:tcPr/>
                </a:tc>
              </a:tr>
              <a:tr h="175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CORA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2,1%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3" name="Table 6"/>
          <p:cNvGraphicFramePr/>
          <p:nvPr/>
        </p:nvGraphicFramePr>
        <p:xfrm>
          <a:off x="4866120" y="3429000"/>
          <a:ext cx="3161880" cy="2081880"/>
        </p:xfrm>
        <a:graphic>
          <a:graphicData uri="http://schemas.openxmlformats.org/drawingml/2006/table">
            <a:tbl>
              <a:tblPr/>
              <a:tblGrid>
                <a:gridCol w="1104840"/>
                <a:gridCol w="965160"/>
                <a:gridCol w="1091880"/>
              </a:tblGrid>
              <a:tr h="33876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logiciel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nbre passages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% passages total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RESURGENCES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58624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16,5%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TU-ORUPACA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54440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15,3%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URQUAL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53542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15,1%</a:t>
                      </a:r>
                      <a:endParaRPr/>
                    </a:p>
                  </a:txBody>
                  <a:tcPr/>
                </a:tc>
              </a:tr>
              <a:tr h="33876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CRISTALNET-DMU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28808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8,1%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DXCARE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21307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6,0%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CLINICOM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12755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3,6%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CROSSWAY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12424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3,5%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TRACK CARE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7348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2,1%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MILLENIUM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7051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2,0%</a:t>
                      </a:r>
                      <a:endParaRPr/>
                    </a:p>
                  </a:txBody>
                  <a:tcPr/>
                </a:tc>
              </a:tr>
              <a:tr h="17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SIDSU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6747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1,9%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" name="CustomShape 7"/>
          <p:cNvSpPr/>
          <p:nvPr/>
        </p:nvSpPr>
        <p:spPr>
          <a:xfrm>
            <a:off x="4860000" y="5157360"/>
            <a:ext cx="791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65" name="CustomShape 8"/>
          <p:cNvSpPr/>
          <p:nvPr/>
        </p:nvSpPr>
        <p:spPr>
          <a:xfrm>
            <a:off x="901440" y="5365080"/>
            <a:ext cx="791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Anonymisation des logiciels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Synthèse des données manquantes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F10A6686-1246-4218-AB64-6D0844B5EF37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graphicFrame>
        <p:nvGraphicFramePr>
          <p:cNvPr id="170" name="Table 5"/>
          <p:cNvGraphicFramePr/>
          <p:nvPr/>
        </p:nvGraphicFramePr>
        <p:xfrm>
          <a:off x="421920" y="1989000"/>
          <a:ext cx="8229240" cy="2017440"/>
        </p:xfrm>
        <a:graphic>
          <a:graphicData uri="http://schemas.openxmlformats.org/drawingml/2006/table">
            <a:tbl>
              <a:tblPr/>
              <a:tblGrid>
                <a:gridCol w="720360"/>
                <a:gridCol w="757080"/>
                <a:gridCol w="793800"/>
                <a:gridCol w="879120"/>
                <a:gridCol w="906840"/>
                <a:gridCol w="883440"/>
                <a:gridCol w="936000"/>
                <a:gridCol w="882360"/>
                <a:gridCol w="635040"/>
                <a:gridCol w="835200"/>
              </a:tblGrid>
              <a:tr h="33840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logiciel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code postal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sexe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date naissance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entrée/prove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gravité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diag principal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diag associé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motif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sortie/destin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0.70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22.55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4.59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91.63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82.42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8.83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10.21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24.67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4.04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10.06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86.73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8.23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2.43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5.16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15.32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16.20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27.21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95.02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61.61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4.68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4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1.16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5.23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11.65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88.57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54.90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3.39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45.94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58.92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96.45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56.08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16.68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39.15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75.38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95.37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64.63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7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16.19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11.82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43.17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51.48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95.48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78.25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50.46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1.08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14.49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47.71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21.56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98.30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4.63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6.53</a:t>
                      </a:r>
                      <a:endParaRPr/>
                    </a:p>
                  </a:txBody>
                  <a:tcPr/>
                </a:tc>
              </a:tr>
              <a:tr h="17388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1.08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56.22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44.80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44.90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99.09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2.79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32.32</a:t>
                      </a:r>
                      <a:endParaRPr/>
                    </a:p>
                  </a:txBody>
                  <a:tcPr/>
                </a:tc>
              </a:tr>
              <a:tr h="338400">
                <a:tc>
                  <a:txBody>
                    <a:bodyPr lIns="9000" rIns="9000" tIns="90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Logiciel 10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3.85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22.53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18.39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000000"/>
                          </a:solidFill>
                          <a:latin typeface="Calibri"/>
                        </a:rPr>
                        <a:t>88.96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90.31</a:t>
                      </a:r>
                      <a:endParaRPr/>
                    </a:p>
                  </a:txBody>
                  <a:tcPr/>
                </a:tc>
                <a:tc>
                  <a:txBody>
                    <a:bodyPr lIns="9000" rIns="9000" tIns="900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1" name="CustomShape 6"/>
          <p:cNvSpPr/>
          <p:nvPr/>
        </p:nvSpPr>
        <p:spPr>
          <a:xfrm>
            <a:off x="1259640" y="236016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72" name="CustomShape 7"/>
          <p:cNvSpPr/>
          <p:nvPr/>
        </p:nvSpPr>
        <p:spPr>
          <a:xfrm>
            <a:off x="1269000" y="323460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73" name="CustomShape 8"/>
          <p:cNvSpPr/>
          <p:nvPr/>
        </p:nvSpPr>
        <p:spPr>
          <a:xfrm>
            <a:off x="2042640" y="347256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74" name="CustomShape 9"/>
          <p:cNvSpPr/>
          <p:nvPr/>
        </p:nvSpPr>
        <p:spPr>
          <a:xfrm>
            <a:off x="3770640" y="2205000"/>
            <a:ext cx="503640" cy="3135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75" name="CustomShape 10"/>
          <p:cNvSpPr/>
          <p:nvPr/>
        </p:nvSpPr>
        <p:spPr>
          <a:xfrm>
            <a:off x="3780000" y="329436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76" name="CustomShape 11"/>
          <p:cNvSpPr/>
          <p:nvPr/>
        </p:nvSpPr>
        <p:spPr>
          <a:xfrm>
            <a:off x="827640" y="436500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77" name="CustomShape 12"/>
          <p:cNvSpPr/>
          <p:nvPr/>
        </p:nvSpPr>
        <p:spPr>
          <a:xfrm>
            <a:off x="827640" y="472500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78" name="CustomShape 13"/>
          <p:cNvSpPr/>
          <p:nvPr/>
        </p:nvSpPr>
        <p:spPr>
          <a:xfrm>
            <a:off x="5526720" y="2899080"/>
            <a:ext cx="503640" cy="9432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79" name="CustomShape 14"/>
          <p:cNvSpPr/>
          <p:nvPr/>
        </p:nvSpPr>
        <p:spPr>
          <a:xfrm>
            <a:off x="3789000" y="366336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0" name="CustomShape 15"/>
          <p:cNvSpPr/>
          <p:nvPr/>
        </p:nvSpPr>
        <p:spPr>
          <a:xfrm>
            <a:off x="4653360" y="256320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81" name="CustomShape 16"/>
          <p:cNvSpPr/>
          <p:nvPr/>
        </p:nvSpPr>
        <p:spPr>
          <a:xfrm>
            <a:off x="5532120" y="237672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82" name="CustomShape 17"/>
          <p:cNvSpPr/>
          <p:nvPr/>
        </p:nvSpPr>
        <p:spPr>
          <a:xfrm>
            <a:off x="6472080" y="2186280"/>
            <a:ext cx="503640" cy="18000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3" name="CustomShape 18"/>
          <p:cNvSpPr/>
          <p:nvPr/>
        </p:nvSpPr>
        <p:spPr>
          <a:xfrm>
            <a:off x="7236360" y="2517840"/>
            <a:ext cx="503640" cy="8823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4" name="CustomShape 19"/>
          <p:cNvSpPr/>
          <p:nvPr/>
        </p:nvSpPr>
        <p:spPr>
          <a:xfrm>
            <a:off x="7256880" y="377064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5" name="CustomShape 20"/>
          <p:cNvSpPr/>
          <p:nvPr/>
        </p:nvSpPr>
        <p:spPr>
          <a:xfrm>
            <a:off x="7236360" y="218844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6" name="CustomShape 21"/>
          <p:cNvSpPr/>
          <p:nvPr/>
        </p:nvSpPr>
        <p:spPr>
          <a:xfrm>
            <a:off x="7991280" y="288900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87" name="CustomShape 22"/>
          <p:cNvSpPr/>
          <p:nvPr/>
        </p:nvSpPr>
        <p:spPr>
          <a:xfrm>
            <a:off x="7968240" y="359136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8" name="CustomShape 23"/>
          <p:cNvSpPr/>
          <p:nvPr/>
        </p:nvSpPr>
        <p:spPr>
          <a:xfrm>
            <a:off x="7984080" y="325260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89" name="CustomShape 24"/>
          <p:cNvSpPr/>
          <p:nvPr/>
        </p:nvSpPr>
        <p:spPr>
          <a:xfrm>
            <a:off x="5530320" y="255564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90" name="CustomShape 25"/>
          <p:cNvSpPr/>
          <p:nvPr/>
        </p:nvSpPr>
        <p:spPr>
          <a:xfrm>
            <a:off x="4678920" y="2906640"/>
            <a:ext cx="503640" cy="10872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91" name="CustomShape 26"/>
          <p:cNvSpPr/>
          <p:nvPr/>
        </p:nvSpPr>
        <p:spPr>
          <a:xfrm>
            <a:off x="3780000" y="255564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92" name="CustomShape 27"/>
          <p:cNvSpPr/>
          <p:nvPr/>
        </p:nvSpPr>
        <p:spPr>
          <a:xfrm>
            <a:off x="5533920" y="272736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193" name="CustomShape 28"/>
          <p:cNvSpPr/>
          <p:nvPr/>
        </p:nvSpPr>
        <p:spPr>
          <a:xfrm>
            <a:off x="1362960" y="4290120"/>
            <a:ext cx="147348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10 à 20% dm</a:t>
            </a:r>
            <a:endParaRPr/>
          </a:p>
        </p:txBody>
      </p:sp>
      <p:sp>
        <p:nvSpPr>
          <p:cNvPr id="194" name="CustomShape 29"/>
          <p:cNvSpPr/>
          <p:nvPr/>
        </p:nvSpPr>
        <p:spPr>
          <a:xfrm>
            <a:off x="1378800" y="4633560"/>
            <a:ext cx="1130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&gt;20% dm</a:t>
            </a:r>
            <a:endParaRPr/>
          </a:p>
        </p:txBody>
      </p:sp>
      <p:sp>
        <p:nvSpPr>
          <p:cNvPr id="195" name="CustomShape 30"/>
          <p:cNvSpPr/>
          <p:nvPr/>
        </p:nvSpPr>
        <p:spPr>
          <a:xfrm>
            <a:off x="5535720" y="386100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Détail par logiciel (1)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575E226C-6957-403D-BFB9-86A803BA80FC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graphicFrame>
        <p:nvGraphicFramePr>
          <p:cNvPr id="199" name="Graphique 15"/>
          <p:cNvGraphicFramePr/>
          <p:nvPr/>
        </p:nvGraphicFramePr>
        <p:xfrm>
          <a:off x="395280" y="1002240"/>
          <a:ext cx="3819240" cy="265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00" name="Graphique 16"/>
          <p:cNvGraphicFramePr/>
          <p:nvPr/>
        </p:nvGraphicFramePr>
        <p:xfrm>
          <a:off x="4500000" y="1137600"/>
          <a:ext cx="4211640" cy="24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1" name="Graphique 17"/>
          <p:cNvGraphicFramePr/>
          <p:nvPr/>
        </p:nvGraphicFramePr>
        <p:xfrm>
          <a:off x="344520" y="3808800"/>
          <a:ext cx="4392000" cy="261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2" name="Graphique 18"/>
          <p:cNvGraphicFramePr/>
          <p:nvPr/>
        </p:nvGraphicFramePr>
        <p:xfrm>
          <a:off x="4481280" y="3789000"/>
          <a:ext cx="4410720" cy="253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3" name="CustomShape 4"/>
          <p:cNvSpPr/>
          <p:nvPr/>
        </p:nvSpPr>
        <p:spPr>
          <a:xfrm>
            <a:off x="1719000" y="350100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1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6111720" y="342900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2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1905120" y="616536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3</a:t>
            </a:r>
            <a:endParaRPr/>
          </a:p>
        </p:txBody>
      </p:sp>
      <p:sp>
        <p:nvSpPr>
          <p:cNvPr id="206" name="CustomShape 7"/>
          <p:cNvSpPr/>
          <p:nvPr/>
        </p:nvSpPr>
        <p:spPr>
          <a:xfrm>
            <a:off x="6327720" y="616536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4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Détail par logiciel (2)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77E1ECEE-6A3D-498B-A46A-BB8B5150B5E8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1719000" y="350100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5</a:t>
            </a:r>
            <a:endParaRPr/>
          </a:p>
        </p:txBody>
      </p:sp>
      <p:sp>
        <p:nvSpPr>
          <p:cNvPr id="211" name="CustomShape 5"/>
          <p:cNvSpPr/>
          <p:nvPr/>
        </p:nvSpPr>
        <p:spPr>
          <a:xfrm>
            <a:off x="6111720" y="342900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6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1905120" y="616536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7</a:t>
            </a:r>
            <a:endParaRPr/>
          </a:p>
        </p:txBody>
      </p:sp>
      <p:sp>
        <p:nvSpPr>
          <p:cNvPr id="213" name="CustomShape 7"/>
          <p:cNvSpPr/>
          <p:nvPr/>
        </p:nvSpPr>
        <p:spPr>
          <a:xfrm>
            <a:off x="6327720" y="616536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8</a:t>
            </a:r>
            <a:endParaRPr/>
          </a:p>
        </p:txBody>
      </p:sp>
      <p:graphicFrame>
        <p:nvGraphicFramePr>
          <p:cNvPr id="214" name="Graphique 12"/>
          <p:cNvGraphicFramePr/>
          <p:nvPr/>
        </p:nvGraphicFramePr>
        <p:xfrm>
          <a:off x="251640" y="1116720"/>
          <a:ext cx="4320000" cy="246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5" name="Graphique 13"/>
          <p:cNvGraphicFramePr/>
          <p:nvPr/>
        </p:nvGraphicFramePr>
        <p:xfrm>
          <a:off x="4669200" y="1144440"/>
          <a:ext cx="4155840" cy="243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6" name="Graphique 14"/>
          <p:cNvGraphicFramePr/>
          <p:nvPr/>
        </p:nvGraphicFramePr>
        <p:xfrm>
          <a:off x="416520" y="3805560"/>
          <a:ext cx="4248000" cy="251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7" name="Graphique 21"/>
          <p:cNvGraphicFramePr/>
          <p:nvPr/>
        </p:nvGraphicFramePr>
        <p:xfrm>
          <a:off x="4581720" y="3784320"/>
          <a:ext cx="4330800" cy="249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Détail par logiciel (3)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CCA34406-F4DB-4799-B604-45778ED65DE2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1719000" y="3913200"/>
            <a:ext cx="127080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9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6095880" y="3884760"/>
            <a:ext cx="1394280" cy="30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LOGICIEL 10</a:t>
            </a:r>
            <a:endParaRPr/>
          </a:p>
        </p:txBody>
      </p:sp>
      <p:graphicFrame>
        <p:nvGraphicFramePr>
          <p:cNvPr id="223" name="Graphique 15"/>
          <p:cNvGraphicFramePr/>
          <p:nvPr/>
        </p:nvGraphicFramePr>
        <p:xfrm>
          <a:off x="251640" y="1342800"/>
          <a:ext cx="4392000" cy="256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24" name="Graphique 16"/>
          <p:cNvGraphicFramePr/>
          <p:nvPr/>
        </p:nvGraphicFramePr>
        <p:xfrm>
          <a:off x="4428000" y="1196640"/>
          <a:ext cx="4428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Modèle de poisson :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calcul de risques relatifs (référence = logiciel 1) =&gt; quantifie l’effet « logiciel »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67640" y="188640"/>
            <a:ext cx="734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Analyse des données manquantes du DP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59B1E85D-EE4F-4943-B20D-FB72EBA2C720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graphicFrame>
        <p:nvGraphicFramePr>
          <p:cNvPr id="229" name="Table 5"/>
          <p:cNvGraphicFramePr/>
          <p:nvPr/>
        </p:nvGraphicFramePr>
        <p:xfrm>
          <a:off x="611640" y="2205000"/>
          <a:ext cx="5409720" cy="190476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838080"/>
                <a:gridCol w="762840"/>
              </a:tblGrid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RdiagP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SE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z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P&gt;z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IC 95%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IC 95%2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37,45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2,8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7,7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86,04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7,4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8,1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45,62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18,0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0,42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124,26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17,2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18,8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23,1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0,53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135,98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22,1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24,2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13,6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0,34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105,74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13,0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14,3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0,21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58,61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6,9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0,20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56,54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6,7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50,73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0" name="Table 6"/>
          <p:cNvGraphicFramePr/>
          <p:nvPr/>
        </p:nvGraphicFramePr>
        <p:xfrm>
          <a:off x="618480" y="4332240"/>
          <a:ext cx="5409720" cy="190476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838080"/>
                <a:gridCol w="762840"/>
              </a:tblGrid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RdiagP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SE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z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P&gt;z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IC 95%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>
                          <a:solidFill>
                            <a:srgbClr val="ffffff"/>
                          </a:solidFill>
                          <a:latin typeface="Calibri"/>
                        </a:rPr>
                        <a:t>IC 95%2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43,27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2,76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77,58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5,75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6,29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45,36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3,50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8,8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0,23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84,64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8,36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9,25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12,0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0,29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103,36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11,42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12,55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63,80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5,73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39,23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3,19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3,60</a:t>
                      </a:r>
                      <a:endParaRPr/>
                    </a:p>
                  </a:txBody>
                  <a:tcPr/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33,49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2,74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3,10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46,34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3,61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</a:rPr>
                        <a:t>4,04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>
            <a:off x="6173280" y="2843640"/>
            <a:ext cx="1833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Modèle simple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5979240" y="4572000"/>
            <a:ext cx="3444840" cy="1461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Modèle avec ajustement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Sur toutes les variables de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Non réponse</a:t>
            </a:r>
            <a:endParaRPr/>
          </a:p>
          <a:p>
            <a:pPr>
              <a:lnSpc>
                <a:spcPct val="100000"/>
              </a:lnSpc>
              <a:buFont typeface="Symbol"/>
              <a:buChar char="Þ"/>
            </a:pPr>
            <a:r>
              <a:rPr lang="fr-FR">
                <a:solidFill>
                  <a:srgbClr val="000000"/>
                </a:solidFill>
                <a:latin typeface="Calibri"/>
              </a:rPr>
              <a:t>Effet logiciel moins visible</a:t>
            </a:r>
            <a:endParaRPr/>
          </a:p>
          <a:p>
            <a:pPr>
              <a:lnSpc>
                <a:spcPct val="100000"/>
              </a:lnSpc>
              <a:buFont typeface="Symbol"/>
              <a:buChar char="Þ"/>
            </a:pPr>
            <a:r>
              <a:rPr lang="fr-FR">
                <a:solidFill>
                  <a:srgbClr val="000000"/>
                </a:solidFill>
                <a:latin typeface="Calibri"/>
              </a:rPr>
              <a:t>Classement inchangé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1485000" y="337536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234" name="CustomShape 10"/>
          <p:cNvSpPr/>
          <p:nvPr/>
        </p:nvSpPr>
        <p:spPr>
          <a:xfrm>
            <a:off x="1494000" y="299700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  <p:sp>
        <p:nvSpPr>
          <p:cNvPr id="235" name="CustomShape 11"/>
          <p:cNvSpPr/>
          <p:nvPr/>
        </p:nvSpPr>
        <p:spPr>
          <a:xfrm>
            <a:off x="1492200" y="3185280"/>
            <a:ext cx="50364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36" name="CustomShape 12"/>
          <p:cNvSpPr/>
          <p:nvPr/>
        </p:nvSpPr>
        <p:spPr>
          <a:xfrm>
            <a:off x="1482840" y="5310360"/>
            <a:ext cx="503640" cy="1436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95640" y="1268640"/>
            <a:ext cx="85687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Objectif: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Analyser le mécanisme de données manquantes de la variable diagnostic principal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Hypothèse :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Si les données manquantes sont réparties dans l’ensemble de la base de données alors elles dépendent surtout du logiciel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Si les données manquantes sont communes pour certaines variables, donc pour certains RPU, on a un effet « codeur » possible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Méthode :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On regarde si l’on prédit bien les données manquantes de la variable diagnostic principal à partir des autres variables du RPU (indicatrices de données manquantes)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467640" y="188640"/>
            <a:ext cx="734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Analyse de l’effet « logiciel » - méthode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3E54D8D3-9DEF-45B2-AA8C-F750B61F3B16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solidFill>
                  <a:srgbClr val="ffffff"/>
                </a:solidFill>
                <a:latin typeface="Calibri"/>
              </a:rPr>
              <a:t>Matériel &amp; méthode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Début enquête : juin 2014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Base de recherche 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Répertoire FINESS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Fichier partagé avec les membres du CA Fedoru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Internet pour la recherche des contacts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Questionnaire simple adressé aux contacts 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Quel logiciels utilisez vous pour saisir les RPU 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Transmettez-vous les RPU à un concentrateur régional et/ou à l'INVS 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95640" y="1268640"/>
            <a:ext cx="8229240" cy="4824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Logiciel 1 : 3,25% données manquantes pour le DP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67640" y="188640"/>
            <a:ext cx="734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Analyse de l’effet « logiciel » - résultats (1)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F5DDAB9B-6406-4D54-87E6-66145B78571B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pic>
        <p:nvPicPr>
          <p:cNvPr id="245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1845000"/>
            <a:ext cx="3384000" cy="2477160"/>
          </a:xfrm>
          <a:prstGeom prst="rect">
            <a:avLst/>
          </a:prstGeom>
          <a:ln w="28440">
            <a:solidFill>
              <a:srgbClr val="002060"/>
            </a:solidFill>
            <a:miter/>
          </a:ln>
        </p:spPr>
      </p:pic>
      <p:sp>
        <p:nvSpPr>
          <p:cNvPr id="246" name="CustomShape 5"/>
          <p:cNvSpPr/>
          <p:nvPr/>
        </p:nvSpPr>
        <p:spPr>
          <a:xfrm>
            <a:off x="2520" y="4471920"/>
            <a:ext cx="3854160" cy="1461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Aire sous la courbe </a:t>
            </a:r>
            <a:r>
              <a:rPr b="1" lang="fr-FR" sz="1600">
                <a:solidFill>
                  <a:srgbClr val="ff0000"/>
                </a:solidFill>
                <a:latin typeface="Calibri"/>
              </a:rPr>
              <a:t>p = 0,92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Probabilité élevée de bien prédire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les données manquantes de diag P 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à partir des dm des autres variables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=&gt; Effet « codeur » ?</a:t>
            </a:r>
            <a:endParaRPr/>
          </a:p>
        </p:txBody>
      </p:sp>
      <p:sp>
        <p:nvSpPr>
          <p:cNvPr id="247" name="CustomShape 6"/>
          <p:cNvSpPr/>
          <p:nvPr/>
        </p:nvSpPr>
        <p:spPr>
          <a:xfrm>
            <a:off x="3849120" y="4401000"/>
            <a:ext cx="5274360" cy="113040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 = 0,57 : dm diagP/ccmu/entrée/transp-PEC/motif/diagA</a:t>
            </a: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 = 0,75 : dm diagP/ccmu/diagA</a:t>
            </a: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 = 0,80 : dm diagP/ccmu/transp-PEC/sortie/motif/diagA</a:t>
            </a:r>
            <a:endParaRPr/>
          </a:p>
        </p:txBody>
      </p:sp>
      <p:graphicFrame>
        <p:nvGraphicFramePr>
          <p:cNvPr id="248" name="Graphique 10"/>
          <p:cNvGraphicFramePr/>
          <p:nvPr/>
        </p:nvGraphicFramePr>
        <p:xfrm>
          <a:off x="4438800" y="1700640"/>
          <a:ext cx="4021200" cy="277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67640" y="188640"/>
            <a:ext cx="734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Analyse de l’effet « logiciel » - résultats (2)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E6920C41-720B-4CE2-A8CA-59E217270BAA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1399680" y="4386240"/>
            <a:ext cx="2361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Logiciel 4 - 11,56%</a:t>
            </a:r>
            <a:endParaRPr/>
          </a:p>
        </p:txBody>
      </p:sp>
      <p:pic>
        <p:nvPicPr>
          <p:cNvPr id="2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" y="1211400"/>
            <a:ext cx="2908080" cy="207324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pic>
      <p:sp>
        <p:nvSpPr>
          <p:cNvPr id="254" name="CustomShape 5"/>
          <p:cNvSpPr/>
          <p:nvPr/>
        </p:nvSpPr>
        <p:spPr>
          <a:xfrm>
            <a:off x="5643000" y="4355640"/>
            <a:ext cx="2439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Logiciel 7 - 44% dm</a:t>
            </a:r>
            <a:endParaRPr/>
          </a:p>
        </p:txBody>
      </p:sp>
      <p:pic>
        <p:nvPicPr>
          <p:cNvPr id="25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00" y="1196640"/>
            <a:ext cx="2781360" cy="202680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pic>
      <p:graphicFrame>
        <p:nvGraphicFramePr>
          <p:cNvPr id="256" name="Graphique 15"/>
          <p:cNvGraphicFramePr/>
          <p:nvPr/>
        </p:nvGraphicFramePr>
        <p:xfrm>
          <a:off x="406440" y="3340800"/>
          <a:ext cx="3362040" cy="190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7" name="Graphique 16"/>
          <p:cNvGraphicFramePr/>
          <p:nvPr/>
        </p:nvGraphicFramePr>
        <p:xfrm>
          <a:off x="4932000" y="3285000"/>
          <a:ext cx="3386520" cy="186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8" name="CustomShape 6"/>
          <p:cNvSpPr/>
          <p:nvPr/>
        </p:nvSpPr>
        <p:spPr>
          <a:xfrm>
            <a:off x="179640" y="5114520"/>
            <a:ext cx="4248000" cy="1461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Quand le DP n’est pas renseigné, les autres variables sont renseignées ou non, peu de dm communes</a:t>
            </a:r>
            <a:endParaRPr/>
          </a:p>
          <a:p>
            <a:pPr>
              <a:lnSpc>
                <a:spcPct val="100000"/>
              </a:lnSpc>
              <a:buFont typeface="Symbol"/>
              <a:buChar char="Þ"/>
            </a:pPr>
            <a:r>
              <a:rPr lang="fr-FR">
                <a:solidFill>
                  <a:srgbClr val="000000"/>
                </a:solidFill>
                <a:latin typeface="Calibri"/>
              </a:rPr>
              <a:t>Effet logiciel ?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6042240" y="2565000"/>
            <a:ext cx="1994760" cy="6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Logiciel 7 : 44%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ROC = 0,92 </a:t>
            </a:r>
            <a:endParaRPr/>
          </a:p>
        </p:txBody>
      </p:sp>
      <p:sp>
        <p:nvSpPr>
          <p:cNvPr id="260" name="CustomShape 8"/>
          <p:cNvSpPr/>
          <p:nvPr/>
        </p:nvSpPr>
        <p:spPr>
          <a:xfrm>
            <a:off x="1721520" y="2637000"/>
            <a:ext cx="1994760" cy="6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Logiciel 4 : 11%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ROC = 0,57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4611960" y="4975920"/>
            <a:ext cx="4464000" cy="2009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u="sng">
                <a:solidFill>
                  <a:srgbClr val="000000"/>
                </a:solidFill>
                <a:latin typeface="Calibri"/>
              </a:rPr>
              <a:t>Quand le DP est renseigné</a:t>
            </a:r>
            <a:r>
              <a:rPr lang="fr-FR">
                <a:solidFill>
                  <a:srgbClr val="000000"/>
                </a:solidFill>
                <a:latin typeface="Calibri"/>
              </a:rPr>
              <a:t>: toutes les variables sont renseignées sauf DA et motif</a:t>
            </a:r>
            <a:endParaRPr/>
          </a:p>
          <a:p>
            <a:pPr>
              <a:lnSpc>
                <a:spcPct val="100000"/>
              </a:lnSpc>
            </a:pPr>
            <a:r>
              <a:rPr lang="fr-FR" u="sng">
                <a:solidFill>
                  <a:srgbClr val="000000"/>
                </a:solidFill>
                <a:latin typeface="Calibri"/>
              </a:rPr>
              <a:t>Quand le DP n’est pas renseigné</a:t>
            </a:r>
            <a:r>
              <a:rPr lang="fr-FR">
                <a:solidFill>
                  <a:srgbClr val="000000"/>
                </a:solidFill>
                <a:latin typeface="Calibri"/>
              </a:rPr>
              <a:t>: les variables CCMU, sortie, motif, DA sont manquantes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=&gt; Effet codeur ou autre ?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95640" y="1268640"/>
            <a:ext cx="88567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Effet logiciel visible  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Bonne qualité de codage pour 4 logiciels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Déterminants du codage du diagnostic principal à explorer (autres indicateurs)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Limites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Etude exploratoire portant sur des données partielles (liste logiciels/période d’extraction) =&gt; manque de puissance potentielle pour les logiciels les moins utilisés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Ne prends pas en compte le niveau régional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fr-FR" sz="2400">
                <a:solidFill>
                  <a:srgbClr val="5c5c5c"/>
                </a:solidFill>
                <a:latin typeface="Arial Narrow"/>
              </a:rPr>
              <a:t>Perspectives 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>
                <a:solidFill>
                  <a:srgbClr val="000000"/>
                </a:solidFill>
                <a:latin typeface="Arial Narrow"/>
              </a:rPr>
              <a:t>Analyse par logiciel à poursuivre au niveau national (indicateurs à préciser)</a:t>
            </a:r>
            <a:endParaRPr/>
          </a:p>
          <a:p>
            <a:pPr lvl="1">
              <a:lnSpc>
                <a:spcPct val="100000"/>
              </a:lnSpc>
              <a:buSzPct val="60000"/>
              <a:buFont typeface="Arial"/>
              <a:buChar char="►"/>
            </a:pPr>
            <a:r>
              <a:rPr lang="fr-FR" sz="2000" u="sng">
                <a:solidFill>
                  <a:srgbClr val="000000"/>
                </a:solidFill>
                <a:latin typeface="Arial Narrow"/>
              </a:rPr>
              <a:t>Poursuite et approfondissement des travaux en région basés sur des binômes ORU / Cire</a:t>
            </a:r>
            <a:endParaRPr/>
          </a:p>
          <a:p>
            <a:pPr lvl="2">
              <a:lnSpc>
                <a:spcPct val="100000"/>
              </a:lnSpc>
              <a:buFont typeface="Arial Narrow"/>
              <a:buChar char="-"/>
            </a:pPr>
            <a:r>
              <a:rPr lang="fr-FR" sz="1700">
                <a:solidFill>
                  <a:srgbClr val="000000"/>
                </a:solidFill>
                <a:latin typeface="Arial Narrow"/>
              </a:rPr>
              <a:t>Réalisés : Aquitaine, Centre, Limousin-Poitou-Charentes, Rhône-Alpes, </a:t>
            </a:r>
            <a:endParaRPr/>
          </a:p>
          <a:p>
            <a:pPr lvl="2">
              <a:lnSpc>
                <a:spcPct val="100000"/>
              </a:lnSpc>
              <a:buFont typeface="Arial Narrow"/>
              <a:buChar char="-"/>
            </a:pPr>
            <a:r>
              <a:rPr lang="fr-FR" sz="1700">
                <a:solidFill>
                  <a:srgbClr val="000000"/>
                </a:solidFill>
                <a:latin typeface="Arial Narrow"/>
              </a:rPr>
              <a:t>Engagés : Auvergne, Languedoc-Roussillon, Midi-Pyrénées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67640" y="188640"/>
            <a:ext cx="7344360" cy="79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3600">
                <a:solidFill>
                  <a:srgbClr val="ffffff"/>
                </a:solidFill>
                <a:latin typeface="Arial Narrow"/>
              </a:rPr>
              <a:t>Discussion et perspectives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395280" y="6453360"/>
            <a:ext cx="14396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10 octobre 2014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8028360" y="6453360"/>
            <a:ext cx="86328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 Narrow"/>
              </a:rPr>
              <a:t>Page </a:t>
            </a:r>
            <a:fld id="{2A0CD484-44A9-4D9F-B0F8-379FC6AF32D0}" type="slidenum">
              <a:rPr lang="fr-FR" sz="1400">
                <a:solidFill>
                  <a:srgbClr val="ffffff"/>
                </a:solidFill>
                <a:latin typeface="Arial Narrow"/>
              </a:rPr>
              <a:t>&lt;numéro&gt;</a:t>
            </a:fld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solidFill>
                  <a:srgbClr val="ffffff"/>
                </a:solidFill>
                <a:latin typeface="Calibri"/>
              </a:rPr>
              <a:t>Limites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Répertoire FINESS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Mise à jour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Surestime le nombre réel de SU (Antenne SMUR, MMG...)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SU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Pas d'annuaire national (FEDORU?)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Pas d'adresses internet (FHF)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Relative méconnaissance des logiciels utilisés (version)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Taux de non réponses important malgré de nombreux rappels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2400">
                <a:solidFill>
                  <a:srgbClr val="ffffff"/>
                </a:solidFill>
                <a:latin typeface="Calibri"/>
              </a:rPr>
              <a:t>Nombre (théorique) de SU par région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188000" y="1728360"/>
            <a:ext cx="6840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</a:t>
            </a:r>
            <a:r>
              <a:rPr b="1" lang="fr-FR" sz="3200">
                <a:latin typeface="Courier New"/>
              </a:rPr>
              <a:t>ALSACE            AQUITAINE             AUVERGNE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19                   35                   20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</a:t>
            </a:r>
            <a:r>
              <a:rPr b="1" lang="fr-FR" sz="3200">
                <a:latin typeface="Courier New"/>
              </a:rPr>
              <a:t> </a:t>
            </a:r>
            <a:r>
              <a:rPr b="1" lang="fr-FR" sz="3200">
                <a:latin typeface="Courier New"/>
              </a:rPr>
              <a:t>BASSE NORMANDIE            BOURGOGNE             BRETAGNE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25                   23                   32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</a:t>
            </a:r>
            <a:r>
              <a:rPr b="1" lang="fr-FR" sz="3200">
                <a:latin typeface="Courier New"/>
              </a:rPr>
              <a:t>CENTRE   CHAMPAGNE ARDENNES                CORSE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28                   16                    8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</a:t>
            </a:r>
            <a:r>
              <a:rPr b="1" lang="fr-FR" sz="3200">
                <a:latin typeface="Courier New"/>
              </a:rPr>
              <a:t>DOM        FRANCHE COMTE      HAUTE NORMANDIE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14                   13                   21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</a:t>
            </a:r>
            <a:r>
              <a:rPr b="1" lang="fr-FR" sz="3200">
                <a:latin typeface="Courier New"/>
              </a:rPr>
              <a:t> </a:t>
            </a:r>
            <a:r>
              <a:rPr b="1" lang="fr-FR" sz="3200">
                <a:latin typeface="Courier New"/>
              </a:rPr>
              <a:t>ILE DE France LANGUEDOC ROUSSILLON             LIMOUSIN</a:t>
            </a:r>
            <a:r>
              <a:rPr lang="fr-FR" sz="3200">
                <a:latin typeface="Courier New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97                   34                   10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</a:t>
            </a:r>
            <a:r>
              <a:rPr b="1" lang="fr-FR" sz="3200">
                <a:latin typeface="Courier New"/>
              </a:rPr>
              <a:t>LORRAINE        MIDI PYRENEES   NORD PAS DE CALAIS</a:t>
            </a:r>
            <a:r>
              <a:rPr lang="fr-FR" sz="3200">
                <a:latin typeface="Courier New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24                   37                   37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</a:t>
            </a:r>
            <a:r>
              <a:rPr b="1" lang="fr-FR" sz="3200">
                <a:latin typeface="Courier New"/>
              </a:rPr>
              <a:t>PACA     PAYS DE LA LOIRE             PICARDIE</a:t>
            </a:r>
            <a:r>
              <a:rPr lang="fr-FR" sz="3200">
                <a:latin typeface="Courier New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52                   21                   21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</a:t>
            </a:r>
            <a:r>
              <a:rPr b="1" lang="fr-FR" sz="3200">
                <a:latin typeface="Courier New"/>
              </a:rPr>
              <a:t>POITOU CHANRENTES </a:t>
            </a:r>
            <a:r>
              <a:rPr lang="fr-FR" sz="3200">
                <a:latin typeface="Courier New"/>
              </a:rPr>
              <a:t>         </a:t>
            </a:r>
            <a:r>
              <a:rPr b="1" lang="fr-FR" sz="3200">
                <a:latin typeface="Courier New"/>
              </a:rPr>
              <a:t>RHONE ALPES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ourier New"/>
              </a:rPr>
              <a:t>                  </a:t>
            </a:r>
            <a:r>
              <a:rPr lang="fr-FR" sz="3200">
                <a:latin typeface="Courier New"/>
              </a:rPr>
              <a:t>24                   71 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720000" y="1296000"/>
            <a:ext cx="136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fr-FR">
                <a:solidFill>
                  <a:srgbClr val="ff0000"/>
                </a:solidFill>
                <a:latin typeface="Arial"/>
              </a:rPr>
              <a:t>Total = 676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2960" y="1196280"/>
            <a:ext cx="4528440" cy="51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440" y="1874520"/>
            <a:ext cx="3600000" cy="36000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66760" y="1874520"/>
            <a:ext cx="36000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88440" y="1280520"/>
            <a:ext cx="5091480" cy="50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solidFill>
                  <a:srgbClr val="ffffff"/>
                </a:solidFill>
                <a:latin typeface="Calibri"/>
              </a:rPr>
              <a:t>Résultats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95640" y="12686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Nombre total de SU identifiés: 676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Nombre total de logiciels identifiés: 380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Taux d’exhaustivité: 56.21 %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Nombre de fournisseurs identifiés: 60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SU non informatisés: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SU contactés en attente de réponse: 142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4520" y="828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467640" y="188640"/>
            <a:ext cx="6984360" cy="791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solidFill>
                  <a:srgbClr val="ffffff"/>
                </a:solidFill>
                <a:latin typeface="Calibri"/>
              </a:rPr>
              <a:t>Censuré 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