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1" r:id="rId2"/>
    <p:sldId id="282" r:id="rId3"/>
    <p:sldId id="287" r:id="rId4"/>
    <p:sldId id="288" r:id="rId5"/>
    <p:sldId id="289" r:id="rId6"/>
    <p:sldId id="290" r:id="rId7"/>
    <p:sldId id="305" r:id="rId8"/>
    <p:sldId id="306" r:id="rId9"/>
    <p:sldId id="307" r:id="rId10"/>
    <p:sldId id="308" r:id="rId11"/>
    <p:sldId id="309" r:id="rId12"/>
  </p:sldIdLst>
  <p:sldSz cx="9144000" cy="6858000" type="screen4x3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.bousquet\Desktop\fedoru_10oct\analyse_top_ten_011014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.bousquet\Desktop\fedoru_10oct\analyse_top_ten_011014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.bousquet\Desktop\fedoru_10oct\analyse_top_ten_011014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.bousquet\Desktop\fedoru_10oct\analyse_top_ten_011014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.bousquet\Desktop\fedoru_10oct\analyse_top_ten_01101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.bousquet\Desktop\fedoru_10oct\analyse_top_ten_01101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.bousquet\Desktop\fedoru_10oct\analyse_top_ten_01101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.bousquet\Desktop\fedoru_10oct\analyse_top_ten_011014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.bousquet\Desktop\fedoru_10oct\analyse_top_ten_011014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.bousquet\Desktop\fedoru_10oct\analyse_top_ten_011014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.bousquet\Desktop\fedoru_10oct\analyse_top_ten_011014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.bousquet\Desktop\fedoru_10oct\analyse_top_ten_011014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.bousquet\Desktop\fedoru_10oct\analyse_top_ten_01101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cat>
            <c:strRef>
              <c:f>radar_logiciel!$B$16:$B$24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radar_logiciel!$C$16:$C$24</c:f>
              <c:numCache>
                <c:formatCode>0.0%</c:formatCode>
                <c:ptCount val="9"/>
                <c:pt idx="0" formatCode="0%">
                  <c:v>1</c:v>
                </c:pt>
                <c:pt idx="1">
                  <c:v>0.99970000000000003</c:v>
                </c:pt>
                <c:pt idx="2">
                  <c:v>0.99299999999999999</c:v>
                </c:pt>
                <c:pt idx="3">
                  <c:v>0.77450000000000008</c:v>
                </c:pt>
                <c:pt idx="4">
                  <c:v>0.96409999999999996</c:v>
                </c:pt>
                <c:pt idx="5">
                  <c:v>0.95409999999999995</c:v>
                </c:pt>
                <c:pt idx="6">
                  <c:v>8.3699999999999997E-2</c:v>
                </c:pt>
                <c:pt idx="7">
                  <c:v>0.17579999999999998</c:v>
                </c:pt>
                <c:pt idx="8">
                  <c:v>0.91170000000000007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67360"/>
        <c:axId val="104235392"/>
      </c:radarChart>
      <c:catAx>
        <c:axId val="10396736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04235392"/>
        <c:crosses val="autoZero"/>
        <c:auto val="1"/>
        <c:lblAlgn val="ctr"/>
        <c:lblOffset val="100"/>
        <c:noMultiLvlLbl val="0"/>
      </c:catAx>
      <c:valAx>
        <c:axId val="104235392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103967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/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cat>
            <c:strRef>
              <c:f>radar_logiciel!$B$16:$B$24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radar_logiciel!$L$16:$L$24</c:f>
              <c:numCache>
                <c:formatCode>0.0%</c:formatCode>
                <c:ptCount val="9"/>
                <c:pt idx="0" formatCode="0%">
                  <c:v>1</c:v>
                </c:pt>
                <c:pt idx="1">
                  <c:v>1</c:v>
                </c:pt>
                <c:pt idx="2">
                  <c:v>0.9798</c:v>
                </c:pt>
                <c:pt idx="3">
                  <c:v>0.96150000000000002</c:v>
                </c:pt>
                <c:pt idx="4">
                  <c:v>0.77469999999999994</c:v>
                </c:pt>
                <c:pt idx="5">
                  <c:v>0.81610000000000005</c:v>
                </c:pt>
                <c:pt idx="6">
                  <c:v>0.1104</c:v>
                </c:pt>
                <c:pt idx="7">
                  <c:v>9.69E-2</c:v>
                </c:pt>
                <c:pt idx="8">
                  <c:v>0.99129999999999996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165632"/>
        <c:axId val="74171520"/>
      </c:radarChart>
      <c:catAx>
        <c:axId val="74165632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4171520"/>
        <c:crosses val="autoZero"/>
        <c:auto val="1"/>
        <c:lblAlgn val="ctr"/>
        <c:lblOffset val="100"/>
        <c:noMultiLvlLbl val="0"/>
      </c:catAx>
      <c:valAx>
        <c:axId val="74171520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74165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501728974558384"/>
          <c:y val="9.8612306965892682E-2"/>
          <c:w val="0.46904510609932232"/>
          <c:h val="0.70356765914898345"/>
        </c:manualLayout>
      </c:layout>
      <c:radarChart>
        <c:radarStyle val="marker"/>
        <c:varyColors val="0"/>
        <c:ser>
          <c:idx val="0"/>
          <c:order val="0"/>
          <c:cat>
            <c:strRef>
              <c:f>radar_logiciel!$B$16:$B$24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radar_logiciel!$C$16:$C$24</c:f>
              <c:numCache>
                <c:formatCode>0.0%</c:formatCode>
                <c:ptCount val="9"/>
                <c:pt idx="0" formatCode="0%">
                  <c:v>1</c:v>
                </c:pt>
                <c:pt idx="1">
                  <c:v>0.99970000000000003</c:v>
                </c:pt>
                <c:pt idx="2">
                  <c:v>0.99299999999999999</c:v>
                </c:pt>
                <c:pt idx="3">
                  <c:v>0.77450000000000008</c:v>
                </c:pt>
                <c:pt idx="4">
                  <c:v>0.96409999999999996</c:v>
                </c:pt>
                <c:pt idx="5">
                  <c:v>0.95409999999999995</c:v>
                </c:pt>
                <c:pt idx="6">
                  <c:v>8.3699999999999997E-2</c:v>
                </c:pt>
                <c:pt idx="7">
                  <c:v>0.17579999999999998</c:v>
                </c:pt>
                <c:pt idx="8">
                  <c:v>0.91170000000000007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578752"/>
        <c:axId val="78988416"/>
      </c:radarChart>
      <c:catAx>
        <c:axId val="75578752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8988416"/>
        <c:crosses val="autoZero"/>
        <c:auto val="1"/>
        <c:lblAlgn val="ctr"/>
        <c:lblOffset val="100"/>
        <c:noMultiLvlLbl val="0"/>
      </c:catAx>
      <c:valAx>
        <c:axId val="78988416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755787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/>
      </a:pPr>
      <a:endParaRPr lang="fr-F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cat>
            <c:strRef>
              <c:f>radar_logiciel!$B$16:$B$24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radar_logiciel!$F$16:$F$24</c:f>
              <c:numCache>
                <c:formatCode>0.0%</c:formatCode>
                <c:ptCount val="9"/>
                <c:pt idx="0" formatCode="0%">
                  <c:v>1</c:v>
                </c:pt>
                <c:pt idx="1">
                  <c:v>1</c:v>
                </c:pt>
                <c:pt idx="2">
                  <c:v>0.98840000000000006</c:v>
                </c:pt>
                <c:pt idx="3">
                  <c:v>0.99719999999999998</c:v>
                </c:pt>
                <c:pt idx="4">
                  <c:v>0.94769999999999999</c:v>
                </c:pt>
                <c:pt idx="5">
                  <c:v>0.88349999999999995</c:v>
                </c:pt>
                <c:pt idx="6">
                  <c:v>0.1143</c:v>
                </c:pt>
                <c:pt idx="7">
                  <c:v>0.45100000000000001</c:v>
                </c:pt>
                <c:pt idx="8">
                  <c:v>0.97519999999999996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775232"/>
        <c:axId val="79776768"/>
      </c:radarChart>
      <c:catAx>
        <c:axId val="79775232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9776768"/>
        <c:crosses val="autoZero"/>
        <c:auto val="1"/>
        <c:lblAlgn val="ctr"/>
        <c:lblOffset val="100"/>
        <c:noMultiLvlLbl val="0"/>
      </c:catAx>
      <c:valAx>
        <c:axId val="79776768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7977523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cat>
            <c:strRef>
              <c:f>radar_logiciel!$B$16:$B$24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radar_logiciel!$I$16:$I$24</c:f>
              <c:numCache>
                <c:formatCode>0.0%</c:formatCode>
                <c:ptCount val="9"/>
                <c:pt idx="0" formatCode="0%">
                  <c:v>1</c:v>
                </c:pt>
                <c:pt idx="1">
                  <c:v>1</c:v>
                </c:pt>
                <c:pt idx="2">
                  <c:v>0.83810000000000007</c:v>
                </c:pt>
                <c:pt idx="3">
                  <c:v>0.88180000000000003</c:v>
                </c:pt>
                <c:pt idx="4">
                  <c:v>0.56830000000000003</c:v>
                </c:pt>
                <c:pt idx="5">
                  <c:v>0.48520000000000002</c:v>
                </c:pt>
                <c:pt idx="6">
                  <c:v>4.5199999999999997E-2</c:v>
                </c:pt>
                <c:pt idx="7">
                  <c:v>0.2175</c:v>
                </c:pt>
                <c:pt idx="8">
                  <c:v>0.49540000000000001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803904"/>
        <c:axId val="79805440"/>
      </c:radarChart>
      <c:catAx>
        <c:axId val="79803904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9805440"/>
        <c:crosses val="autoZero"/>
        <c:auto val="1"/>
        <c:lblAlgn val="ctr"/>
        <c:lblOffset val="100"/>
        <c:noMultiLvlLbl val="0"/>
      </c:catAx>
      <c:valAx>
        <c:axId val="79805440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79803904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cat>
            <c:strRef>
              <c:f>radar_logiciel!$B$16:$B$24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radar_logiciel!$D$16:$D$24</c:f>
              <c:numCache>
                <c:formatCode>0.0%</c:formatCode>
                <c:ptCount val="9"/>
                <c:pt idx="0" formatCode="0%">
                  <c:v>1</c:v>
                </c:pt>
                <c:pt idx="1">
                  <c:v>0.9998999999999999</c:v>
                </c:pt>
                <c:pt idx="2">
                  <c:v>0.89790000000000003</c:v>
                </c:pt>
                <c:pt idx="3">
                  <c:v>0.75329999999999997</c:v>
                </c:pt>
                <c:pt idx="4">
                  <c:v>0.9595999999999999</c:v>
                </c:pt>
                <c:pt idx="5">
                  <c:v>0.89939999999999998</c:v>
                </c:pt>
                <c:pt idx="6">
                  <c:v>0.13269999999999998</c:v>
                </c:pt>
                <c:pt idx="7">
                  <c:v>0.91769999999999996</c:v>
                </c:pt>
                <c:pt idx="8">
                  <c:v>0.9756999999999999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570048"/>
        <c:axId val="121571584"/>
      </c:radarChart>
      <c:catAx>
        <c:axId val="121570048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21571584"/>
        <c:crosses val="autoZero"/>
        <c:auto val="1"/>
        <c:lblAlgn val="ctr"/>
        <c:lblOffset val="100"/>
        <c:noMultiLvlLbl val="0"/>
      </c:catAx>
      <c:valAx>
        <c:axId val="121571584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121570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cat>
            <c:strRef>
              <c:f>radar_logiciel!$B$16:$B$24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radar_logiciel!$E$16:$E$24</c:f>
              <c:numCache>
                <c:formatCode>0.0%</c:formatCode>
                <c:ptCount val="9"/>
                <c:pt idx="0" formatCode="0%">
                  <c:v>1</c:v>
                </c:pt>
                <c:pt idx="1">
                  <c:v>0.99980000000000002</c:v>
                </c:pt>
                <c:pt idx="2">
                  <c:v>0.94840000000000002</c:v>
                </c:pt>
                <c:pt idx="3">
                  <c:v>0.84680000000000011</c:v>
                </c:pt>
                <c:pt idx="4">
                  <c:v>0.83799999999999997</c:v>
                </c:pt>
                <c:pt idx="5">
                  <c:v>0.7279000000000001</c:v>
                </c:pt>
                <c:pt idx="6">
                  <c:v>4.9800000000000004E-2</c:v>
                </c:pt>
                <c:pt idx="7">
                  <c:v>0.38390000000000002</c:v>
                </c:pt>
                <c:pt idx="8">
                  <c:v>0.95319999999999994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25344"/>
        <c:axId val="40426880"/>
      </c:radarChart>
      <c:catAx>
        <c:axId val="40425344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40426880"/>
        <c:crosses val="autoZero"/>
        <c:auto val="1"/>
        <c:lblAlgn val="ctr"/>
        <c:lblOffset val="100"/>
        <c:noMultiLvlLbl val="0"/>
      </c:catAx>
      <c:valAx>
        <c:axId val="40426880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40425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cat>
            <c:strRef>
              <c:f>radar_logiciel!$B$16:$B$24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radar_logiciel!$F$16:$F$24</c:f>
              <c:numCache>
                <c:formatCode>0.0%</c:formatCode>
                <c:ptCount val="9"/>
                <c:pt idx="0" formatCode="0%">
                  <c:v>1</c:v>
                </c:pt>
                <c:pt idx="1">
                  <c:v>1</c:v>
                </c:pt>
                <c:pt idx="2">
                  <c:v>0.98840000000000006</c:v>
                </c:pt>
                <c:pt idx="3">
                  <c:v>0.99719999999999998</c:v>
                </c:pt>
                <c:pt idx="4">
                  <c:v>0.94769999999999999</c:v>
                </c:pt>
                <c:pt idx="5">
                  <c:v>0.88349999999999995</c:v>
                </c:pt>
                <c:pt idx="6">
                  <c:v>0.1143</c:v>
                </c:pt>
                <c:pt idx="7">
                  <c:v>0.45100000000000001</c:v>
                </c:pt>
                <c:pt idx="8">
                  <c:v>0.97519999999999996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411200"/>
        <c:axId val="73421184"/>
      </c:radarChart>
      <c:catAx>
        <c:axId val="7341120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3421184"/>
        <c:crosses val="autoZero"/>
        <c:auto val="1"/>
        <c:lblAlgn val="ctr"/>
        <c:lblOffset val="100"/>
        <c:noMultiLvlLbl val="0"/>
      </c:catAx>
      <c:valAx>
        <c:axId val="73421184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734112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cat>
            <c:strRef>
              <c:f>radar_logiciel!$B$16:$B$24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radar_logiciel!$G$16:$G$24</c:f>
              <c:numCache>
                <c:formatCode>0.0%</c:formatCode>
                <c:ptCount val="9"/>
                <c:pt idx="0" formatCode="0%">
                  <c:v>1</c:v>
                </c:pt>
                <c:pt idx="1">
                  <c:v>1</c:v>
                </c:pt>
                <c:pt idx="2">
                  <c:v>0.96609999999999996</c:v>
                </c:pt>
                <c:pt idx="3">
                  <c:v>0.99879999999999991</c:v>
                </c:pt>
                <c:pt idx="4">
                  <c:v>0.54059999999999997</c:v>
                </c:pt>
                <c:pt idx="5">
                  <c:v>0.4108</c:v>
                </c:pt>
                <c:pt idx="6">
                  <c:v>3.5499999999999997E-2</c:v>
                </c:pt>
                <c:pt idx="7">
                  <c:v>0.43920000000000003</c:v>
                </c:pt>
                <c:pt idx="8">
                  <c:v>0.83319999999999994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567616"/>
        <c:axId val="73569408"/>
      </c:radarChart>
      <c:catAx>
        <c:axId val="7356761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3569408"/>
        <c:crosses val="autoZero"/>
        <c:auto val="1"/>
        <c:lblAlgn val="ctr"/>
        <c:lblOffset val="100"/>
        <c:noMultiLvlLbl val="0"/>
      </c:catAx>
      <c:valAx>
        <c:axId val="73569408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73567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cat>
            <c:strRef>
              <c:f>radar_logiciel!$B$16:$B$24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radar_logiciel!$H$16:$H$24</c:f>
              <c:numCache>
                <c:formatCode>0.0%</c:formatCode>
                <c:ptCount val="9"/>
                <c:pt idx="0" formatCode="0%">
                  <c:v>1</c:v>
                </c:pt>
                <c:pt idx="1">
                  <c:v>0.99970000000000003</c:v>
                </c:pt>
                <c:pt idx="2">
                  <c:v>0.99019999999999997</c:v>
                </c:pt>
                <c:pt idx="3">
                  <c:v>1</c:v>
                </c:pt>
                <c:pt idx="4">
                  <c:v>0.60850000000000004</c:v>
                </c:pt>
                <c:pt idx="5">
                  <c:v>0.2462</c:v>
                </c:pt>
                <c:pt idx="6">
                  <c:v>4.6300000000000001E-2</c:v>
                </c:pt>
                <c:pt idx="7">
                  <c:v>0.35369999999999996</c:v>
                </c:pt>
                <c:pt idx="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580928"/>
        <c:axId val="73582464"/>
      </c:radarChart>
      <c:catAx>
        <c:axId val="73580928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3582464"/>
        <c:crosses val="autoZero"/>
        <c:auto val="1"/>
        <c:lblAlgn val="ctr"/>
        <c:lblOffset val="100"/>
        <c:noMultiLvlLbl val="0"/>
      </c:catAx>
      <c:valAx>
        <c:axId val="73582464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73580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cat>
            <c:strRef>
              <c:f>radar_logiciel!$B$16:$B$24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radar_logiciel!$I$16:$I$24</c:f>
              <c:numCache>
                <c:formatCode>0.0%</c:formatCode>
                <c:ptCount val="9"/>
                <c:pt idx="0" formatCode="0%">
                  <c:v>1</c:v>
                </c:pt>
                <c:pt idx="1">
                  <c:v>1</c:v>
                </c:pt>
                <c:pt idx="2">
                  <c:v>0.83810000000000007</c:v>
                </c:pt>
                <c:pt idx="3">
                  <c:v>0.88180000000000003</c:v>
                </c:pt>
                <c:pt idx="4">
                  <c:v>0.56830000000000003</c:v>
                </c:pt>
                <c:pt idx="5">
                  <c:v>0.48520000000000002</c:v>
                </c:pt>
                <c:pt idx="6">
                  <c:v>4.5199999999999997E-2</c:v>
                </c:pt>
                <c:pt idx="7">
                  <c:v>0.2175</c:v>
                </c:pt>
                <c:pt idx="8">
                  <c:v>0.49540000000000001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70112"/>
        <c:axId val="73771648"/>
      </c:radarChart>
      <c:catAx>
        <c:axId val="73770112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3771648"/>
        <c:crosses val="autoZero"/>
        <c:auto val="1"/>
        <c:lblAlgn val="ctr"/>
        <c:lblOffset val="100"/>
        <c:noMultiLvlLbl val="0"/>
      </c:catAx>
      <c:valAx>
        <c:axId val="73771648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737701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cat>
            <c:strRef>
              <c:f>radar_logiciel!$B$16:$B$24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radar_logiciel!$J$16:$J$24</c:f>
              <c:numCache>
                <c:formatCode>0.0%</c:formatCode>
                <c:ptCount val="9"/>
                <c:pt idx="0" formatCode="0%">
                  <c:v>1</c:v>
                </c:pt>
                <c:pt idx="1">
                  <c:v>0.85510000000000008</c:v>
                </c:pt>
                <c:pt idx="2">
                  <c:v>0.98919999999999997</c:v>
                </c:pt>
                <c:pt idx="3">
                  <c:v>0.9998999999999999</c:v>
                </c:pt>
                <c:pt idx="4">
                  <c:v>0.52290000000000003</c:v>
                </c:pt>
                <c:pt idx="5">
                  <c:v>0.78439999999999999</c:v>
                </c:pt>
                <c:pt idx="6">
                  <c:v>1.7000000000000001E-2</c:v>
                </c:pt>
                <c:pt idx="7">
                  <c:v>0.95369999999999999</c:v>
                </c:pt>
                <c:pt idx="8">
                  <c:v>0.93469999999999998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11840"/>
        <c:axId val="73813376"/>
      </c:radarChart>
      <c:catAx>
        <c:axId val="7381184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3813376"/>
        <c:crosses val="autoZero"/>
        <c:auto val="1"/>
        <c:lblAlgn val="ctr"/>
        <c:lblOffset val="100"/>
        <c:noMultiLvlLbl val="0"/>
      </c:catAx>
      <c:valAx>
        <c:axId val="73813376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73811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cat>
            <c:strRef>
              <c:f>radar_logiciel!$B$16:$B$24</c:f>
              <c:strCache>
                <c:ptCount val="9"/>
                <c:pt idx="0">
                  <c:v>DATE</c:v>
                </c:pt>
                <c:pt idx="1">
                  <c:v>SEXE</c:v>
                </c:pt>
                <c:pt idx="2">
                  <c:v>CODE_POSTAL</c:v>
                </c:pt>
                <c:pt idx="3">
                  <c:v>ENTREE_PROVE</c:v>
                </c:pt>
                <c:pt idx="4">
                  <c:v>GRAVITE</c:v>
                </c:pt>
                <c:pt idx="5">
                  <c:v>DIAG_PRINCIPAL</c:v>
                </c:pt>
                <c:pt idx="6">
                  <c:v>DIAG_ASSOCIES</c:v>
                </c:pt>
                <c:pt idx="7">
                  <c:v>MOTIF</c:v>
                </c:pt>
                <c:pt idx="8">
                  <c:v>SORTIE_DESTI</c:v>
                </c:pt>
              </c:strCache>
            </c:strRef>
          </c:cat>
          <c:val>
            <c:numRef>
              <c:f>radar_logiciel!$K$16:$K$24</c:f>
              <c:numCache>
                <c:formatCode>0.0%</c:formatCode>
                <c:ptCount val="9"/>
                <c:pt idx="0" formatCode="0%">
                  <c:v>1</c:v>
                </c:pt>
                <c:pt idx="1">
                  <c:v>1</c:v>
                </c:pt>
                <c:pt idx="2">
                  <c:v>0.98919999999999997</c:v>
                </c:pt>
                <c:pt idx="3">
                  <c:v>0.43780000000000002</c:v>
                </c:pt>
                <c:pt idx="4">
                  <c:v>0.55200000000000005</c:v>
                </c:pt>
                <c:pt idx="5">
                  <c:v>0.55100000000000005</c:v>
                </c:pt>
                <c:pt idx="6">
                  <c:v>9.1000000000000004E-3</c:v>
                </c:pt>
                <c:pt idx="7">
                  <c:v>0.97209999999999996</c:v>
                </c:pt>
                <c:pt idx="8">
                  <c:v>0.67680000000000007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013312"/>
        <c:axId val="74129792"/>
      </c:radarChart>
      <c:catAx>
        <c:axId val="74013312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74129792"/>
        <c:crosses val="autoZero"/>
        <c:auto val="1"/>
        <c:lblAlgn val="ctr"/>
        <c:lblOffset val="100"/>
        <c:noMultiLvlLbl val="0"/>
      </c:catAx>
      <c:valAx>
        <c:axId val="74129792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740133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C88D-E1B1-475C-8E5F-FF8B66DF706B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40363" cy="4468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666B3-9ACE-4946-93FC-20E3AFE9E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20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HAUT-PP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 6" descr="LOGO_FEDORU_HD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1560" y="980728"/>
            <a:ext cx="4137434" cy="2205252"/>
          </a:xfrm>
          <a:prstGeom prst="rect">
            <a:avLst/>
          </a:prstGeom>
        </p:spPr>
      </p:pic>
      <p:sp>
        <p:nvSpPr>
          <p:cNvPr id="25" name="Forme libre 24"/>
          <p:cNvSpPr/>
          <p:nvPr userDrawn="1"/>
        </p:nvSpPr>
        <p:spPr>
          <a:xfrm>
            <a:off x="107504" y="4365104"/>
            <a:ext cx="144016" cy="144016"/>
          </a:xfrm>
          <a:custGeom>
            <a:avLst/>
            <a:gdLst>
              <a:gd name="connsiteX0" fmla="*/ 0 w 288032"/>
              <a:gd name="connsiteY0" fmla="*/ 144016 h 144016"/>
              <a:gd name="connsiteX1" fmla="*/ 144016 w 288032"/>
              <a:gd name="connsiteY1" fmla="*/ 0 h 144016"/>
              <a:gd name="connsiteX2" fmla="*/ 288032 w 288032"/>
              <a:gd name="connsiteY2" fmla="*/ 144016 h 144016"/>
              <a:gd name="connsiteX3" fmla="*/ 0 w 288032"/>
              <a:gd name="connsiteY3" fmla="*/ 144016 h 144016"/>
              <a:gd name="connsiteX0" fmla="*/ 0 w 144016"/>
              <a:gd name="connsiteY0" fmla="*/ 144016 h 144016"/>
              <a:gd name="connsiteX1" fmla="*/ 144016 w 144016"/>
              <a:gd name="connsiteY1" fmla="*/ 0 h 144016"/>
              <a:gd name="connsiteX2" fmla="*/ 144016 w 144016"/>
              <a:gd name="connsiteY2" fmla="*/ 144016 h 144016"/>
              <a:gd name="connsiteX3" fmla="*/ 0 w 144016"/>
              <a:gd name="connsiteY3" fmla="*/ 144016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6" h="144016">
                <a:moveTo>
                  <a:pt x="0" y="144016"/>
                </a:moveTo>
                <a:lnTo>
                  <a:pt x="144016" y="0"/>
                </a:lnTo>
                <a:lnTo>
                  <a:pt x="144016" y="144016"/>
                </a:lnTo>
                <a:lnTo>
                  <a:pt x="0" y="144016"/>
                </a:lnTo>
                <a:close/>
              </a:path>
            </a:pathLst>
          </a:cu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7504" y="4509120"/>
            <a:ext cx="9036496" cy="1440160"/>
          </a:xfrm>
          <a:prstGeom prst="rect">
            <a:avLst/>
          </a:prstGeom>
          <a:solidFill>
            <a:srgbClr val="70706F"/>
          </a:solidFill>
          <a:ln>
            <a:noFill/>
          </a:ln>
          <a:effectLst>
            <a:outerShdw blurRad="25400" dist="25400" dir="21000000" sx="101000" sy="101000" algn="b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prstClr val="white"/>
              </a:solidFill>
            </a:endParaRPr>
          </a:p>
        </p:txBody>
      </p:sp>
      <p:cxnSp>
        <p:nvCxnSpPr>
          <p:cNvPr id="60" name="Connecteur droit 59"/>
          <p:cNvCxnSpPr/>
          <p:nvPr userDrawn="1"/>
        </p:nvCxnSpPr>
        <p:spPr>
          <a:xfrm>
            <a:off x="611560" y="5229200"/>
            <a:ext cx="7992888" cy="0"/>
          </a:xfrm>
          <a:prstGeom prst="line">
            <a:avLst/>
          </a:prstGeom>
          <a:ln w="38100">
            <a:solidFill>
              <a:srgbClr val="33CCFF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4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1520" cy="68580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7" name="Forme libre 6"/>
          <p:cNvSpPr/>
          <p:nvPr userDrawn="1"/>
        </p:nvSpPr>
        <p:spPr>
          <a:xfrm>
            <a:off x="107504" y="0"/>
            <a:ext cx="144016" cy="144016"/>
          </a:xfrm>
          <a:custGeom>
            <a:avLst/>
            <a:gdLst>
              <a:gd name="connsiteX0" fmla="*/ 0 w 288032"/>
              <a:gd name="connsiteY0" fmla="*/ 144016 h 144016"/>
              <a:gd name="connsiteX1" fmla="*/ 144016 w 288032"/>
              <a:gd name="connsiteY1" fmla="*/ 0 h 144016"/>
              <a:gd name="connsiteX2" fmla="*/ 288032 w 288032"/>
              <a:gd name="connsiteY2" fmla="*/ 144016 h 144016"/>
              <a:gd name="connsiteX3" fmla="*/ 0 w 288032"/>
              <a:gd name="connsiteY3" fmla="*/ 144016 h 144016"/>
              <a:gd name="connsiteX0" fmla="*/ 0 w 144016"/>
              <a:gd name="connsiteY0" fmla="*/ 144016 h 144016"/>
              <a:gd name="connsiteX1" fmla="*/ 144016 w 144016"/>
              <a:gd name="connsiteY1" fmla="*/ 0 h 144016"/>
              <a:gd name="connsiteX2" fmla="*/ 144016 w 144016"/>
              <a:gd name="connsiteY2" fmla="*/ 144016 h 144016"/>
              <a:gd name="connsiteX3" fmla="*/ 0 w 144016"/>
              <a:gd name="connsiteY3" fmla="*/ 144016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6" h="144016">
                <a:moveTo>
                  <a:pt x="0" y="144016"/>
                </a:moveTo>
                <a:lnTo>
                  <a:pt x="144016" y="0"/>
                </a:lnTo>
                <a:lnTo>
                  <a:pt x="144016" y="144016"/>
                </a:lnTo>
                <a:lnTo>
                  <a:pt x="0" y="144016"/>
                </a:lnTo>
                <a:close/>
              </a:path>
            </a:pathLst>
          </a:cu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7504" y="144016"/>
            <a:ext cx="9036496" cy="980728"/>
          </a:xfrm>
          <a:prstGeom prst="rect">
            <a:avLst/>
          </a:prstGeom>
          <a:solidFill>
            <a:srgbClr val="70706F"/>
          </a:solidFill>
          <a:ln>
            <a:noFill/>
          </a:ln>
          <a:effectLst>
            <a:outerShdw blurRad="25400" dist="25400" dir="21000000" sx="101000" sy="101000" algn="b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467544" y="188640"/>
            <a:ext cx="6984776" cy="792088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grpSp>
        <p:nvGrpSpPr>
          <p:cNvPr id="33" name="Groupe 32"/>
          <p:cNvGrpSpPr/>
          <p:nvPr userDrawn="1"/>
        </p:nvGrpSpPr>
        <p:grpSpPr>
          <a:xfrm>
            <a:off x="97176" y="6309320"/>
            <a:ext cx="9046824" cy="476672"/>
            <a:chOff x="97176" y="6309320"/>
            <a:chExt cx="9046824" cy="476672"/>
          </a:xfrm>
        </p:grpSpPr>
        <p:sp>
          <p:nvSpPr>
            <p:cNvPr id="12" name="Forme libre 11"/>
            <p:cNvSpPr/>
            <p:nvPr userDrawn="1"/>
          </p:nvSpPr>
          <p:spPr>
            <a:xfrm>
              <a:off x="100800" y="6309320"/>
              <a:ext cx="151200" cy="144016"/>
            </a:xfrm>
            <a:custGeom>
              <a:avLst/>
              <a:gdLst>
                <a:gd name="connsiteX0" fmla="*/ 0 w 288032"/>
                <a:gd name="connsiteY0" fmla="*/ 144016 h 144016"/>
                <a:gd name="connsiteX1" fmla="*/ 144016 w 288032"/>
                <a:gd name="connsiteY1" fmla="*/ 0 h 144016"/>
                <a:gd name="connsiteX2" fmla="*/ 288032 w 288032"/>
                <a:gd name="connsiteY2" fmla="*/ 144016 h 144016"/>
                <a:gd name="connsiteX3" fmla="*/ 0 w 288032"/>
                <a:gd name="connsiteY3" fmla="*/ 144016 h 144016"/>
                <a:gd name="connsiteX0" fmla="*/ 0 w 144016"/>
                <a:gd name="connsiteY0" fmla="*/ 144016 h 144016"/>
                <a:gd name="connsiteX1" fmla="*/ 144016 w 144016"/>
                <a:gd name="connsiteY1" fmla="*/ 0 h 144016"/>
                <a:gd name="connsiteX2" fmla="*/ 144016 w 144016"/>
                <a:gd name="connsiteY2" fmla="*/ 144016 h 144016"/>
                <a:gd name="connsiteX3" fmla="*/ 0 w 144016"/>
                <a:gd name="connsiteY3" fmla="*/ 144016 h 14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16" h="144016">
                  <a:moveTo>
                    <a:pt x="0" y="144016"/>
                  </a:moveTo>
                  <a:lnTo>
                    <a:pt x="144016" y="0"/>
                  </a:lnTo>
                  <a:lnTo>
                    <a:pt x="144016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707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7176" y="6453336"/>
              <a:ext cx="9046824" cy="332656"/>
            </a:xfrm>
            <a:prstGeom prst="rect">
              <a:avLst/>
            </a:prstGeom>
            <a:solidFill>
              <a:srgbClr val="70706F"/>
            </a:solidFill>
            <a:ln>
              <a:noFill/>
            </a:ln>
            <a:effectLst>
              <a:outerShdw blurRad="25400" dist="25400" dir="19200000" sx="101000" sy="101000" algn="bl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77800" algn="l"/>
                </a:tabLst>
              </a:pPr>
              <a:endParaRPr lang="fr-FR" sz="1400" dirty="0">
                <a:solidFill>
                  <a:srgbClr val="33CC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Rectangle à coins arrondis 28"/>
          <p:cNvSpPr/>
          <p:nvPr userDrawn="1"/>
        </p:nvSpPr>
        <p:spPr>
          <a:xfrm>
            <a:off x="7668344" y="-171400"/>
            <a:ext cx="1368152" cy="9634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6" name="Image 15" descr="LOGO_FEDORU_H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75716" y="124706"/>
            <a:ext cx="1116764" cy="595373"/>
          </a:xfrm>
          <a:prstGeom prst="rect">
            <a:avLst/>
          </a:prstGeom>
        </p:spPr>
      </p:pic>
      <p:grpSp>
        <p:nvGrpSpPr>
          <p:cNvPr id="58" name="Groupe 57"/>
          <p:cNvGrpSpPr/>
          <p:nvPr userDrawn="1"/>
        </p:nvGrpSpPr>
        <p:grpSpPr>
          <a:xfrm>
            <a:off x="97174" y="1628800"/>
            <a:ext cx="8723298" cy="4392488"/>
            <a:chOff x="97174" y="1628800"/>
            <a:chExt cx="8723298" cy="4392488"/>
          </a:xfrm>
        </p:grpSpPr>
        <p:sp>
          <p:nvSpPr>
            <p:cNvPr id="38" name="Forme libre 37"/>
            <p:cNvSpPr/>
            <p:nvPr userDrawn="1"/>
          </p:nvSpPr>
          <p:spPr>
            <a:xfrm>
              <a:off x="100800" y="1628800"/>
              <a:ext cx="151200" cy="144016"/>
            </a:xfrm>
            <a:custGeom>
              <a:avLst/>
              <a:gdLst>
                <a:gd name="connsiteX0" fmla="*/ 0 w 288032"/>
                <a:gd name="connsiteY0" fmla="*/ 144016 h 144016"/>
                <a:gd name="connsiteX1" fmla="*/ 144016 w 288032"/>
                <a:gd name="connsiteY1" fmla="*/ 0 h 144016"/>
                <a:gd name="connsiteX2" fmla="*/ 288032 w 288032"/>
                <a:gd name="connsiteY2" fmla="*/ 144016 h 144016"/>
                <a:gd name="connsiteX3" fmla="*/ 0 w 288032"/>
                <a:gd name="connsiteY3" fmla="*/ 144016 h 144016"/>
                <a:gd name="connsiteX0" fmla="*/ 0 w 144016"/>
                <a:gd name="connsiteY0" fmla="*/ 144016 h 144016"/>
                <a:gd name="connsiteX1" fmla="*/ 144016 w 144016"/>
                <a:gd name="connsiteY1" fmla="*/ 0 h 144016"/>
                <a:gd name="connsiteX2" fmla="*/ 144016 w 144016"/>
                <a:gd name="connsiteY2" fmla="*/ 144016 h 144016"/>
                <a:gd name="connsiteX3" fmla="*/ 0 w 144016"/>
                <a:gd name="connsiteY3" fmla="*/ 144016 h 14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16" h="144016">
                  <a:moveTo>
                    <a:pt x="0" y="144016"/>
                  </a:moveTo>
                  <a:lnTo>
                    <a:pt x="144016" y="0"/>
                  </a:lnTo>
                  <a:lnTo>
                    <a:pt x="144016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39" name="Pentagone 38"/>
            <p:cNvSpPr/>
            <p:nvPr userDrawn="1"/>
          </p:nvSpPr>
          <p:spPr>
            <a:xfrm>
              <a:off x="97174" y="1772816"/>
              <a:ext cx="8723298" cy="4248472"/>
            </a:xfrm>
            <a:prstGeom prst="homePlate">
              <a:avLst/>
            </a:prstGeom>
            <a:gradFill flip="none" rotWithShape="1">
              <a:gsLst>
                <a:gs pos="0">
                  <a:srgbClr val="33CCFF">
                    <a:shade val="30000"/>
                    <a:satMod val="115000"/>
                  </a:srgbClr>
                </a:gs>
                <a:gs pos="50000">
                  <a:srgbClr val="33CCFF">
                    <a:shade val="67500"/>
                    <a:satMod val="115000"/>
                  </a:srgbClr>
                </a:gs>
                <a:gs pos="100000">
                  <a:srgbClr val="33CCFF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77800" algn="l"/>
                </a:tabLst>
              </a:pPr>
              <a:endParaRPr lang="fr-FR" sz="1400" dirty="0">
                <a:solidFill>
                  <a:srgbClr val="33CC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0" name="Pentagone 99"/>
          <p:cNvSpPr/>
          <p:nvPr userDrawn="1"/>
        </p:nvSpPr>
        <p:spPr>
          <a:xfrm>
            <a:off x="107504" y="1772816"/>
            <a:ext cx="8723298" cy="4248472"/>
          </a:xfrm>
          <a:prstGeom prst="homePlate">
            <a:avLst/>
          </a:prstGeom>
          <a:gradFill flip="none" rotWithShape="1">
            <a:gsLst>
              <a:gs pos="0">
                <a:srgbClr val="33CCFF">
                  <a:shade val="30000"/>
                  <a:satMod val="115000"/>
                </a:srgbClr>
              </a:gs>
              <a:gs pos="50000">
                <a:srgbClr val="33CCFF">
                  <a:shade val="67500"/>
                  <a:satMod val="115000"/>
                </a:srgbClr>
              </a:gs>
              <a:gs pos="100000">
                <a:srgbClr val="33CCFF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77800" algn="l"/>
              </a:tabLst>
            </a:pPr>
            <a:endParaRPr lang="fr-FR" sz="1400" dirty="0">
              <a:solidFill>
                <a:srgbClr val="33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7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1520" cy="68580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7" name="Forme libre 6"/>
          <p:cNvSpPr/>
          <p:nvPr userDrawn="1"/>
        </p:nvSpPr>
        <p:spPr>
          <a:xfrm>
            <a:off x="107504" y="0"/>
            <a:ext cx="144016" cy="144016"/>
          </a:xfrm>
          <a:custGeom>
            <a:avLst/>
            <a:gdLst>
              <a:gd name="connsiteX0" fmla="*/ 0 w 288032"/>
              <a:gd name="connsiteY0" fmla="*/ 144016 h 144016"/>
              <a:gd name="connsiteX1" fmla="*/ 144016 w 288032"/>
              <a:gd name="connsiteY1" fmla="*/ 0 h 144016"/>
              <a:gd name="connsiteX2" fmla="*/ 288032 w 288032"/>
              <a:gd name="connsiteY2" fmla="*/ 144016 h 144016"/>
              <a:gd name="connsiteX3" fmla="*/ 0 w 288032"/>
              <a:gd name="connsiteY3" fmla="*/ 144016 h 144016"/>
              <a:gd name="connsiteX0" fmla="*/ 0 w 144016"/>
              <a:gd name="connsiteY0" fmla="*/ 144016 h 144016"/>
              <a:gd name="connsiteX1" fmla="*/ 144016 w 144016"/>
              <a:gd name="connsiteY1" fmla="*/ 0 h 144016"/>
              <a:gd name="connsiteX2" fmla="*/ 144016 w 144016"/>
              <a:gd name="connsiteY2" fmla="*/ 144016 h 144016"/>
              <a:gd name="connsiteX3" fmla="*/ 0 w 144016"/>
              <a:gd name="connsiteY3" fmla="*/ 144016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016" h="144016">
                <a:moveTo>
                  <a:pt x="0" y="144016"/>
                </a:moveTo>
                <a:lnTo>
                  <a:pt x="144016" y="0"/>
                </a:lnTo>
                <a:lnTo>
                  <a:pt x="144016" y="144016"/>
                </a:lnTo>
                <a:lnTo>
                  <a:pt x="0" y="144016"/>
                </a:lnTo>
                <a:close/>
              </a:path>
            </a:pathLst>
          </a:cu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33CCFF"/>
              </a:buClr>
              <a:buFont typeface="Arial" pitchFamily="34" charset="0"/>
              <a:buChar char="■"/>
              <a:defRPr>
                <a:solidFill>
                  <a:srgbClr val="5C5C5C"/>
                </a:solidFill>
                <a:latin typeface="Arial Narrow" pitchFamily="34" charset="0"/>
              </a:defRPr>
            </a:lvl1pPr>
            <a:lvl2pPr>
              <a:buClr>
                <a:srgbClr val="515151"/>
              </a:buClr>
              <a:buSzPct val="60000"/>
              <a:buFont typeface="Arial" pitchFamily="34" charset="0"/>
              <a:buChar char="►"/>
              <a:defRPr baseline="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buFont typeface="Arial Narrow" pitchFamily="34" charset="0"/>
              <a:buChar char="-"/>
              <a:defRPr baseline="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buFont typeface="Arial Narrow" pitchFamily="34" charset="0"/>
              <a:buChar char="•"/>
              <a:defRPr baseline="0">
                <a:solidFill>
                  <a:schemeClr val="tx1"/>
                </a:solidFill>
                <a:latin typeface="Arial Narrow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467544" y="188640"/>
            <a:ext cx="6984776" cy="7920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fr-FR" dirty="0" smtClean="0"/>
              <a:t>1 - </a:t>
            </a:r>
            <a:endParaRPr lang="fr-FR" dirty="0"/>
          </a:p>
        </p:txBody>
      </p:sp>
      <p:grpSp>
        <p:nvGrpSpPr>
          <p:cNvPr id="18" name="Groupe 17"/>
          <p:cNvGrpSpPr/>
          <p:nvPr userDrawn="1"/>
        </p:nvGrpSpPr>
        <p:grpSpPr>
          <a:xfrm>
            <a:off x="97176" y="6309320"/>
            <a:ext cx="9046824" cy="476672"/>
            <a:chOff x="97176" y="6309320"/>
            <a:chExt cx="9046824" cy="476672"/>
          </a:xfrm>
        </p:grpSpPr>
        <p:sp>
          <p:nvSpPr>
            <p:cNvPr id="12" name="Forme libre 11"/>
            <p:cNvSpPr/>
            <p:nvPr userDrawn="1"/>
          </p:nvSpPr>
          <p:spPr>
            <a:xfrm>
              <a:off x="100800" y="6309320"/>
              <a:ext cx="151200" cy="144016"/>
            </a:xfrm>
            <a:custGeom>
              <a:avLst/>
              <a:gdLst>
                <a:gd name="connsiteX0" fmla="*/ 0 w 288032"/>
                <a:gd name="connsiteY0" fmla="*/ 144016 h 144016"/>
                <a:gd name="connsiteX1" fmla="*/ 144016 w 288032"/>
                <a:gd name="connsiteY1" fmla="*/ 0 h 144016"/>
                <a:gd name="connsiteX2" fmla="*/ 288032 w 288032"/>
                <a:gd name="connsiteY2" fmla="*/ 144016 h 144016"/>
                <a:gd name="connsiteX3" fmla="*/ 0 w 288032"/>
                <a:gd name="connsiteY3" fmla="*/ 144016 h 144016"/>
                <a:gd name="connsiteX0" fmla="*/ 0 w 144016"/>
                <a:gd name="connsiteY0" fmla="*/ 144016 h 144016"/>
                <a:gd name="connsiteX1" fmla="*/ 144016 w 144016"/>
                <a:gd name="connsiteY1" fmla="*/ 0 h 144016"/>
                <a:gd name="connsiteX2" fmla="*/ 144016 w 144016"/>
                <a:gd name="connsiteY2" fmla="*/ 144016 h 144016"/>
                <a:gd name="connsiteX3" fmla="*/ 0 w 144016"/>
                <a:gd name="connsiteY3" fmla="*/ 144016 h 14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16" h="144016">
                  <a:moveTo>
                    <a:pt x="0" y="144016"/>
                  </a:moveTo>
                  <a:lnTo>
                    <a:pt x="144016" y="0"/>
                  </a:lnTo>
                  <a:lnTo>
                    <a:pt x="144016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707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7176" y="6453336"/>
              <a:ext cx="9046824" cy="332656"/>
            </a:xfrm>
            <a:prstGeom prst="rect">
              <a:avLst/>
            </a:prstGeom>
            <a:solidFill>
              <a:srgbClr val="70706F"/>
            </a:solidFill>
            <a:ln>
              <a:noFill/>
            </a:ln>
            <a:effectLst>
              <a:outerShdw blurRad="25400" dist="25400" dir="19200000" sx="101000" sy="101000" algn="bl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77800" algn="l"/>
                </a:tabLst>
              </a:pPr>
              <a:endParaRPr lang="fr-FR" sz="1400" dirty="0">
                <a:solidFill>
                  <a:srgbClr val="33CC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107504" y="144016"/>
            <a:ext cx="9036496" cy="980728"/>
          </a:xfrm>
          <a:prstGeom prst="rect">
            <a:avLst/>
          </a:prstGeom>
          <a:solidFill>
            <a:srgbClr val="70706F"/>
          </a:solidFill>
          <a:ln>
            <a:noFill/>
          </a:ln>
          <a:effectLst>
            <a:outerShdw blurRad="25400" dist="25400" dir="21000000" sx="101000" sy="101000" algn="b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prstClr val="white"/>
              </a:solidFill>
            </a:endParaRPr>
          </a:p>
        </p:txBody>
      </p:sp>
      <p:sp>
        <p:nvSpPr>
          <p:cNvPr id="22" name="Rectangle à coins arrondis 21"/>
          <p:cNvSpPr/>
          <p:nvPr userDrawn="1"/>
        </p:nvSpPr>
        <p:spPr>
          <a:xfrm>
            <a:off x="7668344" y="-171400"/>
            <a:ext cx="1368152" cy="9634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3" name="Image 22" descr="LOGO_FEDORU_H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75716" y="124706"/>
            <a:ext cx="1116764" cy="5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4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30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Méthode : extraction des RPU pour la période du 01 au 15 septembre (</a:t>
            </a:r>
            <a:r>
              <a:rPr lang="fr-FR" sz="2400" dirty="0"/>
              <a:t>649 712 </a:t>
            </a:r>
            <a:r>
              <a:rPr lang="fr-FR" sz="2400" dirty="0" smtClean="0"/>
              <a:t>RPU) et fusion avec la base des logiciels</a:t>
            </a:r>
          </a:p>
          <a:p>
            <a:r>
              <a:rPr lang="fr-FR" sz="2400" dirty="0" smtClean="0"/>
              <a:t>Logiciels </a:t>
            </a:r>
            <a:r>
              <a:rPr lang="fr-FR" sz="2400" dirty="0"/>
              <a:t>: 376 </a:t>
            </a:r>
            <a:r>
              <a:rPr lang="fr-FR" sz="2400" dirty="0" smtClean="0"/>
              <a:t>structures d’urgence </a:t>
            </a:r>
            <a:r>
              <a:rPr lang="fr-FR" sz="2400" dirty="0"/>
              <a:t>avec un logiciel </a:t>
            </a:r>
            <a:r>
              <a:rPr lang="fr-FR" sz="2400" dirty="0" smtClean="0"/>
              <a:t>identifié dont 324 transmettant des RPU pour la période d’étude</a:t>
            </a:r>
          </a:p>
          <a:p>
            <a:r>
              <a:rPr lang="fr-FR" sz="2400" dirty="0" smtClean="0"/>
              <a:t>Analyses : </a:t>
            </a:r>
          </a:p>
          <a:p>
            <a:pPr lvl="1"/>
            <a:r>
              <a:rPr lang="fr-FR" sz="2000" dirty="0" smtClean="0"/>
              <a:t>Portant sur les RPU avec un passage pour les 10 logiciels les plus fréquents</a:t>
            </a:r>
          </a:p>
          <a:p>
            <a:pPr lvl="1"/>
            <a:r>
              <a:rPr lang="fr-FR" sz="2000" dirty="0" smtClean="0"/>
              <a:t>Descriptives : proportion de données manquantes pour les principales variables du RPU (date de naissance, sexe, code postal, mode d’entrée, diagnostic principal et associé, motif, </a:t>
            </a:r>
            <a:r>
              <a:rPr lang="fr-FR" sz="2000" dirty="0" err="1" smtClean="0"/>
              <a:t>ccmu</a:t>
            </a:r>
            <a:r>
              <a:rPr lang="fr-FR" sz="2000" dirty="0" smtClean="0"/>
              <a:t>, mode de sortie) </a:t>
            </a:r>
          </a:p>
          <a:p>
            <a:pPr lvl="1"/>
            <a:r>
              <a:rPr lang="fr-FR" sz="2000" dirty="0" smtClean="0"/>
              <a:t>Mécanisme </a:t>
            </a:r>
            <a:r>
              <a:rPr lang="fr-FR" sz="2000" dirty="0" smtClean="0"/>
              <a:t>de la non réponse pour la variable diagnostic </a:t>
            </a:r>
            <a:r>
              <a:rPr lang="fr-FR" sz="2000" dirty="0" smtClean="0"/>
              <a:t>principal</a:t>
            </a:r>
            <a:endParaRPr lang="fr-FR" sz="2000" dirty="0" smtClean="0"/>
          </a:p>
          <a:p>
            <a:pPr lvl="1"/>
            <a:endParaRPr lang="fr-FR" sz="20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Analyse des RPU selon le logiciel</a:t>
            </a:r>
            <a:endParaRPr lang="fr-FR" sz="3600" dirty="0"/>
          </a:p>
        </p:txBody>
      </p:sp>
      <p:sp>
        <p:nvSpPr>
          <p:cNvPr id="5" name="Espace réservé du texte 16"/>
          <p:cNvSpPr txBox="1">
            <a:spLocks/>
          </p:cNvSpPr>
          <p:nvPr/>
        </p:nvSpPr>
        <p:spPr>
          <a:xfrm>
            <a:off x="395288" y="6453336"/>
            <a:ext cx="1439862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fr-FR" dirty="0" smtClean="0">
                <a:solidFill>
                  <a:prstClr val="white"/>
                </a:solidFill>
              </a:rPr>
              <a:t>10 octobre 2014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Espace réservé du texte 16"/>
          <p:cNvSpPr txBox="1">
            <a:spLocks/>
          </p:cNvSpPr>
          <p:nvPr/>
        </p:nvSpPr>
        <p:spPr>
          <a:xfrm>
            <a:off x="8028384" y="6453336"/>
            <a:ext cx="863798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fr-FR" dirty="0" smtClean="0">
                <a:solidFill>
                  <a:prstClr val="white"/>
                </a:solidFill>
              </a:rPr>
              <a:t>Page </a:t>
            </a:r>
            <a:fld id="{0381FD48-8E7A-4F60-9F3A-3060442BF1D2}" type="slidenum">
              <a:rPr lang="fr-FR" smtClean="0">
                <a:solidFill>
                  <a:prstClr val="white"/>
                </a:solidFill>
              </a:rPr>
              <a:pPr marL="342900" indent="-342900" algn="r">
                <a:spcBef>
                  <a:spcPct val="20000"/>
                </a:spcBef>
                <a:buFont typeface="Arial" pitchFamily="34" charset="0"/>
                <a:buNone/>
                <a:defRPr/>
              </a:pPr>
              <a:t>1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9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7344816" cy="792088"/>
          </a:xfrm>
        </p:spPr>
        <p:txBody>
          <a:bodyPr/>
          <a:lstStyle/>
          <a:p>
            <a:r>
              <a:rPr lang="fr-FR" sz="3600" dirty="0" smtClean="0"/>
              <a:t>Analyse de l’effet « logiciel » - résultats (2)</a:t>
            </a:r>
            <a:endParaRPr lang="fr-FR" sz="3600" dirty="0"/>
          </a:p>
        </p:txBody>
      </p:sp>
      <p:sp>
        <p:nvSpPr>
          <p:cNvPr id="5" name="Espace réservé du texte 16"/>
          <p:cNvSpPr txBox="1">
            <a:spLocks/>
          </p:cNvSpPr>
          <p:nvPr/>
        </p:nvSpPr>
        <p:spPr>
          <a:xfrm>
            <a:off x="395288" y="6453336"/>
            <a:ext cx="1439862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>
              <a:spcBef>
                <a:spcPct val="20000"/>
              </a:spcBef>
              <a:defRPr/>
            </a:pPr>
            <a:r>
              <a:rPr lang="fr-FR" dirty="0">
                <a:solidFill>
                  <a:prstClr val="white"/>
                </a:solidFill>
              </a:rPr>
              <a:t>10 octobre 2014</a:t>
            </a:r>
          </a:p>
        </p:txBody>
      </p:sp>
      <p:sp>
        <p:nvSpPr>
          <p:cNvPr id="6" name="Espace réservé du texte 16"/>
          <p:cNvSpPr txBox="1">
            <a:spLocks/>
          </p:cNvSpPr>
          <p:nvPr/>
        </p:nvSpPr>
        <p:spPr>
          <a:xfrm>
            <a:off x="8028384" y="6453336"/>
            <a:ext cx="863798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fr-FR" dirty="0" smtClean="0">
                <a:solidFill>
                  <a:prstClr val="white"/>
                </a:solidFill>
              </a:rPr>
              <a:t>Page </a:t>
            </a:r>
            <a:fld id="{0381FD48-8E7A-4F60-9F3A-3060442BF1D2}" type="slidenum">
              <a:rPr lang="fr-FR" smtClean="0">
                <a:solidFill>
                  <a:prstClr val="white"/>
                </a:solidFill>
              </a:rPr>
              <a:pPr marL="342900" indent="-342900" algn="r">
                <a:spcBef>
                  <a:spcPct val="20000"/>
                </a:spcBef>
                <a:buFont typeface="Arial" pitchFamily="34" charset="0"/>
                <a:buNone/>
                <a:defRPr/>
              </a:pPr>
              <a:t>10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19672" y="438618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Logiciel 4 - 11,56%</a:t>
            </a:r>
            <a:endParaRPr lang="fr-FR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6" y="1211460"/>
            <a:ext cx="2908538" cy="207352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5868144" y="435581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Logiciel 7 - 44% dm</a:t>
            </a:r>
            <a:endParaRPr lang="fr-FR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96752"/>
            <a:ext cx="2781735" cy="202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6" name="Graphique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287118"/>
              </p:ext>
            </p:extLst>
          </p:nvPr>
        </p:nvGraphicFramePr>
        <p:xfrm>
          <a:off x="406484" y="3340760"/>
          <a:ext cx="3362482" cy="19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Graphique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568594"/>
              </p:ext>
            </p:extLst>
          </p:nvPr>
        </p:nvGraphicFramePr>
        <p:xfrm>
          <a:off x="4932040" y="3284984"/>
          <a:ext cx="3386766" cy="186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179512" y="5114507"/>
            <a:ext cx="424847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Quand le DP n’est pas renseigné, les autres variables sont renseignées ou non, peu de dm communes</a:t>
            </a:r>
          </a:p>
          <a:p>
            <a:pPr marL="285750" indent="-285750">
              <a:buFont typeface="Symbol" pitchFamily="18" charset="2"/>
              <a:buChar char="Þ"/>
            </a:pPr>
            <a:r>
              <a:rPr lang="fr-FR" dirty="0" smtClean="0"/>
              <a:t>Effet logiciel </a:t>
            </a:r>
            <a:r>
              <a:rPr lang="fr-FR" dirty="0" smtClean="0"/>
              <a:t>?</a:t>
            </a:r>
            <a:endParaRPr lang="fr-FR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6228184" y="2564904"/>
            <a:ext cx="162256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Logiciel 7 : 44%</a:t>
            </a:r>
          </a:p>
          <a:p>
            <a:r>
              <a:rPr lang="fr-FR" dirty="0" smtClean="0"/>
              <a:t>ROC = 0,92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907704" y="2636912"/>
            <a:ext cx="162256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Logiciel 4 : 11%</a:t>
            </a:r>
          </a:p>
          <a:p>
            <a:r>
              <a:rPr lang="fr-FR" dirty="0" smtClean="0"/>
              <a:t>ROC = 0,57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612039" y="4976008"/>
            <a:ext cx="446419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 smtClean="0"/>
              <a:t>Quand le DP est renseigné</a:t>
            </a:r>
            <a:r>
              <a:rPr lang="fr-FR" dirty="0" smtClean="0"/>
              <a:t>: toutes les variables sont renseignées sauf DA et motif</a:t>
            </a:r>
          </a:p>
          <a:p>
            <a:r>
              <a:rPr lang="fr-FR" u="sng" dirty="0" smtClean="0"/>
              <a:t>Quand le DP n’est pas renseigné</a:t>
            </a:r>
            <a:r>
              <a:rPr lang="fr-FR" dirty="0"/>
              <a:t>:</a:t>
            </a:r>
            <a:r>
              <a:rPr lang="fr-FR" dirty="0" smtClean="0"/>
              <a:t> les variables CCMU, sortie, motif, </a:t>
            </a:r>
            <a:r>
              <a:rPr lang="fr-FR" dirty="0"/>
              <a:t>D</a:t>
            </a:r>
            <a:r>
              <a:rPr lang="fr-FR" dirty="0" smtClean="0"/>
              <a:t>A sont manquantes</a:t>
            </a:r>
          </a:p>
          <a:p>
            <a:r>
              <a:rPr lang="fr-FR" dirty="0" smtClean="0"/>
              <a:t>=&gt; Effet codeur ou autre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1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268760"/>
            <a:ext cx="8856984" cy="4525963"/>
          </a:xfrm>
        </p:spPr>
        <p:txBody>
          <a:bodyPr/>
          <a:lstStyle/>
          <a:p>
            <a:r>
              <a:rPr lang="fr-FR" sz="2400" dirty="0" smtClean="0"/>
              <a:t>Effet logiciel visible   </a:t>
            </a:r>
          </a:p>
          <a:p>
            <a:pPr lvl="1"/>
            <a:r>
              <a:rPr lang="fr-FR" sz="2000" dirty="0" smtClean="0"/>
              <a:t>Bonne qualité de codage pour 4 logiciels </a:t>
            </a:r>
          </a:p>
          <a:p>
            <a:pPr lvl="1"/>
            <a:r>
              <a:rPr lang="fr-FR" sz="2000" dirty="0" smtClean="0"/>
              <a:t>Déterminants du c</a:t>
            </a:r>
            <a:r>
              <a:rPr lang="fr-FR" sz="2000" dirty="0" smtClean="0"/>
              <a:t>odage </a:t>
            </a:r>
            <a:r>
              <a:rPr lang="fr-FR" sz="2000" dirty="0" smtClean="0"/>
              <a:t>du diagnostic principal à explorer </a:t>
            </a:r>
            <a:r>
              <a:rPr lang="fr-FR" sz="2000" dirty="0" smtClean="0"/>
              <a:t>(autres indicateurs)</a:t>
            </a:r>
          </a:p>
          <a:p>
            <a:r>
              <a:rPr lang="fr-FR" sz="2400" dirty="0" smtClean="0"/>
              <a:t>Limites</a:t>
            </a:r>
          </a:p>
          <a:p>
            <a:pPr lvl="1"/>
            <a:r>
              <a:rPr lang="fr-FR" sz="2000" dirty="0" smtClean="0"/>
              <a:t>Etude </a:t>
            </a:r>
            <a:r>
              <a:rPr lang="fr-FR" sz="2000" dirty="0" smtClean="0"/>
              <a:t>exploratoire portant sur des données partielles (liste logiciels/période d’extraction) =&gt; manque de puissance potentielle pour les logiciels les moins utilisés</a:t>
            </a:r>
          </a:p>
          <a:p>
            <a:pPr lvl="1"/>
            <a:r>
              <a:rPr lang="fr-FR" sz="2000" dirty="0" smtClean="0"/>
              <a:t>Ne prends pas en compte le niveau régional</a:t>
            </a:r>
          </a:p>
          <a:p>
            <a:r>
              <a:rPr lang="fr-FR" sz="2400" dirty="0" smtClean="0"/>
              <a:t>Perspectives </a:t>
            </a:r>
          </a:p>
          <a:p>
            <a:pPr lvl="1"/>
            <a:r>
              <a:rPr lang="fr-FR" sz="2000" dirty="0" smtClean="0"/>
              <a:t>Analyse par logiciel à poursuivre au niveau national (indicateurs à préciser)</a:t>
            </a:r>
          </a:p>
          <a:p>
            <a:pPr lvl="1"/>
            <a:r>
              <a:rPr lang="fr-FR" sz="2000" u="sng" dirty="0" smtClean="0"/>
              <a:t>Poursuite et approfondissement des travaux </a:t>
            </a:r>
            <a:r>
              <a:rPr lang="fr-FR" sz="2000" u="sng" dirty="0"/>
              <a:t>en région </a:t>
            </a:r>
            <a:r>
              <a:rPr lang="fr-FR" sz="2000" u="sng" dirty="0" smtClean="0"/>
              <a:t>basés sur des binômes ORU / Cire</a:t>
            </a:r>
          </a:p>
          <a:p>
            <a:pPr lvl="2"/>
            <a:r>
              <a:rPr lang="fr-FR" sz="1700" dirty="0" smtClean="0"/>
              <a:t>Réalisés : Aquitaine, Centre, Limousin-Poitou-Charentes, Rhône-Alpes, </a:t>
            </a:r>
          </a:p>
          <a:p>
            <a:pPr lvl="2"/>
            <a:r>
              <a:rPr lang="fr-FR" sz="1700" dirty="0" smtClean="0"/>
              <a:t>Engagés : Auvergne, Languedoc-Roussillon, Midi-Pyrénées</a:t>
            </a:r>
          </a:p>
          <a:p>
            <a:pPr lvl="1"/>
            <a:endParaRPr lang="fr-FR" sz="2400" dirty="0" smtClean="0"/>
          </a:p>
          <a:p>
            <a:pPr marL="457200" lvl="1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7344816" cy="792088"/>
          </a:xfrm>
        </p:spPr>
        <p:txBody>
          <a:bodyPr/>
          <a:lstStyle/>
          <a:p>
            <a:r>
              <a:rPr lang="fr-FR" sz="3600" dirty="0" smtClean="0"/>
              <a:t>Discussion et perspectives</a:t>
            </a:r>
            <a:endParaRPr lang="fr-FR" sz="3600" dirty="0"/>
          </a:p>
        </p:txBody>
      </p:sp>
      <p:sp>
        <p:nvSpPr>
          <p:cNvPr id="5" name="Espace réservé du texte 16"/>
          <p:cNvSpPr txBox="1">
            <a:spLocks/>
          </p:cNvSpPr>
          <p:nvPr/>
        </p:nvSpPr>
        <p:spPr>
          <a:xfrm>
            <a:off x="395288" y="6453336"/>
            <a:ext cx="1439862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>
              <a:spcBef>
                <a:spcPct val="20000"/>
              </a:spcBef>
              <a:defRPr/>
            </a:pPr>
            <a:r>
              <a:rPr lang="fr-FR" dirty="0">
                <a:solidFill>
                  <a:prstClr val="white"/>
                </a:solidFill>
              </a:rPr>
              <a:t>10 octobre 2014</a:t>
            </a:r>
          </a:p>
        </p:txBody>
      </p:sp>
      <p:sp>
        <p:nvSpPr>
          <p:cNvPr id="6" name="Espace réservé du texte 16"/>
          <p:cNvSpPr txBox="1">
            <a:spLocks/>
          </p:cNvSpPr>
          <p:nvPr/>
        </p:nvSpPr>
        <p:spPr>
          <a:xfrm>
            <a:off x="8028384" y="6453336"/>
            <a:ext cx="863798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fr-FR" dirty="0" smtClean="0">
                <a:solidFill>
                  <a:prstClr val="white"/>
                </a:solidFill>
              </a:rPr>
              <a:t>Page </a:t>
            </a:r>
            <a:fld id="{0381FD48-8E7A-4F60-9F3A-3060442BF1D2}" type="slidenum">
              <a:rPr lang="fr-FR" smtClean="0">
                <a:solidFill>
                  <a:prstClr val="white"/>
                </a:solidFill>
              </a:rPr>
              <a:pPr marL="342900" indent="-342900" algn="r">
                <a:spcBef>
                  <a:spcPct val="20000"/>
                </a:spcBef>
                <a:buFont typeface="Arial" pitchFamily="34" charset="0"/>
                <a:buNone/>
                <a:defRPr/>
              </a:pPr>
              <a:t>11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1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324 SU :</a:t>
            </a:r>
            <a:r>
              <a:rPr lang="fr-FR" sz="2400" dirty="0"/>
              <a:t> 649 712 </a:t>
            </a:r>
            <a:r>
              <a:rPr lang="fr-FR" sz="2400" dirty="0" smtClean="0"/>
              <a:t>RPU</a:t>
            </a:r>
          </a:p>
          <a:p>
            <a:r>
              <a:rPr lang="fr-FR" sz="2400" dirty="0" smtClean="0"/>
              <a:t> </a:t>
            </a:r>
            <a:r>
              <a:rPr lang="fr-FR" sz="2400" dirty="0"/>
              <a:t>Répartition par fréquence des logiciels selon</a:t>
            </a:r>
          </a:p>
          <a:p>
            <a:pPr lvl="1"/>
            <a:r>
              <a:rPr lang="fr-FR" sz="2000" dirty="0"/>
              <a:t>Le nombre de SU / logiciel</a:t>
            </a:r>
          </a:p>
          <a:p>
            <a:pPr lvl="1"/>
            <a:r>
              <a:rPr lang="fr-FR" sz="2000" dirty="0"/>
              <a:t>Le nombre de passages / logiciel =&gt; le top </a:t>
            </a:r>
            <a:r>
              <a:rPr lang="fr-FR" sz="2000" dirty="0" err="1"/>
              <a:t>ten</a:t>
            </a:r>
            <a:r>
              <a:rPr lang="fr-FR" sz="2000" dirty="0"/>
              <a:t> permet de retenir 74% des passages</a:t>
            </a:r>
          </a:p>
          <a:p>
            <a:endParaRPr lang="fr-FR" sz="2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Top </a:t>
            </a:r>
            <a:r>
              <a:rPr lang="fr-FR" sz="3600" dirty="0" err="1" smtClean="0"/>
              <a:t>ten</a:t>
            </a:r>
            <a:r>
              <a:rPr lang="fr-FR" sz="3600" dirty="0" smtClean="0"/>
              <a:t> des logiciels </a:t>
            </a:r>
            <a:endParaRPr lang="fr-FR" sz="3600" dirty="0"/>
          </a:p>
        </p:txBody>
      </p:sp>
      <p:sp>
        <p:nvSpPr>
          <p:cNvPr id="5" name="Espace réservé du texte 16"/>
          <p:cNvSpPr txBox="1">
            <a:spLocks/>
          </p:cNvSpPr>
          <p:nvPr/>
        </p:nvSpPr>
        <p:spPr>
          <a:xfrm>
            <a:off x="395288" y="6453336"/>
            <a:ext cx="1439862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>
              <a:spcBef>
                <a:spcPct val="20000"/>
              </a:spcBef>
              <a:defRPr/>
            </a:pPr>
            <a:r>
              <a:rPr lang="fr-FR" dirty="0">
                <a:solidFill>
                  <a:prstClr val="white"/>
                </a:solidFill>
              </a:rPr>
              <a:t>10 octobre 2014</a:t>
            </a:r>
          </a:p>
        </p:txBody>
      </p:sp>
      <p:sp>
        <p:nvSpPr>
          <p:cNvPr id="6" name="Espace réservé du texte 16"/>
          <p:cNvSpPr txBox="1">
            <a:spLocks/>
          </p:cNvSpPr>
          <p:nvPr/>
        </p:nvSpPr>
        <p:spPr>
          <a:xfrm>
            <a:off x="8028384" y="6453336"/>
            <a:ext cx="863798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fr-FR" dirty="0" smtClean="0">
                <a:solidFill>
                  <a:prstClr val="white"/>
                </a:solidFill>
              </a:rPr>
              <a:t>Page </a:t>
            </a:r>
            <a:fld id="{0381FD48-8E7A-4F60-9F3A-3060442BF1D2}" type="slidenum">
              <a:rPr lang="fr-FR" smtClean="0">
                <a:solidFill>
                  <a:prstClr val="white"/>
                </a:solidFill>
              </a:rPr>
              <a:pPr marL="342900" indent="-342900" algn="r">
                <a:spcBef>
                  <a:spcPct val="20000"/>
                </a:spcBef>
                <a:buFont typeface="Arial" pitchFamily="34" charset="0"/>
                <a:buNone/>
                <a:defRPr/>
              </a:pPr>
              <a:t>2</a:t>
            </a:fld>
            <a:endParaRPr lang="fr-FR" dirty="0">
              <a:solidFill>
                <a:prstClr val="white"/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42059"/>
              </p:ext>
            </p:extLst>
          </p:nvPr>
        </p:nvGraphicFramePr>
        <p:xfrm>
          <a:off x="905644" y="3421732"/>
          <a:ext cx="3162300" cy="2095500"/>
        </p:xfrm>
        <a:graphic>
          <a:graphicData uri="http://schemas.openxmlformats.org/drawingml/2006/table">
            <a:tbl>
              <a:tblPr/>
              <a:tblGrid>
                <a:gridCol w="1104900"/>
                <a:gridCol w="965200"/>
                <a:gridCol w="1092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logiciel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nbre</a:t>
                      </a:r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SU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 SU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RESURGENCES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TU-ORUPACA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URQUAL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CRISTALNET-DMU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DXCARE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CROSSWAY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CLINICOM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ATALANTE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SIDSU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4377"/>
              </p:ext>
            </p:extLst>
          </p:nvPr>
        </p:nvGraphicFramePr>
        <p:xfrm>
          <a:off x="4866084" y="3429000"/>
          <a:ext cx="3162300" cy="2082165"/>
        </p:xfrm>
        <a:graphic>
          <a:graphicData uri="http://schemas.openxmlformats.org/drawingml/2006/table">
            <a:tbl>
              <a:tblPr/>
              <a:tblGrid>
                <a:gridCol w="1104900"/>
                <a:gridCol w="965200"/>
                <a:gridCol w="1092200"/>
              </a:tblGrid>
              <a:tr h="4648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logiciel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nbre passages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 passages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RESURGENCES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TU-ORUPACA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54440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URQUAL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CRISTALNET-DMU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DXCARE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CLINICOM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CROSSWAY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 CARE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MILLENIUM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SIDSU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860032" y="5157192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01472" y="5365008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20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Anonymisation des logiciels</a:t>
            </a:r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Synthèse des données manquantes</a:t>
            </a:r>
            <a:endParaRPr lang="fr-FR" sz="3600" dirty="0"/>
          </a:p>
        </p:txBody>
      </p:sp>
      <p:sp>
        <p:nvSpPr>
          <p:cNvPr id="5" name="Espace réservé du texte 16"/>
          <p:cNvSpPr txBox="1">
            <a:spLocks/>
          </p:cNvSpPr>
          <p:nvPr/>
        </p:nvSpPr>
        <p:spPr>
          <a:xfrm>
            <a:off x="395288" y="6453336"/>
            <a:ext cx="1439862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>
              <a:spcBef>
                <a:spcPct val="20000"/>
              </a:spcBef>
              <a:defRPr/>
            </a:pPr>
            <a:r>
              <a:rPr lang="fr-FR" dirty="0">
                <a:solidFill>
                  <a:prstClr val="white"/>
                </a:solidFill>
              </a:rPr>
              <a:t>10 octobre 2014</a:t>
            </a:r>
          </a:p>
        </p:txBody>
      </p:sp>
      <p:sp>
        <p:nvSpPr>
          <p:cNvPr id="6" name="Espace réservé du texte 16"/>
          <p:cNvSpPr txBox="1">
            <a:spLocks/>
          </p:cNvSpPr>
          <p:nvPr/>
        </p:nvSpPr>
        <p:spPr>
          <a:xfrm>
            <a:off x="8028384" y="6453336"/>
            <a:ext cx="863798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fr-FR" dirty="0" smtClean="0">
                <a:solidFill>
                  <a:prstClr val="white"/>
                </a:solidFill>
              </a:rPr>
              <a:t>Page </a:t>
            </a:r>
            <a:fld id="{0381FD48-8E7A-4F60-9F3A-3060442BF1D2}" type="slidenum">
              <a:rPr lang="fr-FR" smtClean="0">
                <a:solidFill>
                  <a:prstClr val="white"/>
                </a:solidFill>
              </a:rPr>
              <a:pPr marL="342900" indent="-342900" algn="r">
                <a:spcBef>
                  <a:spcPct val="20000"/>
                </a:spcBef>
                <a:buFont typeface="Arial" pitchFamily="34" charset="0"/>
                <a:buNone/>
                <a:defRPr/>
              </a:pPr>
              <a:t>3</a:t>
            </a:fld>
            <a:endParaRPr lang="fr-FR" dirty="0">
              <a:solidFill>
                <a:prstClr val="white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64471"/>
              </p:ext>
            </p:extLst>
          </p:nvPr>
        </p:nvGraphicFramePr>
        <p:xfrm>
          <a:off x="422005" y="1988840"/>
          <a:ext cx="8229600" cy="2017653"/>
        </p:xfrm>
        <a:graphic>
          <a:graphicData uri="http://schemas.openxmlformats.org/drawingml/2006/table">
            <a:tbl>
              <a:tblPr/>
              <a:tblGrid>
                <a:gridCol w="720663"/>
                <a:gridCol w="757306"/>
                <a:gridCol w="793950"/>
                <a:gridCol w="879453"/>
                <a:gridCol w="906935"/>
                <a:gridCol w="883776"/>
                <a:gridCol w="936104"/>
                <a:gridCol w="882605"/>
                <a:gridCol w="635160"/>
                <a:gridCol w="833648"/>
              </a:tblGrid>
              <a:tr h="1834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logiciel</a:t>
                      </a:r>
                    </a:p>
                  </a:txBody>
                  <a:tcPr marL="9171" marR="9171" marT="9171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code postal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sexe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date naissance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entrée/prove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gravité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diag principal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diag associé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motif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sortie/destin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834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Logiciel 1</a:t>
                      </a:r>
                    </a:p>
                  </a:txBody>
                  <a:tcPr marL="9171" marR="9171" marT="9171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22.55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3.59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4.59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91.63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82.42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34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Logiciel 2</a:t>
                      </a:r>
                    </a:p>
                  </a:txBody>
                  <a:tcPr marL="9171" marR="9171" marT="9171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10.21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24.67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4.04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10.06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86.73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Logiciel 3</a:t>
                      </a:r>
                    </a:p>
                  </a:txBody>
                  <a:tcPr marL="9171" marR="9171" marT="9171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5.16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15.32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16.20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27.21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95.02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61.61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4.68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34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Logiciel 4</a:t>
                      </a:r>
                    </a:p>
                  </a:txBody>
                  <a:tcPr marL="9171" marR="9171" marT="9171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1.16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11.65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88.57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54.90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Logiciel 5</a:t>
                      </a:r>
                    </a:p>
                  </a:txBody>
                  <a:tcPr marL="9171" marR="9171" marT="9171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3.39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45.94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58.92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96.45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56.08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16.68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34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Logiciel 6</a:t>
                      </a:r>
                    </a:p>
                  </a:txBody>
                  <a:tcPr marL="9171" marR="9171" marT="9171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39.15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75.38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95.37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64.63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Logiciel 7</a:t>
                      </a:r>
                    </a:p>
                  </a:txBody>
                  <a:tcPr marL="9171" marR="9171" marT="9171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16.19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11.82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43.17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51.48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95.48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78.25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50.46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71" marR="9171" marT="9171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34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Logiciel 8</a:t>
                      </a:r>
                    </a:p>
                  </a:txBody>
                  <a:tcPr marL="9171" marR="9171" marT="9171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1.08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14.49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47.71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21.56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98.30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Logiciel 9</a:t>
                      </a:r>
                    </a:p>
                  </a:txBody>
                  <a:tcPr marL="9171" marR="9171" marT="9171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1.08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56.22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44.80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44.90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99.09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2.79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32.32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71" marR="9171" marT="9171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8342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Logiciel 10</a:t>
                      </a:r>
                    </a:p>
                  </a:txBody>
                  <a:tcPr marL="9171" marR="9171" marT="9171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2.02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3.85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22.53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18.39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88.96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90.31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9171" marR="9171" marT="9171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259632" y="2374708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268868" y="3292340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042484" y="3472448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770676" y="2204864"/>
            <a:ext cx="504056" cy="31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779912" y="3294220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27584" y="4365104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827584" y="4725144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526576" y="2899116"/>
            <a:ext cx="504056" cy="943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789148" y="3663496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653244" y="2563024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532216" y="2376588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471916" y="2186392"/>
            <a:ext cx="504056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7236296" y="2553788"/>
            <a:ext cx="504056" cy="88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7256931" y="3842576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7236296" y="218827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991440" y="2924944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968361" y="3663496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7984084" y="3288580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530172" y="2555668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679072" y="2906472"/>
            <a:ext cx="504056" cy="1087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779912" y="2555668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533932" y="2727392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353708" y="4289943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10 à 20% dm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1364824" y="463339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&gt;</a:t>
            </a:r>
            <a:r>
              <a:rPr lang="fr-FR" sz="1400" b="1" dirty="0" smtClean="0"/>
              <a:t>20% dm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535812" y="3861048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69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Détail par logiciel (1)</a:t>
            </a:r>
            <a:endParaRPr lang="fr-FR" sz="3600" dirty="0"/>
          </a:p>
        </p:txBody>
      </p:sp>
      <p:sp>
        <p:nvSpPr>
          <p:cNvPr id="5" name="Espace réservé du texte 16"/>
          <p:cNvSpPr txBox="1">
            <a:spLocks/>
          </p:cNvSpPr>
          <p:nvPr/>
        </p:nvSpPr>
        <p:spPr>
          <a:xfrm>
            <a:off x="395288" y="6453336"/>
            <a:ext cx="1439862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>
              <a:spcBef>
                <a:spcPct val="20000"/>
              </a:spcBef>
              <a:defRPr/>
            </a:pPr>
            <a:r>
              <a:rPr lang="fr-FR" dirty="0">
                <a:solidFill>
                  <a:prstClr val="white"/>
                </a:solidFill>
              </a:rPr>
              <a:t>10 octobre 2014</a:t>
            </a:r>
          </a:p>
        </p:txBody>
      </p:sp>
      <p:sp>
        <p:nvSpPr>
          <p:cNvPr id="6" name="Espace réservé du texte 16"/>
          <p:cNvSpPr txBox="1">
            <a:spLocks/>
          </p:cNvSpPr>
          <p:nvPr/>
        </p:nvSpPr>
        <p:spPr>
          <a:xfrm>
            <a:off x="8028384" y="6453336"/>
            <a:ext cx="863798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fr-FR" dirty="0" smtClean="0">
                <a:solidFill>
                  <a:prstClr val="white"/>
                </a:solidFill>
              </a:rPr>
              <a:t>Page </a:t>
            </a:r>
            <a:fld id="{0381FD48-8E7A-4F60-9F3A-3060442BF1D2}" type="slidenum">
              <a:rPr lang="fr-FR" smtClean="0">
                <a:solidFill>
                  <a:prstClr val="white"/>
                </a:solidFill>
              </a:rPr>
              <a:pPr marL="342900" indent="-342900" algn="r">
                <a:spcBef>
                  <a:spcPct val="20000"/>
                </a:spcBef>
                <a:buFont typeface="Arial" pitchFamily="34" charset="0"/>
                <a:buNone/>
                <a:defRPr/>
              </a:pPr>
              <a:t>4</a:t>
            </a:fld>
            <a:endParaRPr lang="fr-FR" dirty="0">
              <a:solidFill>
                <a:prstClr val="white"/>
              </a:solidFill>
            </a:endParaRPr>
          </a:p>
        </p:txBody>
      </p:sp>
      <p:graphicFrame>
        <p:nvGraphicFramePr>
          <p:cNvPr id="16" name="Graphique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888674"/>
              </p:ext>
            </p:extLst>
          </p:nvPr>
        </p:nvGraphicFramePr>
        <p:xfrm>
          <a:off x="395288" y="1002183"/>
          <a:ext cx="3819525" cy="2652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aphique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205419"/>
              </p:ext>
            </p:extLst>
          </p:nvPr>
        </p:nvGraphicFramePr>
        <p:xfrm>
          <a:off x="4499992" y="1137593"/>
          <a:ext cx="4211960" cy="2435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aphique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181293"/>
              </p:ext>
            </p:extLst>
          </p:nvPr>
        </p:nvGraphicFramePr>
        <p:xfrm>
          <a:off x="344584" y="3808785"/>
          <a:ext cx="4392488" cy="2618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Graphique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342702"/>
              </p:ext>
            </p:extLst>
          </p:nvPr>
        </p:nvGraphicFramePr>
        <p:xfrm>
          <a:off x="4481144" y="3789040"/>
          <a:ext cx="4411038" cy="253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1865591" y="3501008"/>
            <a:ext cx="97821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LOGICIEL 1</a:t>
            </a:r>
            <a:endParaRPr lang="fr-FR" sz="1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258079" y="3429000"/>
            <a:ext cx="97821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LOGICIEL 2</a:t>
            </a:r>
            <a:endParaRPr lang="fr-FR" sz="1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2051720" y="6165304"/>
            <a:ext cx="97821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LOGICIEL 3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6474103" y="6165304"/>
            <a:ext cx="97821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LOGICIEL 4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11857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Détail par logiciel </a:t>
            </a:r>
            <a:r>
              <a:rPr lang="fr-FR" sz="3600" dirty="0" smtClean="0"/>
              <a:t>(2)</a:t>
            </a:r>
            <a:endParaRPr lang="fr-FR" sz="3600" dirty="0"/>
          </a:p>
        </p:txBody>
      </p:sp>
      <p:sp>
        <p:nvSpPr>
          <p:cNvPr id="5" name="Espace réservé du texte 16"/>
          <p:cNvSpPr txBox="1">
            <a:spLocks/>
          </p:cNvSpPr>
          <p:nvPr/>
        </p:nvSpPr>
        <p:spPr>
          <a:xfrm>
            <a:off x="395288" y="6453336"/>
            <a:ext cx="1439862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>
              <a:spcBef>
                <a:spcPct val="20000"/>
              </a:spcBef>
              <a:defRPr/>
            </a:pPr>
            <a:r>
              <a:rPr lang="fr-FR" dirty="0">
                <a:solidFill>
                  <a:prstClr val="white"/>
                </a:solidFill>
              </a:rPr>
              <a:t>10 octobre 2014</a:t>
            </a:r>
          </a:p>
        </p:txBody>
      </p:sp>
      <p:sp>
        <p:nvSpPr>
          <p:cNvPr id="6" name="Espace réservé du texte 16"/>
          <p:cNvSpPr txBox="1">
            <a:spLocks/>
          </p:cNvSpPr>
          <p:nvPr/>
        </p:nvSpPr>
        <p:spPr>
          <a:xfrm>
            <a:off x="8028384" y="6453336"/>
            <a:ext cx="863798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fr-FR" dirty="0" smtClean="0">
                <a:solidFill>
                  <a:prstClr val="white"/>
                </a:solidFill>
              </a:rPr>
              <a:t>Page </a:t>
            </a:r>
            <a:fld id="{0381FD48-8E7A-4F60-9F3A-3060442BF1D2}" type="slidenum">
              <a:rPr lang="fr-FR" smtClean="0">
                <a:solidFill>
                  <a:prstClr val="white"/>
                </a:solidFill>
              </a:rPr>
              <a:pPr marL="342900" indent="-342900" algn="r">
                <a:spcBef>
                  <a:spcPct val="20000"/>
                </a:spcBef>
                <a:buFont typeface="Arial" pitchFamily="34" charset="0"/>
                <a:buNone/>
                <a:defRPr/>
              </a:pPr>
              <a:t>5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865591" y="3501008"/>
            <a:ext cx="97821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LOGICIEL 5</a:t>
            </a:r>
            <a:endParaRPr lang="fr-FR" sz="1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258079" y="3429000"/>
            <a:ext cx="97821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LOGICIEL 6</a:t>
            </a:r>
            <a:endParaRPr lang="fr-FR" sz="1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2051720" y="6165304"/>
            <a:ext cx="97821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LOGICIEL 7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6474103" y="6165304"/>
            <a:ext cx="97821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LOGICIEL 8</a:t>
            </a:r>
            <a:endParaRPr lang="fr-FR" sz="1400" b="1" dirty="0"/>
          </a:p>
        </p:txBody>
      </p:sp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792599"/>
              </p:ext>
            </p:extLst>
          </p:nvPr>
        </p:nvGraphicFramePr>
        <p:xfrm>
          <a:off x="251521" y="1116595"/>
          <a:ext cx="4320480" cy="2466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863350"/>
              </p:ext>
            </p:extLst>
          </p:nvPr>
        </p:nvGraphicFramePr>
        <p:xfrm>
          <a:off x="4669132" y="1144488"/>
          <a:ext cx="415611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363010"/>
              </p:ext>
            </p:extLst>
          </p:nvPr>
        </p:nvGraphicFramePr>
        <p:xfrm>
          <a:off x="416592" y="3805724"/>
          <a:ext cx="4248472" cy="2513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Graphique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76023"/>
              </p:ext>
            </p:extLst>
          </p:nvPr>
        </p:nvGraphicFramePr>
        <p:xfrm>
          <a:off x="4581654" y="3784478"/>
          <a:ext cx="4331066" cy="2493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6948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Détail par logiciel </a:t>
            </a:r>
            <a:r>
              <a:rPr lang="fr-FR" sz="3600" dirty="0" smtClean="0"/>
              <a:t>(3)</a:t>
            </a:r>
            <a:endParaRPr lang="fr-FR" sz="3600" dirty="0"/>
          </a:p>
        </p:txBody>
      </p:sp>
      <p:sp>
        <p:nvSpPr>
          <p:cNvPr id="5" name="Espace réservé du texte 16"/>
          <p:cNvSpPr txBox="1">
            <a:spLocks/>
          </p:cNvSpPr>
          <p:nvPr/>
        </p:nvSpPr>
        <p:spPr>
          <a:xfrm>
            <a:off x="395288" y="6453336"/>
            <a:ext cx="1439862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>
              <a:spcBef>
                <a:spcPct val="20000"/>
              </a:spcBef>
              <a:defRPr/>
            </a:pPr>
            <a:r>
              <a:rPr lang="fr-FR" dirty="0">
                <a:solidFill>
                  <a:prstClr val="white"/>
                </a:solidFill>
              </a:rPr>
              <a:t>10 octobre 2014</a:t>
            </a:r>
          </a:p>
        </p:txBody>
      </p:sp>
      <p:sp>
        <p:nvSpPr>
          <p:cNvPr id="6" name="Espace réservé du texte 16"/>
          <p:cNvSpPr txBox="1">
            <a:spLocks/>
          </p:cNvSpPr>
          <p:nvPr/>
        </p:nvSpPr>
        <p:spPr>
          <a:xfrm>
            <a:off x="8028384" y="6453336"/>
            <a:ext cx="863798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fr-FR" dirty="0" smtClean="0">
                <a:solidFill>
                  <a:prstClr val="white"/>
                </a:solidFill>
              </a:rPr>
              <a:t>Page </a:t>
            </a:r>
            <a:fld id="{0381FD48-8E7A-4F60-9F3A-3060442BF1D2}" type="slidenum">
              <a:rPr lang="fr-FR" smtClean="0">
                <a:solidFill>
                  <a:prstClr val="white"/>
                </a:solidFill>
              </a:rPr>
              <a:pPr marL="342900" indent="-342900" algn="r">
                <a:spcBef>
                  <a:spcPct val="20000"/>
                </a:spcBef>
                <a:buFont typeface="Arial" pitchFamily="34" charset="0"/>
                <a:buNone/>
                <a:defRPr/>
              </a:pPr>
              <a:t>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865591" y="3913311"/>
            <a:ext cx="97821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LOGICIEL 9</a:t>
            </a:r>
            <a:endParaRPr lang="fr-FR" sz="1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258079" y="3884628"/>
            <a:ext cx="106958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LOGICIEL 10</a:t>
            </a:r>
            <a:endParaRPr lang="fr-FR" sz="1400" b="1" dirty="0"/>
          </a:p>
        </p:txBody>
      </p:sp>
      <p:graphicFrame>
        <p:nvGraphicFramePr>
          <p:cNvPr id="16" name="Graphique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760706"/>
              </p:ext>
            </p:extLst>
          </p:nvPr>
        </p:nvGraphicFramePr>
        <p:xfrm>
          <a:off x="251520" y="1342695"/>
          <a:ext cx="4392488" cy="2566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aphique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442542"/>
              </p:ext>
            </p:extLst>
          </p:nvPr>
        </p:nvGraphicFramePr>
        <p:xfrm>
          <a:off x="4427984" y="1196637"/>
          <a:ext cx="4428282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4674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Modèle de poisson : </a:t>
            </a:r>
          </a:p>
          <a:p>
            <a:pPr lvl="1"/>
            <a:r>
              <a:rPr lang="fr-FR" sz="2000" dirty="0" smtClean="0"/>
              <a:t>calcul de risques relatifs (référence = logiciel 1) =&gt; quantifie l’effet « logiciel »</a:t>
            </a:r>
            <a:endParaRPr lang="fr-FR" sz="1800" dirty="0" smtClean="0"/>
          </a:p>
          <a:p>
            <a:pPr lvl="1"/>
            <a:endParaRPr lang="fr-FR" sz="2000" dirty="0" smtClean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7344816" cy="792088"/>
          </a:xfrm>
        </p:spPr>
        <p:txBody>
          <a:bodyPr/>
          <a:lstStyle/>
          <a:p>
            <a:r>
              <a:rPr lang="fr-FR" sz="3600" dirty="0" smtClean="0"/>
              <a:t>Analyse des données manquantes du DP</a:t>
            </a:r>
            <a:endParaRPr lang="fr-FR" sz="3600" dirty="0"/>
          </a:p>
        </p:txBody>
      </p:sp>
      <p:sp>
        <p:nvSpPr>
          <p:cNvPr id="5" name="Espace réservé du texte 16"/>
          <p:cNvSpPr txBox="1">
            <a:spLocks/>
          </p:cNvSpPr>
          <p:nvPr/>
        </p:nvSpPr>
        <p:spPr>
          <a:xfrm>
            <a:off x="395288" y="6453336"/>
            <a:ext cx="1439862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>
              <a:spcBef>
                <a:spcPct val="20000"/>
              </a:spcBef>
              <a:defRPr/>
            </a:pPr>
            <a:r>
              <a:rPr lang="fr-FR" dirty="0">
                <a:solidFill>
                  <a:prstClr val="white"/>
                </a:solidFill>
              </a:rPr>
              <a:t>10 octobre 2014</a:t>
            </a:r>
          </a:p>
        </p:txBody>
      </p:sp>
      <p:sp>
        <p:nvSpPr>
          <p:cNvPr id="6" name="Espace réservé du texte 16"/>
          <p:cNvSpPr txBox="1">
            <a:spLocks/>
          </p:cNvSpPr>
          <p:nvPr/>
        </p:nvSpPr>
        <p:spPr>
          <a:xfrm>
            <a:off x="8028384" y="6453336"/>
            <a:ext cx="863798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fr-FR" dirty="0" smtClean="0">
                <a:solidFill>
                  <a:prstClr val="white"/>
                </a:solidFill>
              </a:rPr>
              <a:t>Page </a:t>
            </a:r>
            <a:fld id="{0381FD48-8E7A-4F60-9F3A-3060442BF1D2}" type="slidenum">
              <a:rPr lang="fr-FR" smtClean="0">
                <a:solidFill>
                  <a:prstClr val="white"/>
                </a:solidFill>
              </a:rPr>
              <a:pPr marL="342900" indent="-342900" algn="r">
                <a:spcBef>
                  <a:spcPct val="20000"/>
                </a:spcBef>
                <a:buFont typeface="Arial" pitchFamily="34" charset="0"/>
                <a:buNone/>
                <a:defRPr/>
              </a:pPr>
              <a:t>7</a:t>
            </a:fld>
            <a:endParaRPr lang="fr-FR" dirty="0">
              <a:solidFill>
                <a:prstClr val="white"/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38792"/>
              </p:ext>
            </p:extLst>
          </p:nvPr>
        </p:nvGraphicFramePr>
        <p:xfrm>
          <a:off x="611560" y="2204864"/>
          <a:ext cx="5410200" cy="1905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8382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RdiagP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P&gt;z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IC 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IC 95%2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124,26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135,98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105,74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47480"/>
              </p:ext>
            </p:extLst>
          </p:nvPr>
        </p:nvGraphicFramePr>
        <p:xfrm>
          <a:off x="618552" y="4332312"/>
          <a:ext cx="5410200" cy="1905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8382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RdiagP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P&gt;z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IC 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IC 95%2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77,58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103,36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39,23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sp>
        <p:nvSpPr>
          <p:cNvPr id="18" name="ZoneTexte 17"/>
          <p:cNvSpPr txBox="1"/>
          <p:nvPr/>
        </p:nvSpPr>
        <p:spPr>
          <a:xfrm>
            <a:off x="6300192" y="284364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Modèle simple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263248" y="4571836"/>
            <a:ext cx="2877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Modèle avec ajustement</a:t>
            </a:r>
          </a:p>
          <a:p>
            <a:r>
              <a:rPr lang="fr-FR" dirty="0" smtClean="0"/>
              <a:t>Sur toutes les variables de</a:t>
            </a:r>
          </a:p>
          <a:p>
            <a:r>
              <a:rPr lang="fr-FR" dirty="0" smtClean="0"/>
              <a:t>Non réponse</a:t>
            </a:r>
          </a:p>
          <a:p>
            <a:pPr marL="285750" indent="-285750">
              <a:buFont typeface="Symbol" pitchFamily="18" charset="2"/>
              <a:buChar char="Þ"/>
            </a:pPr>
            <a:r>
              <a:rPr lang="fr-FR" dirty="0" smtClean="0"/>
              <a:t>Effet logiciel moins visible</a:t>
            </a:r>
          </a:p>
          <a:p>
            <a:pPr marL="285750" indent="-285750">
              <a:buFont typeface="Symbol" pitchFamily="18" charset="2"/>
              <a:buChar char="Þ"/>
            </a:pPr>
            <a:r>
              <a:rPr lang="fr-FR" dirty="0" smtClean="0"/>
              <a:t>Classement inchangé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1484892" y="3375464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494128" y="2996952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492248" y="3185268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483012" y="5310444"/>
            <a:ext cx="504056" cy="144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82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525963"/>
          </a:xfrm>
        </p:spPr>
        <p:txBody>
          <a:bodyPr/>
          <a:lstStyle/>
          <a:p>
            <a:r>
              <a:rPr lang="fr-FR" sz="2400" dirty="0" smtClean="0"/>
              <a:t>Objectif: </a:t>
            </a:r>
            <a:endParaRPr lang="fr-FR" sz="2400" dirty="0" smtClean="0"/>
          </a:p>
          <a:p>
            <a:pPr lvl="1"/>
            <a:r>
              <a:rPr lang="fr-FR" sz="2000" dirty="0" smtClean="0"/>
              <a:t>Analyser </a:t>
            </a:r>
            <a:r>
              <a:rPr lang="fr-FR" sz="2000" dirty="0" smtClean="0"/>
              <a:t>le mécanisme de données manquantes de la </a:t>
            </a:r>
            <a:r>
              <a:rPr lang="fr-FR" sz="2000" dirty="0" smtClean="0"/>
              <a:t>variable diagnostic </a:t>
            </a:r>
            <a:r>
              <a:rPr lang="fr-FR" sz="2000" dirty="0" smtClean="0"/>
              <a:t>principal</a:t>
            </a:r>
          </a:p>
          <a:p>
            <a:r>
              <a:rPr lang="fr-FR" sz="2400" dirty="0" smtClean="0"/>
              <a:t>Hypothèse :</a:t>
            </a:r>
          </a:p>
          <a:p>
            <a:pPr lvl="1"/>
            <a:r>
              <a:rPr lang="fr-FR" sz="2000" dirty="0" smtClean="0"/>
              <a:t>Si les données manquantes sont réparties dans l’ensemble de la base de données alors elles dépendent surtout du logiciel</a:t>
            </a:r>
          </a:p>
          <a:p>
            <a:pPr lvl="1"/>
            <a:r>
              <a:rPr lang="fr-FR" sz="2000" dirty="0" smtClean="0"/>
              <a:t>Si les données manquantes sont communes pour certaines variables, donc pour certains RPU, on a un effet « codeur » possible</a:t>
            </a:r>
          </a:p>
          <a:p>
            <a:r>
              <a:rPr lang="fr-FR" sz="2400" dirty="0" smtClean="0"/>
              <a:t>Méthode : </a:t>
            </a:r>
            <a:endParaRPr lang="fr-FR" sz="2000" dirty="0" smtClean="0"/>
          </a:p>
          <a:p>
            <a:pPr lvl="1"/>
            <a:r>
              <a:rPr lang="fr-FR" sz="2000" dirty="0" smtClean="0"/>
              <a:t>O</a:t>
            </a:r>
            <a:r>
              <a:rPr lang="fr-FR" sz="2000" dirty="0" smtClean="0"/>
              <a:t>n </a:t>
            </a:r>
            <a:r>
              <a:rPr lang="fr-FR" sz="2000" dirty="0" smtClean="0"/>
              <a:t>regarde si l’on prédit bien les données manquantes de la variable diagnostic </a:t>
            </a:r>
            <a:r>
              <a:rPr lang="fr-FR" sz="2000" dirty="0" smtClean="0"/>
              <a:t>principal à partir des autres variables du RPU (indicatrices de données manquantes)</a:t>
            </a:r>
          </a:p>
          <a:p>
            <a:pPr lvl="1"/>
            <a:endParaRPr lang="fr-FR" sz="2000" dirty="0" smtClean="0"/>
          </a:p>
          <a:p>
            <a:pPr lvl="1"/>
            <a:endParaRPr lang="fr-FR" sz="1200" dirty="0" smtClean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7344816" cy="792088"/>
          </a:xfrm>
        </p:spPr>
        <p:txBody>
          <a:bodyPr/>
          <a:lstStyle/>
          <a:p>
            <a:r>
              <a:rPr lang="fr-FR" sz="3600" dirty="0" smtClean="0"/>
              <a:t>Analyse de l’effet « logiciel » - méthode</a:t>
            </a:r>
            <a:endParaRPr lang="fr-FR" sz="3600" dirty="0"/>
          </a:p>
        </p:txBody>
      </p:sp>
      <p:sp>
        <p:nvSpPr>
          <p:cNvPr id="5" name="Espace réservé du texte 16"/>
          <p:cNvSpPr txBox="1">
            <a:spLocks/>
          </p:cNvSpPr>
          <p:nvPr/>
        </p:nvSpPr>
        <p:spPr>
          <a:xfrm>
            <a:off x="395288" y="6453336"/>
            <a:ext cx="1439862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>
              <a:spcBef>
                <a:spcPct val="20000"/>
              </a:spcBef>
              <a:defRPr/>
            </a:pPr>
            <a:r>
              <a:rPr lang="fr-FR" dirty="0">
                <a:solidFill>
                  <a:prstClr val="white"/>
                </a:solidFill>
              </a:rPr>
              <a:t>10 octobre 2014</a:t>
            </a:r>
          </a:p>
        </p:txBody>
      </p:sp>
      <p:sp>
        <p:nvSpPr>
          <p:cNvPr id="6" name="Espace réservé du texte 16"/>
          <p:cNvSpPr txBox="1">
            <a:spLocks/>
          </p:cNvSpPr>
          <p:nvPr/>
        </p:nvSpPr>
        <p:spPr>
          <a:xfrm>
            <a:off x="8028384" y="6453336"/>
            <a:ext cx="863798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fr-FR" dirty="0" smtClean="0">
                <a:solidFill>
                  <a:prstClr val="white"/>
                </a:solidFill>
              </a:rPr>
              <a:t>Page </a:t>
            </a:r>
            <a:fld id="{0381FD48-8E7A-4F60-9F3A-3060442BF1D2}" type="slidenum">
              <a:rPr lang="fr-FR" smtClean="0">
                <a:solidFill>
                  <a:prstClr val="white"/>
                </a:solidFill>
              </a:rPr>
              <a:pPr marL="342900" indent="-342900" algn="r">
                <a:spcBef>
                  <a:spcPct val="20000"/>
                </a:spcBef>
                <a:buFont typeface="Arial" pitchFamily="34" charset="0"/>
                <a:buNone/>
                <a:defRPr/>
              </a:pPr>
              <a:t>8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6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24536"/>
          </a:xfrm>
        </p:spPr>
        <p:txBody>
          <a:bodyPr/>
          <a:lstStyle/>
          <a:p>
            <a:r>
              <a:rPr lang="fr-FR" sz="2400" dirty="0" smtClean="0"/>
              <a:t>Logiciel 1 : 3,25% données manquantes pour le DP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7344816" cy="792088"/>
          </a:xfrm>
        </p:spPr>
        <p:txBody>
          <a:bodyPr/>
          <a:lstStyle/>
          <a:p>
            <a:r>
              <a:rPr lang="fr-FR" sz="3600" dirty="0" smtClean="0"/>
              <a:t>Analyse de l’effet « logiciel » - résultats (1)</a:t>
            </a:r>
            <a:endParaRPr lang="fr-FR" sz="3600" dirty="0"/>
          </a:p>
        </p:txBody>
      </p:sp>
      <p:sp>
        <p:nvSpPr>
          <p:cNvPr id="5" name="Espace réservé du texte 16"/>
          <p:cNvSpPr txBox="1">
            <a:spLocks/>
          </p:cNvSpPr>
          <p:nvPr/>
        </p:nvSpPr>
        <p:spPr>
          <a:xfrm>
            <a:off x="395288" y="6453336"/>
            <a:ext cx="1439862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>
              <a:spcBef>
                <a:spcPct val="20000"/>
              </a:spcBef>
              <a:defRPr/>
            </a:pPr>
            <a:r>
              <a:rPr lang="fr-FR" dirty="0">
                <a:solidFill>
                  <a:prstClr val="white"/>
                </a:solidFill>
              </a:rPr>
              <a:t>10 octobre 2014</a:t>
            </a:r>
          </a:p>
        </p:txBody>
      </p:sp>
      <p:sp>
        <p:nvSpPr>
          <p:cNvPr id="6" name="Espace réservé du texte 16"/>
          <p:cNvSpPr txBox="1">
            <a:spLocks/>
          </p:cNvSpPr>
          <p:nvPr/>
        </p:nvSpPr>
        <p:spPr>
          <a:xfrm>
            <a:off x="8028384" y="6453336"/>
            <a:ext cx="863798" cy="288777"/>
          </a:xfrm>
          <a:prstGeom prst="rect">
            <a:avLst/>
          </a:prstGeom>
        </p:spPr>
        <p:txBody>
          <a:bodyPr/>
          <a:lstStyle>
            <a:lvl1pPr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marL="342900" indent="-342900"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fr-FR" dirty="0" smtClean="0">
                <a:solidFill>
                  <a:prstClr val="white"/>
                </a:solidFill>
              </a:rPr>
              <a:t>Page </a:t>
            </a:r>
            <a:fld id="{0381FD48-8E7A-4F60-9F3A-3060442BF1D2}" type="slidenum">
              <a:rPr lang="fr-FR" smtClean="0">
                <a:solidFill>
                  <a:prstClr val="white"/>
                </a:solidFill>
              </a:rPr>
              <a:pPr marL="342900" indent="-342900" algn="r">
                <a:spcBef>
                  <a:spcPct val="20000"/>
                </a:spcBef>
                <a:buFont typeface="Arial" pitchFamily="34" charset="0"/>
                <a:buNone/>
                <a:defRPr/>
              </a:pPr>
              <a:t>9</a:t>
            </a:fld>
            <a:endParaRPr lang="fr-FR" dirty="0">
              <a:solidFill>
                <a:prstClr val="white"/>
              </a:solidFill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844825"/>
            <a:ext cx="3384376" cy="2477494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63279" y="4471952"/>
            <a:ext cx="35221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Aire sous la courbe </a:t>
            </a:r>
            <a:r>
              <a:rPr lang="fr-FR" b="1" dirty="0" smtClean="0">
                <a:solidFill>
                  <a:srgbClr val="FF0000"/>
                </a:solidFill>
              </a:rPr>
              <a:t>p = 0,92</a:t>
            </a:r>
          </a:p>
          <a:p>
            <a:r>
              <a:rPr lang="fr-FR" dirty="0" smtClean="0"/>
              <a:t>Probabilité élevée de bien prédire</a:t>
            </a:r>
          </a:p>
          <a:p>
            <a:r>
              <a:rPr lang="fr-FR" dirty="0" smtClean="0"/>
              <a:t>les données manquantes de </a:t>
            </a:r>
            <a:r>
              <a:rPr lang="fr-FR" dirty="0" err="1" smtClean="0"/>
              <a:t>diag</a:t>
            </a:r>
            <a:r>
              <a:rPr lang="fr-FR" dirty="0" smtClean="0"/>
              <a:t> P </a:t>
            </a:r>
          </a:p>
          <a:p>
            <a:r>
              <a:rPr lang="fr-FR" dirty="0" smtClean="0"/>
              <a:t>à partir des dm des autres variables</a:t>
            </a:r>
          </a:p>
          <a:p>
            <a:r>
              <a:rPr lang="fr-FR" dirty="0" smtClean="0"/>
              <a:t>=&gt; Effet « codeur » ?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139952" y="4509120"/>
            <a:ext cx="4962512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  <a:r>
              <a:rPr lang="fr-FR" sz="1600" dirty="0" smtClean="0"/>
              <a:t> = 0,57 : dm </a:t>
            </a:r>
            <a:r>
              <a:rPr lang="fr-FR" sz="1600" dirty="0" err="1" smtClean="0"/>
              <a:t>diagP</a:t>
            </a:r>
            <a:r>
              <a:rPr lang="fr-FR" sz="1600" dirty="0" smtClean="0"/>
              <a:t>/</a:t>
            </a:r>
            <a:r>
              <a:rPr lang="fr-FR" sz="1600" dirty="0" err="1" smtClean="0"/>
              <a:t>ccmu</a:t>
            </a:r>
            <a:r>
              <a:rPr lang="fr-FR" sz="1600" dirty="0" smtClean="0"/>
              <a:t>/entrée/</a:t>
            </a:r>
            <a:r>
              <a:rPr lang="fr-FR" sz="1600" dirty="0" err="1" smtClean="0"/>
              <a:t>transp</a:t>
            </a:r>
            <a:r>
              <a:rPr lang="fr-FR" sz="1600" dirty="0" smtClean="0"/>
              <a:t>-PEC/motif/</a:t>
            </a:r>
            <a:r>
              <a:rPr lang="fr-FR" sz="1600" dirty="0" err="1" smtClean="0"/>
              <a:t>diagA</a:t>
            </a:r>
            <a:endParaRPr lang="fr-FR" sz="1600" dirty="0" smtClean="0"/>
          </a:p>
          <a:p>
            <a:r>
              <a:rPr lang="fr-FR" sz="1600" dirty="0" smtClean="0"/>
              <a:t>p = 0,75 : dm </a:t>
            </a:r>
            <a:r>
              <a:rPr lang="fr-FR" sz="1600" dirty="0" err="1" smtClean="0"/>
              <a:t>diagP</a:t>
            </a:r>
            <a:r>
              <a:rPr lang="fr-FR" sz="1600" dirty="0" smtClean="0"/>
              <a:t>/</a:t>
            </a:r>
            <a:r>
              <a:rPr lang="fr-FR" sz="1600" dirty="0" err="1" smtClean="0"/>
              <a:t>ccmu</a:t>
            </a:r>
            <a:r>
              <a:rPr lang="fr-FR" sz="1600" dirty="0" smtClean="0"/>
              <a:t>/</a:t>
            </a:r>
            <a:r>
              <a:rPr lang="fr-FR" sz="1600" dirty="0" err="1" smtClean="0"/>
              <a:t>diagA</a:t>
            </a:r>
            <a:endParaRPr lang="fr-FR" sz="1600" dirty="0" smtClean="0"/>
          </a:p>
          <a:p>
            <a:r>
              <a:rPr lang="fr-FR" sz="1600" dirty="0" smtClean="0"/>
              <a:t>p = 0,80 : dm </a:t>
            </a:r>
            <a:r>
              <a:rPr lang="fr-FR" sz="1600" dirty="0" err="1" smtClean="0"/>
              <a:t>diagP</a:t>
            </a:r>
            <a:r>
              <a:rPr lang="fr-FR" sz="1600" dirty="0" smtClean="0"/>
              <a:t>/</a:t>
            </a:r>
            <a:r>
              <a:rPr lang="fr-FR" sz="1600" dirty="0" err="1" smtClean="0"/>
              <a:t>ccmu</a:t>
            </a:r>
            <a:r>
              <a:rPr lang="fr-FR" sz="1600" dirty="0" smtClean="0"/>
              <a:t>/</a:t>
            </a:r>
            <a:r>
              <a:rPr lang="fr-FR" sz="1600" dirty="0" err="1" smtClean="0"/>
              <a:t>transp</a:t>
            </a:r>
            <a:r>
              <a:rPr lang="fr-FR" sz="1600" dirty="0" smtClean="0"/>
              <a:t>-PEC/sortie/motif/</a:t>
            </a:r>
            <a:r>
              <a:rPr lang="fr-FR" sz="1600" dirty="0" err="1" smtClean="0"/>
              <a:t>diagA</a:t>
            </a:r>
            <a:endParaRPr lang="fr-FR" sz="1600" dirty="0" smtClean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68859"/>
              </p:ext>
            </p:extLst>
          </p:nvPr>
        </p:nvGraphicFramePr>
        <p:xfrm>
          <a:off x="4438641" y="1700808"/>
          <a:ext cx="4021641" cy="277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2291453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8521</TotalTime>
  <Words>979</Words>
  <Application>Microsoft Office PowerPoint</Application>
  <PresentationFormat>Affichage à l'écran (4:3)</PresentationFormat>
  <Paragraphs>420</Paragraphs>
  <Slides>11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1_Thème Office</vt:lpstr>
      <vt:lpstr>Analyse des RPU selon le logiciel</vt:lpstr>
      <vt:lpstr>Top ten des logiciels </vt:lpstr>
      <vt:lpstr>Synthèse des données manquantes</vt:lpstr>
      <vt:lpstr>Détail par logiciel (1)</vt:lpstr>
      <vt:lpstr>Détail par logiciel (2)</vt:lpstr>
      <vt:lpstr>Détail par logiciel (3)</vt:lpstr>
      <vt:lpstr>Analyse des données manquantes du DP</vt:lpstr>
      <vt:lpstr>Analyse de l’effet « logiciel » - méthode</vt:lpstr>
      <vt:lpstr>Analyse de l’effet « logiciel » - résultats (1)</vt:lpstr>
      <vt:lpstr>Analyse de l’effet « logiciel » - résultats (2)</vt:lpstr>
      <vt:lpstr>Discussion et perspectives</vt:lpstr>
    </vt:vector>
  </TitlesOfParts>
  <Company>InVS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Analyses préliminaires</dc:title>
  <dc:creator>BOUSQUET Vanina</dc:creator>
  <cp:lastModifiedBy>BOUSQUET Vanina</cp:lastModifiedBy>
  <cp:revision>62</cp:revision>
  <cp:lastPrinted>2014-10-02T14:31:30Z</cp:lastPrinted>
  <dcterms:created xsi:type="dcterms:W3CDTF">2014-10-01T12:50:11Z</dcterms:created>
  <dcterms:modified xsi:type="dcterms:W3CDTF">2014-10-08T15:58:11Z</dcterms:modified>
</cp:coreProperties>
</file>