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6.xml"/><Relationship Id="rId41" Type="http://schemas.openxmlformats.org/officeDocument/2006/relationships/font" Target="fonts/Robot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bold.fntdata"/><Relationship Id="rId16" Type="http://schemas.openxmlformats.org/officeDocument/2006/relationships/slide" Target="slides/slide12.xml"/><Relationship Id="rId38" Type="http://schemas.openxmlformats.org/officeDocument/2006/relationships/font" Target="fonts/Robo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pload.wikimedia.org/wikipedia/commons/6/69/Richard_Stallman_by_Anders_Brenna_03.jp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summary…”</a:t>
            </a:r>
          </a:p>
          <a:p>
            <a:pPr lvl="0">
              <a:spcBef>
                <a:spcPts val="0"/>
              </a:spcBef>
              <a:buNone/>
            </a:pPr>
            <a:r>
              <a:rPr lang="en"/>
              <a:t>A summary of the main differences between Flink and Spark that are relevant to us</a:t>
            </a:r>
          </a:p>
          <a:p>
            <a:pPr indent="-228600" lvl="0" marL="457200" rtl="0">
              <a:spcBef>
                <a:spcPts val="0"/>
              </a:spcBef>
              <a:buAutoNum type="arabicPeriod"/>
            </a:pPr>
            <a:r>
              <a:rPr lang="en"/>
              <a:t>Streaming is Flink’s identifying feature</a:t>
            </a:r>
          </a:p>
          <a:p>
            <a:pPr indent="-228600" lvl="0" marL="457200" rtl="0">
              <a:spcBef>
                <a:spcPts val="0"/>
              </a:spcBef>
              <a:buAutoNum type="arabicPeriod"/>
            </a:pPr>
            <a:r>
              <a:rPr lang="en"/>
              <a:t>Flink optimizes transformations such as join transformations by determining the best execution strategy from the input data</a:t>
            </a:r>
          </a:p>
          <a:p>
            <a:pPr indent="-228600" lvl="0" marL="457200" rtl="0">
              <a:spcBef>
                <a:spcPts val="0"/>
              </a:spcBef>
              <a:buAutoNum type="arabicPeriod"/>
            </a:pPr>
            <a:r>
              <a:rPr lang="en"/>
              <a:t>Flink lazily executes all primitive operations, but Spark doesn’t. This means Flink has more opportunity to optimize and boost performance prior to actual execution</a:t>
            </a:r>
          </a:p>
          <a:p>
            <a:pPr indent="-228600" lvl="0" marL="457200">
              <a:spcBef>
                <a:spcPts val="0"/>
              </a:spcBef>
              <a:buAutoNum type="arabicPeriod"/>
            </a:pPr>
            <a:r>
              <a:rPr lang="en"/>
              <a:t>Flink supports native iterations, which as described previously have less overhead than non-native iterations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will need to port r1DL to use the Flink Python API</a:t>
            </a:r>
          </a:p>
          <a:p>
            <a:pPr lvl="0">
              <a:spcBef>
                <a:spcPts val="0"/>
              </a:spcBef>
              <a:buNone/>
            </a:pPr>
            <a:r>
              <a:rPr lang="en"/>
              <a:t>The Flink Python API is a very young feature, less than two years old at this point in time</a:t>
            </a:r>
          </a:p>
          <a:p>
            <a:pPr lvl="0">
              <a:spcBef>
                <a:spcPts val="0"/>
              </a:spcBef>
              <a:buNone/>
            </a:pPr>
            <a:r>
              <a:rPr b="1" lang="en"/>
              <a:t>It’s separate from Flink core, and is made up of bindings that access their JVM-based equivalent operations</a:t>
            </a:r>
          </a:p>
          <a:p>
            <a:pPr lvl="0">
              <a:spcBef>
                <a:spcPts val="0"/>
              </a:spcBef>
              <a:buNone/>
            </a:pPr>
            <a:r>
              <a:rPr lang="en"/>
              <a:t>It does this by serializing and deserializing data and operations since text is something both Java and Python can read and code/decode</a:t>
            </a:r>
          </a:p>
          <a:p>
            <a:pPr lvl="0">
              <a:spcBef>
                <a:spcPts val="0"/>
              </a:spcBef>
              <a:buNone/>
            </a:pPr>
            <a:r>
              <a:rPr b="1" lang="en"/>
              <a:t>Because Flink Python API is young and separate from Flink core, some features are not implemented, especially iterations</a:t>
            </a:r>
          </a:p>
          <a:p>
            <a:pPr lvl="0">
              <a:spcBef>
                <a:spcPts val="0"/>
              </a:spcBef>
              <a:buNone/>
            </a:pPr>
            <a:r>
              <a:rPr lang="en"/>
              <a:t>This is OK, because we can address this. We can address the problems with Flink because...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30000"/>
              </a:lnSpc>
              <a:spcBef>
                <a:spcPts val="0"/>
              </a:spcBef>
              <a:spcAft>
                <a:spcPts val="600"/>
              </a:spcAft>
              <a:buNone/>
            </a:pPr>
            <a:r>
              <a:rPr b="1" lang="en" sz="1200">
                <a:latin typeface="Georgia"/>
                <a:ea typeface="Georgia"/>
                <a:cs typeface="Georgia"/>
                <a:sym typeface="Georgia"/>
              </a:rPr>
              <a:t>Richard Stallman</a:t>
            </a:r>
            <a:r>
              <a:rPr b="1" lang="en" sz="1200"/>
              <a:t> </a:t>
            </a:r>
            <a:r>
              <a:rPr lang="en"/>
              <a:t>...because Flink is free software! Workshop is named: </a:t>
            </a:r>
            <a:r>
              <a:rPr b="1" lang="en"/>
              <a:t>__Open Science__ </a:t>
            </a:r>
            <a:r>
              <a:rPr lang="en"/>
              <a:t>in Big Data, after all! All hail RMS</a:t>
            </a:r>
          </a:p>
          <a:p>
            <a:pPr lvl="0">
              <a:spcBef>
                <a:spcPts val="0"/>
              </a:spcBef>
              <a:buNone/>
            </a:pPr>
            <a:r>
              <a:t/>
            </a:r>
            <a:endParaRPr/>
          </a:p>
          <a:p>
            <a:pPr lvl="0">
              <a:spcBef>
                <a:spcPts val="0"/>
              </a:spcBef>
              <a:buNone/>
            </a:pPr>
            <a:r>
              <a:rPr lang="en"/>
              <a:t>Image source:</a:t>
            </a:r>
          </a:p>
          <a:p>
            <a:pPr lvl="0">
              <a:spcBef>
                <a:spcPts val="0"/>
              </a:spcBef>
              <a:buNone/>
            </a:pPr>
            <a:r>
              <a:rPr lang="en" u="sng">
                <a:solidFill>
                  <a:schemeClr val="hlink"/>
                </a:solidFill>
                <a:hlinkClick r:id="rId2"/>
              </a:rPr>
              <a:t>https://upload.wikimedia.org/wikipedia/commons/6/69/Richard_Stallman_by_Anders_Brenna_03.jpg</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Open source software is freely available, modifiable, and transparent</a:t>
            </a:r>
          </a:p>
          <a:p>
            <a:pPr lvl="0">
              <a:spcBef>
                <a:spcPts val="0"/>
              </a:spcBef>
              <a:buNone/>
            </a:pPr>
            <a:r>
              <a:rPr lang="en"/>
              <a:t>Anyone can download the code for their own reproduction, or to modify for their own improvements on the experiment</a:t>
            </a:r>
          </a:p>
          <a:p>
            <a:pPr lvl="0">
              <a:spcBef>
                <a:spcPts val="0"/>
              </a:spcBef>
              <a:buNone/>
            </a:pPr>
            <a:r>
              <a:rPr lang="en"/>
              <a:t>In our case, our scripts can be ported to a new platform (Spark to Flink)</a:t>
            </a:r>
          </a:p>
          <a:p>
            <a:pPr lvl="0">
              <a:spcBef>
                <a:spcPts val="0"/>
              </a:spcBef>
              <a:buNone/>
            </a:pPr>
            <a:r>
              <a:t/>
            </a:r>
            <a:endParaRPr/>
          </a:p>
          <a:p>
            <a:pPr lvl="0">
              <a:spcBef>
                <a:spcPts val="0"/>
              </a:spcBef>
              <a:buNone/>
            </a:pPr>
            <a:r>
              <a:rPr lang="en"/>
              <a:t>We are in the field of neurobiology which is already based on open source tools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is what we wish to do:</a:t>
            </a:r>
          </a:p>
          <a:p>
            <a:pPr indent="-228600" lvl="0" marL="457200" rtl="0">
              <a:spcBef>
                <a:spcPts val="0"/>
              </a:spcBef>
              <a:buAutoNum type="arabicPeriod"/>
            </a:pPr>
            <a:r>
              <a:rPr lang="en"/>
              <a:t>Features to implement</a:t>
            </a:r>
          </a:p>
          <a:p>
            <a:pPr indent="-228600" lvl="0" marL="457200" rtl="0">
              <a:spcBef>
                <a:spcPts val="0"/>
              </a:spcBef>
              <a:buAutoNum type="arabicPeriod"/>
            </a:pPr>
            <a:r>
              <a:rPr lang="en"/>
              <a:t>Port the script</a:t>
            </a:r>
          </a:p>
          <a:p>
            <a:pPr indent="-228600" lvl="0" marL="457200" rtl="0">
              <a:spcBef>
                <a:spcPts val="0"/>
              </a:spcBef>
              <a:buAutoNum type="arabicPeriod"/>
            </a:pPr>
            <a:r>
              <a:rPr lang="en"/>
              <a:t>Run the script</a:t>
            </a:r>
          </a:p>
          <a:p>
            <a:pPr indent="-228600" lvl="0" marL="457200" rtl="0">
              <a:spcBef>
                <a:spcPts val="0"/>
              </a:spcBef>
              <a:buAutoNum type="arabicPeriod"/>
            </a:pPr>
            <a:r>
              <a:rPr lang="en"/>
              <a:t>Get comparison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Aggregation functions are essentially predefined group reduce functions for tuple-based data sets.</a:t>
            </a:r>
          </a:p>
          <a:p>
            <a:pPr lvl="0">
              <a:spcBef>
                <a:spcPts val="0"/>
              </a:spcBef>
              <a:buNone/>
            </a:pPr>
            <a:r>
              <a:rPr lang="en"/>
              <a:t>You can add up all of the numbers in one field of each tuple in each group, or find the minimum, or the maximum, etc.</a:t>
            </a:r>
          </a:p>
          <a:p>
            <a:pPr lvl="0">
              <a:spcBef>
                <a:spcPts val="0"/>
              </a:spcBef>
              <a:buNone/>
            </a:pPr>
            <a:r>
              <a:rPr lang="en"/>
              <a:t>First, you group by one field so that all tuples with the same value in that field are in the same group</a:t>
            </a:r>
          </a:p>
          <a:p>
            <a:pPr lvl="0">
              <a:spcBef>
                <a:spcPts val="0"/>
              </a:spcBef>
              <a:buNone/>
            </a:pPr>
            <a:r>
              <a:rPr lang="en"/>
              <a:t>Then, you apply the aggregation to another field so that all values in that field of the tuples in each group are subjected to the aggregation function</a:t>
            </a:r>
          </a:p>
          <a:p>
            <a:pPr lvl="0">
              <a:spcBef>
                <a:spcPts val="0"/>
              </a:spcBef>
              <a:buNone/>
            </a:pPr>
            <a:r>
              <a:t/>
            </a:r>
            <a:endParaRPr/>
          </a:p>
          <a:p>
            <a:pPr lvl="0">
              <a:spcBef>
                <a:spcPts val="0"/>
              </a:spcBef>
              <a:buNone/>
            </a:pPr>
            <a:r>
              <a:rPr lang="en"/>
              <a:t>Example, here we have a data set of tuples</a:t>
            </a:r>
          </a:p>
          <a:p>
            <a:pPr lvl="0" rtl="0">
              <a:spcBef>
                <a:spcPts val="0"/>
              </a:spcBef>
              <a:buNone/>
            </a:pPr>
            <a:r>
              <a:rPr lang="en"/>
              <a:t>We group by the first field of the tuples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sum aggregation adds up all of the values in the second field of each tuple for each group</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task was actually first encountered when we were testing Flink examples and noticed that while the Java version of the classic word count program used an aggregation, the Python version used a group reduce function that performed an equivalent role.</a:t>
            </a:r>
          </a:p>
          <a:p>
            <a:pPr lvl="0">
              <a:spcBef>
                <a:spcPts val="0"/>
              </a:spcBef>
              <a:buNone/>
            </a:pPr>
            <a:r>
              <a:rPr lang="en"/>
              <a:t>We thought it would be a relatively simple way to get acquainted with Flink and the Python API, and to get involved in the community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Turns out aggregations were not as simple as we had hoped.</a:t>
            </a:r>
          </a:p>
          <a:p>
            <a:pPr lvl="0">
              <a:spcBef>
                <a:spcPts val="0"/>
              </a:spcBef>
              <a:buNone/>
            </a:pPr>
            <a:r>
              <a:rPr lang="en"/>
              <a:t>We at first wanted to simply write bindings that deferred to existing Java aggregations.</a:t>
            </a:r>
          </a:p>
          <a:p>
            <a:pPr lvl="0">
              <a:spcBef>
                <a:spcPts val="0"/>
              </a:spcBef>
              <a:buNone/>
            </a:pPr>
            <a:r>
              <a:rPr lang="en"/>
              <a:t>But </a:t>
            </a:r>
            <a:r>
              <a:rPr b="1" lang="en"/>
              <a:t>Java aggregations are type-specific. For example, there was a Sum aggregation for integers, for doubles, etc.</a:t>
            </a:r>
          </a:p>
          <a:p>
            <a:pPr lvl="0">
              <a:spcBef>
                <a:spcPts val="0"/>
              </a:spcBef>
              <a:buNone/>
            </a:pPr>
            <a:r>
              <a:rPr b="1" lang="en"/>
              <a:t>The Python API needs to deal with the fact that Python is dynamic type and Java is static type. So the API converts data into a generic data type: byte arrays</a:t>
            </a:r>
          </a:p>
          <a:p>
            <a:pPr lvl="0">
              <a:spcBef>
                <a:spcPts val="0"/>
              </a:spcBef>
              <a:buNone/>
            </a:pPr>
            <a:r>
              <a:rPr b="1" lang="en"/>
              <a:t>Java aggregations don’t accept byte arrays.</a:t>
            </a:r>
          </a:p>
          <a:p>
            <a:pPr lvl="0">
              <a:spcBef>
                <a:spcPts val="0"/>
              </a:spcBef>
              <a:buNone/>
            </a:pPr>
            <a:r>
              <a:t/>
            </a:r>
            <a:endParaRPr/>
          </a:p>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implemented Python API aggregations on the Python side, making use of the existing Python API group reduce function bindings</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Go over a brief outline of the information covered in the presentation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Zip_with_index adds an index to each item of a data set. It can be used to record and preserve the order of a data set, so we will need it to do our matrix and vector transformations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can’t edit tuples of Python data sent to Java because its in byte array form.</a:t>
            </a:r>
          </a:p>
          <a:p>
            <a:pPr lvl="0" rtl="0">
              <a:spcBef>
                <a:spcPts val="0"/>
              </a:spcBef>
              <a:buNone/>
            </a:pPr>
            <a:r>
              <a:rPr lang="en"/>
              <a:t>We implement this Python-side just like the aggregations.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Iterations were most important for us.</a:t>
            </a:r>
          </a:p>
          <a:p>
            <a:pPr lvl="0">
              <a:spcBef>
                <a:spcPts val="0"/>
              </a:spcBef>
              <a:buNone/>
            </a:pPr>
            <a:r>
              <a:rPr lang="en"/>
              <a:t>r1DL is iterative, and native iteration support was the Flink feature we thought would be most significant for our task.</a:t>
            </a:r>
          </a:p>
          <a:p>
            <a:pPr lvl="0">
              <a:spcBef>
                <a:spcPts val="0"/>
              </a:spcBef>
              <a:buNone/>
            </a:pPr>
            <a:r>
              <a:rPr lang="en"/>
              <a:t>It promised significant gain over Spark</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Iterations need to use the Flink engine and can’t be Python-side making use of existing API features like how we implemented aggregations or zip_with_index</a:t>
            </a:r>
          </a:p>
          <a:p>
            <a:pPr lvl="0">
              <a:spcBef>
                <a:spcPts val="0"/>
              </a:spcBef>
              <a:buNone/>
            </a:pPr>
            <a:r>
              <a:rPr lang="en"/>
              <a:t>We implement bindings that make use of Flink Java iterations, and the program hangs</a:t>
            </a:r>
          </a:p>
          <a:p>
            <a:pPr lvl="0">
              <a:spcBef>
                <a:spcPts val="0"/>
              </a:spcBef>
              <a:buNone/>
            </a:pPr>
            <a:r>
              <a:rPr lang="en"/>
              <a:t>Thanks to Schepler (to audience: remember this name, it becomes important throughout!), we find out there is an internal iterator function that, if it is evaluated after returning false, will hang. This doesn’t occur in normal usage because this function isn’t called after returning false, but the Python API is different from the conventional Java API.</a:t>
            </a:r>
          </a:p>
          <a:p>
            <a:pPr lvl="0">
              <a:spcBef>
                <a:spcPts val="0"/>
              </a:spcBef>
              <a:buNone/>
            </a:pPr>
            <a:r>
              <a:rPr lang="en"/>
              <a:t>This wrapped function will prevent the hanging problem from reoccurring with Python or JVM-based APIs.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solved this issue by wrapping the function to remember if it has returned false to avoid needing to evaluate it again. It seems to work fine now, but appearances are deceiving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send the mailing list a simple script we thought would reproduce the error, but they can’t reproduce the error.</a:t>
            </a:r>
          </a:p>
          <a:p>
            <a:pPr lvl="0" rtl="0">
              <a:spcBef>
                <a:spcPts val="0"/>
              </a:spcBef>
              <a:buNone/>
            </a:pPr>
            <a:r>
              <a:rPr lang="en"/>
              <a:t>This script turns out does not cause the error. The error we got from it was a “ghost” of the actual error, left residually in the communication channels of the Python </a:t>
            </a:r>
            <a:r>
              <a:rPr lang="en"/>
              <a:t>API.</a:t>
            </a:r>
          </a:p>
          <a:p>
            <a:pPr lvl="0">
              <a:spcBef>
                <a:spcPts val="0"/>
              </a:spcBef>
              <a:buNone/>
            </a:pPr>
            <a:r>
              <a:rPr lang="en"/>
              <a:t>Restarting Flink clears any ghosting.</a:t>
            </a:r>
          </a:p>
          <a:p>
            <a:pPr lvl="0">
              <a:spcBef>
                <a:spcPts val="0"/>
              </a:spcBef>
              <a:buNone/>
            </a:pPr>
            <a:r>
              <a:rPr lang="en"/>
              <a:t>Schepler discovers that Flink’s chaining is causing the problem.</a:t>
            </a:r>
          </a:p>
          <a:p>
            <a:pPr lvl="0">
              <a:spcBef>
                <a:spcPts val="0"/>
              </a:spcBef>
              <a:buNone/>
            </a:pPr>
            <a:r>
              <a:rPr lang="en"/>
              <a:t>Chaining is when consecutive transformations are merged to be more efficient.</a:t>
            </a:r>
          </a:p>
          <a:p>
            <a:pPr lvl="0">
              <a:spcBef>
                <a:spcPts val="0"/>
              </a:spcBef>
              <a:buNone/>
            </a:pPr>
            <a:r>
              <a:rPr lang="en"/>
              <a:t>The Python API was trying to chain iterations which aren’t meant to be chained, so chaining was selectively disabled for iterations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Finally, iterations didn’t work when the data set made from iterations was reused.</a:t>
            </a:r>
          </a:p>
          <a:p>
            <a:pPr lvl="0">
              <a:spcBef>
                <a:spcPts val="0"/>
              </a:spcBef>
              <a:buNone/>
            </a:pPr>
            <a:r>
              <a:rPr lang="en"/>
              <a:t>The data channels were conflicting from data set reuse, so we added a random integer to the end of each channel name to prevent collision</a:t>
            </a:r>
          </a:p>
          <a:p>
            <a:pPr lvl="0">
              <a:spcBef>
                <a:spcPts val="0"/>
              </a:spcBef>
              <a:buNone/>
            </a:pPr>
            <a:r>
              <a:rPr lang="en"/>
              <a:t>Iterations now work!</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With Spark Python API, we could directly access data sets that have been collected. We can treat it as a matrix or vector and use numpy methods directly on it.</a:t>
            </a:r>
          </a:p>
          <a:p>
            <a:pPr lvl="0">
              <a:spcBef>
                <a:spcPts val="0"/>
              </a:spcBef>
              <a:buNone/>
            </a:pPr>
            <a:r>
              <a:rPr lang="en"/>
              <a:t>With Flink, we can’t do that. So we have to reimplement the functionality in transformations.</a:t>
            </a:r>
          </a:p>
          <a:p>
            <a:pPr lvl="0">
              <a:spcBef>
                <a:spcPts val="0"/>
              </a:spcBef>
              <a:buNone/>
            </a:pPr>
            <a:r>
              <a:rPr lang="en"/>
              <a:t>Note that the Flink script on the right is much larger than the Spark script.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One of our problems porting r1DL to Flink that proved most interesting and illuminating about the Python API was when our answers were all huge long integers rather than the floating points numbers we had put into it.</a:t>
            </a:r>
          </a:p>
          <a:p>
            <a:pPr lvl="0">
              <a:spcBef>
                <a:spcPts val="0"/>
              </a:spcBef>
              <a:buNone/>
            </a:pPr>
            <a:r>
              <a:rPr lang="en"/>
              <a:t>We were baffled by where this problem was coming from, but we noticed that the long integers were huge and were made up of the same amount of bytes as doubles</a:t>
            </a:r>
          </a:p>
          <a:p>
            <a:pPr lvl="0">
              <a:spcBef>
                <a:spcPts val="0"/>
              </a:spcBef>
              <a:buNone/>
            </a:pPr>
            <a:r>
              <a:rPr lang="en"/>
              <a:t>So packing the integers into byte form and re-interpreting the bytes as floating point numbers gave us the same results as Spark r1DL</a:t>
            </a:r>
          </a:p>
          <a:p>
            <a:pPr lvl="0">
              <a:spcBef>
                <a:spcPts val="0"/>
              </a:spcBef>
              <a:buNone/>
            </a:pPr>
            <a:r>
              <a:rPr lang="en"/>
              <a:t>Turns out:</a:t>
            </a:r>
          </a:p>
          <a:p>
            <a:pPr lvl="0">
              <a:spcBef>
                <a:spcPts val="0"/>
              </a:spcBef>
              <a:buNone/>
            </a:pPr>
            <a:r>
              <a:rPr lang="en"/>
              <a:t>vector v is finalized by filling in empty components with zero values.</a:t>
            </a:r>
          </a:p>
          <a:p>
            <a:pPr lvl="0">
              <a:spcBef>
                <a:spcPts val="0"/>
              </a:spcBef>
              <a:buNone/>
            </a:pPr>
            <a:r>
              <a:rPr b="1" lang="en"/>
              <a:t>We used an integer zero in the source code. Python doesn’t really care about type (dynamic type). However, Java is statically typed.</a:t>
            </a:r>
          </a:p>
          <a:p>
            <a:pPr lvl="0">
              <a:spcBef>
                <a:spcPts val="0"/>
              </a:spcBef>
              <a:buNone/>
            </a:pPr>
            <a:r>
              <a:rPr b="1" lang="en"/>
              <a:t>When the vector with the integer zeroes and some floating point values had to be moved between Python and Java, the API saw the integer zero and thought that the entire value field of the data set was made up of integers.</a:t>
            </a:r>
          </a:p>
          <a:p>
            <a:pPr lvl="0">
              <a:spcBef>
                <a:spcPts val="0"/>
              </a:spcBef>
              <a:buNone/>
            </a:pPr>
            <a:r>
              <a:rPr lang="en"/>
              <a:t>As a result, when the data was deserialized, it was deserialized as a long integer, which worked because long and double have the same amount of bytes.</a:t>
            </a:r>
          </a:p>
          <a:p>
            <a:pPr lvl="0">
              <a:spcBef>
                <a:spcPts val="0"/>
              </a:spcBef>
              <a:buNone/>
            </a:pPr>
            <a:r>
              <a:rPr lang="en"/>
              <a:t>We fixed this by using a floating point zero literal (0.0). So it was two characters that caused a whole lot of confusion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Brief description of what iterative algorithms are and important characteristics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Flink starts out slower, but the two converge as number of elements increases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Flink starts out slower, does that mean its slower?</a:t>
            </a:r>
          </a:p>
          <a:p>
            <a:pPr lvl="0">
              <a:spcBef>
                <a:spcPts val="0"/>
              </a:spcBef>
              <a:buNone/>
            </a:pPr>
            <a:r>
              <a:rPr lang="en"/>
              <a:t>No, our cluster was overloaded because it didn’t have a lot of resources, so both frameworks were limited</a:t>
            </a:r>
          </a:p>
          <a:p>
            <a:pPr lvl="0">
              <a:spcBef>
                <a:spcPts val="0"/>
              </a:spcBef>
              <a:buNone/>
            </a:pPr>
            <a:r>
              <a:rPr lang="en"/>
              <a:t>If we give it more resources we think it will work much better! Flink is converging on Spark for larger data sets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Conclusion: We Implemented features, showed Flink is promising, need to use better clusters, &lt;3 open source communities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Describe what dictionary learning and what rank-1 dictionary learning is and how it’s applied to fMRI</a:t>
            </a:r>
          </a:p>
          <a:p>
            <a:pPr lvl="0">
              <a:spcBef>
                <a:spcPts val="0"/>
              </a:spcBef>
              <a:buNone/>
            </a:pPr>
            <a:r>
              <a:rPr lang="en"/>
              <a:t>Dictionary learning is good for images and fMRI data is images!</a:t>
            </a:r>
          </a:p>
          <a:p>
            <a:pPr lvl="0">
              <a:spcBef>
                <a:spcPts val="0"/>
              </a:spcBef>
              <a:buNone/>
            </a:pPr>
            <a:r>
              <a:rPr lang="en"/>
              <a:t>r1DL is distributed, which means we need a cluster to handle the large data sets we are using</a:t>
            </a:r>
          </a:p>
          <a:p>
            <a:pPr lvl="0">
              <a:spcBef>
                <a:spcPts val="0"/>
              </a:spcBef>
              <a:buNone/>
            </a:pPr>
            <a:r>
              <a:rPr lang="en"/>
              <a:t>Mention what functional networks are briefly?</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latin typeface="Calibri"/>
                <a:ea typeface="Calibri"/>
                <a:cs typeface="Calibri"/>
                <a:sym typeface="Calibri"/>
              </a:rPr>
              <a:t>The methods aim to identify the functional networks signals as well as the loading matrix based on the sparsity in the loading coefficients </a:t>
            </a:r>
          </a:p>
          <a:p>
            <a:pPr lvl="0">
              <a:lnSpc>
                <a:spcPct val="115000"/>
              </a:lnSpc>
              <a:spcBef>
                <a:spcPts val="400"/>
              </a:spcBef>
              <a:buNone/>
            </a:pPr>
            <a:r>
              <a:rPr lang="en" sz="1200">
                <a:latin typeface="Calibri"/>
                <a:ea typeface="Calibri"/>
                <a:cs typeface="Calibri"/>
                <a:sym typeface="Calibri"/>
              </a:rPr>
              <a:t>The spatial and temporal pattern of a sample network decomposed result is shown here. </a:t>
            </a:r>
          </a:p>
          <a:p>
            <a:pPr lvl="0" rtl="0">
              <a:spcBef>
                <a:spcPts val="0"/>
              </a:spcBef>
              <a:buNone/>
            </a:pPr>
            <a:r>
              <a:t/>
            </a:r>
            <a:endParaRPr sz="1200">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latin typeface="Calibri"/>
                <a:ea typeface="Calibri"/>
                <a:cs typeface="Calibri"/>
                <a:sym typeface="Calibri"/>
              </a:rPr>
              <a:t>Compared to the gradient-based dictionary learning algorithms rank-1 dictionary learning algorithm has a few critical advantages:</a:t>
            </a:r>
          </a:p>
          <a:p>
            <a:pPr lvl="0">
              <a:spcBef>
                <a:spcPts val="0"/>
              </a:spcBef>
              <a:buNone/>
            </a:pPr>
            <a:r>
              <a:rPr lang="en" sz="1200">
                <a:latin typeface="Calibri"/>
                <a:ea typeface="Calibri"/>
                <a:cs typeface="Calibri"/>
                <a:sym typeface="Calibri"/>
              </a:rPr>
              <a:t>1) The learning process is a fix-point algorithm by alternating least squares updates, thus avoiding the tuning of the learning rate/step size while also avoiding the slow convergence near the solution;</a:t>
            </a:r>
          </a:p>
          <a:p>
            <a:pPr lvl="0">
              <a:spcBef>
                <a:spcPts val="0"/>
              </a:spcBef>
              <a:buNone/>
            </a:pPr>
            <a:r>
              <a:rPr lang="en" sz="1200">
                <a:latin typeface="Calibri"/>
                <a:ea typeface="Calibri"/>
                <a:cs typeface="Calibri"/>
                <a:sym typeface="Calibri"/>
              </a:rPr>
              <a:t>2) The memory cost of the proposed algorithm is very low because it needs not to maintain the potentially large gradient matrix in the memory. The intermediate results will be discarded after each rank-1 basis is learned and stored, which further reduce the memory cost. </a:t>
            </a:r>
          </a:p>
          <a:p>
            <a:pPr lvl="0" rtl="0">
              <a:spcBef>
                <a:spcPts val="0"/>
              </a:spcBef>
              <a:buNone/>
            </a:pPr>
            <a:r>
              <a:t/>
            </a:r>
            <a:endParaRPr sz="1200">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r1DL diagram</a:t>
            </a:r>
          </a:p>
          <a:p>
            <a:pPr indent="-228600" lvl="0" marL="457200" rtl="0">
              <a:spcBef>
                <a:spcPts val="0"/>
              </a:spcBef>
              <a:buAutoNum type="alphaLcParenBoth"/>
            </a:pPr>
            <a:r>
              <a:rPr lang="en"/>
              <a:t>4D fMRI data</a:t>
            </a:r>
          </a:p>
          <a:p>
            <a:pPr indent="-228600" lvl="0" marL="457200" rtl="0">
              <a:spcBef>
                <a:spcPts val="0"/>
              </a:spcBef>
              <a:buAutoNum type="alphaLcParenBoth"/>
            </a:pPr>
            <a:r>
              <a:rPr lang="en"/>
              <a:t>2D S matrix from 4D data</a:t>
            </a:r>
          </a:p>
          <a:p>
            <a:pPr indent="-228600" lvl="0" marL="457200">
              <a:spcBef>
                <a:spcPts val="0"/>
              </a:spcBef>
              <a:buAutoNum type="alphaLcParenBoth"/>
            </a:pPr>
            <a:r>
              <a:rPr lang="en"/>
              <a:t>Spatial (v) and temporal (u) patterns of decomposed functional networks from S using r1DL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400"/>
              </a:spcBef>
              <a:buNone/>
            </a:pPr>
            <a:r>
              <a:rPr b="1" lang="en" sz="1200">
                <a:latin typeface="Calibri"/>
                <a:ea typeface="Calibri"/>
                <a:cs typeface="Calibri"/>
                <a:sym typeface="Calibri"/>
              </a:rPr>
              <a:t>Spark is a high performance distributed compute engine for large-scale data processing. It is similar to MapReduce, but has several distinct advantages </a:t>
            </a:r>
            <a:r>
              <a:rPr lang="en" sz="1200">
                <a:latin typeface="Calibri"/>
                <a:ea typeface="Calibri"/>
                <a:cs typeface="Calibri"/>
                <a:sym typeface="Calibri"/>
              </a:rPr>
              <a:t>that make it ideal for the deployment of large-scale analytics frameworks. First, its basic abstraction for distributed data, the </a:t>
            </a:r>
            <a:r>
              <a:rPr b="1" lang="en" sz="1200">
                <a:latin typeface="Calibri"/>
                <a:ea typeface="Calibri"/>
                <a:cs typeface="Calibri"/>
                <a:sym typeface="Calibri"/>
              </a:rPr>
              <a:t>resilient distributed dataset (RDD</a:t>
            </a:r>
            <a:r>
              <a:rPr lang="en" sz="1200">
                <a:latin typeface="Calibri"/>
                <a:ea typeface="Calibri"/>
                <a:cs typeface="Calibri"/>
                <a:sym typeface="Calibri"/>
              </a:rPr>
              <a:t>) [27], combines robust fault-tolerance with highly efficient data layout strategies. RDDs track their computation lineage as a directed acyclic graph; therefore, if a segment is lost, it can be easily recomputed from the lineage. These lineages can be optimized on-the-fly to minimize the overhead of the prescribed computations. Second, </a:t>
            </a:r>
            <a:r>
              <a:rPr b="1" lang="en" sz="1200">
                <a:latin typeface="Calibri"/>
                <a:ea typeface="Calibri"/>
                <a:cs typeface="Calibri"/>
                <a:sym typeface="Calibri"/>
              </a:rPr>
              <a:t>all operations in Spark are performed in-memory, thus significantly improving throughput of data pipelines. This is a departure from Hadoop MapReduce, in which data are serialized to disk in between map and reduce steps. Third, the Spark compute engine is much more generalizable than MapReduce, and can efficiently support highly diverse workloads. </a:t>
            </a:r>
            <a:r>
              <a:rPr lang="en" sz="1200">
                <a:latin typeface="Calibri"/>
                <a:ea typeface="Calibri"/>
                <a:cs typeface="Calibri"/>
                <a:sym typeface="Calibri"/>
              </a:rPr>
              <a:t>While Spark supports the map and reduce primitives from Hadoop MapReduce, it also supports graph processing [10] and streaming [28] APIs on the same compute engine, in addition to numerous functional primitives beyond map and reduce. This structural flexibility is crucial to the efficient implementation of a wide variety of distributed algorithms. </a:t>
            </a:r>
            <a:br>
              <a:rPr lang="en"/>
            </a:br>
            <a:br>
              <a:rPr lang="en"/>
            </a:br>
            <a:r>
              <a:rPr lang="en"/>
              <a:t>Spark isn’t good for iterations because it does not support them natively</a:t>
            </a:r>
          </a:p>
          <a:p>
            <a:pPr lvl="0">
              <a:spcBef>
                <a:spcPts val="0"/>
              </a:spcBef>
              <a:buNone/>
            </a:pPr>
            <a:r>
              <a:rPr lang="en"/>
              <a:t>You have to repeatedly schedule the step function and check in your own code for the termination criterion.</a:t>
            </a:r>
          </a:p>
          <a:p>
            <a:pPr lvl="0">
              <a:spcBef>
                <a:spcPts val="0"/>
              </a:spcBef>
              <a:buNone/>
            </a:pPr>
            <a:r>
              <a:rPr lang="en"/>
              <a:t>More overhead = bad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Flink is good for iterations because it supports them natively</a:t>
            </a:r>
          </a:p>
          <a:p>
            <a:pPr lvl="0">
              <a:spcBef>
                <a:spcPts val="0"/>
              </a:spcBef>
              <a:buNone/>
            </a:pPr>
            <a:r>
              <a:rPr lang="en"/>
              <a:t>You tell Flink these are the transformations to repeatedly apply and this is how to check the termination criterion, and it handles it for you. Less overhead and better performance, at least in theory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3">
    <p:bg>
      <p:bgPr>
        <a:solidFill>
          <a:srgbClr val="FFFFFF"/>
        </a:solidFill>
      </p:bgPr>
    </p:bg>
    <p:spTree>
      <p:nvGrpSpPr>
        <p:cNvPr id="63" name="Shape 63"/>
        <p:cNvGrpSpPr/>
        <p:nvPr/>
      </p:nvGrpSpPr>
      <p:grpSpPr>
        <a:xfrm>
          <a:off x="0" y="0"/>
          <a:ext cx="0" cy="0"/>
          <a:chOff x="0" y="0"/>
          <a:chExt cx="0" cy="0"/>
        </a:xfrm>
      </p:grpSpPr>
      <p:sp>
        <p:nvSpPr>
          <p:cNvPr id="64" name="Shape 64"/>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0" y="4665575"/>
            <a:ext cx="9144000" cy="477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type="title"/>
          </p:nvPr>
        </p:nvSpPr>
        <p:spPr>
          <a:xfrm>
            <a:off x="349300" y="334525"/>
            <a:ext cx="7407000" cy="981000"/>
          </a:xfrm>
          <a:prstGeom prst="rect">
            <a:avLst/>
          </a:prstGeom>
          <a:noFill/>
        </p:spPr>
        <p:txBody>
          <a:bodyPr anchorCtr="0" anchor="t" bIns="91425" lIns="91425" rIns="91425" tIns="91425"/>
          <a:lstStyle>
            <a:lvl1pPr lvl="0" algn="l">
              <a:lnSpc>
                <a:spcPct val="100000"/>
              </a:lnSpc>
              <a:spcBef>
                <a:spcPts val="0"/>
              </a:spcBef>
              <a:spcAft>
                <a:spcPts val="0"/>
              </a:spcAft>
              <a:buClr>
                <a:schemeClr val="dk1"/>
              </a:buClr>
              <a:buSzPct val="100000"/>
              <a:buNone/>
              <a:defRPr b="1" sz="3200">
                <a:solidFill>
                  <a:schemeClr val="dk1"/>
                </a:solidFill>
              </a:defRPr>
            </a:lvl1pPr>
            <a:lvl2pPr lvl="1" algn="l">
              <a:lnSpc>
                <a:spcPct val="100000"/>
              </a:lnSpc>
              <a:spcBef>
                <a:spcPts val="0"/>
              </a:spcBef>
              <a:spcAft>
                <a:spcPts val="0"/>
              </a:spcAft>
              <a:buClr>
                <a:schemeClr val="dk1"/>
              </a:buClr>
              <a:buSzPct val="100000"/>
              <a:buNone/>
              <a:defRPr b="1" sz="3200">
                <a:solidFill>
                  <a:schemeClr val="dk1"/>
                </a:solidFill>
              </a:defRPr>
            </a:lvl2pPr>
            <a:lvl3pPr lvl="2" algn="l">
              <a:lnSpc>
                <a:spcPct val="100000"/>
              </a:lnSpc>
              <a:spcBef>
                <a:spcPts val="0"/>
              </a:spcBef>
              <a:spcAft>
                <a:spcPts val="0"/>
              </a:spcAft>
              <a:buClr>
                <a:schemeClr val="dk1"/>
              </a:buClr>
              <a:buSzPct val="100000"/>
              <a:buNone/>
              <a:defRPr b="1" sz="3200">
                <a:solidFill>
                  <a:schemeClr val="dk1"/>
                </a:solidFill>
              </a:defRPr>
            </a:lvl3pPr>
            <a:lvl4pPr lvl="3" algn="l">
              <a:lnSpc>
                <a:spcPct val="100000"/>
              </a:lnSpc>
              <a:spcBef>
                <a:spcPts val="0"/>
              </a:spcBef>
              <a:spcAft>
                <a:spcPts val="0"/>
              </a:spcAft>
              <a:buClr>
                <a:schemeClr val="dk1"/>
              </a:buClr>
              <a:buSzPct val="100000"/>
              <a:buNone/>
              <a:defRPr b="1" sz="3200">
                <a:solidFill>
                  <a:schemeClr val="dk1"/>
                </a:solidFill>
              </a:defRPr>
            </a:lvl4pPr>
            <a:lvl5pPr lvl="4" algn="l">
              <a:lnSpc>
                <a:spcPct val="100000"/>
              </a:lnSpc>
              <a:spcBef>
                <a:spcPts val="0"/>
              </a:spcBef>
              <a:spcAft>
                <a:spcPts val="0"/>
              </a:spcAft>
              <a:buClr>
                <a:schemeClr val="dk1"/>
              </a:buClr>
              <a:buSzPct val="100000"/>
              <a:buNone/>
              <a:defRPr b="1" sz="3200">
                <a:solidFill>
                  <a:schemeClr val="dk1"/>
                </a:solidFill>
              </a:defRPr>
            </a:lvl5pPr>
            <a:lvl6pPr lvl="5" algn="l">
              <a:lnSpc>
                <a:spcPct val="100000"/>
              </a:lnSpc>
              <a:spcBef>
                <a:spcPts val="0"/>
              </a:spcBef>
              <a:spcAft>
                <a:spcPts val="0"/>
              </a:spcAft>
              <a:buClr>
                <a:schemeClr val="dk1"/>
              </a:buClr>
              <a:buSzPct val="100000"/>
              <a:buNone/>
              <a:defRPr b="1" sz="3200">
                <a:solidFill>
                  <a:schemeClr val="dk1"/>
                </a:solidFill>
              </a:defRPr>
            </a:lvl6pPr>
            <a:lvl7pPr lvl="6" algn="l">
              <a:lnSpc>
                <a:spcPct val="100000"/>
              </a:lnSpc>
              <a:spcBef>
                <a:spcPts val="0"/>
              </a:spcBef>
              <a:spcAft>
                <a:spcPts val="0"/>
              </a:spcAft>
              <a:buClr>
                <a:schemeClr val="dk1"/>
              </a:buClr>
              <a:buSzPct val="100000"/>
              <a:buNone/>
              <a:defRPr b="1" sz="3200">
                <a:solidFill>
                  <a:schemeClr val="dk1"/>
                </a:solidFill>
              </a:defRPr>
            </a:lvl7pPr>
            <a:lvl8pPr lvl="7" algn="l">
              <a:lnSpc>
                <a:spcPct val="100000"/>
              </a:lnSpc>
              <a:spcBef>
                <a:spcPts val="0"/>
              </a:spcBef>
              <a:spcAft>
                <a:spcPts val="0"/>
              </a:spcAft>
              <a:buClr>
                <a:schemeClr val="dk1"/>
              </a:buClr>
              <a:buSzPct val="100000"/>
              <a:buNone/>
              <a:defRPr b="1" sz="3200">
                <a:solidFill>
                  <a:schemeClr val="dk1"/>
                </a:solidFill>
              </a:defRPr>
            </a:lvl8pPr>
            <a:lvl9pPr lvl="8" algn="l">
              <a:lnSpc>
                <a:spcPct val="100000"/>
              </a:lnSpc>
              <a:spcBef>
                <a:spcPts val="0"/>
              </a:spcBef>
              <a:spcAft>
                <a:spcPts val="0"/>
              </a:spcAft>
              <a:buClr>
                <a:schemeClr val="dk1"/>
              </a:buClr>
              <a:buSzPct val="100000"/>
              <a:buNone/>
              <a:defRPr b="1" sz="3200">
                <a:solidFill>
                  <a:schemeClr val="dk1"/>
                </a:solidFill>
              </a:defRPr>
            </a:lvl9pPr>
          </a:lstStyle>
          <a:p/>
        </p:txBody>
      </p:sp>
      <p:sp>
        <p:nvSpPr>
          <p:cNvPr id="67" name="Shape 67"/>
          <p:cNvSpPr txBox="1"/>
          <p:nvPr>
            <p:ph idx="1" type="body"/>
          </p:nvPr>
        </p:nvSpPr>
        <p:spPr>
          <a:xfrm>
            <a:off x="4692950" y="1439525"/>
            <a:ext cx="4136400" cy="28803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68" name="Shape 68"/>
          <p:cNvSpPr txBox="1"/>
          <p:nvPr>
            <p:ph idx="2" type="body"/>
          </p:nvPr>
        </p:nvSpPr>
        <p:spPr>
          <a:xfrm>
            <a:off x="349200" y="1439525"/>
            <a:ext cx="4136400" cy="28803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69" name="Shape 69"/>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FFFFF"/>
        </a:solidFill>
      </p:bgPr>
    </p:bg>
    <p:spTree>
      <p:nvGrpSpPr>
        <p:cNvPr id="70" name="Shape 70"/>
        <p:cNvGrpSpPr/>
        <p:nvPr/>
      </p:nvGrpSpPr>
      <p:grpSpPr>
        <a:xfrm>
          <a:off x="0" y="0"/>
          <a:ext cx="0" cy="0"/>
          <a:chOff x="0" y="0"/>
          <a:chExt cx="0" cy="0"/>
        </a:xfrm>
      </p:grpSpPr>
      <p:sp>
        <p:nvSpPr>
          <p:cNvPr id="71" name="Shape 71"/>
          <p:cNvSpPr/>
          <p:nvPr/>
        </p:nvSpPr>
        <p:spPr>
          <a:xfrm>
            <a:off x="0" y="0"/>
            <a:ext cx="9144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72" name="Shape 72"/>
          <p:cNvSpPr txBox="1"/>
          <p:nvPr>
            <p:ph type="title"/>
          </p:nvPr>
        </p:nvSpPr>
        <p:spPr>
          <a:xfrm>
            <a:off x="339575" y="851900"/>
            <a:ext cx="4756200" cy="3420600"/>
          </a:xfrm>
          <a:prstGeom prst="rect">
            <a:avLst/>
          </a:prstGeom>
          <a:noFill/>
        </p:spPr>
        <p:txBody>
          <a:bodyPr anchorCtr="0" anchor="ctr" bIns="91425" lIns="91425" rIns="91425" tIns="91425"/>
          <a:lstStyle>
            <a:lvl1pPr lvl="0" algn="l">
              <a:lnSpc>
                <a:spcPct val="100000"/>
              </a:lnSpc>
              <a:spcBef>
                <a:spcPts val="0"/>
              </a:spcBef>
              <a:spcAft>
                <a:spcPts val="0"/>
              </a:spcAft>
              <a:buClr>
                <a:schemeClr val="lt1"/>
              </a:buClr>
              <a:buSzPct val="100000"/>
              <a:buNone/>
              <a:defRPr b="1" sz="3600">
                <a:solidFill>
                  <a:schemeClr val="lt1"/>
                </a:solidFill>
              </a:defRPr>
            </a:lvl1pPr>
            <a:lvl2pPr lvl="1" algn="l">
              <a:lnSpc>
                <a:spcPct val="100000"/>
              </a:lnSpc>
              <a:spcBef>
                <a:spcPts val="0"/>
              </a:spcBef>
              <a:spcAft>
                <a:spcPts val="0"/>
              </a:spcAft>
              <a:buClr>
                <a:schemeClr val="lt1"/>
              </a:buClr>
              <a:buSzPct val="100000"/>
              <a:buNone/>
              <a:defRPr b="1" sz="3600">
                <a:solidFill>
                  <a:schemeClr val="lt1"/>
                </a:solidFill>
              </a:defRPr>
            </a:lvl2pPr>
            <a:lvl3pPr lvl="2" algn="l">
              <a:lnSpc>
                <a:spcPct val="100000"/>
              </a:lnSpc>
              <a:spcBef>
                <a:spcPts val="0"/>
              </a:spcBef>
              <a:spcAft>
                <a:spcPts val="0"/>
              </a:spcAft>
              <a:buClr>
                <a:schemeClr val="lt1"/>
              </a:buClr>
              <a:buSzPct val="100000"/>
              <a:buNone/>
              <a:defRPr b="1" sz="3600">
                <a:solidFill>
                  <a:schemeClr val="lt1"/>
                </a:solidFill>
              </a:defRPr>
            </a:lvl3pPr>
            <a:lvl4pPr lvl="3" algn="l">
              <a:lnSpc>
                <a:spcPct val="100000"/>
              </a:lnSpc>
              <a:spcBef>
                <a:spcPts val="0"/>
              </a:spcBef>
              <a:spcAft>
                <a:spcPts val="0"/>
              </a:spcAft>
              <a:buClr>
                <a:schemeClr val="lt1"/>
              </a:buClr>
              <a:buSzPct val="100000"/>
              <a:buNone/>
              <a:defRPr b="1" sz="3600">
                <a:solidFill>
                  <a:schemeClr val="lt1"/>
                </a:solidFill>
              </a:defRPr>
            </a:lvl4pPr>
            <a:lvl5pPr lvl="4" algn="l">
              <a:lnSpc>
                <a:spcPct val="100000"/>
              </a:lnSpc>
              <a:spcBef>
                <a:spcPts val="0"/>
              </a:spcBef>
              <a:spcAft>
                <a:spcPts val="0"/>
              </a:spcAft>
              <a:buClr>
                <a:schemeClr val="lt1"/>
              </a:buClr>
              <a:buSzPct val="100000"/>
              <a:buNone/>
              <a:defRPr b="1" sz="3600">
                <a:solidFill>
                  <a:schemeClr val="lt1"/>
                </a:solidFill>
              </a:defRPr>
            </a:lvl5pPr>
            <a:lvl6pPr lvl="5" algn="l">
              <a:lnSpc>
                <a:spcPct val="100000"/>
              </a:lnSpc>
              <a:spcBef>
                <a:spcPts val="0"/>
              </a:spcBef>
              <a:spcAft>
                <a:spcPts val="0"/>
              </a:spcAft>
              <a:buClr>
                <a:schemeClr val="lt1"/>
              </a:buClr>
              <a:buSzPct val="100000"/>
              <a:buNone/>
              <a:defRPr b="1" sz="3600">
                <a:solidFill>
                  <a:schemeClr val="lt1"/>
                </a:solidFill>
              </a:defRPr>
            </a:lvl6pPr>
            <a:lvl7pPr lvl="6" algn="l">
              <a:lnSpc>
                <a:spcPct val="100000"/>
              </a:lnSpc>
              <a:spcBef>
                <a:spcPts val="0"/>
              </a:spcBef>
              <a:spcAft>
                <a:spcPts val="0"/>
              </a:spcAft>
              <a:buClr>
                <a:schemeClr val="lt1"/>
              </a:buClr>
              <a:buSzPct val="100000"/>
              <a:buNone/>
              <a:defRPr b="1" sz="3600">
                <a:solidFill>
                  <a:schemeClr val="lt1"/>
                </a:solidFill>
              </a:defRPr>
            </a:lvl7pPr>
            <a:lvl8pPr lvl="7" algn="l">
              <a:lnSpc>
                <a:spcPct val="100000"/>
              </a:lnSpc>
              <a:spcBef>
                <a:spcPts val="0"/>
              </a:spcBef>
              <a:spcAft>
                <a:spcPts val="0"/>
              </a:spcAft>
              <a:buClr>
                <a:schemeClr val="lt1"/>
              </a:buClr>
              <a:buSzPct val="100000"/>
              <a:buNone/>
              <a:defRPr b="1" sz="3600">
                <a:solidFill>
                  <a:schemeClr val="lt1"/>
                </a:solidFill>
              </a:defRPr>
            </a:lvl8pPr>
            <a:lvl9pPr lvl="8" algn="l">
              <a:lnSpc>
                <a:spcPct val="100000"/>
              </a:lnSpc>
              <a:spcBef>
                <a:spcPts val="0"/>
              </a:spcBef>
              <a:spcAft>
                <a:spcPts val="0"/>
              </a:spcAft>
              <a:buClr>
                <a:schemeClr val="lt1"/>
              </a:buClr>
              <a:buSzPct val="100000"/>
              <a:buNone/>
              <a:defRPr b="1" sz="3600">
                <a:solidFill>
                  <a:schemeClr val="lt1"/>
                </a:solidFill>
              </a:defRPr>
            </a:lvl9pPr>
          </a:lstStyle>
          <a:p/>
        </p:txBody>
      </p:sp>
      <p:sp>
        <p:nvSpPr>
          <p:cNvPr id="73" name="Shape 7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2.png"/><Relationship Id="rId4"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0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ctrTitle"/>
          </p:nvPr>
        </p:nvSpPr>
        <p:spPr>
          <a:xfrm>
            <a:off x="390525" y="2276475"/>
            <a:ext cx="8222100" cy="933600"/>
          </a:xfrm>
          <a:prstGeom prst="rect">
            <a:avLst/>
          </a:prstGeom>
        </p:spPr>
        <p:txBody>
          <a:bodyPr anchorCtr="0" anchor="b" bIns="91425" lIns="91425" rIns="91425" tIns="91425">
            <a:noAutofit/>
          </a:bodyPr>
          <a:lstStyle/>
          <a:p>
            <a:pPr lvl="0">
              <a:spcBef>
                <a:spcPts val="0"/>
              </a:spcBef>
              <a:buNone/>
            </a:pPr>
            <a:r>
              <a:rPr lang="en"/>
              <a:t>Implementing Dictionary Learning in Apache Flink</a:t>
            </a:r>
          </a:p>
          <a:p>
            <a:pPr lvl="0" rtl="0">
              <a:spcBef>
                <a:spcPts val="0"/>
              </a:spcBef>
              <a:buNone/>
            </a:pPr>
            <a:br>
              <a:rPr lang="en" sz="3000"/>
            </a:br>
            <a:r>
              <a:rPr lang="en" sz="3000"/>
              <a:t>or: How I Learned to Relax and Love Iterations</a:t>
            </a:r>
          </a:p>
        </p:txBody>
      </p:sp>
      <p:sp>
        <p:nvSpPr>
          <p:cNvPr id="79" name="Shape 79"/>
          <p:cNvSpPr txBox="1"/>
          <p:nvPr>
            <p:ph idx="1" type="subTitle"/>
          </p:nvPr>
        </p:nvSpPr>
        <p:spPr>
          <a:xfrm>
            <a:off x="197650" y="3210080"/>
            <a:ext cx="8222100" cy="432900"/>
          </a:xfrm>
          <a:prstGeom prst="rect">
            <a:avLst/>
          </a:prstGeom>
        </p:spPr>
        <p:txBody>
          <a:bodyPr anchorCtr="0" anchor="t" bIns="91425" lIns="91425" rIns="91425" tIns="91425">
            <a:noAutofit/>
          </a:bodyPr>
          <a:lstStyle/>
          <a:p>
            <a:pPr lvl="0" rtl="0">
              <a:spcBef>
                <a:spcPts val="0"/>
              </a:spcBef>
              <a:buNone/>
            </a:pPr>
            <a:r>
              <a:rPr lang="en"/>
              <a:t>Geoffrey Mon, Milad Makkie, Xiang L</a:t>
            </a:r>
            <a:r>
              <a:rPr lang="en"/>
              <a:t>i, </a:t>
            </a:r>
            <a:r>
              <a:rPr lang="en"/>
              <a:t>Tianming Liu, and Shannon Quinn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49300" y="334525"/>
            <a:ext cx="7407000" cy="981000"/>
          </a:xfrm>
          <a:prstGeom prst="rect">
            <a:avLst/>
          </a:prstGeom>
        </p:spPr>
        <p:txBody>
          <a:bodyPr anchorCtr="0" anchor="t" bIns="91425" lIns="91425" rIns="91425" tIns="91425">
            <a:noAutofit/>
          </a:bodyPr>
          <a:lstStyle/>
          <a:p>
            <a:pPr lvl="0">
              <a:spcBef>
                <a:spcPts val="0"/>
              </a:spcBef>
              <a:buNone/>
            </a:pPr>
            <a:r>
              <a:rPr lang="en"/>
              <a:t>Flink vs. Spark Overview</a:t>
            </a:r>
          </a:p>
        </p:txBody>
      </p:sp>
      <p:sp>
        <p:nvSpPr>
          <p:cNvPr id="134" name="Shape 134"/>
          <p:cNvSpPr txBox="1"/>
          <p:nvPr>
            <p:ph idx="1" type="body"/>
          </p:nvPr>
        </p:nvSpPr>
        <p:spPr>
          <a:xfrm>
            <a:off x="4692950" y="1439525"/>
            <a:ext cx="4136400" cy="2880300"/>
          </a:xfrm>
          <a:prstGeom prst="rect">
            <a:avLst/>
          </a:prstGeom>
        </p:spPr>
        <p:txBody>
          <a:bodyPr anchorCtr="0" anchor="t" bIns="91425" lIns="91425" rIns="91425" tIns="91425">
            <a:noAutofit/>
          </a:bodyPr>
          <a:lstStyle/>
          <a:p>
            <a:pPr lvl="0" rtl="0">
              <a:spcBef>
                <a:spcPts val="0"/>
              </a:spcBef>
              <a:buNone/>
            </a:pPr>
            <a:r>
              <a:rPr b="1" lang="en" sz="1800"/>
              <a:t>Spark</a:t>
            </a:r>
          </a:p>
          <a:p>
            <a:pPr indent="-228600" lvl="0" marL="457200" rtl="0">
              <a:spcBef>
                <a:spcPts val="0"/>
              </a:spcBef>
            </a:pPr>
            <a:r>
              <a:rPr lang="en"/>
              <a:t>Everything is a batch job</a:t>
            </a:r>
          </a:p>
          <a:p>
            <a:pPr indent="-228600" lvl="0" marL="457200" rtl="0">
              <a:spcBef>
                <a:spcPts val="0"/>
              </a:spcBef>
            </a:pPr>
            <a:r>
              <a:rPr lang="en"/>
              <a:t>Doesn’t optimize</a:t>
            </a:r>
          </a:p>
          <a:p>
            <a:pPr indent="-228600" lvl="0" marL="457200" rtl="0">
              <a:spcBef>
                <a:spcPts val="0"/>
              </a:spcBef>
            </a:pPr>
            <a:r>
              <a:rPr lang="en"/>
              <a:t>Some high-level eager executed primitives</a:t>
            </a:r>
          </a:p>
          <a:p>
            <a:pPr indent="-228600" lvl="0" marL="457200">
              <a:spcBef>
                <a:spcPts val="0"/>
              </a:spcBef>
            </a:pPr>
            <a:r>
              <a:rPr b="1" lang="en"/>
              <a:t>Non-native iterations</a:t>
            </a:r>
          </a:p>
        </p:txBody>
      </p:sp>
      <p:sp>
        <p:nvSpPr>
          <p:cNvPr id="135" name="Shape 135"/>
          <p:cNvSpPr txBox="1"/>
          <p:nvPr>
            <p:ph idx="2" type="body"/>
          </p:nvPr>
        </p:nvSpPr>
        <p:spPr>
          <a:xfrm>
            <a:off x="349200" y="1439525"/>
            <a:ext cx="4136400" cy="2880300"/>
          </a:xfrm>
          <a:prstGeom prst="rect">
            <a:avLst/>
          </a:prstGeom>
        </p:spPr>
        <p:txBody>
          <a:bodyPr anchorCtr="0" anchor="t" bIns="91425" lIns="91425" rIns="91425" tIns="91425">
            <a:noAutofit/>
          </a:bodyPr>
          <a:lstStyle/>
          <a:p>
            <a:pPr lvl="0" rtl="0">
              <a:spcBef>
                <a:spcPts val="0"/>
              </a:spcBef>
              <a:buNone/>
            </a:pPr>
            <a:r>
              <a:rPr b="1" lang="en" sz="1800"/>
              <a:t>Flink</a:t>
            </a:r>
          </a:p>
          <a:p>
            <a:pPr indent="-228600" lvl="0" marL="457200" rtl="0">
              <a:spcBef>
                <a:spcPts val="0"/>
              </a:spcBef>
            </a:pPr>
            <a:r>
              <a:rPr lang="en"/>
              <a:t>Everything is a streaming job</a:t>
            </a:r>
          </a:p>
          <a:p>
            <a:pPr indent="-228600" lvl="0" marL="457200" rtl="0">
              <a:spcBef>
                <a:spcPts val="0"/>
              </a:spcBef>
            </a:pPr>
            <a:r>
              <a:rPr lang="en"/>
              <a:t>Optimizes transformations</a:t>
            </a:r>
          </a:p>
          <a:p>
            <a:pPr indent="-228600" lvl="0" marL="457200" rtl="0">
              <a:spcBef>
                <a:spcPts val="0"/>
              </a:spcBef>
            </a:pPr>
            <a:r>
              <a:rPr lang="en"/>
              <a:t>Lazy execution for all primitives</a:t>
            </a:r>
            <a:br>
              <a:rPr lang="en"/>
            </a:br>
          </a:p>
          <a:p>
            <a:pPr indent="-228600" lvl="0" marL="457200">
              <a:spcBef>
                <a:spcPts val="0"/>
              </a:spcBef>
            </a:pPr>
            <a:r>
              <a:rPr b="1" lang="en"/>
              <a:t>Native iteration support</a:t>
            </a:r>
          </a:p>
        </p:txBody>
      </p:sp>
      <p:pic>
        <p:nvPicPr>
          <p:cNvPr id="136" name="Shape 136"/>
          <p:cNvPicPr preferRelativeResize="0"/>
          <p:nvPr/>
        </p:nvPicPr>
        <p:blipFill>
          <a:blip r:embed="rId3">
            <a:alphaModFix/>
          </a:blip>
          <a:stretch>
            <a:fillRect/>
          </a:stretch>
        </p:blipFill>
        <p:spPr>
          <a:xfrm>
            <a:off x="5846750" y="3519725"/>
            <a:ext cx="1828800" cy="952500"/>
          </a:xfrm>
          <a:prstGeom prst="rect">
            <a:avLst/>
          </a:prstGeom>
          <a:noFill/>
          <a:ln>
            <a:noFill/>
          </a:ln>
        </p:spPr>
      </p:pic>
      <p:pic>
        <p:nvPicPr>
          <p:cNvPr id="137" name="Shape 137"/>
          <p:cNvPicPr preferRelativeResize="0"/>
          <p:nvPr/>
        </p:nvPicPr>
        <p:blipFill>
          <a:blip r:embed="rId4">
            <a:alphaModFix/>
          </a:blip>
          <a:stretch>
            <a:fillRect/>
          </a:stretch>
        </p:blipFill>
        <p:spPr>
          <a:xfrm>
            <a:off x="1464900" y="3505425"/>
            <a:ext cx="1905000" cy="98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Python API</a:t>
            </a:r>
          </a:p>
        </p:txBody>
      </p:sp>
      <p:sp>
        <p:nvSpPr>
          <p:cNvPr id="143" name="Shape 143"/>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r1DL used the Spark Python API</a:t>
            </a:r>
          </a:p>
          <a:p>
            <a:pPr indent="-228600" lvl="0" marL="457200" rtl="0">
              <a:spcBef>
                <a:spcPts val="0"/>
              </a:spcBef>
            </a:pPr>
            <a:r>
              <a:rPr lang="en"/>
              <a:t>What about the Flink Python API?</a:t>
            </a:r>
          </a:p>
          <a:p>
            <a:pPr indent="-228600" lvl="0" marL="457200" rtl="0">
              <a:spcBef>
                <a:spcPts val="0"/>
              </a:spcBef>
            </a:pPr>
            <a:r>
              <a:rPr lang="en"/>
              <a:t>Young (~21-month old feature)</a:t>
            </a:r>
          </a:p>
          <a:p>
            <a:pPr indent="-228600" lvl="0" marL="457200" rtl="0">
              <a:spcBef>
                <a:spcPts val="0"/>
              </a:spcBef>
            </a:pPr>
            <a:r>
              <a:rPr lang="en"/>
              <a:t>Python bindings implemented separately from JVM-based Flink core</a:t>
            </a:r>
          </a:p>
          <a:p>
            <a:pPr indent="-228600" lvl="1" marL="914400" rtl="0">
              <a:spcBef>
                <a:spcPts val="0"/>
              </a:spcBef>
            </a:pPr>
            <a:r>
              <a:rPr lang="en"/>
              <a:t>Uses serial data channels to communicate data and transformations between Python API and JVM core</a:t>
            </a:r>
          </a:p>
          <a:p>
            <a:pPr indent="-228600" lvl="0" marL="457200" rtl="0">
              <a:spcBef>
                <a:spcPts val="0"/>
              </a:spcBef>
            </a:pPr>
            <a:r>
              <a:rPr lang="en"/>
              <a:t>Lacks features we need because of age and design</a:t>
            </a:r>
          </a:p>
          <a:p>
            <a:pPr indent="-228600" lvl="1" marL="914400" rtl="0">
              <a:spcBef>
                <a:spcPts val="0"/>
              </a:spcBef>
            </a:pPr>
            <a:r>
              <a:rPr lang="en"/>
              <a:t>...especially access to native iterations!</a:t>
            </a:r>
          </a:p>
          <a:p>
            <a:pPr indent="-228600" lvl="1" marL="914400">
              <a:spcBef>
                <a:spcPts val="0"/>
              </a:spcBef>
            </a:pPr>
            <a:r>
              <a:rPr lang="en"/>
              <a:t>But not a problem, because...</a:t>
            </a:r>
          </a:p>
        </p:txBody>
      </p:sp>
      <p:grpSp>
        <p:nvGrpSpPr>
          <p:cNvPr id="144" name="Shape 144"/>
          <p:cNvGrpSpPr/>
          <p:nvPr/>
        </p:nvGrpSpPr>
        <p:grpSpPr>
          <a:xfrm>
            <a:off x="4592138" y="310399"/>
            <a:ext cx="4101849" cy="1085228"/>
            <a:chOff x="3222038" y="342799"/>
            <a:chExt cx="4101849" cy="1085228"/>
          </a:xfrm>
        </p:grpSpPr>
        <p:pic>
          <p:nvPicPr>
            <p:cNvPr id="145" name="Shape 145"/>
            <p:cNvPicPr preferRelativeResize="0"/>
            <p:nvPr/>
          </p:nvPicPr>
          <p:blipFill rotWithShape="1">
            <a:blip r:embed="rId3">
              <a:alphaModFix/>
            </a:blip>
            <a:srcRect b="32175" l="0" r="0" t="0"/>
            <a:stretch/>
          </p:blipFill>
          <p:spPr>
            <a:xfrm>
              <a:off x="3222038" y="342799"/>
              <a:ext cx="1216761" cy="825249"/>
            </a:xfrm>
            <a:prstGeom prst="rect">
              <a:avLst/>
            </a:prstGeom>
            <a:noFill/>
            <a:ln>
              <a:noFill/>
            </a:ln>
          </p:spPr>
        </p:pic>
        <p:pic>
          <p:nvPicPr>
            <p:cNvPr id="146" name="Shape 146"/>
            <p:cNvPicPr preferRelativeResize="0"/>
            <p:nvPr/>
          </p:nvPicPr>
          <p:blipFill rotWithShape="1">
            <a:blip r:embed="rId4">
              <a:alphaModFix/>
            </a:blip>
            <a:srcRect b="13985" l="0" r="73126" t="0"/>
            <a:stretch/>
          </p:blipFill>
          <p:spPr>
            <a:xfrm>
              <a:off x="6701300" y="576475"/>
              <a:ext cx="622588" cy="591574"/>
            </a:xfrm>
            <a:prstGeom prst="rect">
              <a:avLst/>
            </a:prstGeom>
            <a:noFill/>
            <a:ln>
              <a:noFill/>
            </a:ln>
          </p:spPr>
        </p:pic>
        <p:pic>
          <p:nvPicPr>
            <p:cNvPr id="147" name="Shape 147"/>
            <p:cNvPicPr preferRelativeResize="0"/>
            <p:nvPr/>
          </p:nvPicPr>
          <p:blipFill>
            <a:blip r:embed="rId5">
              <a:alphaModFix/>
            </a:blip>
            <a:stretch>
              <a:fillRect/>
            </a:stretch>
          </p:blipFill>
          <p:spPr>
            <a:xfrm>
              <a:off x="5009781" y="380509"/>
              <a:ext cx="705055" cy="770903"/>
            </a:xfrm>
            <a:prstGeom prst="rect">
              <a:avLst/>
            </a:prstGeom>
            <a:noFill/>
            <a:ln>
              <a:noFill/>
            </a:ln>
          </p:spPr>
        </p:pic>
        <p:pic>
          <p:nvPicPr>
            <p:cNvPr id="148" name="Shape 148"/>
            <p:cNvPicPr preferRelativeResize="0"/>
            <p:nvPr/>
          </p:nvPicPr>
          <p:blipFill>
            <a:blip r:embed="rId5">
              <a:alphaModFix/>
            </a:blip>
            <a:stretch>
              <a:fillRect/>
            </a:stretch>
          </p:blipFill>
          <p:spPr>
            <a:xfrm>
              <a:off x="5114529" y="657124"/>
              <a:ext cx="705055" cy="770904"/>
            </a:xfrm>
            <a:prstGeom prst="rect">
              <a:avLst/>
            </a:prstGeom>
            <a:noFill/>
            <a:ln>
              <a:noFill/>
            </a:ln>
          </p:spPr>
        </p:pic>
        <p:sp>
          <p:nvSpPr>
            <p:cNvPr id="149" name="Shape 149"/>
            <p:cNvSpPr/>
            <p:nvPr/>
          </p:nvSpPr>
          <p:spPr>
            <a:xfrm>
              <a:off x="4341160" y="805693"/>
              <a:ext cx="535500" cy="186300"/>
            </a:xfrm>
            <a:prstGeom prst="leftRightArrow">
              <a:avLst>
                <a:gd fmla="val 50000" name="adj1"/>
                <a:gd fmla="val 50000" name="adj2"/>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5951187" y="779144"/>
              <a:ext cx="535500" cy="186300"/>
            </a:xfrm>
            <a:prstGeom prst="leftRightArrow">
              <a:avLst>
                <a:gd fmla="val 50000" name="adj1"/>
                <a:gd fmla="val 50000" name="adj2"/>
              </a:avLst>
            </a:prstGeom>
            <a:solidFill>
              <a:schemeClr val="lt1"/>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pic>
        <p:nvPicPr>
          <p:cNvPr descr="Richard_Stallman_by_Anders_Brenna_03.jpg" id="155" name="Shape 155"/>
          <p:cNvPicPr preferRelativeResize="0"/>
          <p:nvPr/>
        </p:nvPicPr>
        <p:blipFill rotWithShape="1">
          <a:blip r:embed="rId3">
            <a:alphaModFix amt="90000"/>
          </a:blip>
          <a:srcRect b="0" l="16837" r="16844" t="0"/>
          <a:stretch/>
        </p:blipFill>
        <p:spPr>
          <a:xfrm>
            <a:off x="5520949" y="1070674"/>
            <a:ext cx="2967600" cy="2983200"/>
          </a:xfrm>
          <a:prstGeom prst="ellipse">
            <a:avLst/>
          </a:prstGeom>
          <a:noFill/>
          <a:ln>
            <a:noFill/>
          </a:ln>
        </p:spPr>
      </p:pic>
      <p:sp>
        <p:nvSpPr>
          <p:cNvPr id="156" name="Shape 156"/>
          <p:cNvSpPr txBox="1"/>
          <p:nvPr>
            <p:ph type="title"/>
          </p:nvPr>
        </p:nvSpPr>
        <p:spPr>
          <a:xfrm>
            <a:off x="339575" y="851900"/>
            <a:ext cx="4756200" cy="3420600"/>
          </a:xfrm>
          <a:prstGeom prst="rect">
            <a:avLst/>
          </a:prstGeom>
        </p:spPr>
        <p:txBody>
          <a:bodyPr anchorCtr="0" anchor="ctr" bIns="91425" lIns="91425" rIns="91425" tIns="91425">
            <a:noAutofit/>
          </a:bodyPr>
          <a:lstStyle/>
          <a:p>
            <a:pPr lvl="0">
              <a:spcBef>
                <a:spcPts val="0"/>
              </a:spcBef>
              <a:buNone/>
            </a:pPr>
            <a:r>
              <a:rPr lang="en"/>
              <a:t>Flink is </a:t>
            </a:r>
            <a:br>
              <a:rPr lang="en"/>
            </a:br>
            <a:r>
              <a:rPr lang="en"/>
              <a:t>Open Source!</a:t>
            </a:r>
          </a:p>
          <a:p>
            <a:pPr lvl="0">
              <a:spcBef>
                <a:spcPts val="0"/>
              </a:spcBef>
              <a:buNone/>
            </a:pPr>
            <a:r>
              <a:t/>
            </a:r>
            <a:endParaRPr/>
          </a:p>
          <a:p>
            <a:pPr lvl="0">
              <a:spcBef>
                <a:spcPts val="0"/>
              </a:spcBef>
              <a:buNone/>
            </a:pPr>
            <a:r>
              <a:rPr b="0" lang="en" sz="2400"/>
              <a:t>We can adapt and modify it while supporting open/free software!</a:t>
            </a:r>
          </a:p>
          <a:p>
            <a:pPr lvl="0">
              <a:spcBef>
                <a:spcPts val="0"/>
              </a:spcBef>
              <a:buNone/>
            </a:pPr>
            <a:r>
              <a:rPr i="1" lang="en" sz="2400"/>
              <a:t>Open Science!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Open Science</a:t>
            </a:r>
          </a:p>
        </p:txBody>
      </p:sp>
      <p:sp>
        <p:nvSpPr>
          <p:cNvPr id="162" name="Shape 16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Benefits of open science:</a:t>
            </a:r>
          </a:p>
          <a:p>
            <a:pPr indent="-228600" lvl="0" marL="457200" rtl="0">
              <a:spcBef>
                <a:spcPts val="0"/>
              </a:spcBef>
            </a:pPr>
            <a:r>
              <a:rPr lang="en"/>
              <a:t>Freely available software</a:t>
            </a:r>
          </a:p>
          <a:p>
            <a:pPr indent="-228600" lvl="0" marL="457200" rtl="0">
              <a:spcBef>
                <a:spcPts val="0"/>
              </a:spcBef>
            </a:pPr>
            <a:r>
              <a:rPr lang="en"/>
              <a:t>Modifiable and transparent</a:t>
            </a:r>
          </a:p>
          <a:p>
            <a:pPr indent="-228600" lvl="0" marL="457200" rtl="0">
              <a:spcBef>
                <a:spcPts val="0"/>
              </a:spcBef>
            </a:pPr>
            <a:r>
              <a:rPr lang="en"/>
              <a:t>Reproducible results</a:t>
            </a:r>
          </a:p>
          <a:p>
            <a:pPr indent="-228600" lvl="0" marL="457200" rtl="0">
              <a:spcBef>
                <a:spcPts val="0"/>
              </a:spcBef>
            </a:pPr>
            <a:r>
              <a:rPr lang="en"/>
              <a:t>Portable scripts for testing different frameworks</a:t>
            </a:r>
          </a:p>
          <a:p>
            <a:pPr lvl="0" rtl="0">
              <a:spcBef>
                <a:spcPts val="0"/>
              </a:spcBef>
              <a:buNone/>
            </a:pPr>
            <a:r>
              <a:rPr lang="en"/>
              <a:t>Neurobiology is built on open source tools like Spark and Flink.</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Objectives</a:t>
            </a:r>
          </a:p>
        </p:txBody>
      </p:sp>
      <p:sp>
        <p:nvSpPr>
          <p:cNvPr id="168" name="Shape 168"/>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AutoNum type="arabicPeriod"/>
            </a:pPr>
            <a:r>
              <a:rPr lang="en"/>
              <a:t>Implement Python bindings for Flink features</a:t>
            </a:r>
          </a:p>
          <a:p>
            <a:pPr indent="-228600" lvl="1" marL="914400" rtl="0">
              <a:spcBef>
                <a:spcPts val="0"/>
              </a:spcBef>
              <a:buAutoNum type="alphaLcPeriod"/>
            </a:pPr>
            <a:r>
              <a:rPr lang="en"/>
              <a:t>Aggregations</a:t>
            </a:r>
          </a:p>
          <a:p>
            <a:pPr indent="-228600" lvl="1" marL="914400" rtl="0">
              <a:spcBef>
                <a:spcPts val="0"/>
              </a:spcBef>
              <a:buAutoNum type="alphaLcPeriod"/>
            </a:pPr>
            <a:r>
              <a:rPr lang="en"/>
              <a:t>zip_with_index</a:t>
            </a:r>
          </a:p>
          <a:p>
            <a:pPr indent="-228600" lvl="1" marL="914400" rtl="0">
              <a:spcBef>
                <a:spcPts val="0"/>
              </a:spcBef>
              <a:buAutoNum type="alphaLcPeriod"/>
            </a:pPr>
            <a:r>
              <a:rPr lang="en"/>
              <a:t>Iterations</a:t>
            </a:r>
          </a:p>
          <a:p>
            <a:pPr indent="-228600" lvl="0" marL="457200" rtl="0">
              <a:spcBef>
                <a:spcPts val="0"/>
              </a:spcBef>
              <a:buAutoNum type="arabicPeriod"/>
            </a:pPr>
            <a:r>
              <a:rPr lang="en"/>
              <a:t>Port Spark r1DL to Flink</a:t>
            </a:r>
          </a:p>
          <a:p>
            <a:pPr indent="-228600" lvl="0" marL="457200" rtl="0">
              <a:spcBef>
                <a:spcPts val="0"/>
              </a:spcBef>
              <a:buAutoNum type="arabicPeriod"/>
            </a:pPr>
            <a:r>
              <a:rPr lang="en"/>
              <a:t>Measure performance data</a:t>
            </a:r>
          </a:p>
          <a:p>
            <a:pPr indent="-228600" lvl="0" marL="457200">
              <a:spcBef>
                <a:spcPts val="0"/>
              </a:spcBef>
              <a:buAutoNum type="arabicPeriod"/>
            </a:pPr>
            <a:r>
              <a:rPr lang="en"/>
              <a:t>Compare Spark and Flink</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Python API: Aggregations</a:t>
            </a:r>
          </a:p>
        </p:txBody>
      </p:sp>
      <p:sp>
        <p:nvSpPr>
          <p:cNvPr id="174" name="Shape 17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Predefined easily-used group reduce functions applied to tuple-based data sets</a:t>
            </a:r>
          </a:p>
          <a:p>
            <a:pPr lvl="0" rtl="0">
              <a:spcBef>
                <a:spcPts val="0"/>
              </a:spcBef>
              <a:buNone/>
            </a:pPr>
            <a:r>
              <a:rPr lang="en"/>
              <a:t>Example:</a:t>
            </a:r>
          </a:p>
          <a:p>
            <a:pPr lvl="0" rtl="0">
              <a:spcBef>
                <a:spcPts val="0"/>
              </a:spcBef>
              <a:buNone/>
            </a:pPr>
            <a:r>
              <a:rPr lang="en"/>
              <a:t>[(0, 1), (0, 2), (1, 3), (2, 4)] is grouped (color-coded here) by first field of tuples</a:t>
            </a:r>
            <a:br>
              <a:rPr lang="en"/>
            </a:br>
            <a:r>
              <a:rPr lang="en"/>
              <a:t>= [</a:t>
            </a:r>
            <a:r>
              <a:rPr lang="en">
                <a:solidFill>
                  <a:srgbClr val="FF0000"/>
                </a:solidFill>
              </a:rPr>
              <a:t>(0, 1)</a:t>
            </a:r>
            <a:r>
              <a:rPr lang="en"/>
              <a:t>, </a:t>
            </a:r>
            <a:r>
              <a:rPr lang="en">
                <a:solidFill>
                  <a:srgbClr val="FF0000"/>
                </a:solidFill>
              </a:rPr>
              <a:t>(0, 2)</a:t>
            </a:r>
            <a:r>
              <a:rPr lang="en"/>
              <a:t>, </a:t>
            </a:r>
            <a:r>
              <a:rPr lang="en">
                <a:solidFill>
                  <a:srgbClr val="0000FF"/>
                </a:solidFill>
              </a:rPr>
              <a:t>(1, 3)</a:t>
            </a:r>
            <a:r>
              <a:rPr lang="en"/>
              <a:t>, </a:t>
            </a:r>
            <a:r>
              <a:rPr lang="en">
                <a:solidFill>
                  <a:srgbClr val="000000"/>
                </a:solidFill>
              </a:rPr>
              <a:t>(2, 4)</a:t>
            </a:r>
            <a:r>
              <a:rPr lang="en"/>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Python API: Aggregations</a:t>
            </a:r>
          </a:p>
        </p:txBody>
      </p:sp>
      <p:sp>
        <p:nvSpPr>
          <p:cNvPr id="180" name="Shape 18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t>
            </a:r>
            <a:r>
              <a:rPr lang="en">
                <a:solidFill>
                  <a:srgbClr val="FF0000"/>
                </a:solidFill>
              </a:rPr>
              <a:t>(0, 1)</a:t>
            </a:r>
            <a:r>
              <a:rPr lang="en"/>
              <a:t>, </a:t>
            </a:r>
            <a:r>
              <a:rPr lang="en">
                <a:solidFill>
                  <a:srgbClr val="FF0000"/>
                </a:solidFill>
              </a:rPr>
              <a:t>(0, 2)</a:t>
            </a:r>
            <a:r>
              <a:rPr lang="en"/>
              <a:t>, </a:t>
            </a:r>
            <a:r>
              <a:rPr lang="en">
                <a:solidFill>
                  <a:srgbClr val="0000FF"/>
                </a:solidFill>
              </a:rPr>
              <a:t>(1, 3)</a:t>
            </a:r>
            <a:r>
              <a:rPr lang="en"/>
              <a:t>, </a:t>
            </a:r>
            <a:r>
              <a:rPr lang="en">
                <a:solidFill>
                  <a:srgbClr val="000000"/>
                </a:solidFill>
              </a:rPr>
              <a:t>(2, 4)</a:t>
            </a:r>
            <a:r>
              <a:rPr lang="en"/>
              <a:t>]</a:t>
            </a:r>
          </a:p>
          <a:p>
            <a:pPr lvl="0">
              <a:spcBef>
                <a:spcPts val="0"/>
              </a:spcBef>
              <a:buNone/>
            </a:pPr>
            <a:r>
              <a:rPr lang="en"/>
              <a:t>Using the sum aggregation on the second field adds up the second field of each group of tuples</a:t>
            </a:r>
          </a:p>
          <a:p>
            <a:pPr lvl="0">
              <a:spcBef>
                <a:spcPts val="0"/>
              </a:spcBef>
              <a:buNone/>
            </a:pPr>
            <a:r>
              <a:rPr lang="en"/>
              <a:t>[</a:t>
            </a:r>
            <a:r>
              <a:rPr lang="en">
                <a:solidFill>
                  <a:srgbClr val="FF0000"/>
                </a:solidFill>
              </a:rPr>
              <a:t>(0, 1 + 2)</a:t>
            </a:r>
            <a:r>
              <a:rPr lang="en"/>
              <a:t>, </a:t>
            </a:r>
            <a:r>
              <a:rPr lang="en">
                <a:solidFill>
                  <a:srgbClr val="0000FF"/>
                </a:solidFill>
              </a:rPr>
              <a:t>(1, 3)</a:t>
            </a:r>
            <a:r>
              <a:rPr lang="en"/>
              <a:t>, </a:t>
            </a:r>
            <a:r>
              <a:rPr lang="en">
                <a:solidFill>
                  <a:srgbClr val="000000"/>
                </a:solidFill>
              </a:rPr>
              <a:t>(2, 4)</a:t>
            </a:r>
            <a:r>
              <a:rPr lang="en"/>
              <a:t>] = </a:t>
            </a:r>
            <a:r>
              <a:rPr b="1" lang="en"/>
              <a:t>[(0, 3), (1, 3), (2, 4)]</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Python API: Aggregations</a:t>
            </a:r>
          </a:p>
        </p:txBody>
      </p:sp>
      <p:sp>
        <p:nvSpPr>
          <p:cNvPr id="186" name="Shape 18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First feature, seems simple enough…</a:t>
            </a:r>
          </a:p>
          <a:p>
            <a:pPr indent="-228600" lvl="0" marL="457200" rtl="0">
              <a:spcBef>
                <a:spcPts val="0"/>
              </a:spcBef>
            </a:pPr>
            <a:r>
              <a:rPr lang="en"/>
              <a:t>We don’t necessarily need it for our project, but it’s a simple task to get to grips with Flink and its Python API</a:t>
            </a:r>
          </a:p>
          <a:p>
            <a:pPr indent="-228600" lvl="0" marL="457200" rtl="0">
              <a:spcBef>
                <a:spcPts val="0"/>
              </a:spcBef>
            </a:pPr>
            <a:r>
              <a:rPr lang="en"/>
              <a:t>Also, get involved in the Flink community</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Python API: Aggregations</a:t>
            </a:r>
          </a:p>
        </p:txBody>
      </p:sp>
      <p:sp>
        <p:nvSpPr>
          <p:cNvPr id="192" name="Shape 192"/>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Simple? Wrong</a:t>
            </a:r>
          </a:p>
          <a:p>
            <a:pPr indent="-228600" lvl="0" marL="457200" rtl="0">
              <a:spcBef>
                <a:spcPts val="0"/>
              </a:spcBef>
            </a:pPr>
            <a:r>
              <a:rPr lang="en"/>
              <a:t>Python is dynamically typed, but Java is statically typed</a:t>
            </a:r>
          </a:p>
          <a:p>
            <a:pPr indent="-228600" lvl="0" marL="457200" rtl="0">
              <a:spcBef>
                <a:spcPts val="0"/>
              </a:spcBef>
            </a:pPr>
            <a:r>
              <a:rPr lang="en"/>
              <a:t>Python API converts all data into a generic type (byte arrays) before they are sent to Java</a:t>
            </a:r>
          </a:p>
          <a:p>
            <a:pPr indent="-228600" lvl="0" marL="457200" rtl="0">
              <a:spcBef>
                <a:spcPts val="0"/>
              </a:spcBef>
            </a:pPr>
            <a:r>
              <a:rPr lang="en"/>
              <a:t>We tried to implement aggregation accessors that made use of existing Java aggregations, but Java aggregations are type-specific</a:t>
            </a:r>
          </a:p>
          <a:p>
            <a:pPr indent="-228600" lvl="0" marL="457200" rtl="0">
              <a:spcBef>
                <a:spcPts val="0"/>
              </a:spcBef>
            </a:pPr>
            <a:r>
              <a:rPr lang="en"/>
              <a:t>Java aggregations don’t accept generic type (byte array) data</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Python API: Aggregations</a:t>
            </a:r>
          </a:p>
        </p:txBody>
      </p:sp>
      <p:sp>
        <p:nvSpPr>
          <p:cNvPr id="198" name="Shape 198"/>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Python API aggregations successfully implemented entirely Python-side</a:t>
            </a:r>
          </a:p>
          <a:p>
            <a:pPr indent="-228600" lvl="0" marL="457200" rtl="0">
              <a:spcBef>
                <a:spcPts val="0"/>
              </a:spcBef>
            </a:pPr>
            <a:r>
              <a:rPr lang="en"/>
              <a:t>Aggregations are predefined useful group reduce functions for tuples</a:t>
            </a:r>
          </a:p>
          <a:p>
            <a:pPr indent="-228600" lvl="1" marL="914400" rtl="0">
              <a:spcBef>
                <a:spcPts val="0"/>
              </a:spcBef>
            </a:pPr>
            <a:r>
              <a:rPr lang="en"/>
              <a:t>Group reduce function bindings were already present in the Python API</a:t>
            </a:r>
          </a:p>
          <a:p>
            <a:pPr indent="-228600" lvl="1" marL="914400" rtl="0">
              <a:spcBef>
                <a:spcPts val="0"/>
              </a:spcBef>
            </a:pPr>
            <a:r>
              <a:rPr lang="en"/>
              <a:t>So we made aggregations as internally defined group reduce functions</a:t>
            </a:r>
          </a:p>
          <a:p>
            <a:pPr indent="-228600" lvl="0" marL="457200" rtl="0">
              <a:spcBef>
                <a:spcPts val="0"/>
              </a:spcBef>
            </a:pPr>
            <a:r>
              <a:rPr lang="en"/>
              <a:t>Merged!</a:t>
            </a:r>
          </a:p>
        </p:txBody>
      </p:sp>
      <p:pic>
        <p:nvPicPr>
          <p:cNvPr id="199" name="Shape 199"/>
          <p:cNvPicPr preferRelativeResize="0"/>
          <p:nvPr/>
        </p:nvPicPr>
        <p:blipFill>
          <a:blip r:embed="rId3">
            <a:alphaModFix/>
          </a:blip>
          <a:stretch>
            <a:fillRect/>
          </a:stretch>
        </p:blipFill>
        <p:spPr>
          <a:xfrm>
            <a:off x="1951199" y="3611724"/>
            <a:ext cx="5241599" cy="1340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Outline</a:t>
            </a:r>
          </a:p>
        </p:txBody>
      </p:sp>
      <p:sp>
        <p:nvSpPr>
          <p:cNvPr id="85" name="Shape 85"/>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AutoNum type="arabicPeriod"/>
            </a:pPr>
            <a:r>
              <a:rPr lang="en"/>
              <a:t>Technical background</a:t>
            </a:r>
          </a:p>
          <a:p>
            <a:pPr indent="-228600" lvl="0" marL="457200" rtl="0">
              <a:spcBef>
                <a:spcPts val="0"/>
              </a:spcBef>
              <a:buAutoNum type="arabicPeriod"/>
            </a:pPr>
            <a:r>
              <a:rPr lang="en"/>
              <a:t>Spark vs. Flink</a:t>
            </a:r>
          </a:p>
          <a:p>
            <a:pPr indent="-228600" lvl="0" marL="457200" rtl="0">
              <a:spcBef>
                <a:spcPts val="0"/>
              </a:spcBef>
              <a:buAutoNum type="arabicPeriod"/>
            </a:pPr>
            <a:r>
              <a:rPr lang="en"/>
              <a:t>Objectives</a:t>
            </a:r>
          </a:p>
          <a:p>
            <a:pPr indent="-228600" lvl="0" marL="457200" rtl="0">
              <a:spcBef>
                <a:spcPts val="0"/>
              </a:spcBef>
              <a:buAutoNum type="arabicPeriod"/>
            </a:pPr>
            <a:r>
              <a:rPr lang="en"/>
              <a:t>Experiences and lessons learned</a:t>
            </a:r>
          </a:p>
          <a:p>
            <a:pPr indent="-228600" lvl="0" marL="457200" rtl="0">
              <a:spcBef>
                <a:spcPts val="0"/>
              </a:spcBef>
              <a:buAutoNum type="arabicPeriod"/>
            </a:pPr>
            <a:r>
              <a:rPr lang="en"/>
              <a:t>Results</a:t>
            </a:r>
          </a:p>
          <a:p>
            <a:pPr indent="-228600" lvl="0" marL="457200">
              <a:spcBef>
                <a:spcPts val="0"/>
              </a:spcBef>
              <a:buAutoNum type="arabicPeriod"/>
            </a:pPr>
            <a:r>
              <a:rPr lang="en"/>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Python API: zip_with_index</a:t>
            </a:r>
          </a:p>
        </p:txBody>
      </p:sp>
      <p:sp>
        <p:nvSpPr>
          <p:cNvPr id="205" name="Shape 20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zip_with_index is a utility method that adds an index to each element of a data set, forming tuples</a:t>
            </a:r>
          </a:p>
          <a:p>
            <a:pPr lvl="0">
              <a:spcBef>
                <a:spcPts val="0"/>
              </a:spcBef>
              <a:buNone/>
            </a:pPr>
            <a:r>
              <a:rPr lang="en"/>
              <a:t>zip_with_index([1, 9, 8, 4]) = [(0, 1), (1, </a:t>
            </a:r>
            <a:r>
              <a:rPr lang="en"/>
              <a:t>9</a:t>
            </a:r>
            <a:r>
              <a:rPr lang="en"/>
              <a:t>), (2, 8), (3, 4)]</a:t>
            </a:r>
          </a:p>
          <a:p>
            <a:pPr lvl="0">
              <a:spcBef>
                <a:spcPts val="0"/>
              </a:spcBef>
              <a:buNone/>
            </a:pPr>
            <a:r>
              <a:rPr lang="en"/>
              <a:t>We need this to preserve order and perform order-sensitive matrix and vector transformations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Python API: zip_with_index</a:t>
            </a:r>
          </a:p>
        </p:txBody>
      </p:sp>
      <p:sp>
        <p:nvSpPr>
          <p:cNvPr id="211" name="Shape 211"/>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Remember Python data turns into generic byte array-type data?</a:t>
            </a:r>
          </a:p>
          <a:p>
            <a:pPr indent="-228600" lvl="0" marL="457200" rtl="0">
              <a:spcBef>
                <a:spcPts val="0"/>
              </a:spcBef>
            </a:pPr>
            <a:r>
              <a:rPr lang="en"/>
              <a:t>We can’t modify Python tuple data sets in Java, so we implement this on the Python side as well</a:t>
            </a:r>
          </a:p>
          <a:p>
            <a:pPr indent="-228600" lvl="1" marL="914400" rtl="0">
              <a:spcBef>
                <a:spcPts val="0"/>
              </a:spcBef>
            </a:pPr>
            <a:r>
              <a:rPr lang="en"/>
              <a:t>The Python code for zip_with_index greatly resembles the Java code for its equivalent</a:t>
            </a:r>
          </a:p>
          <a:p>
            <a:pPr indent="-228600" lvl="0" marL="457200" rtl="0">
              <a:spcBef>
                <a:spcPts val="0"/>
              </a:spcBef>
            </a:pPr>
            <a:r>
              <a:rPr lang="en"/>
              <a:t>Merged!</a:t>
            </a:r>
          </a:p>
        </p:txBody>
      </p:sp>
      <p:pic>
        <p:nvPicPr>
          <p:cNvPr id="212" name="Shape 212"/>
          <p:cNvPicPr preferRelativeResize="0"/>
          <p:nvPr/>
        </p:nvPicPr>
        <p:blipFill>
          <a:blip r:embed="rId3">
            <a:alphaModFix/>
          </a:blip>
          <a:stretch>
            <a:fillRect/>
          </a:stretch>
        </p:blipFill>
        <p:spPr>
          <a:xfrm>
            <a:off x="2109700" y="3480950"/>
            <a:ext cx="4924600" cy="1394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Python API: Iterations</a:t>
            </a:r>
          </a:p>
        </p:txBody>
      </p:sp>
      <p:sp>
        <p:nvSpPr>
          <p:cNvPr id="218" name="Shape 218"/>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Most imp</a:t>
            </a:r>
            <a:r>
              <a:rPr lang="en"/>
              <a:t>ortant feature, selling point of Flink for us</a:t>
            </a:r>
          </a:p>
          <a:p>
            <a:pPr indent="-228600" lvl="0" marL="457200" rtl="0">
              <a:spcBef>
                <a:spcPts val="0"/>
              </a:spcBef>
            </a:pPr>
            <a:r>
              <a:rPr lang="en"/>
              <a:t>Allows user to define transformations to be a step function that will be repeatedly applied until a termination criterion is satisfied</a:t>
            </a:r>
          </a:p>
          <a:p>
            <a:pPr indent="-228600" lvl="0" marL="457200" rtl="0">
              <a:spcBef>
                <a:spcPts val="0"/>
              </a:spcBef>
            </a:pPr>
            <a:r>
              <a:rPr lang="en"/>
              <a:t>Faster than Spark non-native iterations</a:t>
            </a:r>
          </a:p>
        </p:txBody>
      </p:sp>
      <p:pic>
        <p:nvPicPr>
          <p:cNvPr id="219" name="Shape 219"/>
          <p:cNvPicPr preferRelativeResize="0"/>
          <p:nvPr/>
        </p:nvPicPr>
        <p:blipFill>
          <a:blip r:embed="rId3">
            <a:alphaModFix/>
          </a:blip>
          <a:stretch>
            <a:fillRect/>
          </a:stretch>
        </p:blipFill>
        <p:spPr>
          <a:xfrm>
            <a:off x="2012899" y="3405124"/>
            <a:ext cx="5118201" cy="1482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Python API: Iterations</a:t>
            </a:r>
          </a:p>
        </p:txBody>
      </p:sp>
      <p:sp>
        <p:nvSpPr>
          <p:cNvPr id="225" name="Shape 225"/>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Native iterations are a part of the Flink engine</a:t>
            </a:r>
          </a:p>
          <a:p>
            <a:pPr indent="-228600" lvl="0" marL="457200" rtl="0">
              <a:spcBef>
                <a:spcPts val="0"/>
              </a:spcBef>
            </a:pPr>
            <a:r>
              <a:rPr lang="en"/>
              <a:t>This can’t be a Python-side implementation</a:t>
            </a:r>
          </a:p>
          <a:p>
            <a:pPr indent="-228600" lvl="0" marL="457200" rtl="0">
              <a:spcBef>
                <a:spcPts val="0"/>
              </a:spcBef>
            </a:pPr>
            <a:r>
              <a:rPr lang="en"/>
              <a:t>We implement an accessor that works with Java aggregations and...the program hangs</a:t>
            </a:r>
          </a:p>
          <a:p>
            <a:pPr indent="-228600" lvl="0" marL="457200" rtl="0">
              <a:spcBef>
                <a:spcPts val="0"/>
              </a:spcBef>
            </a:pPr>
            <a:r>
              <a:rPr lang="en"/>
              <a:t>Chesnay Schepler, Flink committer, Python API author and guru, discovers that an internal iterator function hangs if evaluated after returning false</a:t>
            </a:r>
          </a:p>
          <a:p>
            <a:pPr indent="-228600" lvl="0" marL="457200">
              <a:spcBef>
                <a:spcPts val="0"/>
              </a:spcBef>
            </a:pPr>
            <a:r>
              <a:rPr lang="en"/>
              <a:t>Normally, this function isn’t evaluated after returning false, but the Python API does strange things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Python API: Iterations</a:t>
            </a:r>
          </a:p>
        </p:txBody>
      </p:sp>
      <p:sp>
        <p:nvSpPr>
          <p:cNvPr id="231" name="Shape 231"/>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Solution: wrap the function so that if it returns false, remember it</a:t>
            </a:r>
          </a:p>
          <a:p>
            <a:pPr indent="-228600" lvl="0" marL="457200" rtl="0">
              <a:spcBef>
                <a:spcPts val="0"/>
              </a:spcBef>
            </a:pPr>
            <a:r>
              <a:rPr lang="en"/>
              <a:t>We don’t have to evaluate it anymore and we can just return false</a:t>
            </a:r>
          </a:p>
          <a:p>
            <a:pPr indent="-228600" lvl="0" marL="457200" rtl="0">
              <a:spcBef>
                <a:spcPts val="0"/>
              </a:spcBef>
            </a:pPr>
            <a:r>
              <a:rPr lang="en"/>
              <a:t>Now does it work? Yes, for basic iteration-using test programs</a:t>
            </a:r>
          </a:p>
          <a:p>
            <a:pPr indent="-228600" lvl="0" marL="457200" rtl="0">
              <a:spcBef>
                <a:spcPts val="0"/>
              </a:spcBef>
            </a:pPr>
            <a:r>
              <a:rPr lang="en"/>
              <a:t>But when we run our ported script (which we’ll describe later) we get a ClassCastException from a deserializer function handling Python-Java communication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Python API: Iterations</a:t>
            </a:r>
          </a:p>
        </p:txBody>
      </p:sp>
      <p:sp>
        <p:nvSpPr>
          <p:cNvPr id="237" name="Shape 237"/>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We send what we think is a simple Flink script that will reproduce the error, but the mailing list is unable to do so</a:t>
            </a:r>
          </a:p>
          <a:p>
            <a:pPr indent="-228600" lvl="0" marL="457200" rtl="0">
              <a:spcBef>
                <a:spcPts val="0"/>
              </a:spcBef>
            </a:pPr>
            <a:r>
              <a:rPr lang="en"/>
              <a:t>Turns out, the ClassCastException persists in the communication channels and a restart of Flink is required to clear out any “ghosting” of the issue</a:t>
            </a:r>
          </a:p>
          <a:p>
            <a:pPr indent="-228600" lvl="0" marL="457200" rtl="0">
              <a:spcBef>
                <a:spcPts val="0"/>
              </a:spcBef>
            </a:pPr>
            <a:r>
              <a:rPr lang="en"/>
              <a:t>Once again, Schepler saves the day</a:t>
            </a:r>
          </a:p>
          <a:p>
            <a:pPr indent="-228600" lvl="1" marL="914400" rtl="0">
              <a:spcBef>
                <a:spcPts val="0"/>
              </a:spcBef>
            </a:pPr>
            <a:r>
              <a:rPr lang="en"/>
              <a:t>Flink chains transformations to increase efficiency</a:t>
            </a:r>
          </a:p>
          <a:p>
            <a:pPr indent="-228600" lvl="2" marL="1371600" rtl="0">
              <a:spcBef>
                <a:spcPts val="0"/>
              </a:spcBef>
            </a:pPr>
            <a:r>
              <a:rPr lang="en"/>
              <a:t>Chaining = combining sequential transformations into one transformation</a:t>
            </a:r>
          </a:p>
          <a:p>
            <a:pPr indent="-228600" lvl="1" marL="914400" rtl="0">
              <a:spcBef>
                <a:spcPts val="0"/>
              </a:spcBef>
            </a:pPr>
            <a:r>
              <a:rPr lang="en"/>
              <a:t>Flink doesn’t understand chaining isn’t supposed to be applied to iterations</a:t>
            </a:r>
          </a:p>
          <a:p>
            <a:pPr indent="-228600" lvl="1" marL="914400">
              <a:spcBef>
                <a:spcPts val="0"/>
              </a:spcBef>
            </a:pPr>
            <a:r>
              <a:rPr lang="en"/>
              <a:t>Chaining selectively disabled for iterations gets rid of the problem</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Python API: Iterations</a:t>
            </a:r>
          </a:p>
        </p:txBody>
      </p:sp>
      <p:sp>
        <p:nvSpPr>
          <p:cNvPr id="243" name="Shape 243"/>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i="1" lang="en"/>
              <a:t>Now</a:t>
            </a:r>
            <a:r>
              <a:rPr lang="en"/>
              <a:t> does it work? Almost.</a:t>
            </a:r>
          </a:p>
          <a:p>
            <a:pPr indent="-228600" lvl="0" marL="457200" rtl="0">
              <a:spcBef>
                <a:spcPts val="0"/>
              </a:spcBef>
            </a:pPr>
            <a:r>
              <a:rPr lang="en"/>
              <a:t>When reusing a data set calculated from iterations, a race condition occurs</a:t>
            </a:r>
          </a:p>
          <a:p>
            <a:pPr indent="-228600" lvl="0" marL="457200" rtl="0">
              <a:spcBef>
                <a:spcPts val="0"/>
              </a:spcBef>
            </a:pPr>
            <a:r>
              <a:rPr lang="en"/>
              <a:t>We ask the Flink mailing list; Schepler discovers that the data channels were colliding from data set reuse</a:t>
            </a:r>
          </a:p>
          <a:p>
            <a:pPr indent="-228600" lvl="0" marL="457200" rtl="0">
              <a:spcBef>
                <a:spcPts val="0"/>
              </a:spcBef>
            </a:pPr>
            <a:r>
              <a:rPr lang="en"/>
              <a:t>Adding a random integer to the end of each data channel name prevents this from happening and resolves the issue</a:t>
            </a:r>
          </a:p>
          <a:p>
            <a:pPr indent="-228600" lvl="0" marL="457200">
              <a:spcBef>
                <a:spcPts val="0"/>
              </a:spcBef>
            </a:pPr>
            <a:r>
              <a:rPr lang="en"/>
              <a:t>Iterations work!</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Porting r1DL to Flink</a:t>
            </a:r>
          </a:p>
        </p:txBody>
      </p:sp>
      <p:sp>
        <p:nvSpPr>
          <p:cNvPr id="249" name="Shape 249"/>
          <p:cNvSpPr txBox="1"/>
          <p:nvPr>
            <p:ph idx="1" type="body"/>
          </p:nvPr>
        </p:nvSpPr>
        <p:spPr>
          <a:xfrm>
            <a:off x="471900" y="1919075"/>
            <a:ext cx="5748300" cy="2710200"/>
          </a:xfrm>
          <a:prstGeom prst="rect">
            <a:avLst/>
          </a:prstGeom>
        </p:spPr>
        <p:txBody>
          <a:bodyPr anchorCtr="0" anchor="t" bIns="91425" lIns="91425" rIns="91425" tIns="91425">
            <a:noAutofit/>
          </a:bodyPr>
          <a:lstStyle/>
          <a:p>
            <a:pPr indent="-228600" lvl="0" marL="457200" rtl="0">
              <a:spcBef>
                <a:spcPts val="0"/>
              </a:spcBef>
            </a:pPr>
            <a:r>
              <a:rPr lang="en"/>
              <a:t>Now we port r1DL to use Flink and the Python features we implemented</a:t>
            </a:r>
          </a:p>
          <a:p>
            <a:pPr indent="-228600" lvl="0" marL="457200" rtl="0">
              <a:spcBef>
                <a:spcPts val="0"/>
              </a:spcBef>
            </a:pPr>
            <a:r>
              <a:rPr lang="en"/>
              <a:t>With Spark, data sets could be directly accessed from the Python API</a:t>
            </a:r>
          </a:p>
          <a:p>
            <a:pPr indent="-228600" lvl="1" marL="914400" rtl="0">
              <a:spcBef>
                <a:spcPts val="0"/>
              </a:spcBef>
            </a:pPr>
            <a:r>
              <a:rPr lang="en"/>
              <a:t>Numpy could operate directly on data sets as if they were matrices or vectors</a:t>
            </a:r>
          </a:p>
          <a:p>
            <a:pPr indent="-228600" lvl="0" marL="457200" rtl="0">
              <a:spcBef>
                <a:spcPts val="0"/>
              </a:spcBef>
            </a:pPr>
            <a:r>
              <a:rPr lang="en"/>
              <a:t>Flink doesn’t allow direct access from Python; functionality must be re-implemented without the libraries</a:t>
            </a:r>
          </a:p>
          <a:p>
            <a:pPr indent="-228600" lvl="0" marL="457200">
              <a:spcBef>
                <a:spcPts val="0"/>
              </a:spcBef>
            </a:pPr>
            <a:r>
              <a:rPr lang="en"/>
              <a:t>Significant logic changes</a:t>
            </a:r>
          </a:p>
        </p:txBody>
      </p:sp>
      <p:pic>
        <p:nvPicPr>
          <p:cNvPr id="250" name="Shape 250"/>
          <p:cNvPicPr preferRelativeResize="0"/>
          <p:nvPr/>
        </p:nvPicPr>
        <p:blipFill>
          <a:blip r:embed="rId3">
            <a:alphaModFix/>
          </a:blip>
          <a:stretch>
            <a:fillRect/>
          </a:stretch>
        </p:blipFill>
        <p:spPr>
          <a:xfrm>
            <a:off x="6479397" y="602924"/>
            <a:ext cx="903600" cy="3660349"/>
          </a:xfrm>
          <a:prstGeom prst="rect">
            <a:avLst/>
          </a:prstGeom>
          <a:noFill/>
          <a:ln>
            <a:noFill/>
          </a:ln>
        </p:spPr>
      </p:pic>
      <p:pic>
        <p:nvPicPr>
          <p:cNvPr id="251" name="Shape 251"/>
          <p:cNvPicPr preferRelativeResize="0"/>
          <p:nvPr/>
        </p:nvPicPr>
        <p:blipFill>
          <a:blip r:embed="rId4">
            <a:alphaModFix/>
          </a:blip>
          <a:stretch>
            <a:fillRect/>
          </a:stretch>
        </p:blipFill>
        <p:spPr>
          <a:xfrm>
            <a:off x="8139000" y="606162"/>
            <a:ext cx="903600" cy="4577178"/>
          </a:xfrm>
          <a:prstGeom prst="rect">
            <a:avLst/>
          </a:prstGeom>
          <a:noFill/>
          <a:ln>
            <a:noFill/>
          </a:ln>
        </p:spPr>
      </p:pic>
      <p:sp>
        <p:nvSpPr>
          <p:cNvPr id="252" name="Shape 252"/>
          <p:cNvSpPr/>
          <p:nvPr/>
        </p:nvSpPr>
        <p:spPr>
          <a:xfrm>
            <a:off x="7593000" y="2759250"/>
            <a:ext cx="336000" cy="336000"/>
          </a:xfrm>
          <a:prstGeom prst="rightArrow">
            <a:avLst>
              <a:gd fmla="val 50000" name="adj1"/>
              <a:gd fmla="val 50000" name="adj2"/>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53" name="Shape 253"/>
          <p:cNvSpPr txBox="1"/>
          <p:nvPr/>
        </p:nvSpPr>
        <p:spPr>
          <a:xfrm>
            <a:off x="6101625" y="4752275"/>
            <a:ext cx="6263400" cy="730800"/>
          </a:xfrm>
          <a:prstGeom prst="rect">
            <a:avLst/>
          </a:prstGeom>
          <a:noFill/>
          <a:ln>
            <a:noFill/>
          </a:ln>
        </p:spPr>
        <p:txBody>
          <a:bodyPr anchorCtr="0" anchor="t" bIns="91425" lIns="91425" rIns="91425" tIns="91425">
            <a:noAutofit/>
          </a:bodyPr>
          <a:lstStyle/>
          <a:p>
            <a:pPr lvl="0">
              <a:spcBef>
                <a:spcPts val="0"/>
              </a:spcBef>
              <a:buNone/>
            </a:pPr>
            <a:r>
              <a:rPr lang="en"/>
              <a:t>Even more off screen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Porting r1DL to Flink</a:t>
            </a:r>
          </a:p>
        </p:txBody>
      </p:sp>
      <p:sp>
        <p:nvSpPr>
          <p:cNvPr id="259" name="Shape 25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One interesting issue we ran into that demonstrated how the Python API works:</a:t>
            </a:r>
          </a:p>
          <a:p>
            <a:pPr indent="-228600" lvl="0" marL="457200" rtl="0">
              <a:spcBef>
                <a:spcPts val="0"/>
              </a:spcBef>
            </a:pPr>
            <a:r>
              <a:rPr lang="en"/>
              <a:t>Flink r1DL runs, but the output </a:t>
            </a:r>
            <a:r>
              <a:rPr i="1" lang="en"/>
              <a:t>v</a:t>
            </a:r>
            <a:r>
              <a:rPr lang="en"/>
              <a:t> vector is full of integers, not doubles</a:t>
            </a:r>
          </a:p>
          <a:p>
            <a:pPr indent="-228600" lvl="0" marL="457200" rtl="0">
              <a:spcBef>
                <a:spcPts val="0"/>
              </a:spcBef>
            </a:pPr>
            <a:r>
              <a:rPr i="1" lang="en"/>
              <a:t>v</a:t>
            </a:r>
            <a:r>
              <a:rPr lang="en"/>
              <a:t> is finalized by filling in unused vector components with zeroes (0)</a:t>
            </a:r>
          </a:p>
          <a:p>
            <a:pPr indent="-228600" lvl="0" marL="457200" rtl="0">
              <a:spcBef>
                <a:spcPts val="0"/>
              </a:spcBef>
            </a:pPr>
            <a:r>
              <a:rPr lang="en"/>
              <a:t>We used an integer zero (0) instead of an explicitly floating point zero (0.0)</a:t>
            </a:r>
          </a:p>
          <a:p>
            <a:pPr indent="-228600" lvl="0" marL="457200" rtl="0">
              <a:spcBef>
                <a:spcPts val="0"/>
              </a:spcBef>
            </a:pPr>
            <a:r>
              <a:rPr lang="en"/>
              <a:t>The Flink Python API inferred from the integer zero that the entire tuple field would be integers, causing the number to be deserialized as an integer</a:t>
            </a:r>
          </a:p>
          <a:p>
            <a:pPr indent="-228600" lvl="0" marL="457200" rtl="0">
              <a:spcBef>
                <a:spcPts val="0"/>
              </a:spcBef>
            </a:pPr>
            <a:r>
              <a:rPr lang="en"/>
              <a:t>Baffling problem caused by a lack of two characters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Results</a:t>
            </a:r>
          </a:p>
        </p:txBody>
      </p:sp>
      <p:sp>
        <p:nvSpPr>
          <p:cNvPr id="265" name="Shape 265"/>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Using a locally-hosted v</a:t>
            </a:r>
            <a:r>
              <a:rPr lang="en"/>
              <a:t>irtual cluster of three nodes, each with four virtual CPUs, 8192 MB RAM, and 30 GB disk storage</a:t>
            </a:r>
          </a:p>
          <a:p>
            <a:pPr indent="-228600" lvl="1" marL="914400" rtl="0">
              <a:spcBef>
                <a:spcPts val="0"/>
              </a:spcBef>
            </a:pPr>
            <a:r>
              <a:rPr lang="en"/>
              <a:t>Not a lot of resources</a:t>
            </a:r>
          </a:p>
          <a:p>
            <a:pPr indent="-228600" lvl="0" marL="457200">
              <a:spcBef>
                <a:spcPts val="0"/>
              </a:spcBef>
            </a:pPr>
            <a:r>
              <a:rPr lang="en"/>
              <a:t>Three different sized input files, using Spark and Flink</a:t>
            </a:r>
          </a:p>
        </p:txBody>
      </p:sp>
      <p:pic>
        <p:nvPicPr>
          <p:cNvPr id="266" name="Shape 266"/>
          <p:cNvPicPr preferRelativeResize="0"/>
          <p:nvPr/>
        </p:nvPicPr>
        <p:blipFill rotWithShape="1">
          <a:blip r:embed="rId3">
            <a:alphaModFix/>
          </a:blip>
          <a:srcRect b="24932" l="12564" r="25691" t="38795"/>
          <a:stretch/>
        </p:blipFill>
        <p:spPr>
          <a:xfrm>
            <a:off x="2289074" y="3349174"/>
            <a:ext cx="4565848" cy="1508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Iterative Algorithms</a:t>
            </a:r>
          </a:p>
        </p:txBody>
      </p:sp>
      <p:sp>
        <p:nvSpPr>
          <p:cNvPr id="91" name="Shape 91"/>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Repeatedly apply a step function until a termination criterion is reached</a:t>
            </a:r>
          </a:p>
          <a:p>
            <a:pPr indent="-228600" lvl="0" marL="457200" rtl="0">
              <a:spcBef>
                <a:spcPts val="0"/>
              </a:spcBef>
            </a:pPr>
            <a:r>
              <a:rPr lang="en"/>
              <a:t>More and more prevalent, but difficult to scale</a:t>
            </a:r>
          </a:p>
          <a:p>
            <a:pPr indent="-228600" lvl="0" marL="457200">
              <a:spcBef>
                <a:spcPts val="0"/>
              </a:spcBef>
            </a:pPr>
            <a:r>
              <a:rPr lang="en"/>
              <a:t>Used for tasks such as graph analytics, gradient learning, dimensionality reduction, and more</a:t>
            </a:r>
          </a:p>
        </p:txBody>
      </p:sp>
      <p:pic>
        <p:nvPicPr>
          <p:cNvPr id="92" name="Shape 92"/>
          <p:cNvPicPr preferRelativeResize="0"/>
          <p:nvPr/>
        </p:nvPicPr>
        <p:blipFill>
          <a:blip r:embed="rId3">
            <a:alphaModFix/>
          </a:blip>
          <a:stretch>
            <a:fillRect/>
          </a:stretch>
        </p:blipFill>
        <p:spPr>
          <a:xfrm>
            <a:off x="1944024" y="3406899"/>
            <a:ext cx="5277848" cy="1529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pic>
        <p:nvPicPr>
          <p:cNvPr id="271" name="Shape 271"/>
          <p:cNvPicPr preferRelativeResize="0"/>
          <p:nvPr/>
        </p:nvPicPr>
        <p:blipFill rotWithShape="1">
          <a:blip r:embed="rId3">
            <a:alphaModFix/>
          </a:blip>
          <a:srcRect b="2623" l="10818" r="23813" t="15889"/>
          <a:stretch/>
        </p:blipFill>
        <p:spPr>
          <a:xfrm>
            <a:off x="915336" y="0"/>
            <a:ext cx="7335225" cy="5143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Results</a:t>
            </a:r>
          </a:p>
        </p:txBody>
      </p:sp>
      <p:sp>
        <p:nvSpPr>
          <p:cNvPr id="277" name="Shape 277"/>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Flink starts out slower than Spark for a very small file, but the two converge as the input data set becomes larger and larger</a:t>
            </a:r>
          </a:p>
          <a:p>
            <a:pPr indent="-228600" lvl="0" marL="457200" rtl="0">
              <a:spcBef>
                <a:spcPts val="0"/>
              </a:spcBef>
            </a:pPr>
            <a:r>
              <a:rPr lang="en"/>
              <a:t>Um...Flink is slower than Spark?</a:t>
            </a:r>
          </a:p>
          <a:p>
            <a:pPr indent="-228600" lvl="0" marL="457200" rtl="0">
              <a:spcBef>
                <a:spcPts val="0"/>
              </a:spcBef>
            </a:pPr>
            <a:r>
              <a:rPr lang="en"/>
              <a:t>Our cluster was very limited in computing resources, preventing both data frameworks from reaching their full potential</a:t>
            </a:r>
          </a:p>
          <a:p>
            <a:pPr indent="-228600" lvl="0" marL="457200" rtl="0">
              <a:spcBef>
                <a:spcPts val="0"/>
              </a:spcBef>
            </a:pPr>
            <a:r>
              <a:rPr lang="en"/>
              <a:t>We couldn’t even handle large (~ 1+ GB) data sets</a:t>
            </a:r>
          </a:p>
          <a:p>
            <a:pPr indent="-228600" lvl="0" marL="457200" rtl="0">
              <a:spcBef>
                <a:spcPts val="0"/>
              </a:spcBef>
            </a:pPr>
            <a:r>
              <a:rPr lang="en"/>
              <a:t>If Flink is close to Spark in low-resource situations, it should be faster than Spark with more resources</a:t>
            </a:r>
          </a:p>
          <a:p>
            <a:pPr indent="-228600" lvl="0" marL="457200">
              <a:spcBef>
                <a:spcPts val="0"/>
              </a:spcBef>
            </a:pPr>
            <a:r>
              <a:rPr lang="en"/>
              <a:t>Promising!</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Conclusion</a:t>
            </a:r>
          </a:p>
        </p:txBody>
      </p:sp>
      <p:sp>
        <p:nvSpPr>
          <p:cNvPr id="283" name="Shape 283"/>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We got features implemented in the Flink Python API for all to use, improving humanity as a whole</a:t>
            </a:r>
          </a:p>
          <a:p>
            <a:pPr indent="-228600" lvl="0" marL="457200" rtl="0">
              <a:spcBef>
                <a:spcPts val="0"/>
              </a:spcBef>
            </a:pPr>
            <a:r>
              <a:rPr lang="en"/>
              <a:t>Flink is promising compared to Spark for iterative algorithms</a:t>
            </a:r>
          </a:p>
          <a:p>
            <a:pPr indent="-228600" lvl="0" marL="457200" rtl="0">
              <a:spcBef>
                <a:spcPts val="0"/>
              </a:spcBef>
            </a:pPr>
            <a:r>
              <a:rPr lang="en"/>
              <a:t>We need to get it working on more powerful clusters (Amazon EMR anyone?) and get some better data</a:t>
            </a:r>
          </a:p>
          <a:p>
            <a:pPr indent="-228600" lvl="0" marL="457200" rtl="0">
              <a:spcBef>
                <a:spcPts val="0"/>
              </a:spcBef>
            </a:pPr>
            <a:r>
              <a:rPr lang="en"/>
              <a:t>Open source communities are priceless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Acknowledgements</a:t>
            </a:r>
          </a:p>
        </p:txBody>
      </p:sp>
      <p:sp>
        <p:nvSpPr>
          <p:cNvPr id="289" name="Shape 28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Thanks to the Flink community for helping out and putting up with our questions.</a:t>
            </a:r>
          </a:p>
          <a:p>
            <a:pPr lvl="0">
              <a:spcBef>
                <a:spcPts val="0"/>
              </a:spcBef>
              <a:buNone/>
            </a:pPr>
            <a:r>
              <a:rPr lang="en"/>
              <a:t>Huge thanks to Chesnay Schepler (zentol) for his invaluable assistance in solving our many problems and for his code reviews of our merged features.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Rank-1 Dictionary Learning</a:t>
            </a:r>
          </a:p>
        </p:txBody>
      </p:sp>
      <p:sp>
        <p:nvSpPr>
          <p:cNvPr id="98" name="Shape 98"/>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Dictionary learning: sparse representation of a data set</a:t>
            </a:r>
          </a:p>
          <a:p>
            <a:pPr indent="-228600" lvl="0" marL="457200" rtl="0">
              <a:spcBef>
                <a:spcPts val="0"/>
              </a:spcBef>
            </a:pPr>
            <a:r>
              <a:rPr lang="en"/>
              <a:t>Good for </a:t>
            </a:r>
            <a:r>
              <a:rPr b="1" lang="en"/>
              <a:t>image </a:t>
            </a:r>
            <a:r>
              <a:rPr lang="en"/>
              <a:t>analysis</a:t>
            </a:r>
          </a:p>
          <a:p>
            <a:pPr indent="-228600" lvl="0" marL="457200" rtl="0">
              <a:spcBef>
                <a:spcPts val="0"/>
              </a:spcBef>
            </a:pPr>
            <a:r>
              <a:rPr lang="en"/>
              <a:t>Distributed rank-1 dictionary learning (r1DL)</a:t>
            </a:r>
          </a:p>
          <a:p>
            <a:pPr indent="-228600" lvl="1" marL="914400" rtl="0">
              <a:spcBef>
                <a:spcPts val="0"/>
              </a:spcBef>
            </a:pPr>
            <a:r>
              <a:rPr lang="en"/>
              <a:t>Our dictionary learning algorithm that decomposes matrix </a:t>
            </a:r>
            <a:r>
              <a:rPr i="1" lang="en"/>
              <a:t>S</a:t>
            </a:r>
            <a:r>
              <a:rPr lang="en"/>
              <a:t> by iteratively estimating multiple rank-1 basis vectors and their loading coefficient vectors</a:t>
            </a:r>
          </a:p>
          <a:p>
            <a:pPr indent="-228600" lvl="1" marL="914400" rtl="0">
              <a:spcBef>
                <a:spcPts val="0"/>
              </a:spcBef>
            </a:pPr>
            <a:r>
              <a:rPr i="1" lang="en"/>
              <a:t>Distributed</a:t>
            </a:r>
            <a:r>
              <a:rPr lang="en"/>
              <a:t> over a cluster to handle huge data sets</a:t>
            </a:r>
          </a:p>
          <a:p>
            <a:pPr indent="-228600" lvl="0" marL="457200" rtl="0">
              <a:spcBef>
                <a:spcPts val="0"/>
              </a:spcBef>
            </a:pPr>
            <a:r>
              <a:rPr lang="en"/>
              <a:t>Iterative algorithm</a:t>
            </a:r>
          </a:p>
          <a:p>
            <a:pPr indent="-228600" lvl="0" marL="457200">
              <a:spcBef>
                <a:spcPts val="0"/>
              </a:spcBef>
            </a:pPr>
            <a:r>
              <a:rPr lang="en"/>
              <a:t>We apply r1DL on huge fMRI data sets (</a:t>
            </a:r>
            <a:r>
              <a:rPr b="1" lang="en"/>
              <a:t>images!</a:t>
            </a:r>
            <a:r>
              <a:rPr lang="en"/>
              <a:t>) to derive functional networks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1531125" y="303049"/>
            <a:ext cx="6107925" cy="4574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pic>
        <p:nvPicPr>
          <p:cNvPr id="108" name="Shape 108"/>
          <p:cNvPicPr preferRelativeResize="0"/>
          <p:nvPr/>
        </p:nvPicPr>
        <p:blipFill>
          <a:blip r:embed="rId3">
            <a:alphaModFix/>
          </a:blip>
          <a:stretch>
            <a:fillRect/>
          </a:stretch>
        </p:blipFill>
        <p:spPr>
          <a:xfrm>
            <a:off x="1695450" y="374087"/>
            <a:ext cx="5968374" cy="439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idx="4294967295"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fMRI</a:t>
            </a:r>
          </a:p>
        </p:txBody>
      </p:sp>
      <p:pic>
        <p:nvPicPr>
          <p:cNvPr id="114" name="Shape 114"/>
          <p:cNvPicPr preferRelativeResize="0"/>
          <p:nvPr/>
        </p:nvPicPr>
        <p:blipFill rotWithShape="1">
          <a:blip r:embed="rId3">
            <a:alphaModFix/>
          </a:blip>
          <a:srcRect b="0" l="0" r="0" t="0"/>
          <a:stretch/>
        </p:blipFill>
        <p:spPr>
          <a:xfrm>
            <a:off x="78224" y="0"/>
            <a:ext cx="9009450" cy="461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Apache Spark</a:t>
            </a:r>
          </a:p>
        </p:txBody>
      </p:sp>
      <p:sp>
        <p:nvSpPr>
          <p:cNvPr id="120" name="Shape 12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r1DL implemented and works with Python API of Apache Spark</a:t>
            </a:r>
          </a:p>
          <a:p>
            <a:pPr indent="-228600" lvl="0" marL="457200" rtl="0">
              <a:spcBef>
                <a:spcPts val="0"/>
              </a:spcBef>
            </a:pPr>
            <a:r>
              <a:rPr lang="en"/>
              <a:t>What is Spark?</a:t>
            </a:r>
          </a:p>
          <a:p>
            <a:pPr indent="-228600" lvl="0" marL="457200" rtl="0">
              <a:spcBef>
                <a:spcPts val="0"/>
              </a:spcBef>
            </a:pPr>
            <a:r>
              <a:rPr lang="en"/>
              <a:t>Open source data analysis framework</a:t>
            </a:r>
          </a:p>
          <a:p>
            <a:pPr indent="-228600" lvl="0" marL="457200" rtl="0">
              <a:spcBef>
                <a:spcPts val="0"/>
              </a:spcBef>
            </a:pPr>
            <a:r>
              <a:rPr lang="en"/>
              <a:t>Based around “resilient distributed datasets” (RDDs)</a:t>
            </a:r>
          </a:p>
          <a:p>
            <a:pPr indent="-228600" lvl="0" marL="457200" rtl="0">
              <a:spcBef>
                <a:spcPts val="0"/>
              </a:spcBef>
            </a:pPr>
            <a:r>
              <a:rPr lang="en"/>
              <a:t>Very popular and versatile, extended for graph processing, machine learning, streaming data, etc.</a:t>
            </a:r>
          </a:p>
          <a:p>
            <a:pPr indent="-228600" lvl="0" marL="457200" rtl="0">
              <a:spcBef>
                <a:spcPts val="0"/>
              </a:spcBef>
            </a:pPr>
            <a:r>
              <a:rPr lang="en"/>
              <a:t>But not perfect for iterative algorithms</a:t>
            </a:r>
          </a:p>
          <a:p>
            <a:pPr indent="-228600" lvl="1" marL="914400">
              <a:spcBef>
                <a:spcPts val="0"/>
              </a:spcBef>
            </a:pPr>
            <a:r>
              <a:rPr lang="en"/>
              <a:t>Non-native iteration support</a:t>
            </a:r>
          </a:p>
        </p:txBody>
      </p:sp>
      <p:pic>
        <p:nvPicPr>
          <p:cNvPr id="121" name="Shape 121"/>
          <p:cNvPicPr preferRelativeResize="0"/>
          <p:nvPr/>
        </p:nvPicPr>
        <p:blipFill>
          <a:blip r:embed="rId3">
            <a:alphaModFix/>
          </a:blip>
          <a:stretch>
            <a:fillRect/>
          </a:stretch>
        </p:blipFill>
        <p:spPr>
          <a:xfrm>
            <a:off x="6943125" y="553925"/>
            <a:ext cx="1828800" cy="95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Apache Flink</a:t>
            </a:r>
          </a:p>
        </p:txBody>
      </p:sp>
      <p:sp>
        <p:nvSpPr>
          <p:cNvPr id="127" name="Shape 127"/>
          <p:cNvSpPr txBox="1"/>
          <p:nvPr>
            <p:ph idx="1" type="body"/>
          </p:nvPr>
        </p:nvSpPr>
        <p:spPr>
          <a:xfrm>
            <a:off x="471900" y="1831775"/>
            <a:ext cx="6668700" cy="2710200"/>
          </a:xfrm>
          <a:prstGeom prst="rect">
            <a:avLst/>
          </a:prstGeom>
        </p:spPr>
        <p:txBody>
          <a:bodyPr anchorCtr="0" anchor="t" bIns="91425" lIns="91425" rIns="91425" tIns="91425">
            <a:noAutofit/>
          </a:bodyPr>
          <a:lstStyle/>
          <a:p>
            <a:pPr indent="-228600" lvl="0" marL="457200" rtl="0">
              <a:spcBef>
                <a:spcPts val="0"/>
              </a:spcBef>
            </a:pPr>
            <a:r>
              <a:rPr lang="en"/>
              <a:t>We previously used Spark, but now we use Flink</a:t>
            </a:r>
          </a:p>
          <a:p>
            <a:pPr indent="-228600" lvl="0" marL="457200" rtl="0">
              <a:spcBef>
                <a:spcPts val="0"/>
              </a:spcBef>
            </a:pPr>
            <a:r>
              <a:rPr lang="en"/>
              <a:t>What is Flink and why use it over Spark?</a:t>
            </a:r>
          </a:p>
          <a:p>
            <a:pPr indent="-228600" lvl="0" marL="457200" rtl="0">
              <a:spcBef>
                <a:spcPts val="0"/>
              </a:spcBef>
            </a:pPr>
            <a:r>
              <a:rPr lang="en"/>
              <a:t>Novel data analysis framework</a:t>
            </a:r>
          </a:p>
          <a:p>
            <a:pPr indent="-228600" lvl="0" marL="457200" rtl="0">
              <a:spcBef>
                <a:spcPts val="0"/>
              </a:spcBef>
            </a:pPr>
            <a:r>
              <a:rPr lang="en"/>
              <a:t>Notable features:</a:t>
            </a:r>
          </a:p>
          <a:p>
            <a:pPr indent="-228600" lvl="1" marL="914400" rtl="0">
              <a:spcBef>
                <a:spcPts val="0"/>
              </a:spcBef>
            </a:pPr>
            <a:r>
              <a:rPr lang="en"/>
              <a:t>Streaming first: everything is a stream</a:t>
            </a:r>
          </a:p>
          <a:p>
            <a:pPr indent="-228600" lvl="1" marL="914400" rtl="0">
              <a:spcBef>
                <a:spcPts val="0"/>
              </a:spcBef>
            </a:pPr>
            <a:r>
              <a:rPr lang="en"/>
              <a:t>Optimizing engine</a:t>
            </a:r>
          </a:p>
          <a:p>
            <a:pPr indent="-228600" lvl="1" marL="914400" rtl="0">
              <a:spcBef>
                <a:spcPts val="0"/>
              </a:spcBef>
            </a:pPr>
            <a:r>
              <a:rPr b="1" lang="en"/>
              <a:t>Native iterations</a:t>
            </a:r>
          </a:p>
          <a:p>
            <a:pPr indent="-228600" lvl="2" marL="1371600" rtl="0">
              <a:spcBef>
                <a:spcPts val="0"/>
              </a:spcBef>
            </a:pPr>
            <a:r>
              <a:rPr lang="en"/>
              <a:t>We </a:t>
            </a:r>
            <a:r>
              <a:rPr b="1" lang="en"/>
              <a:t>repeatedly tell Spark to perform</a:t>
            </a:r>
            <a:r>
              <a:rPr lang="en"/>
              <a:t> a step function (non-native)</a:t>
            </a:r>
          </a:p>
          <a:p>
            <a:pPr indent="-228600" lvl="2" marL="1371600" rtl="0">
              <a:spcBef>
                <a:spcPts val="0"/>
              </a:spcBef>
            </a:pPr>
            <a:r>
              <a:rPr lang="en"/>
              <a:t>We </a:t>
            </a:r>
            <a:r>
              <a:rPr b="1" lang="en"/>
              <a:t>tell Flink to repeatedly perform</a:t>
            </a:r>
            <a:r>
              <a:rPr lang="en"/>
              <a:t> a step function (native)</a:t>
            </a:r>
          </a:p>
          <a:p>
            <a:pPr indent="-228600" lvl="2" marL="1371600" rtl="0">
              <a:spcBef>
                <a:spcPts val="0"/>
              </a:spcBef>
            </a:pPr>
            <a:r>
              <a:rPr lang="en"/>
              <a:t>The difference? Less overhead!</a:t>
            </a:r>
          </a:p>
        </p:txBody>
      </p:sp>
      <p:pic>
        <p:nvPicPr>
          <p:cNvPr id="128" name="Shape 128"/>
          <p:cNvPicPr preferRelativeResize="0"/>
          <p:nvPr/>
        </p:nvPicPr>
        <p:blipFill rotWithShape="1">
          <a:blip r:embed="rId3">
            <a:alphaModFix/>
          </a:blip>
          <a:srcRect b="0" l="0" r="0" t="0"/>
          <a:stretch/>
        </p:blipFill>
        <p:spPr>
          <a:xfrm>
            <a:off x="7140600" y="2257550"/>
            <a:ext cx="1858575" cy="185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