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2468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6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5094D-8A39-446E-9DE5-B5CC7FDC69EA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CA"/>
        </a:p>
      </dgm:t>
    </dgm:pt>
    <dgm:pt modelId="{4EF549D1-91DD-4B5F-9663-7304CEF6312B}">
      <dgm:prSet phldrT="[Text]"/>
      <dgm:spPr/>
      <dgm:t>
        <a:bodyPr/>
        <a:lstStyle/>
        <a:p>
          <a:r>
            <a:rPr lang="en-US" b="1" dirty="0"/>
            <a:t>Obtain model results</a:t>
          </a:r>
        </a:p>
        <a:p>
          <a:endParaRPr lang="en-US" b="1" dirty="0"/>
        </a:p>
        <a:p>
          <a:r>
            <a:rPr lang="en-US" b="1" dirty="0" err="1"/>
            <a:t>SalishSeaCast</a:t>
          </a:r>
          <a:r>
            <a:rPr lang="en-US" b="1" dirty="0"/>
            <a:t>:</a:t>
          </a:r>
        </a:p>
        <a:p>
          <a:r>
            <a:rPr lang="en-US" b="0" dirty="0"/>
            <a:t>Download from </a:t>
          </a:r>
          <a:r>
            <a:rPr lang="en-US" b="0" dirty="0" err="1"/>
            <a:t>erdapp</a:t>
          </a:r>
          <a:r>
            <a:rPr lang="en-US" b="0" dirty="0"/>
            <a:t> server using:</a:t>
          </a:r>
        </a:p>
        <a:p>
          <a:r>
            <a:rPr lang="en-US" b="0" dirty="0"/>
            <a:t>Salishseacast_download_merge.py</a:t>
          </a:r>
        </a:p>
        <a:p>
          <a:r>
            <a:rPr lang="en-US" b="0" dirty="0"/>
            <a:t>Also download:</a:t>
          </a:r>
        </a:p>
        <a:p>
          <a:r>
            <a:rPr lang="en-US" b="0" dirty="0"/>
            <a:t>Bathymetry, Mesh Mask</a:t>
          </a:r>
        </a:p>
        <a:p>
          <a:endParaRPr lang="en-US" b="1" dirty="0"/>
        </a:p>
        <a:p>
          <a:r>
            <a:rPr lang="en-US" b="1" dirty="0"/>
            <a:t>Central Coast FVCOM:</a:t>
          </a:r>
        </a:p>
        <a:p>
          <a:r>
            <a:rPr lang="en-US" b="0" dirty="0"/>
            <a:t>Obtain from Pramod </a:t>
          </a:r>
          <a:r>
            <a:rPr lang="en-US" b="0" dirty="0" err="1"/>
            <a:t>Thupaki</a:t>
          </a:r>
          <a:endParaRPr lang="en-US" b="0" dirty="0"/>
        </a:p>
        <a:p>
          <a:endParaRPr lang="en-US" b="1" dirty="0"/>
        </a:p>
        <a:p>
          <a:r>
            <a:rPr lang="en-US" b="1" dirty="0"/>
            <a:t>Northeast Pacific CIOPPS NEMO:</a:t>
          </a:r>
        </a:p>
        <a:p>
          <a:r>
            <a:rPr lang="en-US" b="0" dirty="0"/>
            <a:t>Obtain from Li </a:t>
          </a:r>
          <a:r>
            <a:rPr lang="en-US" b="0" dirty="0" err="1"/>
            <a:t>Zhai</a:t>
          </a:r>
          <a:endParaRPr lang="en-US" b="0" dirty="0"/>
        </a:p>
      </dgm:t>
    </dgm:pt>
    <dgm:pt modelId="{743383A0-EB8E-43B2-B93E-9766E275CC3F}" type="parTrans" cxnId="{DA0BB05C-CCD8-4F46-AAD4-2EC05D0C3679}">
      <dgm:prSet/>
      <dgm:spPr/>
      <dgm:t>
        <a:bodyPr/>
        <a:lstStyle/>
        <a:p>
          <a:endParaRPr lang="en-CA"/>
        </a:p>
      </dgm:t>
    </dgm:pt>
    <dgm:pt modelId="{4A179692-1650-4CEA-BABB-AEAA73861B13}" type="sibTrans" cxnId="{DA0BB05C-CCD8-4F46-AAD4-2EC05D0C3679}">
      <dgm:prSet/>
      <dgm:spPr/>
      <dgm:t>
        <a:bodyPr/>
        <a:lstStyle/>
        <a:p>
          <a:endParaRPr lang="en-CA"/>
        </a:p>
      </dgm:t>
    </dgm:pt>
    <dgm:pt modelId="{9A1AE42D-1271-46BF-B5F4-A7BBC9D110C8}">
      <dgm:prSet phldrT="[Text]"/>
      <dgm:spPr/>
      <dgm:t>
        <a:bodyPr/>
        <a:lstStyle/>
        <a:p>
          <a:r>
            <a:rPr lang="en-US" b="1" dirty="0"/>
            <a:t>Format for use in Opendrift</a:t>
          </a:r>
        </a:p>
        <a:p>
          <a:endParaRPr lang="en-US" b="1" dirty="0"/>
        </a:p>
        <a:p>
          <a:r>
            <a:rPr lang="en-US" b="0" dirty="0" err="1"/>
            <a:t>SalishSeaCast</a:t>
          </a:r>
          <a:r>
            <a:rPr lang="en-US" b="0" dirty="0"/>
            <a:t>:</a:t>
          </a:r>
        </a:p>
        <a:p>
          <a:r>
            <a:rPr lang="en-US" b="0" dirty="0"/>
            <a:t>hydro_models_format_salishsea.py</a:t>
          </a:r>
        </a:p>
        <a:p>
          <a:endParaRPr lang="en-US" b="0" dirty="0"/>
        </a:p>
        <a:p>
          <a:r>
            <a:rPr lang="en-US" b="0" dirty="0"/>
            <a:t>Central Coast:</a:t>
          </a:r>
        </a:p>
        <a:p>
          <a:r>
            <a:rPr lang="en-US" b="0" dirty="0"/>
            <a:t>nc_edits_NCO.py</a:t>
          </a:r>
        </a:p>
        <a:p>
          <a:endParaRPr lang="en-US" b="0" dirty="0"/>
        </a:p>
        <a:p>
          <a:r>
            <a:rPr lang="en-US" b="0" dirty="0"/>
            <a:t>NEP:</a:t>
          </a:r>
        </a:p>
        <a:p>
          <a:r>
            <a:rPr lang="en-CA" b="0" dirty="0"/>
            <a:t>hydro_models_format_nepnemo.py</a:t>
          </a:r>
        </a:p>
      </dgm:t>
    </dgm:pt>
    <dgm:pt modelId="{55121190-3849-44EC-B092-BEBA612243C6}" type="parTrans" cxnId="{6A846317-21B1-469B-AA9E-D2C02C5E74E6}">
      <dgm:prSet/>
      <dgm:spPr/>
      <dgm:t>
        <a:bodyPr/>
        <a:lstStyle/>
        <a:p>
          <a:endParaRPr lang="en-CA"/>
        </a:p>
      </dgm:t>
    </dgm:pt>
    <dgm:pt modelId="{7BAA3178-ABA5-4048-952A-CB0FBE0B13BA}" type="sibTrans" cxnId="{6A846317-21B1-469B-AA9E-D2C02C5E74E6}">
      <dgm:prSet/>
      <dgm:spPr/>
      <dgm:t>
        <a:bodyPr/>
        <a:lstStyle/>
        <a:p>
          <a:endParaRPr lang="en-CA"/>
        </a:p>
      </dgm:t>
    </dgm:pt>
    <dgm:pt modelId="{083C2B36-0BBF-47D0-870F-4F1432D3F277}">
      <dgm:prSet phldrT="[Text]"/>
      <dgm:spPr/>
      <dgm:t>
        <a:bodyPr/>
        <a:lstStyle/>
        <a:p>
          <a:r>
            <a:rPr lang="en-US" b="1" dirty="0"/>
            <a:t>Data outputs</a:t>
          </a:r>
        </a:p>
        <a:p>
          <a:r>
            <a:rPr lang="en-CA" dirty="0"/>
            <a:t>D:\Hakai\models</a:t>
          </a:r>
          <a:endParaRPr lang="en-US" dirty="0"/>
        </a:p>
      </dgm:t>
    </dgm:pt>
    <dgm:pt modelId="{25921233-3C0E-4137-999C-C3F0B84326C1}" type="parTrans" cxnId="{98F49B7A-8FEB-43C3-BE29-3FFBF8658B9C}">
      <dgm:prSet/>
      <dgm:spPr/>
      <dgm:t>
        <a:bodyPr/>
        <a:lstStyle/>
        <a:p>
          <a:endParaRPr lang="en-CA"/>
        </a:p>
      </dgm:t>
    </dgm:pt>
    <dgm:pt modelId="{1C48D2BE-2B28-4D6B-85E2-B281E3C29782}" type="sibTrans" cxnId="{98F49B7A-8FEB-43C3-BE29-3FFBF8658B9C}">
      <dgm:prSet/>
      <dgm:spPr/>
      <dgm:t>
        <a:bodyPr/>
        <a:lstStyle/>
        <a:p>
          <a:endParaRPr lang="en-CA"/>
        </a:p>
      </dgm:t>
    </dgm:pt>
    <dgm:pt modelId="{04145827-CB66-49E2-AEC6-D97A15B78F1C}" type="pres">
      <dgm:prSet presAssocID="{8975094D-8A39-446E-9DE5-B5CC7FDC69EA}" presName="Name0" presStyleCnt="0">
        <dgm:presLayoutVars>
          <dgm:dir/>
          <dgm:resizeHandles val="exact"/>
        </dgm:presLayoutVars>
      </dgm:prSet>
      <dgm:spPr/>
    </dgm:pt>
    <dgm:pt modelId="{23B7414C-A1C6-48D1-8BB2-3FC518D839CF}" type="pres">
      <dgm:prSet presAssocID="{4EF549D1-91DD-4B5F-9663-7304CEF6312B}" presName="node" presStyleLbl="node1" presStyleIdx="0" presStyleCnt="3" custScaleY="72806">
        <dgm:presLayoutVars>
          <dgm:bulletEnabled val="1"/>
        </dgm:presLayoutVars>
      </dgm:prSet>
      <dgm:spPr/>
    </dgm:pt>
    <dgm:pt modelId="{67ADCA1A-6D61-40F4-A56F-1D8C2D66DE5D}" type="pres">
      <dgm:prSet presAssocID="{4A179692-1650-4CEA-BABB-AEAA73861B13}" presName="sibTrans" presStyleLbl="sibTrans2D1" presStyleIdx="0" presStyleCnt="2"/>
      <dgm:spPr/>
    </dgm:pt>
    <dgm:pt modelId="{68388DDF-234E-4B6C-9AD1-B4FBDA950C0D}" type="pres">
      <dgm:prSet presAssocID="{4A179692-1650-4CEA-BABB-AEAA73861B13}" presName="connectorText" presStyleLbl="sibTrans2D1" presStyleIdx="0" presStyleCnt="2"/>
      <dgm:spPr/>
    </dgm:pt>
    <dgm:pt modelId="{21CDD306-5B7E-46F9-9957-26F3274CE8B7}" type="pres">
      <dgm:prSet presAssocID="{9A1AE42D-1271-46BF-B5F4-A7BBC9D110C8}" presName="node" presStyleLbl="node1" presStyleIdx="1" presStyleCnt="3" custScaleY="71497">
        <dgm:presLayoutVars>
          <dgm:bulletEnabled val="1"/>
        </dgm:presLayoutVars>
      </dgm:prSet>
      <dgm:spPr/>
    </dgm:pt>
    <dgm:pt modelId="{28191570-D790-4A36-9AFE-013873AB9B18}" type="pres">
      <dgm:prSet presAssocID="{7BAA3178-ABA5-4048-952A-CB0FBE0B13BA}" presName="sibTrans" presStyleLbl="sibTrans2D1" presStyleIdx="1" presStyleCnt="2"/>
      <dgm:spPr/>
    </dgm:pt>
    <dgm:pt modelId="{743825F6-A7E9-4EFF-9B87-2ABE27601B6F}" type="pres">
      <dgm:prSet presAssocID="{7BAA3178-ABA5-4048-952A-CB0FBE0B13BA}" presName="connectorText" presStyleLbl="sibTrans2D1" presStyleIdx="1" presStyleCnt="2"/>
      <dgm:spPr/>
    </dgm:pt>
    <dgm:pt modelId="{509A4E06-5C3E-4CA9-94B6-9FD6EF9E4ED2}" type="pres">
      <dgm:prSet presAssocID="{083C2B36-0BBF-47D0-870F-4F1432D3F277}" presName="node" presStyleLbl="node1" presStyleIdx="2" presStyleCnt="3" custScaleY="73664">
        <dgm:presLayoutVars>
          <dgm:bulletEnabled val="1"/>
        </dgm:presLayoutVars>
      </dgm:prSet>
      <dgm:spPr/>
    </dgm:pt>
  </dgm:ptLst>
  <dgm:cxnLst>
    <dgm:cxn modelId="{6A846317-21B1-469B-AA9E-D2C02C5E74E6}" srcId="{8975094D-8A39-446E-9DE5-B5CC7FDC69EA}" destId="{9A1AE42D-1271-46BF-B5F4-A7BBC9D110C8}" srcOrd="1" destOrd="0" parTransId="{55121190-3849-44EC-B092-BEBA612243C6}" sibTransId="{7BAA3178-ABA5-4048-952A-CB0FBE0B13BA}"/>
    <dgm:cxn modelId="{64BCA128-EAA0-4E79-AC42-606466C75391}" type="presOf" srcId="{083C2B36-0BBF-47D0-870F-4F1432D3F277}" destId="{509A4E06-5C3E-4CA9-94B6-9FD6EF9E4ED2}" srcOrd="0" destOrd="0" presId="urn:microsoft.com/office/officeart/2005/8/layout/process1"/>
    <dgm:cxn modelId="{9C3BCD2A-06A0-441F-BBA1-7734B2765238}" type="presOf" srcId="{9A1AE42D-1271-46BF-B5F4-A7BBC9D110C8}" destId="{21CDD306-5B7E-46F9-9957-26F3274CE8B7}" srcOrd="0" destOrd="0" presId="urn:microsoft.com/office/officeart/2005/8/layout/process1"/>
    <dgm:cxn modelId="{DA0BB05C-CCD8-4F46-AAD4-2EC05D0C3679}" srcId="{8975094D-8A39-446E-9DE5-B5CC7FDC69EA}" destId="{4EF549D1-91DD-4B5F-9663-7304CEF6312B}" srcOrd="0" destOrd="0" parTransId="{743383A0-EB8E-43B2-B93E-9766E275CC3F}" sibTransId="{4A179692-1650-4CEA-BABB-AEAA73861B13}"/>
    <dgm:cxn modelId="{D95F984C-3401-4958-98BC-4C84ACA2EAE3}" type="presOf" srcId="{7BAA3178-ABA5-4048-952A-CB0FBE0B13BA}" destId="{743825F6-A7E9-4EFF-9B87-2ABE27601B6F}" srcOrd="1" destOrd="0" presId="urn:microsoft.com/office/officeart/2005/8/layout/process1"/>
    <dgm:cxn modelId="{98F49B7A-8FEB-43C3-BE29-3FFBF8658B9C}" srcId="{8975094D-8A39-446E-9DE5-B5CC7FDC69EA}" destId="{083C2B36-0BBF-47D0-870F-4F1432D3F277}" srcOrd="2" destOrd="0" parTransId="{25921233-3C0E-4137-999C-C3F0B84326C1}" sibTransId="{1C48D2BE-2B28-4D6B-85E2-B281E3C29782}"/>
    <dgm:cxn modelId="{1812DF7A-3C75-4DA4-8CA1-DD66D95F11B6}" type="presOf" srcId="{4A179692-1650-4CEA-BABB-AEAA73861B13}" destId="{67ADCA1A-6D61-40F4-A56F-1D8C2D66DE5D}" srcOrd="0" destOrd="0" presId="urn:microsoft.com/office/officeart/2005/8/layout/process1"/>
    <dgm:cxn modelId="{05EDFD95-1E3C-4704-802F-B97C4471F86B}" type="presOf" srcId="{4EF549D1-91DD-4B5F-9663-7304CEF6312B}" destId="{23B7414C-A1C6-48D1-8BB2-3FC518D839CF}" srcOrd="0" destOrd="0" presId="urn:microsoft.com/office/officeart/2005/8/layout/process1"/>
    <dgm:cxn modelId="{B64624D7-61AB-43B6-9450-8A27522EE690}" type="presOf" srcId="{8975094D-8A39-446E-9DE5-B5CC7FDC69EA}" destId="{04145827-CB66-49E2-AEC6-D97A15B78F1C}" srcOrd="0" destOrd="0" presId="urn:microsoft.com/office/officeart/2005/8/layout/process1"/>
    <dgm:cxn modelId="{CE881AE6-5806-4F4D-946D-9383F629E422}" type="presOf" srcId="{7BAA3178-ABA5-4048-952A-CB0FBE0B13BA}" destId="{28191570-D790-4A36-9AFE-013873AB9B18}" srcOrd="0" destOrd="0" presId="urn:microsoft.com/office/officeart/2005/8/layout/process1"/>
    <dgm:cxn modelId="{3C3A2BEB-2DA5-47EC-B031-EBC6538486DD}" type="presOf" srcId="{4A179692-1650-4CEA-BABB-AEAA73861B13}" destId="{68388DDF-234E-4B6C-9AD1-B4FBDA950C0D}" srcOrd="1" destOrd="0" presId="urn:microsoft.com/office/officeart/2005/8/layout/process1"/>
    <dgm:cxn modelId="{92AE47F5-0CE7-491E-A74E-E6BADE775B75}" type="presParOf" srcId="{04145827-CB66-49E2-AEC6-D97A15B78F1C}" destId="{23B7414C-A1C6-48D1-8BB2-3FC518D839CF}" srcOrd="0" destOrd="0" presId="urn:microsoft.com/office/officeart/2005/8/layout/process1"/>
    <dgm:cxn modelId="{76E1693A-1AEC-45EF-A0A4-71DF10A32F0D}" type="presParOf" srcId="{04145827-CB66-49E2-AEC6-D97A15B78F1C}" destId="{67ADCA1A-6D61-40F4-A56F-1D8C2D66DE5D}" srcOrd="1" destOrd="0" presId="urn:microsoft.com/office/officeart/2005/8/layout/process1"/>
    <dgm:cxn modelId="{5E4388EF-B35B-4147-9EE4-0C99C44D80B8}" type="presParOf" srcId="{67ADCA1A-6D61-40F4-A56F-1D8C2D66DE5D}" destId="{68388DDF-234E-4B6C-9AD1-B4FBDA950C0D}" srcOrd="0" destOrd="0" presId="urn:microsoft.com/office/officeart/2005/8/layout/process1"/>
    <dgm:cxn modelId="{CD3077DC-D2D8-44BA-ADE7-4E889124352F}" type="presParOf" srcId="{04145827-CB66-49E2-AEC6-D97A15B78F1C}" destId="{21CDD306-5B7E-46F9-9957-26F3274CE8B7}" srcOrd="2" destOrd="0" presId="urn:microsoft.com/office/officeart/2005/8/layout/process1"/>
    <dgm:cxn modelId="{9E70FDD7-D7F8-4AD3-98BC-1A43AFECE007}" type="presParOf" srcId="{04145827-CB66-49E2-AEC6-D97A15B78F1C}" destId="{28191570-D790-4A36-9AFE-013873AB9B18}" srcOrd="3" destOrd="0" presId="urn:microsoft.com/office/officeart/2005/8/layout/process1"/>
    <dgm:cxn modelId="{190FDCA4-719F-46C1-9256-18B769E806F5}" type="presParOf" srcId="{28191570-D790-4A36-9AFE-013873AB9B18}" destId="{743825F6-A7E9-4EFF-9B87-2ABE27601B6F}" srcOrd="0" destOrd="0" presId="urn:microsoft.com/office/officeart/2005/8/layout/process1"/>
    <dgm:cxn modelId="{DA668119-A725-4684-AAD9-36CDB105F53F}" type="presParOf" srcId="{04145827-CB66-49E2-AEC6-D97A15B78F1C}" destId="{509A4E06-5C3E-4CA9-94B6-9FD6EF9E4ED2}" srcOrd="4" destOrd="0" presId="urn:microsoft.com/office/officeart/2005/8/layout/process1"/>
  </dgm:cxnLst>
  <dgm:bg>
    <a:solidFill>
      <a:schemeClr val="accent1">
        <a:lumMod val="20000"/>
        <a:lumOff val="80000"/>
      </a:schemeClr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75094D-8A39-446E-9DE5-B5CC7FDC69EA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CA"/>
        </a:p>
      </dgm:t>
    </dgm:pt>
    <dgm:pt modelId="{4EF549D1-91DD-4B5F-9663-7304CEF6312B}">
      <dgm:prSet phldrT="[Text]"/>
      <dgm:spPr/>
      <dgm:t>
        <a:bodyPr/>
        <a:lstStyle/>
        <a:p>
          <a:r>
            <a:rPr lang="en-US" b="1" dirty="0"/>
            <a:t>Raw data</a:t>
          </a:r>
        </a:p>
        <a:p>
          <a:r>
            <a:rPr lang="en-CA" dirty="0"/>
            <a:t>BCMCA</a:t>
          </a:r>
        </a:p>
        <a:p>
          <a:r>
            <a:rPr lang="en-CA" dirty="0"/>
            <a:t>Islands Trust</a:t>
          </a:r>
        </a:p>
        <a:p>
          <a:r>
            <a:rPr lang="en-CA" dirty="0"/>
            <a:t>O’Connor lab</a:t>
          </a:r>
        </a:p>
        <a:p>
          <a:r>
            <a:rPr lang="en-CA" dirty="0"/>
            <a:t>Hakai surveys</a:t>
          </a:r>
        </a:p>
        <a:p>
          <a:r>
            <a:rPr lang="en-CA" dirty="0"/>
            <a:t>CEC – Hakai</a:t>
          </a:r>
        </a:p>
        <a:p>
          <a:r>
            <a:rPr lang="en-CA" dirty="0"/>
            <a:t>Washington DNR</a:t>
          </a:r>
        </a:p>
        <a:p>
          <a:r>
            <a:rPr lang="en-CA" dirty="0"/>
            <a:t>DFO MPATT</a:t>
          </a:r>
        </a:p>
      </dgm:t>
    </dgm:pt>
    <dgm:pt modelId="{743383A0-EB8E-43B2-B93E-9766E275CC3F}" type="parTrans" cxnId="{DA0BB05C-CCD8-4F46-AAD4-2EC05D0C3679}">
      <dgm:prSet/>
      <dgm:spPr/>
      <dgm:t>
        <a:bodyPr/>
        <a:lstStyle/>
        <a:p>
          <a:endParaRPr lang="en-CA"/>
        </a:p>
      </dgm:t>
    </dgm:pt>
    <dgm:pt modelId="{4A179692-1650-4CEA-BABB-AEAA73861B13}" type="sibTrans" cxnId="{DA0BB05C-CCD8-4F46-AAD4-2EC05D0C3679}">
      <dgm:prSet/>
      <dgm:spPr/>
      <dgm:t>
        <a:bodyPr/>
        <a:lstStyle/>
        <a:p>
          <a:endParaRPr lang="en-CA"/>
        </a:p>
      </dgm:t>
    </dgm:pt>
    <dgm:pt modelId="{9A1AE42D-1271-46BF-B5F4-A7BBC9D110C8}">
      <dgm:prSet phldrT="[Text]"/>
      <dgm:spPr/>
      <dgm:t>
        <a:bodyPr/>
        <a:lstStyle/>
        <a:p>
          <a:r>
            <a:rPr lang="en-US" b="1" dirty="0"/>
            <a:t>seagrass_prep.py</a:t>
          </a:r>
        </a:p>
        <a:p>
          <a:r>
            <a:rPr lang="en-CA" dirty="0"/>
            <a:t>merge</a:t>
          </a:r>
        </a:p>
        <a:p>
          <a:r>
            <a:rPr lang="en-CA" dirty="0"/>
            <a:t>remove criteria</a:t>
          </a:r>
        </a:p>
        <a:p>
          <a:r>
            <a:rPr lang="en-CA" dirty="0"/>
            <a:t>buffer</a:t>
          </a:r>
        </a:p>
      </dgm:t>
    </dgm:pt>
    <dgm:pt modelId="{55121190-3849-44EC-B092-BEBA612243C6}" type="parTrans" cxnId="{6A846317-21B1-469B-AA9E-D2C02C5E74E6}">
      <dgm:prSet/>
      <dgm:spPr/>
      <dgm:t>
        <a:bodyPr/>
        <a:lstStyle/>
        <a:p>
          <a:endParaRPr lang="en-CA"/>
        </a:p>
      </dgm:t>
    </dgm:pt>
    <dgm:pt modelId="{7BAA3178-ABA5-4048-952A-CB0FBE0B13BA}" type="sibTrans" cxnId="{6A846317-21B1-469B-AA9E-D2C02C5E74E6}">
      <dgm:prSet/>
      <dgm:spPr/>
      <dgm:t>
        <a:bodyPr/>
        <a:lstStyle/>
        <a:p>
          <a:endParaRPr lang="en-CA"/>
        </a:p>
      </dgm:t>
    </dgm:pt>
    <dgm:pt modelId="{083C2B36-0BBF-47D0-870F-4F1432D3F277}">
      <dgm:prSet phldrT="[Text]"/>
      <dgm:spPr/>
      <dgm:t>
        <a:bodyPr/>
        <a:lstStyle/>
        <a:p>
          <a:r>
            <a:rPr lang="en-US" b="1" dirty="0"/>
            <a:t>seagrass_split.py</a:t>
          </a:r>
        </a:p>
        <a:p>
          <a:r>
            <a:rPr lang="en-US" dirty="0"/>
            <a:t>particle count split</a:t>
          </a:r>
        </a:p>
      </dgm:t>
    </dgm:pt>
    <dgm:pt modelId="{25921233-3C0E-4137-999C-C3F0B84326C1}" type="parTrans" cxnId="{98F49B7A-8FEB-43C3-BE29-3FFBF8658B9C}">
      <dgm:prSet/>
      <dgm:spPr/>
      <dgm:t>
        <a:bodyPr/>
        <a:lstStyle/>
        <a:p>
          <a:endParaRPr lang="en-CA"/>
        </a:p>
      </dgm:t>
    </dgm:pt>
    <dgm:pt modelId="{1C48D2BE-2B28-4D6B-85E2-B281E3C29782}" type="sibTrans" cxnId="{98F49B7A-8FEB-43C3-BE29-3FFBF8658B9C}">
      <dgm:prSet/>
      <dgm:spPr/>
      <dgm:t>
        <a:bodyPr/>
        <a:lstStyle/>
        <a:p>
          <a:endParaRPr lang="en-CA"/>
        </a:p>
      </dgm:t>
    </dgm:pt>
    <dgm:pt modelId="{66690796-A745-4CAA-9E04-89458C91B8E0}">
      <dgm:prSet phldrT="[Text]"/>
      <dgm:spPr/>
      <dgm:t>
        <a:bodyPr/>
        <a:lstStyle/>
        <a:p>
          <a:r>
            <a:rPr lang="en-US" b="1" dirty="0"/>
            <a:t>Datasets:</a:t>
          </a:r>
        </a:p>
        <a:p>
          <a:r>
            <a:rPr lang="en-US" dirty="0" err="1"/>
            <a:t>seagrass_og.shp</a:t>
          </a:r>
          <a:endParaRPr lang="en-US" dirty="0"/>
        </a:p>
        <a:p>
          <a:r>
            <a:rPr lang="en-US" dirty="0" err="1"/>
            <a:t>seagrass_buff.shp</a:t>
          </a:r>
          <a:endParaRPr lang="en-US" dirty="0"/>
        </a:p>
        <a:p>
          <a:r>
            <a:rPr lang="en-US" dirty="0" err="1"/>
            <a:t>seagrass_split</a:t>
          </a:r>
          <a:r>
            <a:rPr lang="en-US" dirty="0"/>
            <a:t>/</a:t>
          </a:r>
          <a:r>
            <a:rPr lang="en-US" dirty="0" err="1"/>
            <a:t>seagrass_sg</a:t>
          </a:r>
          <a:r>
            <a:rPr lang="en-US" dirty="0"/>
            <a:t>{#}.</a:t>
          </a:r>
          <a:r>
            <a:rPr lang="en-US" dirty="0" err="1"/>
            <a:t>shp</a:t>
          </a:r>
          <a:endParaRPr lang="en-US" dirty="0"/>
        </a:p>
      </dgm:t>
    </dgm:pt>
    <dgm:pt modelId="{5CA3FAB6-1394-487A-B0DD-53D1C98C4F9F}" type="parTrans" cxnId="{B132E97E-49F9-4F49-878E-18091E1253B6}">
      <dgm:prSet/>
      <dgm:spPr/>
      <dgm:t>
        <a:bodyPr/>
        <a:lstStyle/>
        <a:p>
          <a:endParaRPr lang="en-CA"/>
        </a:p>
      </dgm:t>
    </dgm:pt>
    <dgm:pt modelId="{3D48ED32-83E0-4352-A47F-9C2EDAD2A28B}" type="sibTrans" cxnId="{B132E97E-49F9-4F49-878E-18091E1253B6}">
      <dgm:prSet/>
      <dgm:spPr/>
      <dgm:t>
        <a:bodyPr/>
        <a:lstStyle/>
        <a:p>
          <a:endParaRPr lang="en-CA"/>
        </a:p>
      </dgm:t>
    </dgm:pt>
    <dgm:pt modelId="{04145827-CB66-49E2-AEC6-D97A15B78F1C}" type="pres">
      <dgm:prSet presAssocID="{8975094D-8A39-446E-9DE5-B5CC7FDC69EA}" presName="Name0" presStyleCnt="0">
        <dgm:presLayoutVars>
          <dgm:dir/>
          <dgm:resizeHandles val="exact"/>
        </dgm:presLayoutVars>
      </dgm:prSet>
      <dgm:spPr/>
    </dgm:pt>
    <dgm:pt modelId="{23B7414C-A1C6-48D1-8BB2-3FC518D839CF}" type="pres">
      <dgm:prSet presAssocID="{4EF549D1-91DD-4B5F-9663-7304CEF6312B}" presName="node" presStyleLbl="node1" presStyleIdx="0" presStyleCnt="4">
        <dgm:presLayoutVars>
          <dgm:bulletEnabled val="1"/>
        </dgm:presLayoutVars>
      </dgm:prSet>
      <dgm:spPr/>
    </dgm:pt>
    <dgm:pt modelId="{67ADCA1A-6D61-40F4-A56F-1D8C2D66DE5D}" type="pres">
      <dgm:prSet presAssocID="{4A179692-1650-4CEA-BABB-AEAA73861B13}" presName="sibTrans" presStyleLbl="sibTrans2D1" presStyleIdx="0" presStyleCnt="3"/>
      <dgm:spPr/>
    </dgm:pt>
    <dgm:pt modelId="{68388DDF-234E-4B6C-9AD1-B4FBDA950C0D}" type="pres">
      <dgm:prSet presAssocID="{4A179692-1650-4CEA-BABB-AEAA73861B13}" presName="connectorText" presStyleLbl="sibTrans2D1" presStyleIdx="0" presStyleCnt="3"/>
      <dgm:spPr/>
    </dgm:pt>
    <dgm:pt modelId="{21CDD306-5B7E-46F9-9957-26F3274CE8B7}" type="pres">
      <dgm:prSet presAssocID="{9A1AE42D-1271-46BF-B5F4-A7BBC9D110C8}" presName="node" presStyleLbl="node1" presStyleIdx="1" presStyleCnt="4">
        <dgm:presLayoutVars>
          <dgm:bulletEnabled val="1"/>
        </dgm:presLayoutVars>
      </dgm:prSet>
      <dgm:spPr/>
    </dgm:pt>
    <dgm:pt modelId="{28191570-D790-4A36-9AFE-013873AB9B18}" type="pres">
      <dgm:prSet presAssocID="{7BAA3178-ABA5-4048-952A-CB0FBE0B13BA}" presName="sibTrans" presStyleLbl="sibTrans2D1" presStyleIdx="1" presStyleCnt="3"/>
      <dgm:spPr/>
    </dgm:pt>
    <dgm:pt modelId="{743825F6-A7E9-4EFF-9B87-2ABE27601B6F}" type="pres">
      <dgm:prSet presAssocID="{7BAA3178-ABA5-4048-952A-CB0FBE0B13BA}" presName="connectorText" presStyleLbl="sibTrans2D1" presStyleIdx="1" presStyleCnt="3"/>
      <dgm:spPr/>
    </dgm:pt>
    <dgm:pt modelId="{509A4E06-5C3E-4CA9-94B6-9FD6EF9E4ED2}" type="pres">
      <dgm:prSet presAssocID="{083C2B36-0BBF-47D0-870F-4F1432D3F277}" presName="node" presStyleLbl="node1" presStyleIdx="2" presStyleCnt="4">
        <dgm:presLayoutVars>
          <dgm:bulletEnabled val="1"/>
        </dgm:presLayoutVars>
      </dgm:prSet>
      <dgm:spPr/>
    </dgm:pt>
    <dgm:pt modelId="{7796711E-F059-43F5-A9AC-C661CC3F785D}" type="pres">
      <dgm:prSet presAssocID="{1C48D2BE-2B28-4D6B-85E2-B281E3C29782}" presName="sibTrans" presStyleLbl="sibTrans2D1" presStyleIdx="2" presStyleCnt="3"/>
      <dgm:spPr/>
    </dgm:pt>
    <dgm:pt modelId="{6BEF43FB-B419-4774-A042-502685AB335B}" type="pres">
      <dgm:prSet presAssocID="{1C48D2BE-2B28-4D6B-85E2-B281E3C29782}" presName="connectorText" presStyleLbl="sibTrans2D1" presStyleIdx="2" presStyleCnt="3"/>
      <dgm:spPr/>
    </dgm:pt>
    <dgm:pt modelId="{9D3E99DC-D264-4CC1-A74B-7874ABE8969E}" type="pres">
      <dgm:prSet presAssocID="{66690796-A745-4CAA-9E04-89458C91B8E0}" presName="node" presStyleLbl="node1" presStyleIdx="3" presStyleCnt="4">
        <dgm:presLayoutVars>
          <dgm:bulletEnabled val="1"/>
        </dgm:presLayoutVars>
      </dgm:prSet>
      <dgm:spPr/>
    </dgm:pt>
  </dgm:ptLst>
  <dgm:cxnLst>
    <dgm:cxn modelId="{6A846317-21B1-469B-AA9E-D2C02C5E74E6}" srcId="{8975094D-8A39-446E-9DE5-B5CC7FDC69EA}" destId="{9A1AE42D-1271-46BF-B5F4-A7BBC9D110C8}" srcOrd="1" destOrd="0" parTransId="{55121190-3849-44EC-B092-BEBA612243C6}" sibTransId="{7BAA3178-ABA5-4048-952A-CB0FBE0B13BA}"/>
    <dgm:cxn modelId="{64BCA128-EAA0-4E79-AC42-606466C75391}" type="presOf" srcId="{083C2B36-0BBF-47D0-870F-4F1432D3F277}" destId="{509A4E06-5C3E-4CA9-94B6-9FD6EF9E4ED2}" srcOrd="0" destOrd="0" presId="urn:microsoft.com/office/officeart/2005/8/layout/process1"/>
    <dgm:cxn modelId="{9C3BCD2A-06A0-441F-BBA1-7734B2765238}" type="presOf" srcId="{9A1AE42D-1271-46BF-B5F4-A7BBC9D110C8}" destId="{21CDD306-5B7E-46F9-9957-26F3274CE8B7}" srcOrd="0" destOrd="0" presId="urn:microsoft.com/office/officeart/2005/8/layout/process1"/>
    <dgm:cxn modelId="{DA0BB05C-CCD8-4F46-AAD4-2EC05D0C3679}" srcId="{8975094D-8A39-446E-9DE5-B5CC7FDC69EA}" destId="{4EF549D1-91DD-4B5F-9663-7304CEF6312B}" srcOrd="0" destOrd="0" parTransId="{743383A0-EB8E-43B2-B93E-9766E275CC3F}" sibTransId="{4A179692-1650-4CEA-BABB-AEAA73861B13}"/>
    <dgm:cxn modelId="{8FF3AC64-A366-4ECA-92AF-CAB8C9EF28B9}" type="presOf" srcId="{66690796-A745-4CAA-9E04-89458C91B8E0}" destId="{9D3E99DC-D264-4CC1-A74B-7874ABE8969E}" srcOrd="0" destOrd="0" presId="urn:microsoft.com/office/officeart/2005/8/layout/process1"/>
    <dgm:cxn modelId="{D95F984C-3401-4958-98BC-4C84ACA2EAE3}" type="presOf" srcId="{7BAA3178-ABA5-4048-952A-CB0FBE0B13BA}" destId="{743825F6-A7E9-4EFF-9B87-2ABE27601B6F}" srcOrd="1" destOrd="0" presId="urn:microsoft.com/office/officeart/2005/8/layout/process1"/>
    <dgm:cxn modelId="{66231453-48B7-4672-B2E1-8AF830F845C3}" type="presOf" srcId="{1C48D2BE-2B28-4D6B-85E2-B281E3C29782}" destId="{7796711E-F059-43F5-A9AC-C661CC3F785D}" srcOrd="0" destOrd="0" presId="urn:microsoft.com/office/officeart/2005/8/layout/process1"/>
    <dgm:cxn modelId="{98F49B7A-8FEB-43C3-BE29-3FFBF8658B9C}" srcId="{8975094D-8A39-446E-9DE5-B5CC7FDC69EA}" destId="{083C2B36-0BBF-47D0-870F-4F1432D3F277}" srcOrd="2" destOrd="0" parTransId="{25921233-3C0E-4137-999C-C3F0B84326C1}" sibTransId="{1C48D2BE-2B28-4D6B-85E2-B281E3C29782}"/>
    <dgm:cxn modelId="{1812DF7A-3C75-4DA4-8CA1-DD66D95F11B6}" type="presOf" srcId="{4A179692-1650-4CEA-BABB-AEAA73861B13}" destId="{67ADCA1A-6D61-40F4-A56F-1D8C2D66DE5D}" srcOrd="0" destOrd="0" presId="urn:microsoft.com/office/officeart/2005/8/layout/process1"/>
    <dgm:cxn modelId="{B132E97E-49F9-4F49-878E-18091E1253B6}" srcId="{8975094D-8A39-446E-9DE5-B5CC7FDC69EA}" destId="{66690796-A745-4CAA-9E04-89458C91B8E0}" srcOrd="3" destOrd="0" parTransId="{5CA3FAB6-1394-487A-B0DD-53D1C98C4F9F}" sibTransId="{3D48ED32-83E0-4352-A47F-9C2EDAD2A28B}"/>
    <dgm:cxn modelId="{05EDFD95-1E3C-4704-802F-B97C4471F86B}" type="presOf" srcId="{4EF549D1-91DD-4B5F-9663-7304CEF6312B}" destId="{23B7414C-A1C6-48D1-8BB2-3FC518D839CF}" srcOrd="0" destOrd="0" presId="urn:microsoft.com/office/officeart/2005/8/layout/process1"/>
    <dgm:cxn modelId="{0B471BD7-6E24-47DD-9148-D5263515E7F3}" type="presOf" srcId="{1C48D2BE-2B28-4D6B-85E2-B281E3C29782}" destId="{6BEF43FB-B419-4774-A042-502685AB335B}" srcOrd="1" destOrd="0" presId="urn:microsoft.com/office/officeart/2005/8/layout/process1"/>
    <dgm:cxn modelId="{B64624D7-61AB-43B6-9450-8A27522EE690}" type="presOf" srcId="{8975094D-8A39-446E-9DE5-B5CC7FDC69EA}" destId="{04145827-CB66-49E2-AEC6-D97A15B78F1C}" srcOrd="0" destOrd="0" presId="urn:microsoft.com/office/officeart/2005/8/layout/process1"/>
    <dgm:cxn modelId="{CE881AE6-5806-4F4D-946D-9383F629E422}" type="presOf" srcId="{7BAA3178-ABA5-4048-952A-CB0FBE0B13BA}" destId="{28191570-D790-4A36-9AFE-013873AB9B18}" srcOrd="0" destOrd="0" presId="urn:microsoft.com/office/officeart/2005/8/layout/process1"/>
    <dgm:cxn modelId="{3C3A2BEB-2DA5-47EC-B031-EBC6538486DD}" type="presOf" srcId="{4A179692-1650-4CEA-BABB-AEAA73861B13}" destId="{68388DDF-234E-4B6C-9AD1-B4FBDA950C0D}" srcOrd="1" destOrd="0" presId="urn:microsoft.com/office/officeart/2005/8/layout/process1"/>
    <dgm:cxn modelId="{92AE47F5-0CE7-491E-A74E-E6BADE775B75}" type="presParOf" srcId="{04145827-CB66-49E2-AEC6-D97A15B78F1C}" destId="{23B7414C-A1C6-48D1-8BB2-3FC518D839CF}" srcOrd="0" destOrd="0" presId="urn:microsoft.com/office/officeart/2005/8/layout/process1"/>
    <dgm:cxn modelId="{76E1693A-1AEC-45EF-A0A4-71DF10A32F0D}" type="presParOf" srcId="{04145827-CB66-49E2-AEC6-D97A15B78F1C}" destId="{67ADCA1A-6D61-40F4-A56F-1D8C2D66DE5D}" srcOrd="1" destOrd="0" presId="urn:microsoft.com/office/officeart/2005/8/layout/process1"/>
    <dgm:cxn modelId="{5E4388EF-B35B-4147-9EE4-0C99C44D80B8}" type="presParOf" srcId="{67ADCA1A-6D61-40F4-A56F-1D8C2D66DE5D}" destId="{68388DDF-234E-4B6C-9AD1-B4FBDA950C0D}" srcOrd="0" destOrd="0" presId="urn:microsoft.com/office/officeart/2005/8/layout/process1"/>
    <dgm:cxn modelId="{CD3077DC-D2D8-44BA-ADE7-4E889124352F}" type="presParOf" srcId="{04145827-CB66-49E2-AEC6-D97A15B78F1C}" destId="{21CDD306-5B7E-46F9-9957-26F3274CE8B7}" srcOrd="2" destOrd="0" presId="urn:microsoft.com/office/officeart/2005/8/layout/process1"/>
    <dgm:cxn modelId="{9E70FDD7-D7F8-4AD3-98BC-1A43AFECE007}" type="presParOf" srcId="{04145827-CB66-49E2-AEC6-D97A15B78F1C}" destId="{28191570-D790-4A36-9AFE-013873AB9B18}" srcOrd="3" destOrd="0" presId="urn:microsoft.com/office/officeart/2005/8/layout/process1"/>
    <dgm:cxn modelId="{190FDCA4-719F-46C1-9256-18B769E806F5}" type="presParOf" srcId="{28191570-D790-4A36-9AFE-013873AB9B18}" destId="{743825F6-A7E9-4EFF-9B87-2ABE27601B6F}" srcOrd="0" destOrd="0" presId="urn:microsoft.com/office/officeart/2005/8/layout/process1"/>
    <dgm:cxn modelId="{DA668119-A725-4684-AAD9-36CDB105F53F}" type="presParOf" srcId="{04145827-CB66-49E2-AEC6-D97A15B78F1C}" destId="{509A4E06-5C3E-4CA9-94B6-9FD6EF9E4ED2}" srcOrd="4" destOrd="0" presId="urn:microsoft.com/office/officeart/2005/8/layout/process1"/>
    <dgm:cxn modelId="{6D936904-7056-4D3F-A11E-FEAF58D5661C}" type="presParOf" srcId="{04145827-CB66-49E2-AEC6-D97A15B78F1C}" destId="{7796711E-F059-43F5-A9AC-C661CC3F785D}" srcOrd="5" destOrd="0" presId="urn:microsoft.com/office/officeart/2005/8/layout/process1"/>
    <dgm:cxn modelId="{46B26E8A-9001-43DD-848F-90E680526A8A}" type="presParOf" srcId="{7796711E-F059-43F5-A9AC-C661CC3F785D}" destId="{6BEF43FB-B419-4774-A042-502685AB335B}" srcOrd="0" destOrd="0" presId="urn:microsoft.com/office/officeart/2005/8/layout/process1"/>
    <dgm:cxn modelId="{9732E9D3-DBBF-4722-B11A-BD57CCFF8538}" type="presParOf" srcId="{04145827-CB66-49E2-AEC6-D97A15B78F1C}" destId="{9D3E99DC-D264-4CC1-A74B-7874ABE8969E}" srcOrd="6" destOrd="0" presId="urn:microsoft.com/office/officeart/2005/8/layout/process1"/>
  </dgm:cxnLst>
  <dgm:bg>
    <a:solidFill>
      <a:schemeClr val="accent6">
        <a:lumMod val="20000"/>
        <a:lumOff val="80000"/>
      </a:schemeClr>
    </a:solidFill>
  </dgm:bg>
  <dgm:whole>
    <a:ln>
      <a:solidFill>
        <a:schemeClr val="accent6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75094D-8A39-446E-9DE5-B5CC7FDC69EA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CA"/>
        </a:p>
      </dgm:t>
    </dgm:pt>
    <dgm:pt modelId="{4EF549D1-91DD-4B5F-9663-7304CEF6312B}">
      <dgm:prSet phldrT="[Text]"/>
      <dgm:spPr/>
      <dgm:t>
        <a:bodyPr/>
        <a:lstStyle/>
        <a:p>
          <a:r>
            <a:rPr lang="en-US" b="1" dirty="0"/>
            <a:t>Raw data</a:t>
          </a:r>
        </a:p>
        <a:p>
          <a:r>
            <a:rPr lang="en-CA" dirty="0"/>
            <a:t>BC Coast – Freshwater Atlas</a:t>
          </a:r>
        </a:p>
        <a:p>
          <a:r>
            <a:rPr lang="en-CA" dirty="0"/>
            <a:t>Washington – Census Bureau, </a:t>
          </a:r>
          <a:r>
            <a:rPr lang="en-CA" dirty="0" err="1"/>
            <a:t>Esri</a:t>
          </a:r>
          <a:endParaRPr lang="en-CA" dirty="0"/>
        </a:p>
        <a:p>
          <a:r>
            <a:rPr lang="en-CA" dirty="0"/>
            <a:t>AK, OR – Census Bureau, (</a:t>
          </a:r>
          <a:r>
            <a:rPr lang="en-CA" dirty="0" err="1"/>
            <a:t>Esri</a:t>
          </a:r>
          <a:r>
            <a:rPr lang="en-CA" dirty="0"/>
            <a:t>?) Generalized</a:t>
          </a:r>
        </a:p>
      </dgm:t>
    </dgm:pt>
    <dgm:pt modelId="{743383A0-EB8E-43B2-B93E-9766E275CC3F}" type="parTrans" cxnId="{DA0BB05C-CCD8-4F46-AAD4-2EC05D0C3679}">
      <dgm:prSet/>
      <dgm:spPr/>
      <dgm:t>
        <a:bodyPr/>
        <a:lstStyle/>
        <a:p>
          <a:endParaRPr lang="en-CA"/>
        </a:p>
      </dgm:t>
    </dgm:pt>
    <dgm:pt modelId="{4A179692-1650-4CEA-BABB-AEAA73861B13}" type="sibTrans" cxnId="{DA0BB05C-CCD8-4F46-AAD4-2EC05D0C3679}">
      <dgm:prSet/>
      <dgm:spPr/>
      <dgm:t>
        <a:bodyPr/>
        <a:lstStyle/>
        <a:p>
          <a:endParaRPr lang="en-CA"/>
        </a:p>
      </dgm:t>
    </dgm:pt>
    <dgm:pt modelId="{9A1AE42D-1271-46BF-B5F4-A7BBC9D110C8}">
      <dgm:prSet phldrT="[Text]"/>
      <dgm:spPr/>
      <dgm:t>
        <a:bodyPr/>
        <a:lstStyle/>
        <a:p>
          <a:r>
            <a:rPr lang="en-US" b="1" dirty="0"/>
            <a:t>Geoprocessing</a:t>
          </a:r>
        </a:p>
        <a:p>
          <a:r>
            <a:rPr lang="en-CA" dirty="0"/>
            <a:t>(not scripted, detailed steps in Evernote – “Hakai Project Notes”)</a:t>
          </a:r>
        </a:p>
        <a:p>
          <a:r>
            <a:rPr lang="en-CA" dirty="0"/>
            <a:t>Most important steps:</a:t>
          </a:r>
        </a:p>
        <a:p>
          <a:r>
            <a:rPr lang="en-CA" dirty="0"/>
            <a:t>Multipart to </a:t>
          </a:r>
          <a:r>
            <a:rPr lang="en-CA" dirty="0" err="1"/>
            <a:t>Singlepart</a:t>
          </a:r>
          <a:endParaRPr lang="en-CA" dirty="0"/>
        </a:p>
        <a:p>
          <a:r>
            <a:rPr lang="en-CA" dirty="0"/>
            <a:t>Eliminate holes</a:t>
          </a:r>
        </a:p>
      </dgm:t>
    </dgm:pt>
    <dgm:pt modelId="{55121190-3849-44EC-B092-BEBA612243C6}" type="parTrans" cxnId="{6A846317-21B1-469B-AA9E-D2C02C5E74E6}">
      <dgm:prSet/>
      <dgm:spPr/>
      <dgm:t>
        <a:bodyPr/>
        <a:lstStyle/>
        <a:p>
          <a:endParaRPr lang="en-CA"/>
        </a:p>
      </dgm:t>
    </dgm:pt>
    <dgm:pt modelId="{7BAA3178-ABA5-4048-952A-CB0FBE0B13BA}" type="sibTrans" cxnId="{6A846317-21B1-469B-AA9E-D2C02C5E74E6}">
      <dgm:prSet/>
      <dgm:spPr/>
      <dgm:t>
        <a:bodyPr/>
        <a:lstStyle/>
        <a:p>
          <a:endParaRPr lang="en-CA"/>
        </a:p>
      </dgm:t>
    </dgm:pt>
    <dgm:pt modelId="{083C2B36-0BBF-47D0-870F-4F1432D3F277}">
      <dgm:prSet phldrT="[Text]"/>
      <dgm:spPr/>
      <dgm:t>
        <a:bodyPr/>
        <a:lstStyle/>
        <a:p>
          <a:r>
            <a:rPr lang="en-US" b="1" dirty="0"/>
            <a:t>Geoprocessing</a:t>
          </a:r>
        </a:p>
        <a:p>
          <a:r>
            <a:rPr lang="en-US" b="0" dirty="0"/>
            <a:t>Merging and removal criteria.</a:t>
          </a:r>
        </a:p>
        <a:p>
          <a:r>
            <a:rPr lang="en-US" b="0" dirty="0"/>
            <a:t>e.g. remove islands that are less than 10,000m</a:t>
          </a:r>
          <a:r>
            <a:rPr lang="en-US" b="0" baseline="30000" dirty="0"/>
            <a:t>2</a:t>
          </a:r>
        </a:p>
      </dgm:t>
    </dgm:pt>
    <dgm:pt modelId="{25921233-3C0E-4137-999C-C3F0B84326C1}" type="parTrans" cxnId="{98F49B7A-8FEB-43C3-BE29-3FFBF8658B9C}">
      <dgm:prSet/>
      <dgm:spPr/>
      <dgm:t>
        <a:bodyPr/>
        <a:lstStyle/>
        <a:p>
          <a:endParaRPr lang="en-CA"/>
        </a:p>
      </dgm:t>
    </dgm:pt>
    <dgm:pt modelId="{1C48D2BE-2B28-4D6B-85E2-B281E3C29782}" type="sibTrans" cxnId="{98F49B7A-8FEB-43C3-BE29-3FFBF8658B9C}">
      <dgm:prSet/>
      <dgm:spPr/>
      <dgm:t>
        <a:bodyPr/>
        <a:lstStyle/>
        <a:p>
          <a:endParaRPr lang="en-CA"/>
        </a:p>
      </dgm:t>
    </dgm:pt>
    <dgm:pt modelId="{66690796-A745-4CAA-9E04-89458C91B8E0}">
      <dgm:prSet phldrT="[Text]"/>
      <dgm:spPr/>
      <dgm:t>
        <a:bodyPr/>
        <a:lstStyle/>
        <a:p>
          <a:r>
            <a:rPr lang="en-US" b="1" dirty="0"/>
            <a:t>Dataset:</a:t>
          </a:r>
        </a:p>
        <a:p>
          <a:r>
            <a:rPr lang="en-US" dirty="0" err="1"/>
            <a:t>coastline_bc_ak_wa_or</a:t>
          </a:r>
          <a:r>
            <a:rPr lang="en-US" dirty="0"/>
            <a:t>_</a:t>
          </a:r>
        </a:p>
        <a:p>
          <a:r>
            <a:rPr lang="en-US" dirty="0"/>
            <a:t>cleaned_less10000.shp</a:t>
          </a:r>
        </a:p>
      </dgm:t>
    </dgm:pt>
    <dgm:pt modelId="{5CA3FAB6-1394-487A-B0DD-53D1C98C4F9F}" type="parTrans" cxnId="{B132E97E-49F9-4F49-878E-18091E1253B6}">
      <dgm:prSet/>
      <dgm:spPr/>
      <dgm:t>
        <a:bodyPr/>
        <a:lstStyle/>
        <a:p>
          <a:endParaRPr lang="en-CA"/>
        </a:p>
      </dgm:t>
    </dgm:pt>
    <dgm:pt modelId="{3D48ED32-83E0-4352-A47F-9C2EDAD2A28B}" type="sibTrans" cxnId="{B132E97E-49F9-4F49-878E-18091E1253B6}">
      <dgm:prSet/>
      <dgm:spPr/>
      <dgm:t>
        <a:bodyPr/>
        <a:lstStyle/>
        <a:p>
          <a:endParaRPr lang="en-CA"/>
        </a:p>
      </dgm:t>
    </dgm:pt>
    <dgm:pt modelId="{04145827-CB66-49E2-AEC6-D97A15B78F1C}" type="pres">
      <dgm:prSet presAssocID="{8975094D-8A39-446E-9DE5-B5CC7FDC69EA}" presName="Name0" presStyleCnt="0">
        <dgm:presLayoutVars>
          <dgm:dir/>
          <dgm:resizeHandles val="exact"/>
        </dgm:presLayoutVars>
      </dgm:prSet>
      <dgm:spPr/>
    </dgm:pt>
    <dgm:pt modelId="{23B7414C-A1C6-48D1-8BB2-3FC518D839CF}" type="pres">
      <dgm:prSet presAssocID="{4EF549D1-91DD-4B5F-9663-7304CEF6312B}" presName="node" presStyleLbl="node1" presStyleIdx="0" presStyleCnt="4">
        <dgm:presLayoutVars>
          <dgm:bulletEnabled val="1"/>
        </dgm:presLayoutVars>
      </dgm:prSet>
      <dgm:spPr/>
    </dgm:pt>
    <dgm:pt modelId="{67ADCA1A-6D61-40F4-A56F-1D8C2D66DE5D}" type="pres">
      <dgm:prSet presAssocID="{4A179692-1650-4CEA-BABB-AEAA73861B13}" presName="sibTrans" presStyleLbl="sibTrans2D1" presStyleIdx="0" presStyleCnt="3"/>
      <dgm:spPr/>
    </dgm:pt>
    <dgm:pt modelId="{68388DDF-234E-4B6C-9AD1-B4FBDA950C0D}" type="pres">
      <dgm:prSet presAssocID="{4A179692-1650-4CEA-BABB-AEAA73861B13}" presName="connectorText" presStyleLbl="sibTrans2D1" presStyleIdx="0" presStyleCnt="3"/>
      <dgm:spPr/>
    </dgm:pt>
    <dgm:pt modelId="{21CDD306-5B7E-46F9-9957-26F3274CE8B7}" type="pres">
      <dgm:prSet presAssocID="{9A1AE42D-1271-46BF-B5F4-A7BBC9D110C8}" presName="node" presStyleLbl="node1" presStyleIdx="1" presStyleCnt="4">
        <dgm:presLayoutVars>
          <dgm:bulletEnabled val="1"/>
        </dgm:presLayoutVars>
      </dgm:prSet>
      <dgm:spPr/>
    </dgm:pt>
    <dgm:pt modelId="{28191570-D790-4A36-9AFE-013873AB9B18}" type="pres">
      <dgm:prSet presAssocID="{7BAA3178-ABA5-4048-952A-CB0FBE0B13BA}" presName="sibTrans" presStyleLbl="sibTrans2D1" presStyleIdx="1" presStyleCnt="3"/>
      <dgm:spPr/>
    </dgm:pt>
    <dgm:pt modelId="{743825F6-A7E9-4EFF-9B87-2ABE27601B6F}" type="pres">
      <dgm:prSet presAssocID="{7BAA3178-ABA5-4048-952A-CB0FBE0B13BA}" presName="connectorText" presStyleLbl="sibTrans2D1" presStyleIdx="1" presStyleCnt="3"/>
      <dgm:spPr/>
    </dgm:pt>
    <dgm:pt modelId="{509A4E06-5C3E-4CA9-94B6-9FD6EF9E4ED2}" type="pres">
      <dgm:prSet presAssocID="{083C2B36-0BBF-47D0-870F-4F1432D3F277}" presName="node" presStyleLbl="node1" presStyleIdx="2" presStyleCnt="4">
        <dgm:presLayoutVars>
          <dgm:bulletEnabled val="1"/>
        </dgm:presLayoutVars>
      </dgm:prSet>
      <dgm:spPr/>
    </dgm:pt>
    <dgm:pt modelId="{7796711E-F059-43F5-A9AC-C661CC3F785D}" type="pres">
      <dgm:prSet presAssocID="{1C48D2BE-2B28-4D6B-85E2-B281E3C29782}" presName="sibTrans" presStyleLbl="sibTrans2D1" presStyleIdx="2" presStyleCnt="3"/>
      <dgm:spPr/>
    </dgm:pt>
    <dgm:pt modelId="{6BEF43FB-B419-4774-A042-502685AB335B}" type="pres">
      <dgm:prSet presAssocID="{1C48D2BE-2B28-4D6B-85E2-B281E3C29782}" presName="connectorText" presStyleLbl="sibTrans2D1" presStyleIdx="2" presStyleCnt="3"/>
      <dgm:spPr/>
    </dgm:pt>
    <dgm:pt modelId="{9D3E99DC-D264-4CC1-A74B-7874ABE8969E}" type="pres">
      <dgm:prSet presAssocID="{66690796-A745-4CAA-9E04-89458C91B8E0}" presName="node" presStyleLbl="node1" presStyleIdx="3" presStyleCnt="4">
        <dgm:presLayoutVars>
          <dgm:bulletEnabled val="1"/>
        </dgm:presLayoutVars>
      </dgm:prSet>
      <dgm:spPr/>
    </dgm:pt>
  </dgm:ptLst>
  <dgm:cxnLst>
    <dgm:cxn modelId="{6A846317-21B1-469B-AA9E-D2C02C5E74E6}" srcId="{8975094D-8A39-446E-9DE5-B5CC7FDC69EA}" destId="{9A1AE42D-1271-46BF-B5F4-A7BBC9D110C8}" srcOrd="1" destOrd="0" parTransId="{55121190-3849-44EC-B092-BEBA612243C6}" sibTransId="{7BAA3178-ABA5-4048-952A-CB0FBE0B13BA}"/>
    <dgm:cxn modelId="{64BCA128-EAA0-4E79-AC42-606466C75391}" type="presOf" srcId="{083C2B36-0BBF-47D0-870F-4F1432D3F277}" destId="{509A4E06-5C3E-4CA9-94B6-9FD6EF9E4ED2}" srcOrd="0" destOrd="0" presId="urn:microsoft.com/office/officeart/2005/8/layout/process1"/>
    <dgm:cxn modelId="{9C3BCD2A-06A0-441F-BBA1-7734B2765238}" type="presOf" srcId="{9A1AE42D-1271-46BF-B5F4-A7BBC9D110C8}" destId="{21CDD306-5B7E-46F9-9957-26F3274CE8B7}" srcOrd="0" destOrd="0" presId="urn:microsoft.com/office/officeart/2005/8/layout/process1"/>
    <dgm:cxn modelId="{DA0BB05C-CCD8-4F46-AAD4-2EC05D0C3679}" srcId="{8975094D-8A39-446E-9DE5-B5CC7FDC69EA}" destId="{4EF549D1-91DD-4B5F-9663-7304CEF6312B}" srcOrd="0" destOrd="0" parTransId="{743383A0-EB8E-43B2-B93E-9766E275CC3F}" sibTransId="{4A179692-1650-4CEA-BABB-AEAA73861B13}"/>
    <dgm:cxn modelId="{8FF3AC64-A366-4ECA-92AF-CAB8C9EF28B9}" type="presOf" srcId="{66690796-A745-4CAA-9E04-89458C91B8E0}" destId="{9D3E99DC-D264-4CC1-A74B-7874ABE8969E}" srcOrd="0" destOrd="0" presId="urn:microsoft.com/office/officeart/2005/8/layout/process1"/>
    <dgm:cxn modelId="{D95F984C-3401-4958-98BC-4C84ACA2EAE3}" type="presOf" srcId="{7BAA3178-ABA5-4048-952A-CB0FBE0B13BA}" destId="{743825F6-A7E9-4EFF-9B87-2ABE27601B6F}" srcOrd="1" destOrd="0" presId="urn:microsoft.com/office/officeart/2005/8/layout/process1"/>
    <dgm:cxn modelId="{66231453-48B7-4672-B2E1-8AF830F845C3}" type="presOf" srcId="{1C48D2BE-2B28-4D6B-85E2-B281E3C29782}" destId="{7796711E-F059-43F5-A9AC-C661CC3F785D}" srcOrd="0" destOrd="0" presId="urn:microsoft.com/office/officeart/2005/8/layout/process1"/>
    <dgm:cxn modelId="{98F49B7A-8FEB-43C3-BE29-3FFBF8658B9C}" srcId="{8975094D-8A39-446E-9DE5-B5CC7FDC69EA}" destId="{083C2B36-0BBF-47D0-870F-4F1432D3F277}" srcOrd="2" destOrd="0" parTransId="{25921233-3C0E-4137-999C-C3F0B84326C1}" sibTransId="{1C48D2BE-2B28-4D6B-85E2-B281E3C29782}"/>
    <dgm:cxn modelId="{1812DF7A-3C75-4DA4-8CA1-DD66D95F11B6}" type="presOf" srcId="{4A179692-1650-4CEA-BABB-AEAA73861B13}" destId="{67ADCA1A-6D61-40F4-A56F-1D8C2D66DE5D}" srcOrd="0" destOrd="0" presId="urn:microsoft.com/office/officeart/2005/8/layout/process1"/>
    <dgm:cxn modelId="{B132E97E-49F9-4F49-878E-18091E1253B6}" srcId="{8975094D-8A39-446E-9DE5-B5CC7FDC69EA}" destId="{66690796-A745-4CAA-9E04-89458C91B8E0}" srcOrd="3" destOrd="0" parTransId="{5CA3FAB6-1394-487A-B0DD-53D1C98C4F9F}" sibTransId="{3D48ED32-83E0-4352-A47F-9C2EDAD2A28B}"/>
    <dgm:cxn modelId="{05EDFD95-1E3C-4704-802F-B97C4471F86B}" type="presOf" srcId="{4EF549D1-91DD-4B5F-9663-7304CEF6312B}" destId="{23B7414C-A1C6-48D1-8BB2-3FC518D839CF}" srcOrd="0" destOrd="0" presId="urn:microsoft.com/office/officeart/2005/8/layout/process1"/>
    <dgm:cxn modelId="{0B471BD7-6E24-47DD-9148-D5263515E7F3}" type="presOf" srcId="{1C48D2BE-2B28-4D6B-85E2-B281E3C29782}" destId="{6BEF43FB-B419-4774-A042-502685AB335B}" srcOrd="1" destOrd="0" presId="urn:microsoft.com/office/officeart/2005/8/layout/process1"/>
    <dgm:cxn modelId="{B64624D7-61AB-43B6-9450-8A27522EE690}" type="presOf" srcId="{8975094D-8A39-446E-9DE5-B5CC7FDC69EA}" destId="{04145827-CB66-49E2-AEC6-D97A15B78F1C}" srcOrd="0" destOrd="0" presId="urn:microsoft.com/office/officeart/2005/8/layout/process1"/>
    <dgm:cxn modelId="{CE881AE6-5806-4F4D-946D-9383F629E422}" type="presOf" srcId="{7BAA3178-ABA5-4048-952A-CB0FBE0B13BA}" destId="{28191570-D790-4A36-9AFE-013873AB9B18}" srcOrd="0" destOrd="0" presId="urn:microsoft.com/office/officeart/2005/8/layout/process1"/>
    <dgm:cxn modelId="{3C3A2BEB-2DA5-47EC-B031-EBC6538486DD}" type="presOf" srcId="{4A179692-1650-4CEA-BABB-AEAA73861B13}" destId="{68388DDF-234E-4B6C-9AD1-B4FBDA950C0D}" srcOrd="1" destOrd="0" presId="urn:microsoft.com/office/officeart/2005/8/layout/process1"/>
    <dgm:cxn modelId="{92AE47F5-0CE7-491E-A74E-E6BADE775B75}" type="presParOf" srcId="{04145827-CB66-49E2-AEC6-D97A15B78F1C}" destId="{23B7414C-A1C6-48D1-8BB2-3FC518D839CF}" srcOrd="0" destOrd="0" presId="urn:microsoft.com/office/officeart/2005/8/layout/process1"/>
    <dgm:cxn modelId="{76E1693A-1AEC-45EF-A0A4-71DF10A32F0D}" type="presParOf" srcId="{04145827-CB66-49E2-AEC6-D97A15B78F1C}" destId="{67ADCA1A-6D61-40F4-A56F-1D8C2D66DE5D}" srcOrd="1" destOrd="0" presId="urn:microsoft.com/office/officeart/2005/8/layout/process1"/>
    <dgm:cxn modelId="{5E4388EF-B35B-4147-9EE4-0C99C44D80B8}" type="presParOf" srcId="{67ADCA1A-6D61-40F4-A56F-1D8C2D66DE5D}" destId="{68388DDF-234E-4B6C-9AD1-B4FBDA950C0D}" srcOrd="0" destOrd="0" presId="urn:microsoft.com/office/officeart/2005/8/layout/process1"/>
    <dgm:cxn modelId="{CD3077DC-D2D8-44BA-ADE7-4E889124352F}" type="presParOf" srcId="{04145827-CB66-49E2-AEC6-D97A15B78F1C}" destId="{21CDD306-5B7E-46F9-9957-26F3274CE8B7}" srcOrd="2" destOrd="0" presId="urn:microsoft.com/office/officeart/2005/8/layout/process1"/>
    <dgm:cxn modelId="{9E70FDD7-D7F8-4AD3-98BC-1A43AFECE007}" type="presParOf" srcId="{04145827-CB66-49E2-AEC6-D97A15B78F1C}" destId="{28191570-D790-4A36-9AFE-013873AB9B18}" srcOrd="3" destOrd="0" presId="urn:microsoft.com/office/officeart/2005/8/layout/process1"/>
    <dgm:cxn modelId="{190FDCA4-719F-46C1-9256-18B769E806F5}" type="presParOf" srcId="{28191570-D790-4A36-9AFE-013873AB9B18}" destId="{743825F6-A7E9-4EFF-9B87-2ABE27601B6F}" srcOrd="0" destOrd="0" presId="urn:microsoft.com/office/officeart/2005/8/layout/process1"/>
    <dgm:cxn modelId="{DA668119-A725-4684-AAD9-36CDB105F53F}" type="presParOf" srcId="{04145827-CB66-49E2-AEC6-D97A15B78F1C}" destId="{509A4E06-5C3E-4CA9-94B6-9FD6EF9E4ED2}" srcOrd="4" destOrd="0" presId="urn:microsoft.com/office/officeart/2005/8/layout/process1"/>
    <dgm:cxn modelId="{6D936904-7056-4D3F-A11E-FEAF58D5661C}" type="presParOf" srcId="{04145827-CB66-49E2-AEC6-D97A15B78F1C}" destId="{7796711E-F059-43F5-A9AC-C661CC3F785D}" srcOrd="5" destOrd="0" presId="urn:microsoft.com/office/officeart/2005/8/layout/process1"/>
    <dgm:cxn modelId="{46B26E8A-9001-43DD-848F-90E680526A8A}" type="presParOf" srcId="{7796711E-F059-43F5-A9AC-C661CC3F785D}" destId="{6BEF43FB-B419-4774-A042-502685AB335B}" srcOrd="0" destOrd="0" presId="urn:microsoft.com/office/officeart/2005/8/layout/process1"/>
    <dgm:cxn modelId="{9732E9D3-DBBF-4722-B11A-BD57CCFF8538}" type="presParOf" srcId="{04145827-CB66-49E2-AEC6-D97A15B78F1C}" destId="{9D3E99DC-D264-4CC1-A74B-7874ABE8969E}" srcOrd="6" destOrd="0" presId="urn:microsoft.com/office/officeart/2005/8/layout/process1"/>
  </dgm:cxnLst>
  <dgm:bg>
    <a:solidFill>
      <a:schemeClr val="bg2"/>
    </a:solidFill>
  </dgm:bg>
  <dgm:whole>
    <a:ln>
      <a:solidFill>
        <a:schemeClr val="bg1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75094D-8A39-446E-9DE5-B5CC7FDC69EA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CA"/>
        </a:p>
      </dgm:t>
    </dgm:pt>
    <dgm:pt modelId="{4EF549D1-91DD-4B5F-9663-7304CEF6312B}">
      <dgm:prSet phldrT="[Text]"/>
      <dgm:spPr/>
      <dgm:t>
        <a:bodyPr/>
        <a:lstStyle/>
        <a:p>
          <a:r>
            <a:rPr lang="en-US" b="1" dirty="0"/>
            <a:t>Trait database</a:t>
          </a:r>
        </a:p>
        <a:p>
          <a:r>
            <a:rPr lang="en-CA" dirty="0"/>
            <a:t>From literature review (Coreen)</a:t>
          </a:r>
        </a:p>
        <a:p>
          <a:r>
            <a:rPr lang="en-CA" dirty="0"/>
            <a:t>40+ traits (dispersal, reproduction, feeding, habitat, body size, temps)</a:t>
          </a:r>
        </a:p>
        <a:p>
          <a:r>
            <a:rPr lang="en-CA" dirty="0"/>
            <a:t>Focus on dispersal and movement traits:</a:t>
          </a:r>
        </a:p>
        <a:p>
          <a:r>
            <a:rPr lang="en-CA" dirty="0"/>
            <a:t>PLD, rafting likelihood, mobility, motility, mortality rate, eelgrass specialist</a:t>
          </a:r>
        </a:p>
        <a:p>
          <a:r>
            <a:rPr lang="en-CA" dirty="0"/>
            <a:t>Spreadsheet in google docs</a:t>
          </a:r>
        </a:p>
      </dgm:t>
    </dgm:pt>
    <dgm:pt modelId="{743383A0-EB8E-43B2-B93E-9766E275CC3F}" type="parTrans" cxnId="{DA0BB05C-CCD8-4F46-AAD4-2EC05D0C3679}">
      <dgm:prSet/>
      <dgm:spPr/>
      <dgm:t>
        <a:bodyPr/>
        <a:lstStyle/>
        <a:p>
          <a:endParaRPr lang="en-CA"/>
        </a:p>
      </dgm:t>
    </dgm:pt>
    <dgm:pt modelId="{4A179692-1650-4CEA-BABB-AEAA73861B13}" type="sibTrans" cxnId="{DA0BB05C-CCD8-4F46-AAD4-2EC05D0C3679}">
      <dgm:prSet/>
      <dgm:spPr/>
      <dgm:t>
        <a:bodyPr/>
        <a:lstStyle/>
        <a:p>
          <a:endParaRPr lang="en-CA"/>
        </a:p>
      </dgm:t>
    </dgm:pt>
    <dgm:pt modelId="{9A1AE42D-1271-46BF-B5F4-A7BBC9D110C8}">
      <dgm:prSet phldrT="[Text]"/>
      <dgm:spPr/>
      <dgm:t>
        <a:bodyPr/>
        <a:lstStyle/>
        <a:p>
          <a:r>
            <a:rPr lang="en-US" b="1" dirty="0"/>
            <a:t>Determine PLD and mortality rates for simulations</a:t>
          </a:r>
        </a:p>
        <a:p>
          <a:r>
            <a:rPr lang="en-CA" dirty="0"/>
            <a:t>PLDs following log scale (1, 3, 7, 21, 60 days ~ e</a:t>
          </a:r>
          <a:r>
            <a:rPr lang="en-CA" baseline="30000" dirty="0"/>
            <a:t>(0,1,2,3,4</a:t>
          </a:r>
          <a:r>
            <a:rPr lang="en-CA" dirty="0"/>
            <a:t>))</a:t>
          </a:r>
        </a:p>
        <a:p>
          <a:r>
            <a:rPr lang="en-CA" dirty="0"/>
            <a:t>15% daily mortality rate</a:t>
          </a:r>
        </a:p>
        <a:p>
          <a:r>
            <a:rPr lang="en-CA" dirty="0"/>
            <a:t>(see </a:t>
          </a:r>
          <a:r>
            <a:rPr lang="en-CA" dirty="0" err="1"/>
            <a:t>PLD_bins</a:t>
          </a:r>
          <a:r>
            <a:rPr lang="en-CA" dirty="0"/>
            <a:t> script)</a:t>
          </a:r>
        </a:p>
      </dgm:t>
    </dgm:pt>
    <dgm:pt modelId="{55121190-3849-44EC-B092-BEBA612243C6}" type="parTrans" cxnId="{6A846317-21B1-469B-AA9E-D2C02C5E74E6}">
      <dgm:prSet/>
      <dgm:spPr/>
      <dgm:t>
        <a:bodyPr/>
        <a:lstStyle/>
        <a:p>
          <a:endParaRPr lang="en-CA"/>
        </a:p>
      </dgm:t>
    </dgm:pt>
    <dgm:pt modelId="{7BAA3178-ABA5-4048-952A-CB0FBE0B13BA}" type="sibTrans" cxnId="{6A846317-21B1-469B-AA9E-D2C02C5E74E6}">
      <dgm:prSet/>
      <dgm:spPr/>
      <dgm:t>
        <a:bodyPr/>
        <a:lstStyle/>
        <a:p>
          <a:endParaRPr lang="en-CA"/>
        </a:p>
      </dgm:t>
    </dgm:pt>
    <dgm:pt modelId="{04145827-CB66-49E2-AEC6-D97A15B78F1C}" type="pres">
      <dgm:prSet presAssocID="{8975094D-8A39-446E-9DE5-B5CC7FDC69EA}" presName="Name0" presStyleCnt="0">
        <dgm:presLayoutVars>
          <dgm:dir/>
          <dgm:resizeHandles val="exact"/>
        </dgm:presLayoutVars>
      </dgm:prSet>
      <dgm:spPr/>
    </dgm:pt>
    <dgm:pt modelId="{23B7414C-A1C6-48D1-8BB2-3FC518D839CF}" type="pres">
      <dgm:prSet presAssocID="{4EF549D1-91DD-4B5F-9663-7304CEF6312B}" presName="node" presStyleLbl="node1" presStyleIdx="0" presStyleCnt="2">
        <dgm:presLayoutVars>
          <dgm:bulletEnabled val="1"/>
        </dgm:presLayoutVars>
      </dgm:prSet>
      <dgm:spPr/>
    </dgm:pt>
    <dgm:pt modelId="{67ADCA1A-6D61-40F4-A56F-1D8C2D66DE5D}" type="pres">
      <dgm:prSet presAssocID="{4A179692-1650-4CEA-BABB-AEAA73861B13}" presName="sibTrans" presStyleLbl="sibTrans2D1" presStyleIdx="0" presStyleCnt="1"/>
      <dgm:spPr/>
    </dgm:pt>
    <dgm:pt modelId="{68388DDF-234E-4B6C-9AD1-B4FBDA950C0D}" type="pres">
      <dgm:prSet presAssocID="{4A179692-1650-4CEA-BABB-AEAA73861B13}" presName="connectorText" presStyleLbl="sibTrans2D1" presStyleIdx="0" presStyleCnt="1"/>
      <dgm:spPr/>
    </dgm:pt>
    <dgm:pt modelId="{21CDD306-5B7E-46F9-9957-26F3274CE8B7}" type="pres">
      <dgm:prSet presAssocID="{9A1AE42D-1271-46BF-B5F4-A7BBC9D110C8}" presName="node" presStyleLbl="node1" presStyleIdx="1" presStyleCnt="2">
        <dgm:presLayoutVars>
          <dgm:bulletEnabled val="1"/>
        </dgm:presLayoutVars>
      </dgm:prSet>
      <dgm:spPr/>
    </dgm:pt>
  </dgm:ptLst>
  <dgm:cxnLst>
    <dgm:cxn modelId="{6A846317-21B1-469B-AA9E-D2C02C5E74E6}" srcId="{8975094D-8A39-446E-9DE5-B5CC7FDC69EA}" destId="{9A1AE42D-1271-46BF-B5F4-A7BBC9D110C8}" srcOrd="1" destOrd="0" parTransId="{55121190-3849-44EC-B092-BEBA612243C6}" sibTransId="{7BAA3178-ABA5-4048-952A-CB0FBE0B13BA}"/>
    <dgm:cxn modelId="{9C3BCD2A-06A0-441F-BBA1-7734B2765238}" type="presOf" srcId="{9A1AE42D-1271-46BF-B5F4-A7BBC9D110C8}" destId="{21CDD306-5B7E-46F9-9957-26F3274CE8B7}" srcOrd="0" destOrd="0" presId="urn:microsoft.com/office/officeart/2005/8/layout/process1"/>
    <dgm:cxn modelId="{DA0BB05C-CCD8-4F46-AAD4-2EC05D0C3679}" srcId="{8975094D-8A39-446E-9DE5-B5CC7FDC69EA}" destId="{4EF549D1-91DD-4B5F-9663-7304CEF6312B}" srcOrd="0" destOrd="0" parTransId="{743383A0-EB8E-43B2-B93E-9766E275CC3F}" sibTransId="{4A179692-1650-4CEA-BABB-AEAA73861B13}"/>
    <dgm:cxn modelId="{1812DF7A-3C75-4DA4-8CA1-DD66D95F11B6}" type="presOf" srcId="{4A179692-1650-4CEA-BABB-AEAA73861B13}" destId="{67ADCA1A-6D61-40F4-A56F-1D8C2D66DE5D}" srcOrd="0" destOrd="0" presId="urn:microsoft.com/office/officeart/2005/8/layout/process1"/>
    <dgm:cxn modelId="{05EDFD95-1E3C-4704-802F-B97C4471F86B}" type="presOf" srcId="{4EF549D1-91DD-4B5F-9663-7304CEF6312B}" destId="{23B7414C-A1C6-48D1-8BB2-3FC518D839CF}" srcOrd="0" destOrd="0" presId="urn:microsoft.com/office/officeart/2005/8/layout/process1"/>
    <dgm:cxn modelId="{B64624D7-61AB-43B6-9450-8A27522EE690}" type="presOf" srcId="{8975094D-8A39-446E-9DE5-B5CC7FDC69EA}" destId="{04145827-CB66-49E2-AEC6-D97A15B78F1C}" srcOrd="0" destOrd="0" presId="urn:microsoft.com/office/officeart/2005/8/layout/process1"/>
    <dgm:cxn modelId="{3C3A2BEB-2DA5-47EC-B031-EBC6538486DD}" type="presOf" srcId="{4A179692-1650-4CEA-BABB-AEAA73861B13}" destId="{68388DDF-234E-4B6C-9AD1-B4FBDA950C0D}" srcOrd="1" destOrd="0" presId="urn:microsoft.com/office/officeart/2005/8/layout/process1"/>
    <dgm:cxn modelId="{92AE47F5-0CE7-491E-A74E-E6BADE775B75}" type="presParOf" srcId="{04145827-CB66-49E2-AEC6-D97A15B78F1C}" destId="{23B7414C-A1C6-48D1-8BB2-3FC518D839CF}" srcOrd="0" destOrd="0" presId="urn:microsoft.com/office/officeart/2005/8/layout/process1"/>
    <dgm:cxn modelId="{76E1693A-1AEC-45EF-A0A4-71DF10A32F0D}" type="presParOf" srcId="{04145827-CB66-49E2-AEC6-D97A15B78F1C}" destId="{67ADCA1A-6D61-40F4-A56F-1D8C2D66DE5D}" srcOrd="1" destOrd="0" presId="urn:microsoft.com/office/officeart/2005/8/layout/process1"/>
    <dgm:cxn modelId="{5E4388EF-B35B-4147-9EE4-0C99C44D80B8}" type="presParOf" srcId="{67ADCA1A-6D61-40F4-A56F-1D8C2D66DE5D}" destId="{68388DDF-234E-4B6C-9AD1-B4FBDA950C0D}" srcOrd="0" destOrd="0" presId="urn:microsoft.com/office/officeart/2005/8/layout/process1"/>
    <dgm:cxn modelId="{CD3077DC-D2D8-44BA-ADE7-4E889124352F}" type="presParOf" srcId="{04145827-CB66-49E2-AEC6-D97A15B78F1C}" destId="{21CDD306-5B7E-46F9-9957-26F3274CE8B7}" srcOrd="2" destOrd="0" presId="urn:microsoft.com/office/officeart/2005/8/layout/process1"/>
  </dgm:cxnLst>
  <dgm:bg>
    <a:solidFill>
      <a:schemeClr val="accent4">
        <a:lumMod val="20000"/>
        <a:lumOff val="80000"/>
      </a:schemeClr>
    </a:solidFill>
  </dgm:bg>
  <dgm:whole>
    <a:ln>
      <a:solidFill>
        <a:schemeClr val="accent4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75094D-8A39-446E-9DE5-B5CC7FDC69EA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CA"/>
        </a:p>
      </dgm:t>
    </dgm:pt>
    <dgm:pt modelId="{4EF549D1-91DD-4B5F-9663-7304CEF6312B}">
      <dgm:prSet phldrT="[Text]"/>
      <dgm:spPr/>
      <dgm:t>
        <a:bodyPr/>
        <a:lstStyle/>
        <a:p>
          <a:r>
            <a:rPr lang="en-US" b="1" dirty="0"/>
            <a:t>Create folder structure</a:t>
          </a:r>
        </a:p>
        <a:p>
          <a:r>
            <a:rPr lang="en-US" b="0" dirty="0"/>
            <a:t>scripts</a:t>
          </a:r>
        </a:p>
        <a:p>
          <a:r>
            <a:rPr lang="en-US" b="0" dirty="0"/>
            <a:t>shapefiles</a:t>
          </a:r>
        </a:p>
      </dgm:t>
    </dgm:pt>
    <dgm:pt modelId="{743383A0-EB8E-43B2-B93E-9766E275CC3F}" type="parTrans" cxnId="{DA0BB05C-CCD8-4F46-AAD4-2EC05D0C3679}">
      <dgm:prSet/>
      <dgm:spPr/>
      <dgm:t>
        <a:bodyPr/>
        <a:lstStyle/>
        <a:p>
          <a:endParaRPr lang="en-CA"/>
        </a:p>
      </dgm:t>
    </dgm:pt>
    <dgm:pt modelId="{4A179692-1650-4CEA-BABB-AEAA73861B13}" type="sibTrans" cxnId="{DA0BB05C-CCD8-4F46-AAD4-2EC05D0C3679}">
      <dgm:prSet/>
      <dgm:spPr/>
      <dgm:t>
        <a:bodyPr/>
        <a:lstStyle/>
        <a:p>
          <a:endParaRPr lang="en-CA"/>
        </a:p>
      </dgm:t>
    </dgm:pt>
    <dgm:pt modelId="{9A1AE42D-1271-46BF-B5F4-A7BBC9D110C8}">
      <dgm:prSet phldrT="[Text]"/>
      <dgm:spPr/>
      <dgm:t>
        <a:bodyPr/>
        <a:lstStyle/>
        <a:p>
          <a:r>
            <a:rPr lang="en-US" b="1" dirty="0"/>
            <a:t>Transfer to cluster</a:t>
          </a:r>
        </a:p>
        <a:p>
          <a:r>
            <a:rPr lang="en-US" b="1" dirty="0" err="1"/>
            <a:t>eg</a:t>
          </a:r>
          <a:r>
            <a:rPr lang="en-US" b="1" dirty="0"/>
            <a:t>:</a:t>
          </a:r>
        </a:p>
        <a:p>
          <a:r>
            <a:rPr lang="pt-BR" dirty="0"/>
            <a:t>scp -r seagrass_20200112 jcristia@zoology.ubc.ca:flex/runs/</a:t>
          </a:r>
          <a:endParaRPr lang="en-CA" dirty="0"/>
        </a:p>
      </dgm:t>
    </dgm:pt>
    <dgm:pt modelId="{55121190-3849-44EC-B092-BEBA612243C6}" type="parTrans" cxnId="{6A846317-21B1-469B-AA9E-D2C02C5E74E6}">
      <dgm:prSet/>
      <dgm:spPr/>
      <dgm:t>
        <a:bodyPr/>
        <a:lstStyle/>
        <a:p>
          <a:endParaRPr lang="en-CA"/>
        </a:p>
      </dgm:t>
    </dgm:pt>
    <dgm:pt modelId="{7BAA3178-ABA5-4048-952A-CB0FBE0B13BA}" type="sibTrans" cxnId="{6A846317-21B1-469B-AA9E-D2C02C5E74E6}">
      <dgm:prSet/>
      <dgm:spPr/>
      <dgm:t>
        <a:bodyPr/>
        <a:lstStyle/>
        <a:p>
          <a:endParaRPr lang="en-CA"/>
        </a:p>
      </dgm:t>
    </dgm:pt>
    <dgm:pt modelId="{083C2B36-0BBF-47D0-870F-4F1432D3F277}">
      <dgm:prSet phldrT="[Text]"/>
      <dgm:spPr/>
      <dgm:t>
        <a:bodyPr/>
        <a:lstStyle/>
        <a:p>
          <a:r>
            <a:rPr lang="en-US" b="1" dirty="0"/>
            <a:t>Run Opendrift</a:t>
          </a:r>
        </a:p>
        <a:p>
          <a:r>
            <a:rPr lang="en-US" b="0" dirty="0" err="1"/>
            <a:t>ssh</a:t>
          </a:r>
          <a:r>
            <a:rPr lang="en-US" b="0" dirty="0"/>
            <a:t> jcristia@zoology.ubc.ca</a:t>
          </a:r>
        </a:p>
        <a:p>
          <a:r>
            <a:rPr lang="en-US" b="0" dirty="0" err="1"/>
            <a:t>ssh</a:t>
          </a:r>
          <a:r>
            <a:rPr lang="en-US" b="0" dirty="0"/>
            <a:t> flex</a:t>
          </a:r>
        </a:p>
        <a:p>
          <a:r>
            <a:rPr lang="en-US" b="0" dirty="0" err="1"/>
            <a:t>ssh</a:t>
          </a:r>
          <a:r>
            <a:rPr lang="en-US" b="0" dirty="0"/>
            <a:t> mank03</a:t>
          </a:r>
        </a:p>
        <a:p>
          <a:endParaRPr lang="en-US" b="0" dirty="0"/>
        </a:p>
        <a:p>
          <a:r>
            <a:rPr lang="en-US" b="0" dirty="0"/>
            <a:t>Run in new screen</a:t>
          </a:r>
        </a:p>
        <a:p>
          <a:endParaRPr lang="en-US" b="0" dirty="0"/>
        </a:p>
        <a:p>
          <a:r>
            <a:rPr lang="en-US" b="0" dirty="0"/>
            <a:t>screen –S &lt;session name&gt;</a:t>
          </a:r>
        </a:p>
        <a:p>
          <a:r>
            <a:rPr lang="en-US" b="0" dirty="0" err="1"/>
            <a:t>conda</a:t>
          </a:r>
          <a:r>
            <a:rPr lang="en-US" b="0" dirty="0"/>
            <a:t> activate opendrift_p2</a:t>
          </a:r>
        </a:p>
        <a:p>
          <a:r>
            <a:rPr lang="en-US" b="0" dirty="0"/>
            <a:t>python seagrass.py |&amp; tee output.txt</a:t>
          </a:r>
        </a:p>
        <a:p>
          <a:r>
            <a:rPr lang="en-US" b="0" dirty="0"/>
            <a:t>Ctrl –a d to exit and keep running in </a:t>
          </a:r>
          <a:r>
            <a:rPr lang="en-US" b="0" dirty="0" err="1"/>
            <a:t>backgroud</a:t>
          </a:r>
          <a:endParaRPr lang="en-US" b="0" dirty="0"/>
        </a:p>
        <a:p>
          <a:endParaRPr lang="en-US" dirty="0"/>
        </a:p>
      </dgm:t>
    </dgm:pt>
    <dgm:pt modelId="{25921233-3C0E-4137-999C-C3F0B84326C1}" type="parTrans" cxnId="{98F49B7A-8FEB-43C3-BE29-3FFBF8658B9C}">
      <dgm:prSet/>
      <dgm:spPr/>
      <dgm:t>
        <a:bodyPr/>
        <a:lstStyle/>
        <a:p>
          <a:endParaRPr lang="en-CA"/>
        </a:p>
      </dgm:t>
    </dgm:pt>
    <dgm:pt modelId="{1C48D2BE-2B28-4D6B-85E2-B281E3C29782}" type="sibTrans" cxnId="{98F49B7A-8FEB-43C3-BE29-3FFBF8658B9C}">
      <dgm:prSet/>
      <dgm:spPr/>
      <dgm:t>
        <a:bodyPr/>
        <a:lstStyle/>
        <a:p>
          <a:endParaRPr lang="en-CA"/>
        </a:p>
      </dgm:t>
    </dgm:pt>
    <dgm:pt modelId="{66690796-A745-4CAA-9E04-89458C91B8E0}">
      <dgm:prSet phldrT="[Text]"/>
      <dgm:spPr/>
      <dgm:t>
        <a:bodyPr/>
        <a:lstStyle/>
        <a:p>
          <a:r>
            <a:rPr lang="en-US" b="1" dirty="0"/>
            <a:t>Outputs</a:t>
          </a:r>
        </a:p>
        <a:p>
          <a:r>
            <a:rPr lang="en-US" dirty="0"/>
            <a:t>.</a:t>
          </a:r>
          <a:r>
            <a:rPr lang="en-US" dirty="0" err="1"/>
            <a:t>nc</a:t>
          </a:r>
          <a:r>
            <a:rPr lang="en-US" dirty="0"/>
            <a:t> (status and location of all particles at all time step outputs)</a:t>
          </a:r>
        </a:p>
        <a:p>
          <a:r>
            <a:rPr lang="en-US" dirty="0"/>
            <a:t> .</a:t>
          </a:r>
          <a:r>
            <a:rPr lang="en-US" dirty="0" err="1"/>
            <a:t>npy</a:t>
          </a:r>
          <a:r>
            <a:rPr lang="en-US" dirty="0"/>
            <a:t> (numpy array of starting positions of all particles</a:t>
          </a:r>
        </a:p>
        <a:p>
          <a:r>
            <a:rPr lang="en-US" dirty="0"/>
            <a:t>output.txt (record of output from console</a:t>
          </a:r>
        </a:p>
      </dgm:t>
    </dgm:pt>
    <dgm:pt modelId="{5CA3FAB6-1394-487A-B0DD-53D1C98C4F9F}" type="parTrans" cxnId="{B132E97E-49F9-4F49-878E-18091E1253B6}">
      <dgm:prSet/>
      <dgm:spPr/>
      <dgm:t>
        <a:bodyPr/>
        <a:lstStyle/>
        <a:p>
          <a:endParaRPr lang="en-CA"/>
        </a:p>
      </dgm:t>
    </dgm:pt>
    <dgm:pt modelId="{3D48ED32-83E0-4352-A47F-9C2EDAD2A28B}" type="sibTrans" cxnId="{B132E97E-49F9-4F49-878E-18091E1253B6}">
      <dgm:prSet/>
      <dgm:spPr/>
      <dgm:t>
        <a:bodyPr/>
        <a:lstStyle/>
        <a:p>
          <a:endParaRPr lang="en-CA"/>
        </a:p>
      </dgm:t>
    </dgm:pt>
    <dgm:pt modelId="{04145827-CB66-49E2-AEC6-D97A15B78F1C}" type="pres">
      <dgm:prSet presAssocID="{8975094D-8A39-446E-9DE5-B5CC7FDC69EA}" presName="Name0" presStyleCnt="0">
        <dgm:presLayoutVars>
          <dgm:dir/>
          <dgm:resizeHandles val="exact"/>
        </dgm:presLayoutVars>
      </dgm:prSet>
      <dgm:spPr/>
    </dgm:pt>
    <dgm:pt modelId="{23B7414C-A1C6-48D1-8BB2-3FC518D839CF}" type="pres">
      <dgm:prSet presAssocID="{4EF549D1-91DD-4B5F-9663-7304CEF6312B}" presName="node" presStyleLbl="node1" presStyleIdx="0" presStyleCnt="4">
        <dgm:presLayoutVars>
          <dgm:bulletEnabled val="1"/>
        </dgm:presLayoutVars>
      </dgm:prSet>
      <dgm:spPr/>
    </dgm:pt>
    <dgm:pt modelId="{67ADCA1A-6D61-40F4-A56F-1D8C2D66DE5D}" type="pres">
      <dgm:prSet presAssocID="{4A179692-1650-4CEA-BABB-AEAA73861B13}" presName="sibTrans" presStyleLbl="sibTrans2D1" presStyleIdx="0" presStyleCnt="3"/>
      <dgm:spPr/>
    </dgm:pt>
    <dgm:pt modelId="{68388DDF-234E-4B6C-9AD1-B4FBDA950C0D}" type="pres">
      <dgm:prSet presAssocID="{4A179692-1650-4CEA-BABB-AEAA73861B13}" presName="connectorText" presStyleLbl="sibTrans2D1" presStyleIdx="0" presStyleCnt="3"/>
      <dgm:spPr/>
    </dgm:pt>
    <dgm:pt modelId="{21CDD306-5B7E-46F9-9957-26F3274CE8B7}" type="pres">
      <dgm:prSet presAssocID="{9A1AE42D-1271-46BF-B5F4-A7BBC9D110C8}" presName="node" presStyleLbl="node1" presStyleIdx="1" presStyleCnt="4">
        <dgm:presLayoutVars>
          <dgm:bulletEnabled val="1"/>
        </dgm:presLayoutVars>
      </dgm:prSet>
      <dgm:spPr/>
    </dgm:pt>
    <dgm:pt modelId="{28191570-D790-4A36-9AFE-013873AB9B18}" type="pres">
      <dgm:prSet presAssocID="{7BAA3178-ABA5-4048-952A-CB0FBE0B13BA}" presName="sibTrans" presStyleLbl="sibTrans2D1" presStyleIdx="1" presStyleCnt="3"/>
      <dgm:spPr/>
    </dgm:pt>
    <dgm:pt modelId="{743825F6-A7E9-4EFF-9B87-2ABE27601B6F}" type="pres">
      <dgm:prSet presAssocID="{7BAA3178-ABA5-4048-952A-CB0FBE0B13BA}" presName="connectorText" presStyleLbl="sibTrans2D1" presStyleIdx="1" presStyleCnt="3"/>
      <dgm:spPr/>
    </dgm:pt>
    <dgm:pt modelId="{509A4E06-5C3E-4CA9-94B6-9FD6EF9E4ED2}" type="pres">
      <dgm:prSet presAssocID="{083C2B36-0BBF-47D0-870F-4F1432D3F277}" presName="node" presStyleLbl="node1" presStyleIdx="2" presStyleCnt="4">
        <dgm:presLayoutVars>
          <dgm:bulletEnabled val="1"/>
        </dgm:presLayoutVars>
      </dgm:prSet>
      <dgm:spPr/>
    </dgm:pt>
    <dgm:pt modelId="{7796711E-F059-43F5-A9AC-C661CC3F785D}" type="pres">
      <dgm:prSet presAssocID="{1C48D2BE-2B28-4D6B-85E2-B281E3C29782}" presName="sibTrans" presStyleLbl="sibTrans2D1" presStyleIdx="2" presStyleCnt="3"/>
      <dgm:spPr/>
    </dgm:pt>
    <dgm:pt modelId="{6BEF43FB-B419-4774-A042-502685AB335B}" type="pres">
      <dgm:prSet presAssocID="{1C48D2BE-2B28-4D6B-85E2-B281E3C29782}" presName="connectorText" presStyleLbl="sibTrans2D1" presStyleIdx="2" presStyleCnt="3"/>
      <dgm:spPr/>
    </dgm:pt>
    <dgm:pt modelId="{9D3E99DC-D264-4CC1-A74B-7874ABE8969E}" type="pres">
      <dgm:prSet presAssocID="{66690796-A745-4CAA-9E04-89458C91B8E0}" presName="node" presStyleLbl="node1" presStyleIdx="3" presStyleCnt="4">
        <dgm:presLayoutVars>
          <dgm:bulletEnabled val="1"/>
        </dgm:presLayoutVars>
      </dgm:prSet>
      <dgm:spPr/>
    </dgm:pt>
  </dgm:ptLst>
  <dgm:cxnLst>
    <dgm:cxn modelId="{6A846317-21B1-469B-AA9E-D2C02C5E74E6}" srcId="{8975094D-8A39-446E-9DE5-B5CC7FDC69EA}" destId="{9A1AE42D-1271-46BF-B5F4-A7BBC9D110C8}" srcOrd="1" destOrd="0" parTransId="{55121190-3849-44EC-B092-BEBA612243C6}" sibTransId="{7BAA3178-ABA5-4048-952A-CB0FBE0B13BA}"/>
    <dgm:cxn modelId="{64BCA128-EAA0-4E79-AC42-606466C75391}" type="presOf" srcId="{083C2B36-0BBF-47D0-870F-4F1432D3F277}" destId="{509A4E06-5C3E-4CA9-94B6-9FD6EF9E4ED2}" srcOrd="0" destOrd="0" presId="urn:microsoft.com/office/officeart/2005/8/layout/process1"/>
    <dgm:cxn modelId="{9C3BCD2A-06A0-441F-BBA1-7734B2765238}" type="presOf" srcId="{9A1AE42D-1271-46BF-B5F4-A7BBC9D110C8}" destId="{21CDD306-5B7E-46F9-9957-26F3274CE8B7}" srcOrd="0" destOrd="0" presId="urn:microsoft.com/office/officeart/2005/8/layout/process1"/>
    <dgm:cxn modelId="{DA0BB05C-CCD8-4F46-AAD4-2EC05D0C3679}" srcId="{8975094D-8A39-446E-9DE5-B5CC7FDC69EA}" destId="{4EF549D1-91DD-4B5F-9663-7304CEF6312B}" srcOrd="0" destOrd="0" parTransId="{743383A0-EB8E-43B2-B93E-9766E275CC3F}" sibTransId="{4A179692-1650-4CEA-BABB-AEAA73861B13}"/>
    <dgm:cxn modelId="{8FF3AC64-A366-4ECA-92AF-CAB8C9EF28B9}" type="presOf" srcId="{66690796-A745-4CAA-9E04-89458C91B8E0}" destId="{9D3E99DC-D264-4CC1-A74B-7874ABE8969E}" srcOrd="0" destOrd="0" presId="urn:microsoft.com/office/officeart/2005/8/layout/process1"/>
    <dgm:cxn modelId="{D95F984C-3401-4958-98BC-4C84ACA2EAE3}" type="presOf" srcId="{7BAA3178-ABA5-4048-952A-CB0FBE0B13BA}" destId="{743825F6-A7E9-4EFF-9B87-2ABE27601B6F}" srcOrd="1" destOrd="0" presId="urn:microsoft.com/office/officeart/2005/8/layout/process1"/>
    <dgm:cxn modelId="{66231453-48B7-4672-B2E1-8AF830F845C3}" type="presOf" srcId="{1C48D2BE-2B28-4D6B-85E2-B281E3C29782}" destId="{7796711E-F059-43F5-A9AC-C661CC3F785D}" srcOrd="0" destOrd="0" presId="urn:microsoft.com/office/officeart/2005/8/layout/process1"/>
    <dgm:cxn modelId="{98F49B7A-8FEB-43C3-BE29-3FFBF8658B9C}" srcId="{8975094D-8A39-446E-9DE5-B5CC7FDC69EA}" destId="{083C2B36-0BBF-47D0-870F-4F1432D3F277}" srcOrd="2" destOrd="0" parTransId="{25921233-3C0E-4137-999C-C3F0B84326C1}" sibTransId="{1C48D2BE-2B28-4D6B-85E2-B281E3C29782}"/>
    <dgm:cxn modelId="{1812DF7A-3C75-4DA4-8CA1-DD66D95F11B6}" type="presOf" srcId="{4A179692-1650-4CEA-BABB-AEAA73861B13}" destId="{67ADCA1A-6D61-40F4-A56F-1D8C2D66DE5D}" srcOrd="0" destOrd="0" presId="urn:microsoft.com/office/officeart/2005/8/layout/process1"/>
    <dgm:cxn modelId="{B132E97E-49F9-4F49-878E-18091E1253B6}" srcId="{8975094D-8A39-446E-9DE5-B5CC7FDC69EA}" destId="{66690796-A745-4CAA-9E04-89458C91B8E0}" srcOrd="3" destOrd="0" parTransId="{5CA3FAB6-1394-487A-B0DD-53D1C98C4F9F}" sibTransId="{3D48ED32-83E0-4352-A47F-9C2EDAD2A28B}"/>
    <dgm:cxn modelId="{05EDFD95-1E3C-4704-802F-B97C4471F86B}" type="presOf" srcId="{4EF549D1-91DD-4B5F-9663-7304CEF6312B}" destId="{23B7414C-A1C6-48D1-8BB2-3FC518D839CF}" srcOrd="0" destOrd="0" presId="urn:microsoft.com/office/officeart/2005/8/layout/process1"/>
    <dgm:cxn modelId="{0B471BD7-6E24-47DD-9148-D5263515E7F3}" type="presOf" srcId="{1C48D2BE-2B28-4D6B-85E2-B281E3C29782}" destId="{6BEF43FB-B419-4774-A042-502685AB335B}" srcOrd="1" destOrd="0" presId="urn:microsoft.com/office/officeart/2005/8/layout/process1"/>
    <dgm:cxn modelId="{B64624D7-61AB-43B6-9450-8A27522EE690}" type="presOf" srcId="{8975094D-8A39-446E-9DE5-B5CC7FDC69EA}" destId="{04145827-CB66-49E2-AEC6-D97A15B78F1C}" srcOrd="0" destOrd="0" presId="urn:microsoft.com/office/officeart/2005/8/layout/process1"/>
    <dgm:cxn modelId="{CE881AE6-5806-4F4D-946D-9383F629E422}" type="presOf" srcId="{7BAA3178-ABA5-4048-952A-CB0FBE0B13BA}" destId="{28191570-D790-4A36-9AFE-013873AB9B18}" srcOrd="0" destOrd="0" presId="urn:microsoft.com/office/officeart/2005/8/layout/process1"/>
    <dgm:cxn modelId="{3C3A2BEB-2DA5-47EC-B031-EBC6538486DD}" type="presOf" srcId="{4A179692-1650-4CEA-BABB-AEAA73861B13}" destId="{68388DDF-234E-4B6C-9AD1-B4FBDA950C0D}" srcOrd="1" destOrd="0" presId="urn:microsoft.com/office/officeart/2005/8/layout/process1"/>
    <dgm:cxn modelId="{92AE47F5-0CE7-491E-A74E-E6BADE775B75}" type="presParOf" srcId="{04145827-CB66-49E2-AEC6-D97A15B78F1C}" destId="{23B7414C-A1C6-48D1-8BB2-3FC518D839CF}" srcOrd="0" destOrd="0" presId="urn:microsoft.com/office/officeart/2005/8/layout/process1"/>
    <dgm:cxn modelId="{76E1693A-1AEC-45EF-A0A4-71DF10A32F0D}" type="presParOf" srcId="{04145827-CB66-49E2-AEC6-D97A15B78F1C}" destId="{67ADCA1A-6D61-40F4-A56F-1D8C2D66DE5D}" srcOrd="1" destOrd="0" presId="urn:microsoft.com/office/officeart/2005/8/layout/process1"/>
    <dgm:cxn modelId="{5E4388EF-B35B-4147-9EE4-0C99C44D80B8}" type="presParOf" srcId="{67ADCA1A-6D61-40F4-A56F-1D8C2D66DE5D}" destId="{68388DDF-234E-4B6C-9AD1-B4FBDA950C0D}" srcOrd="0" destOrd="0" presId="urn:microsoft.com/office/officeart/2005/8/layout/process1"/>
    <dgm:cxn modelId="{CD3077DC-D2D8-44BA-ADE7-4E889124352F}" type="presParOf" srcId="{04145827-CB66-49E2-AEC6-D97A15B78F1C}" destId="{21CDD306-5B7E-46F9-9957-26F3274CE8B7}" srcOrd="2" destOrd="0" presId="urn:microsoft.com/office/officeart/2005/8/layout/process1"/>
    <dgm:cxn modelId="{9E70FDD7-D7F8-4AD3-98BC-1A43AFECE007}" type="presParOf" srcId="{04145827-CB66-49E2-AEC6-D97A15B78F1C}" destId="{28191570-D790-4A36-9AFE-013873AB9B18}" srcOrd="3" destOrd="0" presId="urn:microsoft.com/office/officeart/2005/8/layout/process1"/>
    <dgm:cxn modelId="{190FDCA4-719F-46C1-9256-18B769E806F5}" type="presParOf" srcId="{28191570-D790-4A36-9AFE-013873AB9B18}" destId="{743825F6-A7E9-4EFF-9B87-2ABE27601B6F}" srcOrd="0" destOrd="0" presId="urn:microsoft.com/office/officeart/2005/8/layout/process1"/>
    <dgm:cxn modelId="{DA668119-A725-4684-AAD9-36CDB105F53F}" type="presParOf" srcId="{04145827-CB66-49E2-AEC6-D97A15B78F1C}" destId="{509A4E06-5C3E-4CA9-94B6-9FD6EF9E4ED2}" srcOrd="4" destOrd="0" presId="urn:microsoft.com/office/officeart/2005/8/layout/process1"/>
    <dgm:cxn modelId="{6D936904-7056-4D3F-A11E-FEAF58D5661C}" type="presParOf" srcId="{04145827-CB66-49E2-AEC6-D97A15B78F1C}" destId="{7796711E-F059-43F5-A9AC-C661CC3F785D}" srcOrd="5" destOrd="0" presId="urn:microsoft.com/office/officeart/2005/8/layout/process1"/>
    <dgm:cxn modelId="{46B26E8A-9001-43DD-848F-90E680526A8A}" type="presParOf" srcId="{7796711E-F059-43F5-A9AC-C661CC3F785D}" destId="{6BEF43FB-B419-4774-A042-502685AB335B}" srcOrd="0" destOrd="0" presId="urn:microsoft.com/office/officeart/2005/8/layout/process1"/>
    <dgm:cxn modelId="{9732E9D3-DBBF-4722-B11A-BD57CCFF8538}" type="presParOf" srcId="{04145827-CB66-49E2-AEC6-D97A15B78F1C}" destId="{9D3E99DC-D264-4CC1-A74B-7874ABE8969E}" srcOrd="6" destOrd="0" presId="urn:microsoft.com/office/officeart/2005/8/layout/process1"/>
  </dgm:cxnLst>
  <dgm:bg>
    <a:solidFill>
      <a:schemeClr val="accent2">
        <a:lumMod val="20000"/>
        <a:lumOff val="80000"/>
      </a:schemeClr>
    </a:solidFill>
  </dgm:bg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75094D-8A39-446E-9DE5-B5CC7FDC69EA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CA"/>
        </a:p>
      </dgm:t>
    </dgm:pt>
    <dgm:pt modelId="{4EF549D1-91DD-4B5F-9663-7304CEF6312B}">
      <dgm:prSet phldrT="[Text]"/>
      <dgm:spPr>
        <a:solidFill>
          <a:srgbClr val="88678D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b="1" dirty="0"/>
            <a:t>biology.py</a:t>
          </a:r>
        </a:p>
        <a:p>
          <a:r>
            <a:rPr lang="en-US" b="0" dirty="0"/>
            <a:t>(also runs on cluster)</a:t>
          </a:r>
        </a:p>
        <a:p>
          <a:r>
            <a:rPr lang="en-US" b="0" dirty="0"/>
            <a:t>Key functions:</a:t>
          </a:r>
        </a:p>
        <a:p>
          <a:r>
            <a:rPr lang="en-US" b="0" dirty="0"/>
            <a:t>Patch-particle association</a:t>
          </a:r>
        </a:p>
        <a:p>
          <a:r>
            <a:rPr lang="en-US" b="0" dirty="0"/>
            <a:t>Settlement</a:t>
          </a:r>
        </a:p>
        <a:p>
          <a:r>
            <a:rPr lang="en-US" b="0" dirty="0"/>
            <a:t>Mortality</a:t>
          </a:r>
        </a:p>
        <a:p>
          <a:r>
            <a:rPr lang="en-US" b="0" dirty="0"/>
            <a:t>Calc probabilities</a:t>
          </a:r>
        </a:p>
        <a:p>
          <a:endParaRPr lang="en-CA" dirty="0"/>
        </a:p>
      </dgm:t>
    </dgm:pt>
    <dgm:pt modelId="{743383A0-EB8E-43B2-B93E-9766E275CC3F}" type="parTrans" cxnId="{DA0BB05C-CCD8-4F46-AAD4-2EC05D0C3679}">
      <dgm:prSet/>
      <dgm:spPr/>
      <dgm:t>
        <a:bodyPr/>
        <a:lstStyle/>
        <a:p>
          <a:endParaRPr lang="en-CA"/>
        </a:p>
      </dgm:t>
    </dgm:pt>
    <dgm:pt modelId="{4A179692-1650-4CEA-BABB-AEAA73861B13}" type="sibTrans" cxnId="{DA0BB05C-CCD8-4F46-AAD4-2EC05D0C3679}">
      <dgm:prSet/>
      <dgm:spPr/>
      <dgm:t>
        <a:bodyPr/>
        <a:lstStyle/>
        <a:p>
          <a:endParaRPr lang="en-CA"/>
        </a:p>
      </dgm:t>
    </dgm:pt>
    <dgm:pt modelId="{9A1AE42D-1271-46BF-B5F4-A7BBC9D110C8}">
      <dgm:prSet phldrT="[Text]"/>
      <dgm:spPr>
        <a:solidFill>
          <a:srgbClr val="88678D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b="1" dirty="0"/>
            <a:t>Outputs</a:t>
          </a:r>
        </a:p>
        <a:p>
          <a:r>
            <a:rPr lang="en-US" b="0" dirty="0"/>
            <a:t>Connectivity lines by </a:t>
          </a:r>
          <a:r>
            <a:rPr lang="en-US" b="0" dirty="0" err="1"/>
            <a:t>pld</a:t>
          </a:r>
          <a:r>
            <a:rPr lang="en-US" b="0" dirty="0"/>
            <a:t> </a:t>
          </a:r>
          <a:r>
            <a:rPr lang="en-US" b="0" dirty="0" err="1"/>
            <a:t>shp</a:t>
          </a:r>
          <a:endParaRPr lang="en-US" b="0" dirty="0"/>
        </a:p>
        <a:p>
          <a:r>
            <a:rPr lang="en-US" b="0" dirty="0"/>
            <a:t>Patch centroids </a:t>
          </a:r>
          <a:r>
            <a:rPr lang="en-US" b="0" dirty="0" err="1"/>
            <a:t>shp</a:t>
          </a:r>
          <a:endParaRPr lang="en-US" b="0" dirty="0"/>
        </a:p>
        <a:p>
          <a:r>
            <a:rPr lang="en-US" b="0" dirty="0"/>
            <a:t>Particle destination and status </a:t>
          </a:r>
          <a:r>
            <a:rPr lang="en-US" b="0" dirty="0" err="1"/>
            <a:t>shp</a:t>
          </a:r>
          <a:endParaRPr lang="en-US" b="0" dirty="0"/>
        </a:p>
      </dgm:t>
    </dgm:pt>
    <dgm:pt modelId="{55121190-3849-44EC-B092-BEBA612243C6}" type="parTrans" cxnId="{6A846317-21B1-469B-AA9E-D2C02C5E74E6}">
      <dgm:prSet/>
      <dgm:spPr/>
      <dgm:t>
        <a:bodyPr/>
        <a:lstStyle/>
        <a:p>
          <a:endParaRPr lang="en-CA"/>
        </a:p>
      </dgm:t>
    </dgm:pt>
    <dgm:pt modelId="{7BAA3178-ABA5-4048-952A-CB0FBE0B13BA}" type="sibTrans" cxnId="{6A846317-21B1-469B-AA9E-D2C02C5E74E6}">
      <dgm:prSet/>
      <dgm:spPr/>
      <dgm:t>
        <a:bodyPr/>
        <a:lstStyle/>
        <a:p>
          <a:endParaRPr lang="en-CA"/>
        </a:p>
      </dgm:t>
    </dgm:pt>
    <dgm:pt modelId="{083C2B36-0BBF-47D0-870F-4F1432D3F277}">
      <dgm:prSet phldrT="[Text]"/>
      <dgm:spPr>
        <a:solidFill>
          <a:srgbClr val="88678D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b="1" dirty="0"/>
            <a:t>Merge outputs</a:t>
          </a:r>
        </a:p>
        <a:p>
          <a:endParaRPr lang="en-US" b="1" dirty="0"/>
        </a:p>
        <a:p>
          <a:r>
            <a:rPr lang="en-US" b="0" dirty="0"/>
            <a:t>Copy files from cluster:</a:t>
          </a:r>
        </a:p>
        <a:p>
          <a:r>
            <a:rPr lang="en-CA" b="0" dirty="0"/>
            <a:t>00_copyshpfromcluster.py</a:t>
          </a:r>
          <a:endParaRPr lang="en-US" b="0" dirty="0"/>
        </a:p>
        <a:p>
          <a:r>
            <a:rPr lang="en-US" dirty="0"/>
            <a:t>merge shapefiles from split runs:</a:t>
          </a:r>
        </a:p>
        <a:p>
          <a:r>
            <a:rPr lang="en-CA" dirty="0"/>
            <a:t>1_biology_outputs_split_merge.py</a:t>
          </a:r>
          <a:endParaRPr lang="en-US" dirty="0"/>
        </a:p>
      </dgm:t>
    </dgm:pt>
    <dgm:pt modelId="{25921233-3C0E-4137-999C-C3F0B84326C1}" type="parTrans" cxnId="{98F49B7A-8FEB-43C3-BE29-3FFBF8658B9C}">
      <dgm:prSet/>
      <dgm:spPr/>
      <dgm:t>
        <a:bodyPr/>
        <a:lstStyle/>
        <a:p>
          <a:endParaRPr lang="en-CA"/>
        </a:p>
      </dgm:t>
    </dgm:pt>
    <dgm:pt modelId="{1C48D2BE-2B28-4D6B-85E2-B281E3C29782}" type="sibTrans" cxnId="{98F49B7A-8FEB-43C3-BE29-3FFBF8658B9C}">
      <dgm:prSet/>
      <dgm:spPr/>
      <dgm:t>
        <a:bodyPr/>
        <a:lstStyle/>
        <a:p>
          <a:endParaRPr lang="en-CA"/>
        </a:p>
      </dgm:t>
    </dgm:pt>
    <dgm:pt modelId="{04145827-CB66-49E2-AEC6-D97A15B78F1C}" type="pres">
      <dgm:prSet presAssocID="{8975094D-8A39-446E-9DE5-B5CC7FDC69EA}" presName="Name0" presStyleCnt="0">
        <dgm:presLayoutVars>
          <dgm:dir/>
          <dgm:resizeHandles val="exact"/>
        </dgm:presLayoutVars>
      </dgm:prSet>
      <dgm:spPr/>
    </dgm:pt>
    <dgm:pt modelId="{23B7414C-A1C6-48D1-8BB2-3FC518D839CF}" type="pres">
      <dgm:prSet presAssocID="{4EF549D1-91DD-4B5F-9663-7304CEF6312B}" presName="node" presStyleLbl="node1" presStyleIdx="0" presStyleCnt="3">
        <dgm:presLayoutVars>
          <dgm:bulletEnabled val="1"/>
        </dgm:presLayoutVars>
      </dgm:prSet>
      <dgm:spPr/>
    </dgm:pt>
    <dgm:pt modelId="{67ADCA1A-6D61-40F4-A56F-1D8C2D66DE5D}" type="pres">
      <dgm:prSet presAssocID="{4A179692-1650-4CEA-BABB-AEAA73861B13}" presName="sibTrans" presStyleLbl="sibTrans2D1" presStyleIdx="0" presStyleCnt="2"/>
      <dgm:spPr/>
    </dgm:pt>
    <dgm:pt modelId="{68388DDF-234E-4B6C-9AD1-B4FBDA950C0D}" type="pres">
      <dgm:prSet presAssocID="{4A179692-1650-4CEA-BABB-AEAA73861B13}" presName="connectorText" presStyleLbl="sibTrans2D1" presStyleIdx="0" presStyleCnt="2"/>
      <dgm:spPr/>
    </dgm:pt>
    <dgm:pt modelId="{21CDD306-5B7E-46F9-9957-26F3274CE8B7}" type="pres">
      <dgm:prSet presAssocID="{9A1AE42D-1271-46BF-B5F4-A7BBC9D110C8}" presName="node" presStyleLbl="node1" presStyleIdx="1" presStyleCnt="3">
        <dgm:presLayoutVars>
          <dgm:bulletEnabled val="1"/>
        </dgm:presLayoutVars>
      </dgm:prSet>
      <dgm:spPr/>
    </dgm:pt>
    <dgm:pt modelId="{28191570-D790-4A36-9AFE-013873AB9B18}" type="pres">
      <dgm:prSet presAssocID="{7BAA3178-ABA5-4048-952A-CB0FBE0B13BA}" presName="sibTrans" presStyleLbl="sibTrans2D1" presStyleIdx="1" presStyleCnt="2"/>
      <dgm:spPr/>
    </dgm:pt>
    <dgm:pt modelId="{743825F6-A7E9-4EFF-9B87-2ABE27601B6F}" type="pres">
      <dgm:prSet presAssocID="{7BAA3178-ABA5-4048-952A-CB0FBE0B13BA}" presName="connectorText" presStyleLbl="sibTrans2D1" presStyleIdx="1" presStyleCnt="2"/>
      <dgm:spPr/>
    </dgm:pt>
    <dgm:pt modelId="{509A4E06-5C3E-4CA9-94B6-9FD6EF9E4ED2}" type="pres">
      <dgm:prSet presAssocID="{083C2B36-0BBF-47D0-870F-4F1432D3F277}" presName="node" presStyleLbl="node1" presStyleIdx="2" presStyleCnt="3">
        <dgm:presLayoutVars>
          <dgm:bulletEnabled val="1"/>
        </dgm:presLayoutVars>
      </dgm:prSet>
      <dgm:spPr/>
    </dgm:pt>
  </dgm:ptLst>
  <dgm:cxnLst>
    <dgm:cxn modelId="{6A846317-21B1-469B-AA9E-D2C02C5E74E6}" srcId="{8975094D-8A39-446E-9DE5-B5CC7FDC69EA}" destId="{9A1AE42D-1271-46BF-B5F4-A7BBC9D110C8}" srcOrd="1" destOrd="0" parTransId="{55121190-3849-44EC-B092-BEBA612243C6}" sibTransId="{7BAA3178-ABA5-4048-952A-CB0FBE0B13BA}"/>
    <dgm:cxn modelId="{64BCA128-EAA0-4E79-AC42-606466C75391}" type="presOf" srcId="{083C2B36-0BBF-47D0-870F-4F1432D3F277}" destId="{509A4E06-5C3E-4CA9-94B6-9FD6EF9E4ED2}" srcOrd="0" destOrd="0" presId="urn:microsoft.com/office/officeart/2005/8/layout/process1"/>
    <dgm:cxn modelId="{9C3BCD2A-06A0-441F-BBA1-7734B2765238}" type="presOf" srcId="{9A1AE42D-1271-46BF-B5F4-A7BBC9D110C8}" destId="{21CDD306-5B7E-46F9-9957-26F3274CE8B7}" srcOrd="0" destOrd="0" presId="urn:microsoft.com/office/officeart/2005/8/layout/process1"/>
    <dgm:cxn modelId="{DA0BB05C-CCD8-4F46-AAD4-2EC05D0C3679}" srcId="{8975094D-8A39-446E-9DE5-B5CC7FDC69EA}" destId="{4EF549D1-91DD-4B5F-9663-7304CEF6312B}" srcOrd="0" destOrd="0" parTransId="{743383A0-EB8E-43B2-B93E-9766E275CC3F}" sibTransId="{4A179692-1650-4CEA-BABB-AEAA73861B13}"/>
    <dgm:cxn modelId="{D95F984C-3401-4958-98BC-4C84ACA2EAE3}" type="presOf" srcId="{7BAA3178-ABA5-4048-952A-CB0FBE0B13BA}" destId="{743825F6-A7E9-4EFF-9B87-2ABE27601B6F}" srcOrd="1" destOrd="0" presId="urn:microsoft.com/office/officeart/2005/8/layout/process1"/>
    <dgm:cxn modelId="{98F49B7A-8FEB-43C3-BE29-3FFBF8658B9C}" srcId="{8975094D-8A39-446E-9DE5-B5CC7FDC69EA}" destId="{083C2B36-0BBF-47D0-870F-4F1432D3F277}" srcOrd="2" destOrd="0" parTransId="{25921233-3C0E-4137-999C-C3F0B84326C1}" sibTransId="{1C48D2BE-2B28-4D6B-85E2-B281E3C29782}"/>
    <dgm:cxn modelId="{1812DF7A-3C75-4DA4-8CA1-DD66D95F11B6}" type="presOf" srcId="{4A179692-1650-4CEA-BABB-AEAA73861B13}" destId="{67ADCA1A-6D61-40F4-A56F-1D8C2D66DE5D}" srcOrd="0" destOrd="0" presId="urn:microsoft.com/office/officeart/2005/8/layout/process1"/>
    <dgm:cxn modelId="{05EDFD95-1E3C-4704-802F-B97C4471F86B}" type="presOf" srcId="{4EF549D1-91DD-4B5F-9663-7304CEF6312B}" destId="{23B7414C-A1C6-48D1-8BB2-3FC518D839CF}" srcOrd="0" destOrd="0" presId="urn:microsoft.com/office/officeart/2005/8/layout/process1"/>
    <dgm:cxn modelId="{B64624D7-61AB-43B6-9450-8A27522EE690}" type="presOf" srcId="{8975094D-8A39-446E-9DE5-B5CC7FDC69EA}" destId="{04145827-CB66-49E2-AEC6-D97A15B78F1C}" srcOrd="0" destOrd="0" presId="urn:microsoft.com/office/officeart/2005/8/layout/process1"/>
    <dgm:cxn modelId="{CE881AE6-5806-4F4D-946D-9383F629E422}" type="presOf" srcId="{7BAA3178-ABA5-4048-952A-CB0FBE0B13BA}" destId="{28191570-D790-4A36-9AFE-013873AB9B18}" srcOrd="0" destOrd="0" presId="urn:microsoft.com/office/officeart/2005/8/layout/process1"/>
    <dgm:cxn modelId="{3C3A2BEB-2DA5-47EC-B031-EBC6538486DD}" type="presOf" srcId="{4A179692-1650-4CEA-BABB-AEAA73861B13}" destId="{68388DDF-234E-4B6C-9AD1-B4FBDA950C0D}" srcOrd="1" destOrd="0" presId="urn:microsoft.com/office/officeart/2005/8/layout/process1"/>
    <dgm:cxn modelId="{92AE47F5-0CE7-491E-A74E-E6BADE775B75}" type="presParOf" srcId="{04145827-CB66-49E2-AEC6-D97A15B78F1C}" destId="{23B7414C-A1C6-48D1-8BB2-3FC518D839CF}" srcOrd="0" destOrd="0" presId="urn:microsoft.com/office/officeart/2005/8/layout/process1"/>
    <dgm:cxn modelId="{76E1693A-1AEC-45EF-A0A4-71DF10A32F0D}" type="presParOf" srcId="{04145827-CB66-49E2-AEC6-D97A15B78F1C}" destId="{67ADCA1A-6D61-40F4-A56F-1D8C2D66DE5D}" srcOrd="1" destOrd="0" presId="urn:microsoft.com/office/officeart/2005/8/layout/process1"/>
    <dgm:cxn modelId="{5E4388EF-B35B-4147-9EE4-0C99C44D80B8}" type="presParOf" srcId="{67ADCA1A-6D61-40F4-A56F-1D8C2D66DE5D}" destId="{68388DDF-234E-4B6C-9AD1-B4FBDA950C0D}" srcOrd="0" destOrd="0" presId="urn:microsoft.com/office/officeart/2005/8/layout/process1"/>
    <dgm:cxn modelId="{CD3077DC-D2D8-44BA-ADE7-4E889124352F}" type="presParOf" srcId="{04145827-CB66-49E2-AEC6-D97A15B78F1C}" destId="{21CDD306-5B7E-46F9-9957-26F3274CE8B7}" srcOrd="2" destOrd="0" presId="urn:microsoft.com/office/officeart/2005/8/layout/process1"/>
    <dgm:cxn modelId="{9E70FDD7-D7F8-4AD3-98BC-1A43AFECE007}" type="presParOf" srcId="{04145827-CB66-49E2-AEC6-D97A15B78F1C}" destId="{28191570-D790-4A36-9AFE-013873AB9B18}" srcOrd="3" destOrd="0" presId="urn:microsoft.com/office/officeart/2005/8/layout/process1"/>
    <dgm:cxn modelId="{190FDCA4-719F-46C1-9256-18B769E806F5}" type="presParOf" srcId="{28191570-D790-4A36-9AFE-013873AB9B18}" destId="{743825F6-A7E9-4EFF-9B87-2ABE27601B6F}" srcOrd="0" destOrd="0" presId="urn:microsoft.com/office/officeart/2005/8/layout/process1"/>
    <dgm:cxn modelId="{DA668119-A725-4684-AAD9-36CDB105F53F}" type="presParOf" srcId="{04145827-CB66-49E2-AEC6-D97A15B78F1C}" destId="{509A4E06-5C3E-4CA9-94B6-9FD6EF9E4ED2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rgbClr val="7030A0"/>
      </a:solidFill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7414C-A1C6-48D1-8BB2-3FC518D839CF}">
      <dsp:nvSpPr>
        <dsp:cNvPr id="0" name=""/>
        <dsp:cNvSpPr/>
      </dsp:nvSpPr>
      <dsp:spPr>
        <a:xfrm>
          <a:off x="11206" y="1462885"/>
          <a:ext cx="3349575" cy="25606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Obtain model results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SalishSeaCast</a:t>
          </a:r>
          <a:r>
            <a:rPr lang="en-US" sz="900" b="1" kern="1200" dirty="0"/>
            <a:t>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Download from </a:t>
          </a:r>
          <a:r>
            <a:rPr lang="en-US" sz="900" b="0" kern="1200" dirty="0" err="1"/>
            <a:t>erdapp</a:t>
          </a:r>
          <a:r>
            <a:rPr lang="en-US" sz="900" b="0" kern="1200" dirty="0"/>
            <a:t> server using: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Salishseacast_download_merge.py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Also download: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Bathymetry, Mesh Mask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Central Coast FVCOM: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Obtain from Pramod </a:t>
          </a:r>
          <a:r>
            <a:rPr lang="en-US" sz="900" b="0" kern="1200" dirty="0" err="1"/>
            <a:t>Thupaki</a:t>
          </a:r>
          <a:endParaRPr lang="en-US" sz="900" b="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Northeast Pacific CIOPPS NEMO: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Obtain from Li </a:t>
          </a:r>
          <a:r>
            <a:rPr lang="en-US" sz="900" b="0" kern="1200" dirty="0" err="1"/>
            <a:t>Zhai</a:t>
          </a:r>
          <a:endParaRPr lang="en-US" sz="900" b="0" kern="1200" dirty="0"/>
        </a:p>
      </dsp:txBody>
      <dsp:txXfrm>
        <a:off x="86204" y="1537883"/>
        <a:ext cx="3199579" cy="2410630"/>
      </dsp:txXfrm>
    </dsp:sp>
    <dsp:sp modelId="{67ADCA1A-6D61-40F4-A56F-1D8C2D66DE5D}">
      <dsp:nvSpPr>
        <dsp:cNvPr id="0" name=""/>
        <dsp:cNvSpPr/>
      </dsp:nvSpPr>
      <dsp:spPr>
        <a:xfrm>
          <a:off x="3695739" y="2327851"/>
          <a:ext cx="710109" cy="830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3695739" y="2493990"/>
        <a:ext cx="497076" cy="498416"/>
      </dsp:txXfrm>
    </dsp:sp>
    <dsp:sp modelId="{21CDD306-5B7E-46F9-9957-26F3274CE8B7}">
      <dsp:nvSpPr>
        <dsp:cNvPr id="0" name=""/>
        <dsp:cNvSpPr/>
      </dsp:nvSpPr>
      <dsp:spPr>
        <a:xfrm>
          <a:off x="4700612" y="1485904"/>
          <a:ext cx="3349575" cy="25145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Format for use in Opendrift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 err="1"/>
            <a:t>SalishSeaCast</a:t>
          </a:r>
          <a:r>
            <a:rPr lang="en-US" sz="900" b="0" kern="1200" dirty="0"/>
            <a:t>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hydro_models_format_salishsea.py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Central Coast: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nc_edits_NCO.py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NEP: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0" kern="1200" dirty="0"/>
            <a:t>hydro_models_format_nepnemo.py</a:t>
          </a:r>
        </a:p>
      </dsp:txBody>
      <dsp:txXfrm>
        <a:off x="4774262" y="1559554"/>
        <a:ext cx="3202275" cy="2367288"/>
      </dsp:txXfrm>
    </dsp:sp>
    <dsp:sp modelId="{28191570-D790-4A36-9AFE-013873AB9B18}">
      <dsp:nvSpPr>
        <dsp:cNvPr id="0" name=""/>
        <dsp:cNvSpPr/>
      </dsp:nvSpPr>
      <dsp:spPr>
        <a:xfrm>
          <a:off x="8385145" y="2327851"/>
          <a:ext cx="710109" cy="830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8385145" y="2493990"/>
        <a:ext cx="497076" cy="498416"/>
      </dsp:txXfrm>
    </dsp:sp>
    <dsp:sp modelId="{509A4E06-5C3E-4CA9-94B6-9FD6EF9E4ED2}">
      <dsp:nvSpPr>
        <dsp:cNvPr id="0" name=""/>
        <dsp:cNvSpPr/>
      </dsp:nvSpPr>
      <dsp:spPr>
        <a:xfrm>
          <a:off x="9390017" y="1447797"/>
          <a:ext cx="3349575" cy="25908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Data outputs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D:\Hakai\models</a:t>
          </a:r>
          <a:endParaRPr lang="en-US" sz="900" kern="1200" dirty="0"/>
        </a:p>
      </dsp:txBody>
      <dsp:txXfrm>
        <a:off x="9465899" y="1523679"/>
        <a:ext cx="3197811" cy="243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7414C-A1C6-48D1-8BB2-3FC518D839CF}">
      <dsp:nvSpPr>
        <dsp:cNvPr id="0" name=""/>
        <dsp:cNvSpPr/>
      </dsp:nvSpPr>
      <dsp:spPr>
        <a:xfrm>
          <a:off x="4092" y="1979886"/>
          <a:ext cx="1789451" cy="1526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Raw 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BCMCA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Islands Trust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O’Connor lab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Hakai surveys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CEC – Hakai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Washington DNR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DFO MPATT</a:t>
          </a:r>
        </a:p>
      </dsp:txBody>
      <dsp:txXfrm>
        <a:off x="48805" y="2024599"/>
        <a:ext cx="1700025" cy="1437199"/>
      </dsp:txXfrm>
    </dsp:sp>
    <dsp:sp modelId="{67ADCA1A-6D61-40F4-A56F-1D8C2D66DE5D}">
      <dsp:nvSpPr>
        <dsp:cNvPr id="0" name=""/>
        <dsp:cNvSpPr/>
      </dsp:nvSpPr>
      <dsp:spPr>
        <a:xfrm>
          <a:off x="1972489" y="2521307"/>
          <a:ext cx="379363" cy="443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1972489" y="2610064"/>
        <a:ext cx="265554" cy="266269"/>
      </dsp:txXfrm>
    </dsp:sp>
    <dsp:sp modelId="{21CDD306-5B7E-46F9-9957-26F3274CE8B7}">
      <dsp:nvSpPr>
        <dsp:cNvPr id="0" name=""/>
        <dsp:cNvSpPr/>
      </dsp:nvSpPr>
      <dsp:spPr>
        <a:xfrm>
          <a:off x="2509324" y="1979886"/>
          <a:ext cx="1789451" cy="1526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seagrass_prep.py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merge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remove criteria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buffer</a:t>
          </a:r>
        </a:p>
      </dsp:txBody>
      <dsp:txXfrm>
        <a:off x="2554037" y="2024599"/>
        <a:ext cx="1700025" cy="1437199"/>
      </dsp:txXfrm>
    </dsp:sp>
    <dsp:sp modelId="{28191570-D790-4A36-9AFE-013873AB9B18}">
      <dsp:nvSpPr>
        <dsp:cNvPr id="0" name=""/>
        <dsp:cNvSpPr/>
      </dsp:nvSpPr>
      <dsp:spPr>
        <a:xfrm>
          <a:off x="4477720" y="2521307"/>
          <a:ext cx="379363" cy="443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4477720" y="2610064"/>
        <a:ext cx="265554" cy="266269"/>
      </dsp:txXfrm>
    </dsp:sp>
    <dsp:sp modelId="{509A4E06-5C3E-4CA9-94B6-9FD6EF9E4ED2}">
      <dsp:nvSpPr>
        <dsp:cNvPr id="0" name=""/>
        <dsp:cNvSpPr/>
      </dsp:nvSpPr>
      <dsp:spPr>
        <a:xfrm>
          <a:off x="5014556" y="1979886"/>
          <a:ext cx="1789451" cy="1526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seagrass_split.py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particle count split</a:t>
          </a:r>
        </a:p>
      </dsp:txBody>
      <dsp:txXfrm>
        <a:off x="5059269" y="2024599"/>
        <a:ext cx="1700025" cy="1437199"/>
      </dsp:txXfrm>
    </dsp:sp>
    <dsp:sp modelId="{7796711E-F059-43F5-A9AC-C661CC3F785D}">
      <dsp:nvSpPr>
        <dsp:cNvPr id="0" name=""/>
        <dsp:cNvSpPr/>
      </dsp:nvSpPr>
      <dsp:spPr>
        <a:xfrm>
          <a:off x="6982952" y="2521307"/>
          <a:ext cx="379363" cy="443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6982952" y="2610064"/>
        <a:ext cx="265554" cy="266269"/>
      </dsp:txXfrm>
    </dsp:sp>
    <dsp:sp modelId="{9D3E99DC-D264-4CC1-A74B-7874ABE8969E}">
      <dsp:nvSpPr>
        <dsp:cNvPr id="0" name=""/>
        <dsp:cNvSpPr/>
      </dsp:nvSpPr>
      <dsp:spPr>
        <a:xfrm>
          <a:off x="7519787" y="1979886"/>
          <a:ext cx="1789451" cy="1526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Datasets: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seagrass_og.shp</a:t>
          </a: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seagrass_buff.shp</a:t>
          </a: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seagrass_split</a:t>
          </a:r>
          <a:r>
            <a:rPr lang="en-US" sz="900" kern="1200" dirty="0"/>
            <a:t>/</a:t>
          </a:r>
          <a:r>
            <a:rPr lang="en-US" sz="900" kern="1200" dirty="0" err="1"/>
            <a:t>seagrass_sg</a:t>
          </a:r>
          <a:r>
            <a:rPr lang="en-US" sz="900" kern="1200" dirty="0"/>
            <a:t>{#}.</a:t>
          </a:r>
          <a:r>
            <a:rPr lang="en-US" sz="900" kern="1200" dirty="0" err="1"/>
            <a:t>shp</a:t>
          </a:r>
          <a:endParaRPr lang="en-US" sz="900" kern="1200" dirty="0"/>
        </a:p>
      </dsp:txBody>
      <dsp:txXfrm>
        <a:off x="7564500" y="2024599"/>
        <a:ext cx="1700025" cy="1437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7414C-A1C6-48D1-8BB2-3FC518D839CF}">
      <dsp:nvSpPr>
        <dsp:cNvPr id="0" name=""/>
        <dsp:cNvSpPr/>
      </dsp:nvSpPr>
      <dsp:spPr>
        <a:xfrm>
          <a:off x="4092" y="1920121"/>
          <a:ext cx="1789451" cy="1646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Raw 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BC Coast – Freshwater Atlas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Washington – Census Bureau, </a:t>
          </a:r>
          <a:r>
            <a:rPr lang="en-CA" sz="1200" kern="1200" dirty="0" err="1"/>
            <a:t>Esri</a:t>
          </a:r>
          <a:endParaRPr lang="en-CA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AK, OR – Census Bureau, (</a:t>
          </a:r>
          <a:r>
            <a:rPr lang="en-CA" sz="1200" kern="1200" dirty="0" err="1"/>
            <a:t>Esri</a:t>
          </a:r>
          <a:r>
            <a:rPr lang="en-CA" sz="1200" kern="1200" dirty="0"/>
            <a:t>?) Generalized</a:t>
          </a:r>
        </a:p>
      </dsp:txBody>
      <dsp:txXfrm>
        <a:off x="52306" y="1968335"/>
        <a:ext cx="1693023" cy="1549727"/>
      </dsp:txXfrm>
    </dsp:sp>
    <dsp:sp modelId="{67ADCA1A-6D61-40F4-A56F-1D8C2D66DE5D}">
      <dsp:nvSpPr>
        <dsp:cNvPr id="0" name=""/>
        <dsp:cNvSpPr/>
      </dsp:nvSpPr>
      <dsp:spPr>
        <a:xfrm>
          <a:off x="1972489" y="2521307"/>
          <a:ext cx="379363" cy="443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1972489" y="2610064"/>
        <a:ext cx="265554" cy="266269"/>
      </dsp:txXfrm>
    </dsp:sp>
    <dsp:sp modelId="{21CDD306-5B7E-46F9-9957-26F3274CE8B7}">
      <dsp:nvSpPr>
        <dsp:cNvPr id="0" name=""/>
        <dsp:cNvSpPr/>
      </dsp:nvSpPr>
      <dsp:spPr>
        <a:xfrm>
          <a:off x="2509324" y="1920121"/>
          <a:ext cx="1789451" cy="1646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Geoprocessing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(not scripted, detailed steps in Evernote – “Hakai Project Notes”)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Most important steps: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Multipart to </a:t>
          </a:r>
          <a:r>
            <a:rPr lang="en-CA" sz="1200" kern="1200" dirty="0" err="1"/>
            <a:t>Singlepart</a:t>
          </a:r>
          <a:endParaRPr lang="en-CA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Eliminate holes</a:t>
          </a:r>
        </a:p>
      </dsp:txBody>
      <dsp:txXfrm>
        <a:off x="2557538" y="1968335"/>
        <a:ext cx="1693023" cy="1549727"/>
      </dsp:txXfrm>
    </dsp:sp>
    <dsp:sp modelId="{28191570-D790-4A36-9AFE-013873AB9B18}">
      <dsp:nvSpPr>
        <dsp:cNvPr id="0" name=""/>
        <dsp:cNvSpPr/>
      </dsp:nvSpPr>
      <dsp:spPr>
        <a:xfrm>
          <a:off x="4477720" y="2521307"/>
          <a:ext cx="379363" cy="443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4477720" y="2610064"/>
        <a:ext cx="265554" cy="266269"/>
      </dsp:txXfrm>
    </dsp:sp>
    <dsp:sp modelId="{509A4E06-5C3E-4CA9-94B6-9FD6EF9E4ED2}">
      <dsp:nvSpPr>
        <dsp:cNvPr id="0" name=""/>
        <dsp:cNvSpPr/>
      </dsp:nvSpPr>
      <dsp:spPr>
        <a:xfrm>
          <a:off x="5014556" y="1920121"/>
          <a:ext cx="1789451" cy="1646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Geoprocessing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Merging and removal criteria.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e.g. remove islands that are less than 10,000m</a:t>
          </a:r>
          <a:r>
            <a:rPr lang="en-US" sz="1200" b="0" kern="1200" baseline="30000" dirty="0"/>
            <a:t>2</a:t>
          </a:r>
        </a:p>
      </dsp:txBody>
      <dsp:txXfrm>
        <a:off x="5062770" y="1968335"/>
        <a:ext cx="1693023" cy="1549727"/>
      </dsp:txXfrm>
    </dsp:sp>
    <dsp:sp modelId="{7796711E-F059-43F5-A9AC-C661CC3F785D}">
      <dsp:nvSpPr>
        <dsp:cNvPr id="0" name=""/>
        <dsp:cNvSpPr/>
      </dsp:nvSpPr>
      <dsp:spPr>
        <a:xfrm>
          <a:off x="6982952" y="2521307"/>
          <a:ext cx="379363" cy="443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6982952" y="2610064"/>
        <a:ext cx="265554" cy="266269"/>
      </dsp:txXfrm>
    </dsp:sp>
    <dsp:sp modelId="{9D3E99DC-D264-4CC1-A74B-7874ABE8969E}">
      <dsp:nvSpPr>
        <dsp:cNvPr id="0" name=""/>
        <dsp:cNvSpPr/>
      </dsp:nvSpPr>
      <dsp:spPr>
        <a:xfrm>
          <a:off x="7519787" y="1920121"/>
          <a:ext cx="1789451" cy="1646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Dataset: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coastline_bc_ak_wa_or</a:t>
          </a:r>
          <a:r>
            <a:rPr lang="en-US" sz="1200" kern="1200" dirty="0"/>
            <a:t>_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cleaned_less10000.shp</a:t>
          </a:r>
        </a:p>
      </dsp:txBody>
      <dsp:txXfrm>
        <a:off x="7568001" y="1968335"/>
        <a:ext cx="1693023" cy="1549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7414C-A1C6-48D1-8BB2-3FC518D839CF}">
      <dsp:nvSpPr>
        <dsp:cNvPr id="0" name=""/>
        <dsp:cNvSpPr/>
      </dsp:nvSpPr>
      <dsp:spPr>
        <a:xfrm>
          <a:off x="1819" y="1033997"/>
          <a:ext cx="3879039" cy="34184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Trait database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From literature review (Coreen)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40+ traits (dispersal, reproduction, feeding, habitat, body size, temps)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Focus on dispersal and movement traits: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PLD, rafting likelihood, mobility, motility, mortality rate, eelgrass specialist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Spreadsheet in google docs</a:t>
          </a:r>
        </a:p>
      </dsp:txBody>
      <dsp:txXfrm>
        <a:off x="101941" y="1134119"/>
        <a:ext cx="3678795" cy="3218159"/>
      </dsp:txXfrm>
    </dsp:sp>
    <dsp:sp modelId="{67ADCA1A-6D61-40F4-A56F-1D8C2D66DE5D}">
      <dsp:nvSpPr>
        <dsp:cNvPr id="0" name=""/>
        <dsp:cNvSpPr/>
      </dsp:nvSpPr>
      <dsp:spPr>
        <a:xfrm>
          <a:off x="4268762" y="2262198"/>
          <a:ext cx="822356" cy="962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/>
        </a:p>
      </dsp:txBody>
      <dsp:txXfrm>
        <a:off x="4268762" y="2454598"/>
        <a:ext cx="575649" cy="577201"/>
      </dsp:txXfrm>
    </dsp:sp>
    <dsp:sp modelId="{21CDD306-5B7E-46F9-9957-26F3274CE8B7}">
      <dsp:nvSpPr>
        <dsp:cNvPr id="0" name=""/>
        <dsp:cNvSpPr/>
      </dsp:nvSpPr>
      <dsp:spPr>
        <a:xfrm>
          <a:off x="5432473" y="1033997"/>
          <a:ext cx="3879039" cy="34184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Determine PLD and mortality rates for simulations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PLDs following log scale (1, 3, 7, 21, 60 days ~ e</a:t>
          </a:r>
          <a:r>
            <a:rPr lang="en-CA" sz="1800" kern="1200" baseline="30000" dirty="0"/>
            <a:t>(0,1,2,3,4</a:t>
          </a:r>
          <a:r>
            <a:rPr lang="en-CA" sz="1800" kern="1200" dirty="0"/>
            <a:t>))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15% daily mortality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(see </a:t>
          </a:r>
          <a:r>
            <a:rPr lang="en-CA" sz="1800" kern="1200" dirty="0" err="1"/>
            <a:t>PLD_bins</a:t>
          </a:r>
          <a:r>
            <a:rPr lang="en-CA" sz="1800" kern="1200" dirty="0"/>
            <a:t> script)</a:t>
          </a:r>
        </a:p>
      </dsp:txBody>
      <dsp:txXfrm>
        <a:off x="5532595" y="1134119"/>
        <a:ext cx="3678795" cy="32181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7414C-A1C6-48D1-8BB2-3FC518D839CF}">
      <dsp:nvSpPr>
        <dsp:cNvPr id="0" name=""/>
        <dsp:cNvSpPr/>
      </dsp:nvSpPr>
      <dsp:spPr>
        <a:xfrm>
          <a:off x="4092" y="1501767"/>
          <a:ext cx="1789451" cy="2482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Create folder structure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scripts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shapefiles</a:t>
          </a:r>
        </a:p>
      </dsp:txBody>
      <dsp:txXfrm>
        <a:off x="56503" y="1554178"/>
        <a:ext cx="1684629" cy="2378041"/>
      </dsp:txXfrm>
    </dsp:sp>
    <dsp:sp modelId="{67ADCA1A-6D61-40F4-A56F-1D8C2D66DE5D}">
      <dsp:nvSpPr>
        <dsp:cNvPr id="0" name=""/>
        <dsp:cNvSpPr/>
      </dsp:nvSpPr>
      <dsp:spPr>
        <a:xfrm>
          <a:off x="1972489" y="2521307"/>
          <a:ext cx="379363" cy="443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1972489" y="2610064"/>
        <a:ext cx="265554" cy="266269"/>
      </dsp:txXfrm>
    </dsp:sp>
    <dsp:sp modelId="{21CDD306-5B7E-46F9-9957-26F3274CE8B7}">
      <dsp:nvSpPr>
        <dsp:cNvPr id="0" name=""/>
        <dsp:cNvSpPr/>
      </dsp:nvSpPr>
      <dsp:spPr>
        <a:xfrm>
          <a:off x="2509324" y="1501767"/>
          <a:ext cx="1789451" cy="2482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Transfer to cluster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eg</a:t>
          </a:r>
          <a:r>
            <a:rPr lang="en-US" sz="900" b="1" kern="1200" dirty="0"/>
            <a:t>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scp -r seagrass_20200112 jcristia@zoology.ubc.ca:flex/runs/</a:t>
          </a:r>
          <a:endParaRPr lang="en-CA" sz="900" kern="1200" dirty="0"/>
        </a:p>
      </dsp:txBody>
      <dsp:txXfrm>
        <a:off x="2561735" y="1554178"/>
        <a:ext cx="1684629" cy="2378041"/>
      </dsp:txXfrm>
    </dsp:sp>
    <dsp:sp modelId="{28191570-D790-4A36-9AFE-013873AB9B18}">
      <dsp:nvSpPr>
        <dsp:cNvPr id="0" name=""/>
        <dsp:cNvSpPr/>
      </dsp:nvSpPr>
      <dsp:spPr>
        <a:xfrm>
          <a:off x="4477720" y="2521307"/>
          <a:ext cx="379363" cy="443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4477720" y="2610064"/>
        <a:ext cx="265554" cy="266269"/>
      </dsp:txXfrm>
    </dsp:sp>
    <dsp:sp modelId="{509A4E06-5C3E-4CA9-94B6-9FD6EF9E4ED2}">
      <dsp:nvSpPr>
        <dsp:cNvPr id="0" name=""/>
        <dsp:cNvSpPr/>
      </dsp:nvSpPr>
      <dsp:spPr>
        <a:xfrm>
          <a:off x="5014556" y="1501767"/>
          <a:ext cx="1789451" cy="2482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Run Opendrift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 err="1"/>
            <a:t>ssh</a:t>
          </a:r>
          <a:r>
            <a:rPr lang="en-US" sz="900" b="0" kern="1200" dirty="0"/>
            <a:t> jcristia@zoology.ubc.ca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 err="1"/>
            <a:t>ssh</a:t>
          </a:r>
          <a:r>
            <a:rPr lang="en-US" sz="900" b="0" kern="1200" dirty="0"/>
            <a:t> flex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 err="1"/>
            <a:t>ssh</a:t>
          </a:r>
          <a:r>
            <a:rPr lang="en-US" sz="900" b="0" kern="1200" dirty="0"/>
            <a:t> mank03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Run in new screen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screen –S &lt;session name&gt;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 err="1"/>
            <a:t>conda</a:t>
          </a:r>
          <a:r>
            <a:rPr lang="en-US" sz="900" b="0" kern="1200" dirty="0"/>
            <a:t> activate opendrift_p2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python seagrass.py |&amp; tee output.txt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Ctrl –a d to exit and keep running in </a:t>
          </a:r>
          <a:r>
            <a:rPr lang="en-US" sz="900" b="0" kern="1200" dirty="0" err="1"/>
            <a:t>backgroud</a:t>
          </a:r>
          <a:endParaRPr lang="en-US" sz="900" b="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066967" y="1554178"/>
        <a:ext cx="1684629" cy="2378041"/>
      </dsp:txXfrm>
    </dsp:sp>
    <dsp:sp modelId="{7796711E-F059-43F5-A9AC-C661CC3F785D}">
      <dsp:nvSpPr>
        <dsp:cNvPr id="0" name=""/>
        <dsp:cNvSpPr/>
      </dsp:nvSpPr>
      <dsp:spPr>
        <a:xfrm>
          <a:off x="6982952" y="2521307"/>
          <a:ext cx="379363" cy="443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6982952" y="2610064"/>
        <a:ext cx="265554" cy="266269"/>
      </dsp:txXfrm>
    </dsp:sp>
    <dsp:sp modelId="{9D3E99DC-D264-4CC1-A74B-7874ABE8969E}">
      <dsp:nvSpPr>
        <dsp:cNvPr id="0" name=""/>
        <dsp:cNvSpPr/>
      </dsp:nvSpPr>
      <dsp:spPr>
        <a:xfrm>
          <a:off x="7519787" y="1501767"/>
          <a:ext cx="1789451" cy="2482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Outputs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.</a:t>
          </a:r>
          <a:r>
            <a:rPr lang="en-US" sz="900" kern="1200" dirty="0" err="1"/>
            <a:t>nc</a:t>
          </a:r>
          <a:r>
            <a:rPr lang="en-US" sz="900" kern="1200" dirty="0"/>
            <a:t> (status and location of all particles at all time step outputs)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.</a:t>
          </a:r>
          <a:r>
            <a:rPr lang="en-US" sz="900" kern="1200" dirty="0" err="1"/>
            <a:t>npy</a:t>
          </a:r>
          <a:r>
            <a:rPr lang="en-US" sz="900" kern="1200" dirty="0"/>
            <a:t> (numpy array of starting positions of all particles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output.txt (record of output from console</a:t>
          </a:r>
        </a:p>
      </dsp:txBody>
      <dsp:txXfrm>
        <a:off x="7572198" y="1554178"/>
        <a:ext cx="1684629" cy="23780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7414C-A1C6-48D1-8BB2-3FC518D839CF}">
      <dsp:nvSpPr>
        <dsp:cNvPr id="0" name=""/>
        <dsp:cNvSpPr/>
      </dsp:nvSpPr>
      <dsp:spPr>
        <a:xfrm>
          <a:off x="8185" y="1733989"/>
          <a:ext cx="2446568" cy="2018419"/>
        </a:xfrm>
        <a:prstGeom prst="roundRect">
          <a:avLst>
            <a:gd name="adj" fmla="val 10000"/>
          </a:avLst>
        </a:prstGeom>
        <a:solidFill>
          <a:srgbClr val="88678D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biology.py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(also runs on cluster)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Key functions: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Patch-particle association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Settlement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Mortality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Calc probabilities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 dirty="0"/>
        </a:p>
      </dsp:txBody>
      <dsp:txXfrm>
        <a:off x="67302" y="1793106"/>
        <a:ext cx="2328334" cy="1900185"/>
      </dsp:txXfrm>
    </dsp:sp>
    <dsp:sp modelId="{67ADCA1A-6D61-40F4-A56F-1D8C2D66DE5D}">
      <dsp:nvSpPr>
        <dsp:cNvPr id="0" name=""/>
        <dsp:cNvSpPr/>
      </dsp:nvSpPr>
      <dsp:spPr>
        <a:xfrm>
          <a:off x="2699411" y="2439824"/>
          <a:ext cx="518672" cy="606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2699411" y="2561174"/>
        <a:ext cx="363070" cy="364049"/>
      </dsp:txXfrm>
    </dsp:sp>
    <dsp:sp modelId="{21CDD306-5B7E-46F9-9957-26F3274CE8B7}">
      <dsp:nvSpPr>
        <dsp:cNvPr id="0" name=""/>
        <dsp:cNvSpPr/>
      </dsp:nvSpPr>
      <dsp:spPr>
        <a:xfrm>
          <a:off x="3433381" y="1733989"/>
          <a:ext cx="2446568" cy="2018419"/>
        </a:xfrm>
        <a:prstGeom prst="roundRect">
          <a:avLst>
            <a:gd name="adj" fmla="val 10000"/>
          </a:avLst>
        </a:prstGeom>
        <a:solidFill>
          <a:srgbClr val="88678D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Outputs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Connectivity lines by </a:t>
          </a:r>
          <a:r>
            <a:rPr lang="en-US" sz="1200" b="0" kern="1200" dirty="0" err="1"/>
            <a:t>pld</a:t>
          </a:r>
          <a:r>
            <a:rPr lang="en-US" sz="1200" b="0" kern="1200" dirty="0"/>
            <a:t> </a:t>
          </a:r>
          <a:r>
            <a:rPr lang="en-US" sz="1200" b="0" kern="1200" dirty="0" err="1"/>
            <a:t>shp</a:t>
          </a:r>
          <a:endParaRPr lang="en-US" sz="1200" b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Patch centroids </a:t>
          </a:r>
          <a:r>
            <a:rPr lang="en-US" sz="1200" b="0" kern="1200" dirty="0" err="1"/>
            <a:t>shp</a:t>
          </a:r>
          <a:endParaRPr lang="en-US" sz="1200" b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Particle destination and status </a:t>
          </a:r>
          <a:r>
            <a:rPr lang="en-US" sz="1200" b="0" kern="1200" dirty="0" err="1"/>
            <a:t>shp</a:t>
          </a:r>
          <a:endParaRPr lang="en-US" sz="1200" b="0" kern="1200" dirty="0"/>
        </a:p>
      </dsp:txBody>
      <dsp:txXfrm>
        <a:off x="3492498" y="1793106"/>
        <a:ext cx="2328334" cy="1900185"/>
      </dsp:txXfrm>
    </dsp:sp>
    <dsp:sp modelId="{28191570-D790-4A36-9AFE-013873AB9B18}">
      <dsp:nvSpPr>
        <dsp:cNvPr id="0" name=""/>
        <dsp:cNvSpPr/>
      </dsp:nvSpPr>
      <dsp:spPr>
        <a:xfrm>
          <a:off x="6124607" y="2439824"/>
          <a:ext cx="518672" cy="606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kern="1200"/>
        </a:p>
      </dsp:txBody>
      <dsp:txXfrm>
        <a:off x="6124607" y="2561174"/>
        <a:ext cx="363070" cy="364049"/>
      </dsp:txXfrm>
    </dsp:sp>
    <dsp:sp modelId="{509A4E06-5C3E-4CA9-94B6-9FD6EF9E4ED2}">
      <dsp:nvSpPr>
        <dsp:cNvPr id="0" name=""/>
        <dsp:cNvSpPr/>
      </dsp:nvSpPr>
      <dsp:spPr>
        <a:xfrm>
          <a:off x="6858577" y="1733989"/>
          <a:ext cx="2446568" cy="2018419"/>
        </a:xfrm>
        <a:prstGeom prst="roundRect">
          <a:avLst>
            <a:gd name="adj" fmla="val 10000"/>
          </a:avLst>
        </a:prstGeom>
        <a:solidFill>
          <a:srgbClr val="88678D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Merge outputs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Copy files from cluster: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kern="1200" dirty="0"/>
            <a:t>00_copyshpfromcluster.py</a:t>
          </a:r>
          <a:endParaRPr lang="en-US" sz="1200" b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merge shapefiles from split runs: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1_biology_outputs_split_merge.py</a:t>
          </a:r>
          <a:endParaRPr lang="en-US" sz="1200" kern="1200" dirty="0"/>
        </a:p>
      </dsp:txBody>
      <dsp:txXfrm>
        <a:off x="6917694" y="1793106"/>
        <a:ext cx="2328334" cy="1900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040507"/>
            <a:ext cx="32918400" cy="85953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2967337"/>
            <a:ext cx="32918400" cy="596074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82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18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314450"/>
            <a:ext cx="9464040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314450"/>
            <a:ext cx="27843480" cy="209226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46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2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6155059"/>
            <a:ext cx="37856160" cy="10269853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6522069"/>
            <a:ext cx="37856160" cy="5400673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88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314452"/>
            <a:ext cx="37856160" cy="4772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6052187"/>
            <a:ext cx="18568033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9018270"/>
            <a:ext cx="18568033" cy="13264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6052187"/>
            <a:ext cx="18659477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9018270"/>
            <a:ext cx="18659477" cy="13264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2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67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83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554732"/>
            <a:ext cx="22219920" cy="1754505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26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554732"/>
            <a:ext cx="22219920" cy="1754505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44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314452"/>
            <a:ext cx="3785616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6572250"/>
            <a:ext cx="3785616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FBBD-A007-4487-8E6C-C4FA2A00F1B1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2882862"/>
            <a:ext cx="1481328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E7D4-93F3-4306-9ACF-2B17FEEEFD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2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A517E90-1085-438A-B898-F88021A54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050707"/>
              </p:ext>
            </p:extLst>
          </p:nvPr>
        </p:nvGraphicFramePr>
        <p:xfrm>
          <a:off x="31140401" y="0"/>
          <a:ext cx="12750800" cy="548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D5FA52-4293-44CF-B179-B27EC7693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14894"/>
              </p:ext>
            </p:extLst>
          </p:nvPr>
        </p:nvGraphicFramePr>
        <p:xfrm>
          <a:off x="1" y="2"/>
          <a:ext cx="9313332" cy="548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53F5AD5-43D4-41F6-B53A-791CFF774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290714"/>
              </p:ext>
            </p:extLst>
          </p:nvPr>
        </p:nvGraphicFramePr>
        <p:xfrm>
          <a:off x="10380134" y="2"/>
          <a:ext cx="9313332" cy="548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66CD6B-FD12-4CA3-BE36-3921DB4BD292}"/>
              </a:ext>
            </a:extLst>
          </p:cNvPr>
          <p:cNvSpPr txBox="1"/>
          <p:nvPr/>
        </p:nvSpPr>
        <p:spPr>
          <a:xfrm>
            <a:off x="2400300" y="419100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Seagrass data</a:t>
            </a:r>
            <a:endParaRPr lang="en-CA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255A5-3582-44AD-A897-EF731395F3CB}"/>
              </a:ext>
            </a:extLst>
          </p:cNvPr>
          <p:cNvSpPr txBox="1"/>
          <p:nvPr/>
        </p:nvSpPr>
        <p:spPr>
          <a:xfrm>
            <a:off x="12979400" y="419100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Coastline data</a:t>
            </a:r>
            <a:endParaRPr lang="en-CA" sz="4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137783-8A9D-4220-97DF-94937DBD9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655615"/>
              </p:ext>
            </p:extLst>
          </p:nvPr>
        </p:nvGraphicFramePr>
        <p:xfrm>
          <a:off x="20760267" y="2"/>
          <a:ext cx="9313332" cy="548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ABFA65-88F1-4635-8520-98C3D94C5A20}"/>
              </a:ext>
            </a:extLst>
          </p:cNvPr>
          <p:cNvSpPr txBox="1"/>
          <p:nvPr/>
        </p:nvSpPr>
        <p:spPr>
          <a:xfrm>
            <a:off x="22550966" y="431800"/>
            <a:ext cx="5731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Community trait data</a:t>
            </a:r>
            <a:endParaRPr lang="en-CA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532A1-B98D-431A-9DFD-D5F6CBE01F13}"/>
              </a:ext>
            </a:extLst>
          </p:cNvPr>
          <p:cNvSpPr txBox="1"/>
          <p:nvPr/>
        </p:nvSpPr>
        <p:spPr>
          <a:xfrm>
            <a:off x="34666766" y="419099"/>
            <a:ext cx="5698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Hydrodynamic models</a:t>
            </a:r>
            <a:endParaRPr lang="en-CA" sz="4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9E3B3-622B-470A-8180-82F96EFC4E93}"/>
              </a:ext>
            </a:extLst>
          </p:cNvPr>
          <p:cNvGrpSpPr/>
          <p:nvPr/>
        </p:nvGrpSpPr>
        <p:grpSpPr>
          <a:xfrm>
            <a:off x="7125536" y="7202707"/>
            <a:ext cx="5985933" cy="9880599"/>
            <a:chOff x="4559281" y="7404100"/>
            <a:chExt cx="5985933" cy="98805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E437AE-D4DE-4DAD-88EC-A9C56241046A}"/>
                </a:ext>
              </a:extLst>
            </p:cNvPr>
            <p:cNvGrpSpPr/>
            <p:nvPr/>
          </p:nvGrpSpPr>
          <p:grpSpPr>
            <a:xfrm>
              <a:off x="4559281" y="7404100"/>
              <a:ext cx="5985933" cy="9880599"/>
              <a:chOff x="4656667" y="9601201"/>
              <a:chExt cx="9313332" cy="61975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4FF4A5A-41B9-4E05-BD54-A26CF7DA7558}"/>
                  </a:ext>
                </a:extLst>
              </p:cNvPr>
              <p:cNvSpPr/>
              <p:nvPr/>
            </p:nvSpPr>
            <p:spPr>
              <a:xfrm>
                <a:off x="4656667" y="9601201"/>
                <a:ext cx="9313332" cy="61975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D4AC0F8-3533-422B-A249-6A451BC34826}"/>
                  </a:ext>
                </a:extLst>
              </p:cNvPr>
              <p:cNvSpPr/>
              <p:nvPr/>
            </p:nvSpPr>
            <p:spPr>
              <a:xfrm>
                <a:off x="6988276" y="10717650"/>
                <a:ext cx="4090410" cy="787158"/>
              </a:xfrm>
              <a:custGeom>
                <a:avLst/>
                <a:gdLst>
                  <a:gd name="connsiteX0" fmla="*/ 0 w 1797550"/>
                  <a:gd name="connsiteY0" fmla="*/ 78716 h 787158"/>
                  <a:gd name="connsiteX1" fmla="*/ 78716 w 1797550"/>
                  <a:gd name="connsiteY1" fmla="*/ 0 h 787158"/>
                  <a:gd name="connsiteX2" fmla="*/ 1718834 w 1797550"/>
                  <a:gd name="connsiteY2" fmla="*/ 0 h 787158"/>
                  <a:gd name="connsiteX3" fmla="*/ 1797550 w 1797550"/>
                  <a:gd name="connsiteY3" fmla="*/ 78716 h 787158"/>
                  <a:gd name="connsiteX4" fmla="*/ 1797550 w 1797550"/>
                  <a:gd name="connsiteY4" fmla="*/ 708442 h 787158"/>
                  <a:gd name="connsiteX5" fmla="*/ 1718834 w 1797550"/>
                  <a:gd name="connsiteY5" fmla="*/ 787158 h 787158"/>
                  <a:gd name="connsiteX6" fmla="*/ 78716 w 1797550"/>
                  <a:gd name="connsiteY6" fmla="*/ 787158 h 787158"/>
                  <a:gd name="connsiteX7" fmla="*/ 0 w 1797550"/>
                  <a:gd name="connsiteY7" fmla="*/ 708442 h 787158"/>
                  <a:gd name="connsiteX8" fmla="*/ 0 w 1797550"/>
                  <a:gd name="connsiteY8" fmla="*/ 78716 h 78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7550" h="787158">
                    <a:moveTo>
                      <a:pt x="0" y="78716"/>
                    </a:moveTo>
                    <a:cubicBezTo>
                      <a:pt x="0" y="35242"/>
                      <a:pt x="35242" y="0"/>
                      <a:pt x="78716" y="0"/>
                    </a:cubicBezTo>
                    <a:lnTo>
                      <a:pt x="1718834" y="0"/>
                    </a:lnTo>
                    <a:cubicBezTo>
                      <a:pt x="1762308" y="0"/>
                      <a:pt x="1797550" y="35242"/>
                      <a:pt x="1797550" y="78716"/>
                    </a:cubicBezTo>
                    <a:lnTo>
                      <a:pt x="1797550" y="708442"/>
                    </a:lnTo>
                    <a:cubicBezTo>
                      <a:pt x="1797550" y="751916"/>
                      <a:pt x="1762308" y="787158"/>
                      <a:pt x="1718834" y="787158"/>
                    </a:cubicBezTo>
                    <a:lnTo>
                      <a:pt x="78716" y="787158"/>
                    </a:lnTo>
                    <a:cubicBezTo>
                      <a:pt x="35242" y="787158"/>
                      <a:pt x="0" y="751916"/>
                      <a:pt x="0" y="708442"/>
                    </a:cubicBezTo>
                    <a:lnTo>
                      <a:pt x="0" y="7871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915" tIns="45915" rIns="45915" bIns="45915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1" kern="1200" dirty="0"/>
                  <a:t>Custom readers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600" b="1" kern="1200" dirty="0"/>
                  <a:t>reader_netCDF_CF_unstructured_Salish005.py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600" b="1" kern="1200" dirty="0"/>
                  <a:t>reader_netCDF_CF_unstructured_Hakai001.py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600" b="1" kern="1200" dirty="0"/>
                  <a:t>reader_NEMO_pacific_JC.py</a:t>
                </a:r>
                <a:endParaRPr lang="en-US" sz="600" b="1" kern="1200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1E39DE8-E64C-4289-AE08-8E4BF15237B0}"/>
                  </a:ext>
                </a:extLst>
              </p:cNvPr>
              <p:cNvSpPr/>
              <p:nvPr/>
            </p:nvSpPr>
            <p:spPr>
              <a:xfrm>
                <a:off x="8403197" y="11603394"/>
                <a:ext cx="1073216" cy="704297"/>
              </a:xfrm>
              <a:custGeom>
                <a:avLst/>
                <a:gdLst>
                  <a:gd name="connsiteX0" fmla="*/ 0 w 1073215"/>
                  <a:gd name="connsiteY0" fmla="*/ 70430 h 704297"/>
                  <a:gd name="connsiteX1" fmla="*/ 70430 w 1073215"/>
                  <a:gd name="connsiteY1" fmla="*/ 0 h 704297"/>
                  <a:gd name="connsiteX2" fmla="*/ 1002785 w 1073215"/>
                  <a:gd name="connsiteY2" fmla="*/ 0 h 704297"/>
                  <a:gd name="connsiteX3" fmla="*/ 1073215 w 1073215"/>
                  <a:gd name="connsiteY3" fmla="*/ 70430 h 704297"/>
                  <a:gd name="connsiteX4" fmla="*/ 1073215 w 1073215"/>
                  <a:gd name="connsiteY4" fmla="*/ 633867 h 704297"/>
                  <a:gd name="connsiteX5" fmla="*/ 1002785 w 1073215"/>
                  <a:gd name="connsiteY5" fmla="*/ 704297 h 704297"/>
                  <a:gd name="connsiteX6" fmla="*/ 70430 w 1073215"/>
                  <a:gd name="connsiteY6" fmla="*/ 704297 h 704297"/>
                  <a:gd name="connsiteX7" fmla="*/ 0 w 1073215"/>
                  <a:gd name="connsiteY7" fmla="*/ 633867 h 704297"/>
                  <a:gd name="connsiteX8" fmla="*/ 0 w 1073215"/>
                  <a:gd name="connsiteY8" fmla="*/ 70430 h 70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215" h="704297">
                    <a:moveTo>
                      <a:pt x="0" y="70430"/>
                    </a:moveTo>
                    <a:cubicBezTo>
                      <a:pt x="0" y="31533"/>
                      <a:pt x="31533" y="0"/>
                      <a:pt x="70430" y="0"/>
                    </a:cubicBezTo>
                    <a:lnTo>
                      <a:pt x="1002785" y="0"/>
                    </a:lnTo>
                    <a:cubicBezTo>
                      <a:pt x="1041682" y="0"/>
                      <a:pt x="1073215" y="31533"/>
                      <a:pt x="1073215" y="70430"/>
                    </a:cubicBezTo>
                    <a:lnTo>
                      <a:pt x="1073215" y="633867"/>
                    </a:lnTo>
                    <a:cubicBezTo>
                      <a:pt x="1073215" y="672764"/>
                      <a:pt x="1041682" y="704297"/>
                      <a:pt x="1002785" y="704297"/>
                    </a:cubicBezTo>
                    <a:lnTo>
                      <a:pt x="70430" y="704297"/>
                    </a:lnTo>
                    <a:cubicBezTo>
                      <a:pt x="31533" y="704297"/>
                      <a:pt x="0" y="672764"/>
                      <a:pt x="0" y="633867"/>
                    </a:cubicBezTo>
                    <a:lnTo>
                      <a:pt x="0" y="7043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488" tIns="43488" rIns="43488" bIns="43488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1" kern="1200" dirty="0"/>
                  <a:t>Basemap _init_.py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1" kern="1200" dirty="0"/>
                  <a:t>Read custom coastline instead of default one with low resolution</a:t>
                </a: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E82B604-692A-422C-AAE7-6BB98C1CBA89}"/>
                  </a:ext>
                </a:extLst>
              </p:cNvPr>
              <p:cNvSpPr/>
              <p:nvPr/>
            </p:nvSpPr>
            <p:spPr>
              <a:xfrm>
                <a:off x="8519350" y="12500652"/>
                <a:ext cx="1073216" cy="704297"/>
              </a:xfrm>
              <a:custGeom>
                <a:avLst/>
                <a:gdLst>
                  <a:gd name="connsiteX0" fmla="*/ 0 w 1073215"/>
                  <a:gd name="connsiteY0" fmla="*/ 70430 h 704297"/>
                  <a:gd name="connsiteX1" fmla="*/ 70430 w 1073215"/>
                  <a:gd name="connsiteY1" fmla="*/ 0 h 704297"/>
                  <a:gd name="connsiteX2" fmla="*/ 1002785 w 1073215"/>
                  <a:gd name="connsiteY2" fmla="*/ 0 h 704297"/>
                  <a:gd name="connsiteX3" fmla="*/ 1073215 w 1073215"/>
                  <a:gd name="connsiteY3" fmla="*/ 70430 h 704297"/>
                  <a:gd name="connsiteX4" fmla="*/ 1073215 w 1073215"/>
                  <a:gd name="connsiteY4" fmla="*/ 633867 h 704297"/>
                  <a:gd name="connsiteX5" fmla="*/ 1002785 w 1073215"/>
                  <a:gd name="connsiteY5" fmla="*/ 704297 h 704297"/>
                  <a:gd name="connsiteX6" fmla="*/ 70430 w 1073215"/>
                  <a:gd name="connsiteY6" fmla="*/ 704297 h 704297"/>
                  <a:gd name="connsiteX7" fmla="*/ 0 w 1073215"/>
                  <a:gd name="connsiteY7" fmla="*/ 633867 h 704297"/>
                  <a:gd name="connsiteX8" fmla="*/ 0 w 1073215"/>
                  <a:gd name="connsiteY8" fmla="*/ 70430 h 70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215" h="704297">
                    <a:moveTo>
                      <a:pt x="0" y="70430"/>
                    </a:moveTo>
                    <a:cubicBezTo>
                      <a:pt x="0" y="31533"/>
                      <a:pt x="31533" y="0"/>
                      <a:pt x="70430" y="0"/>
                    </a:cubicBezTo>
                    <a:lnTo>
                      <a:pt x="1002785" y="0"/>
                    </a:lnTo>
                    <a:cubicBezTo>
                      <a:pt x="1041682" y="0"/>
                      <a:pt x="1073215" y="31533"/>
                      <a:pt x="1073215" y="70430"/>
                    </a:cubicBezTo>
                    <a:lnTo>
                      <a:pt x="1073215" y="633867"/>
                    </a:lnTo>
                    <a:cubicBezTo>
                      <a:pt x="1073215" y="672764"/>
                      <a:pt x="1041682" y="704297"/>
                      <a:pt x="1002785" y="704297"/>
                    </a:cubicBezTo>
                    <a:lnTo>
                      <a:pt x="70430" y="704297"/>
                    </a:lnTo>
                    <a:cubicBezTo>
                      <a:pt x="31533" y="704297"/>
                      <a:pt x="0" y="672764"/>
                      <a:pt x="0" y="633867"/>
                    </a:cubicBezTo>
                    <a:lnTo>
                      <a:pt x="0" y="7043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488" tIns="43488" rIns="43488" bIns="43488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1" kern="1200" dirty="0"/>
                  <a:t>basemodel.py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kern="1200" dirty="0"/>
                  <a:t>Edits to seed from shapefile</a:t>
                </a: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09053F7-A47F-48D1-A313-501F654546E3}"/>
                  </a:ext>
                </a:extLst>
              </p:cNvPr>
              <p:cNvSpPr/>
              <p:nvPr/>
            </p:nvSpPr>
            <p:spPr>
              <a:xfrm>
                <a:off x="8487624" y="13961758"/>
                <a:ext cx="1073216" cy="704297"/>
              </a:xfrm>
              <a:custGeom>
                <a:avLst/>
                <a:gdLst>
                  <a:gd name="connsiteX0" fmla="*/ 0 w 1073215"/>
                  <a:gd name="connsiteY0" fmla="*/ 70430 h 704297"/>
                  <a:gd name="connsiteX1" fmla="*/ 70430 w 1073215"/>
                  <a:gd name="connsiteY1" fmla="*/ 0 h 704297"/>
                  <a:gd name="connsiteX2" fmla="*/ 1002785 w 1073215"/>
                  <a:gd name="connsiteY2" fmla="*/ 0 h 704297"/>
                  <a:gd name="connsiteX3" fmla="*/ 1073215 w 1073215"/>
                  <a:gd name="connsiteY3" fmla="*/ 70430 h 704297"/>
                  <a:gd name="connsiteX4" fmla="*/ 1073215 w 1073215"/>
                  <a:gd name="connsiteY4" fmla="*/ 633867 h 704297"/>
                  <a:gd name="connsiteX5" fmla="*/ 1002785 w 1073215"/>
                  <a:gd name="connsiteY5" fmla="*/ 704297 h 704297"/>
                  <a:gd name="connsiteX6" fmla="*/ 70430 w 1073215"/>
                  <a:gd name="connsiteY6" fmla="*/ 704297 h 704297"/>
                  <a:gd name="connsiteX7" fmla="*/ 0 w 1073215"/>
                  <a:gd name="connsiteY7" fmla="*/ 633867 h 704297"/>
                  <a:gd name="connsiteX8" fmla="*/ 0 w 1073215"/>
                  <a:gd name="connsiteY8" fmla="*/ 70430 h 70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215" h="704297">
                    <a:moveTo>
                      <a:pt x="0" y="70430"/>
                    </a:moveTo>
                    <a:cubicBezTo>
                      <a:pt x="0" y="31533"/>
                      <a:pt x="31533" y="0"/>
                      <a:pt x="70430" y="0"/>
                    </a:cubicBezTo>
                    <a:lnTo>
                      <a:pt x="1002785" y="0"/>
                    </a:lnTo>
                    <a:cubicBezTo>
                      <a:pt x="1041682" y="0"/>
                      <a:pt x="1073215" y="31533"/>
                      <a:pt x="1073215" y="70430"/>
                    </a:cubicBezTo>
                    <a:lnTo>
                      <a:pt x="1073215" y="633867"/>
                    </a:lnTo>
                    <a:cubicBezTo>
                      <a:pt x="1073215" y="672764"/>
                      <a:pt x="1041682" y="704297"/>
                      <a:pt x="1002785" y="704297"/>
                    </a:cubicBezTo>
                    <a:lnTo>
                      <a:pt x="70430" y="704297"/>
                    </a:lnTo>
                    <a:cubicBezTo>
                      <a:pt x="31533" y="704297"/>
                      <a:pt x="0" y="672764"/>
                      <a:pt x="0" y="633867"/>
                    </a:cubicBezTo>
                    <a:lnTo>
                      <a:pt x="0" y="7043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488" tIns="43488" rIns="43488" bIns="43488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1" kern="1200" dirty="0"/>
                  <a:t>Sensitivity tests (notes in Evernote)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kern="1200" dirty="0"/>
                  <a:t>Window resolution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kern="1200" dirty="0"/>
                  <a:t>Diffusion constant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kern="1200" dirty="0"/>
                  <a:t>Time step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kern="1200" dirty="0"/>
                  <a:t>Particle number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F6BDDCB-166C-45C2-ACCF-4C943500321B}"/>
                  </a:ext>
                </a:extLst>
              </p:cNvPr>
              <p:cNvSpPr/>
              <p:nvPr/>
            </p:nvSpPr>
            <p:spPr>
              <a:xfrm>
                <a:off x="8077849" y="14746135"/>
                <a:ext cx="1723908" cy="954046"/>
              </a:xfrm>
              <a:custGeom>
                <a:avLst/>
                <a:gdLst>
                  <a:gd name="connsiteX0" fmla="*/ 0 w 1073215"/>
                  <a:gd name="connsiteY0" fmla="*/ 70430 h 704297"/>
                  <a:gd name="connsiteX1" fmla="*/ 70430 w 1073215"/>
                  <a:gd name="connsiteY1" fmla="*/ 0 h 704297"/>
                  <a:gd name="connsiteX2" fmla="*/ 1002785 w 1073215"/>
                  <a:gd name="connsiteY2" fmla="*/ 0 h 704297"/>
                  <a:gd name="connsiteX3" fmla="*/ 1073215 w 1073215"/>
                  <a:gd name="connsiteY3" fmla="*/ 70430 h 704297"/>
                  <a:gd name="connsiteX4" fmla="*/ 1073215 w 1073215"/>
                  <a:gd name="connsiteY4" fmla="*/ 633867 h 704297"/>
                  <a:gd name="connsiteX5" fmla="*/ 1002785 w 1073215"/>
                  <a:gd name="connsiteY5" fmla="*/ 704297 h 704297"/>
                  <a:gd name="connsiteX6" fmla="*/ 70430 w 1073215"/>
                  <a:gd name="connsiteY6" fmla="*/ 704297 h 704297"/>
                  <a:gd name="connsiteX7" fmla="*/ 0 w 1073215"/>
                  <a:gd name="connsiteY7" fmla="*/ 633867 h 704297"/>
                  <a:gd name="connsiteX8" fmla="*/ 0 w 1073215"/>
                  <a:gd name="connsiteY8" fmla="*/ 70430 h 70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215" h="704297">
                    <a:moveTo>
                      <a:pt x="0" y="70430"/>
                    </a:moveTo>
                    <a:cubicBezTo>
                      <a:pt x="0" y="31533"/>
                      <a:pt x="31533" y="0"/>
                      <a:pt x="70430" y="0"/>
                    </a:cubicBezTo>
                    <a:lnTo>
                      <a:pt x="1002785" y="0"/>
                    </a:lnTo>
                    <a:cubicBezTo>
                      <a:pt x="1041682" y="0"/>
                      <a:pt x="1073215" y="31533"/>
                      <a:pt x="1073215" y="70430"/>
                    </a:cubicBezTo>
                    <a:lnTo>
                      <a:pt x="1073215" y="633867"/>
                    </a:lnTo>
                    <a:cubicBezTo>
                      <a:pt x="1073215" y="672764"/>
                      <a:pt x="1041682" y="704297"/>
                      <a:pt x="1002785" y="704297"/>
                    </a:cubicBezTo>
                    <a:lnTo>
                      <a:pt x="70430" y="704297"/>
                    </a:lnTo>
                    <a:cubicBezTo>
                      <a:pt x="31533" y="704297"/>
                      <a:pt x="0" y="672764"/>
                      <a:pt x="0" y="633867"/>
                    </a:cubicBezTo>
                    <a:lnTo>
                      <a:pt x="0" y="7043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488" tIns="43488" rIns="43488" bIns="43488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1" kern="1200" dirty="0"/>
                  <a:t>Other parameters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0" kern="1200" dirty="0"/>
                  <a:t># of release time steps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0" kern="1200" dirty="0"/>
                  <a:t>Release time step interval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0" kern="1200" dirty="0"/>
                  <a:t>Time step output interval</a:t>
                </a:r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dirty="0" err="1"/>
                  <a:t>Coastline_action</a:t>
                </a:r>
                <a:endParaRPr lang="en-US" sz="600" dirty="0"/>
              </a:p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0" kern="1200" dirty="0" err="1"/>
                  <a:t>drift_scheme</a:t>
                </a:r>
                <a:r>
                  <a:rPr lang="en-US" sz="600" b="0" kern="1200" dirty="0"/>
                  <a:t> (refer to Evernote why we can use Euler)</a:t>
                </a: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011027-5B4D-4227-8C70-472135E50B25}"/>
                  </a:ext>
                </a:extLst>
              </p:cNvPr>
              <p:cNvSpPr/>
              <p:nvPr/>
            </p:nvSpPr>
            <p:spPr>
              <a:xfrm>
                <a:off x="9852981" y="14532975"/>
                <a:ext cx="1409036" cy="266157"/>
              </a:xfrm>
              <a:custGeom>
                <a:avLst/>
                <a:gdLst>
                  <a:gd name="connsiteX0" fmla="*/ 0 w 1409036"/>
                  <a:gd name="connsiteY0" fmla="*/ 53231 h 266157"/>
                  <a:gd name="connsiteX1" fmla="*/ 1275958 w 1409036"/>
                  <a:gd name="connsiteY1" fmla="*/ 53231 h 266157"/>
                  <a:gd name="connsiteX2" fmla="*/ 1275958 w 1409036"/>
                  <a:gd name="connsiteY2" fmla="*/ 0 h 266157"/>
                  <a:gd name="connsiteX3" fmla="*/ 1409036 w 1409036"/>
                  <a:gd name="connsiteY3" fmla="*/ 133079 h 266157"/>
                  <a:gd name="connsiteX4" fmla="*/ 1275958 w 1409036"/>
                  <a:gd name="connsiteY4" fmla="*/ 266157 h 266157"/>
                  <a:gd name="connsiteX5" fmla="*/ 1275958 w 1409036"/>
                  <a:gd name="connsiteY5" fmla="*/ 212926 h 266157"/>
                  <a:gd name="connsiteX6" fmla="*/ 0 w 1409036"/>
                  <a:gd name="connsiteY6" fmla="*/ 212926 h 266157"/>
                  <a:gd name="connsiteX7" fmla="*/ 0 w 1409036"/>
                  <a:gd name="connsiteY7" fmla="*/ 53231 h 26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9036" h="266157">
                    <a:moveTo>
                      <a:pt x="0" y="53231"/>
                    </a:moveTo>
                    <a:lnTo>
                      <a:pt x="1275958" y="53231"/>
                    </a:lnTo>
                    <a:lnTo>
                      <a:pt x="1275958" y="0"/>
                    </a:lnTo>
                    <a:lnTo>
                      <a:pt x="1409036" y="133079"/>
                    </a:lnTo>
                    <a:lnTo>
                      <a:pt x="1275958" y="266157"/>
                    </a:lnTo>
                    <a:lnTo>
                      <a:pt x="1275958" y="212926"/>
                    </a:lnTo>
                    <a:lnTo>
                      <a:pt x="0" y="212926"/>
                    </a:lnTo>
                    <a:lnTo>
                      <a:pt x="0" y="53231"/>
                    </a:lnTo>
                    <a:close/>
                  </a:path>
                </a:pathLst>
              </a:custGeom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53231" rIns="79847" bIns="5323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CA" sz="500" kern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0773F03-CAE8-4185-A755-868A2D60112D}"/>
                  </a:ext>
                </a:extLst>
              </p:cNvPr>
              <p:cNvSpPr/>
              <p:nvPr/>
            </p:nvSpPr>
            <p:spPr>
              <a:xfrm>
                <a:off x="11554158" y="14313906"/>
                <a:ext cx="1073216" cy="704297"/>
              </a:xfrm>
              <a:custGeom>
                <a:avLst/>
                <a:gdLst>
                  <a:gd name="connsiteX0" fmla="*/ 0 w 1073215"/>
                  <a:gd name="connsiteY0" fmla="*/ 70430 h 704297"/>
                  <a:gd name="connsiteX1" fmla="*/ 70430 w 1073215"/>
                  <a:gd name="connsiteY1" fmla="*/ 0 h 704297"/>
                  <a:gd name="connsiteX2" fmla="*/ 1002785 w 1073215"/>
                  <a:gd name="connsiteY2" fmla="*/ 0 h 704297"/>
                  <a:gd name="connsiteX3" fmla="*/ 1073215 w 1073215"/>
                  <a:gd name="connsiteY3" fmla="*/ 70430 h 704297"/>
                  <a:gd name="connsiteX4" fmla="*/ 1073215 w 1073215"/>
                  <a:gd name="connsiteY4" fmla="*/ 633867 h 704297"/>
                  <a:gd name="connsiteX5" fmla="*/ 1002785 w 1073215"/>
                  <a:gd name="connsiteY5" fmla="*/ 704297 h 704297"/>
                  <a:gd name="connsiteX6" fmla="*/ 70430 w 1073215"/>
                  <a:gd name="connsiteY6" fmla="*/ 704297 h 704297"/>
                  <a:gd name="connsiteX7" fmla="*/ 0 w 1073215"/>
                  <a:gd name="connsiteY7" fmla="*/ 633867 h 704297"/>
                  <a:gd name="connsiteX8" fmla="*/ 0 w 1073215"/>
                  <a:gd name="connsiteY8" fmla="*/ 70430 h 70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215" h="704297">
                    <a:moveTo>
                      <a:pt x="0" y="70430"/>
                    </a:moveTo>
                    <a:cubicBezTo>
                      <a:pt x="0" y="31533"/>
                      <a:pt x="31533" y="0"/>
                      <a:pt x="70430" y="0"/>
                    </a:cubicBezTo>
                    <a:lnTo>
                      <a:pt x="1002785" y="0"/>
                    </a:lnTo>
                    <a:cubicBezTo>
                      <a:pt x="1041682" y="0"/>
                      <a:pt x="1073215" y="31533"/>
                      <a:pt x="1073215" y="70430"/>
                    </a:cubicBezTo>
                    <a:lnTo>
                      <a:pt x="1073215" y="633867"/>
                    </a:lnTo>
                    <a:cubicBezTo>
                      <a:pt x="1073215" y="672764"/>
                      <a:pt x="1041682" y="704297"/>
                      <a:pt x="1002785" y="704297"/>
                    </a:cubicBezTo>
                    <a:lnTo>
                      <a:pt x="70430" y="704297"/>
                    </a:lnTo>
                    <a:cubicBezTo>
                      <a:pt x="31533" y="704297"/>
                      <a:pt x="0" y="672764"/>
                      <a:pt x="0" y="633867"/>
                    </a:cubicBezTo>
                    <a:lnTo>
                      <a:pt x="0" y="7043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488" tIns="43488" rIns="43488" bIns="43488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600" b="1" kern="1200" dirty="0"/>
                  <a:t>Seagrass.py</a:t>
                </a:r>
                <a:endParaRPr lang="en-US" sz="600" b="0" kern="12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8B0673-D681-44CB-9EAA-57909CDFA1F6}"/>
                </a:ext>
              </a:extLst>
            </p:cNvPr>
            <p:cNvSpPr txBox="1"/>
            <p:nvPr/>
          </p:nvSpPr>
          <p:spPr>
            <a:xfrm>
              <a:off x="4718343" y="7453291"/>
              <a:ext cx="567690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Opendrift</a:t>
              </a:r>
            </a:p>
            <a:p>
              <a:pPr algn="ctr"/>
              <a:r>
                <a:rPr lang="en-US" sz="4400" dirty="0"/>
                <a:t>configuration</a:t>
              </a:r>
              <a:endParaRPr lang="en-CA" sz="4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4A3E01-845F-4AD0-8E23-080A924EE07E}"/>
              </a:ext>
            </a:extLst>
          </p:cNvPr>
          <p:cNvGrpSpPr/>
          <p:nvPr/>
        </p:nvGrpSpPr>
        <p:grpSpPr>
          <a:xfrm>
            <a:off x="15824789" y="9601201"/>
            <a:ext cx="9313332" cy="5486398"/>
            <a:chOff x="4457700" y="8449735"/>
            <a:chExt cx="9313332" cy="5486398"/>
          </a:xfrm>
        </p:grpSpPr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F241FAD8-03F3-4B3B-B374-4945B39527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77714252"/>
                </p:ext>
              </p:extLst>
            </p:nvPr>
          </p:nvGraphicFramePr>
          <p:xfrm>
            <a:off x="4457700" y="8449735"/>
            <a:ext cx="9313332" cy="54863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371852-1BF2-4C06-945E-E06E43574FB0}"/>
                </a:ext>
              </a:extLst>
            </p:cNvPr>
            <p:cNvSpPr txBox="1"/>
            <p:nvPr/>
          </p:nvSpPr>
          <p:spPr>
            <a:xfrm>
              <a:off x="6275915" y="8970434"/>
              <a:ext cx="56769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Opendrift run</a:t>
              </a:r>
              <a:endParaRPr lang="en-CA" sz="4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59B92E-B02B-4C6D-8959-2A9901ECBA74}"/>
              </a:ext>
            </a:extLst>
          </p:cNvPr>
          <p:cNvGrpSpPr/>
          <p:nvPr/>
        </p:nvGrpSpPr>
        <p:grpSpPr>
          <a:xfrm>
            <a:off x="27851441" y="9601201"/>
            <a:ext cx="9313332" cy="5486398"/>
            <a:chOff x="4457700" y="8449735"/>
            <a:chExt cx="9313332" cy="5486398"/>
          </a:xfrm>
        </p:grpSpPr>
        <p:graphicFrame>
          <p:nvGraphicFramePr>
            <p:cNvPr id="17" name="Diagram 16">
              <a:extLst>
                <a:ext uri="{FF2B5EF4-FFF2-40B4-BE49-F238E27FC236}">
                  <a16:creationId xmlns:a16="http://schemas.microsoft.com/office/drawing/2014/main" id="{A7AFDDA3-EB44-467E-924C-86C36CB2656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65434500"/>
                </p:ext>
              </p:extLst>
            </p:nvPr>
          </p:nvGraphicFramePr>
          <p:xfrm>
            <a:off x="4457700" y="8449735"/>
            <a:ext cx="9313332" cy="54863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06A88-D504-4E40-B0BA-0D9BCC615491}"/>
                </a:ext>
              </a:extLst>
            </p:cNvPr>
            <p:cNvSpPr txBox="1"/>
            <p:nvPr/>
          </p:nvSpPr>
          <p:spPr>
            <a:xfrm>
              <a:off x="6275915" y="8694209"/>
              <a:ext cx="56769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Biology module</a:t>
              </a:r>
              <a:endParaRPr lang="en-CA" sz="4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2992F4-8731-4E57-9199-0C38468612FC}"/>
              </a:ext>
            </a:extLst>
          </p:cNvPr>
          <p:cNvGrpSpPr/>
          <p:nvPr/>
        </p:nvGrpSpPr>
        <p:grpSpPr>
          <a:xfrm>
            <a:off x="33676084" y="18122611"/>
            <a:ext cx="9339577" cy="5486398"/>
            <a:chOff x="22548204" y="18361518"/>
            <a:chExt cx="9339577" cy="548639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660799E-DB44-4C97-8F40-62D5BF718554}"/>
                </a:ext>
              </a:extLst>
            </p:cNvPr>
            <p:cNvGrpSpPr/>
            <p:nvPr/>
          </p:nvGrpSpPr>
          <p:grpSpPr>
            <a:xfrm>
              <a:off x="22548204" y="18361518"/>
              <a:ext cx="9339577" cy="5486398"/>
              <a:chOff x="24798212" y="17373651"/>
              <a:chExt cx="9339577" cy="548639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086D834-ABC6-44F8-AA3B-27233AE1A9A3}"/>
                  </a:ext>
                </a:extLst>
              </p:cNvPr>
              <p:cNvSpPr/>
              <p:nvPr/>
            </p:nvSpPr>
            <p:spPr>
              <a:xfrm>
                <a:off x="24798212" y="17373651"/>
                <a:ext cx="9313332" cy="54863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48076B7-E9FF-4B94-9A12-617744E9FE57}"/>
                  </a:ext>
                </a:extLst>
              </p:cNvPr>
              <p:cNvSpPr/>
              <p:nvPr/>
            </p:nvSpPr>
            <p:spPr>
              <a:xfrm>
                <a:off x="24806397" y="18485127"/>
                <a:ext cx="2446568" cy="3263445"/>
              </a:xfrm>
              <a:custGeom>
                <a:avLst/>
                <a:gdLst>
                  <a:gd name="connsiteX0" fmla="*/ 0 w 2446568"/>
                  <a:gd name="connsiteY0" fmla="*/ 244657 h 3263445"/>
                  <a:gd name="connsiteX1" fmla="*/ 244657 w 2446568"/>
                  <a:gd name="connsiteY1" fmla="*/ 0 h 3263445"/>
                  <a:gd name="connsiteX2" fmla="*/ 2201911 w 2446568"/>
                  <a:gd name="connsiteY2" fmla="*/ 0 h 3263445"/>
                  <a:gd name="connsiteX3" fmla="*/ 2446568 w 2446568"/>
                  <a:gd name="connsiteY3" fmla="*/ 244657 h 3263445"/>
                  <a:gd name="connsiteX4" fmla="*/ 2446568 w 2446568"/>
                  <a:gd name="connsiteY4" fmla="*/ 3018788 h 3263445"/>
                  <a:gd name="connsiteX5" fmla="*/ 2201911 w 2446568"/>
                  <a:gd name="connsiteY5" fmla="*/ 3263445 h 3263445"/>
                  <a:gd name="connsiteX6" fmla="*/ 244657 w 2446568"/>
                  <a:gd name="connsiteY6" fmla="*/ 3263445 h 3263445"/>
                  <a:gd name="connsiteX7" fmla="*/ 0 w 2446568"/>
                  <a:gd name="connsiteY7" fmla="*/ 3018788 h 3263445"/>
                  <a:gd name="connsiteX8" fmla="*/ 0 w 2446568"/>
                  <a:gd name="connsiteY8" fmla="*/ 244657 h 3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46568" h="3263445">
                    <a:moveTo>
                      <a:pt x="0" y="244657"/>
                    </a:moveTo>
                    <a:cubicBezTo>
                      <a:pt x="0" y="109537"/>
                      <a:pt x="109537" y="0"/>
                      <a:pt x="244657" y="0"/>
                    </a:cubicBezTo>
                    <a:lnTo>
                      <a:pt x="2201911" y="0"/>
                    </a:lnTo>
                    <a:cubicBezTo>
                      <a:pt x="2337031" y="0"/>
                      <a:pt x="2446568" y="109537"/>
                      <a:pt x="2446568" y="244657"/>
                    </a:cubicBezTo>
                    <a:lnTo>
                      <a:pt x="2446568" y="3018788"/>
                    </a:lnTo>
                    <a:cubicBezTo>
                      <a:pt x="2446568" y="3153908"/>
                      <a:pt x="2337031" y="3263445"/>
                      <a:pt x="2201911" y="3263445"/>
                    </a:cubicBezTo>
                    <a:lnTo>
                      <a:pt x="244657" y="3263445"/>
                    </a:lnTo>
                    <a:cubicBezTo>
                      <a:pt x="109537" y="3263445"/>
                      <a:pt x="0" y="3153908"/>
                      <a:pt x="0" y="3018788"/>
                    </a:cubicBezTo>
                    <a:lnTo>
                      <a:pt x="0" y="244657"/>
                    </a:lnTo>
                    <a:close/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6428" tIns="136428" rIns="136428" bIns="136428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1" kern="1200" dirty="0"/>
                  <a:t>Plotting</a:t>
                </a:r>
              </a:p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700" b="0" kern="1200" dirty="0"/>
              </a:p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1200" b="0" kern="1200" dirty="0"/>
                  <a:t>5_analysis_plotting_1SIM.py</a:t>
                </a:r>
              </a:p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/>
                  <a:t>06_analysis_plotting_COMMUNITYAVG.py</a:t>
                </a:r>
              </a:p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/>
                  <a:t>07_analysis_plotting_CONEFOR.py</a:t>
                </a:r>
              </a:p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/>
                  <a:t>11_average_overall_andtimeplotting.py</a:t>
                </a:r>
                <a:endParaRPr lang="en-US" sz="1200" b="0" kern="1200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DF88C02-E69E-43F0-AF87-3A24E307511A}"/>
                  </a:ext>
                </a:extLst>
              </p:cNvPr>
              <p:cNvSpPr/>
              <p:nvPr/>
            </p:nvSpPr>
            <p:spPr>
              <a:xfrm>
                <a:off x="28231593" y="18485127"/>
                <a:ext cx="2446568" cy="3263445"/>
              </a:xfrm>
              <a:custGeom>
                <a:avLst/>
                <a:gdLst>
                  <a:gd name="connsiteX0" fmla="*/ 0 w 2446568"/>
                  <a:gd name="connsiteY0" fmla="*/ 244657 h 3263445"/>
                  <a:gd name="connsiteX1" fmla="*/ 244657 w 2446568"/>
                  <a:gd name="connsiteY1" fmla="*/ 0 h 3263445"/>
                  <a:gd name="connsiteX2" fmla="*/ 2201911 w 2446568"/>
                  <a:gd name="connsiteY2" fmla="*/ 0 h 3263445"/>
                  <a:gd name="connsiteX3" fmla="*/ 2446568 w 2446568"/>
                  <a:gd name="connsiteY3" fmla="*/ 244657 h 3263445"/>
                  <a:gd name="connsiteX4" fmla="*/ 2446568 w 2446568"/>
                  <a:gd name="connsiteY4" fmla="*/ 3018788 h 3263445"/>
                  <a:gd name="connsiteX5" fmla="*/ 2201911 w 2446568"/>
                  <a:gd name="connsiteY5" fmla="*/ 3263445 h 3263445"/>
                  <a:gd name="connsiteX6" fmla="*/ 244657 w 2446568"/>
                  <a:gd name="connsiteY6" fmla="*/ 3263445 h 3263445"/>
                  <a:gd name="connsiteX7" fmla="*/ 0 w 2446568"/>
                  <a:gd name="connsiteY7" fmla="*/ 3018788 h 3263445"/>
                  <a:gd name="connsiteX8" fmla="*/ 0 w 2446568"/>
                  <a:gd name="connsiteY8" fmla="*/ 244657 h 3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46568" h="3263445">
                    <a:moveTo>
                      <a:pt x="0" y="244657"/>
                    </a:moveTo>
                    <a:cubicBezTo>
                      <a:pt x="0" y="109537"/>
                      <a:pt x="109537" y="0"/>
                      <a:pt x="244657" y="0"/>
                    </a:cubicBezTo>
                    <a:lnTo>
                      <a:pt x="2201911" y="0"/>
                    </a:lnTo>
                    <a:cubicBezTo>
                      <a:pt x="2337031" y="0"/>
                      <a:pt x="2446568" y="109537"/>
                      <a:pt x="2446568" y="244657"/>
                    </a:cubicBezTo>
                    <a:lnTo>
                      <a:pt x="2446568" y="3018788"/>
                    </a:lnTo>
                    <a:cubicBezTo>
                      <a:pt x="2446568" y="3153908"/>
                      <a:pt x="2337031" y="3263445"/>
                      <a:pt x="2201911" y="3263445"/>
                    </a:cubicBezTo>
                    <a:lnTo>
                      <a:pt x="244657" y="3263445"/>
                    </a:lnTo>
                    <a:cubicBezTo>
                      <a:pt x="109537" y="3263445"/>
                      <a:pt x="0" y="3153908"/>
                      <a:pt x="0" y="3018788"/>
                    </a:cubicBezTo>
                    <a:lnTo>
                      <a:pt x="0" y="244657"/>
                    </a:lnTo>
                    <a:close/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6428" tIns="136428" rIns="136428" bIns="136428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1" kern="1200" dirty="0"/>
                  <a:t>Mapping</a:t>
                </a:r>
              </a:p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0" kern="1200" dirty="0"/>
                  <a:t>Static (</a:t>
                </a:r>
                <a:r>
                  <a:rPr lang="en-US" sz="1700" b="0" kern="1200" dirty="0" err="1"/>
                  <a:t>ArcPro</a:t>
                </a:r>
                <a:r>
                  <a:rPr lang="en-US" sz="1700" b="0" kern="1200" dirty="0"/>
                  <a:t>)</a:t>
                </a:r>
              </a:p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1700" kern="1200" dirty="0"/>
                  <a:t>Web? (AGOL, Leaflet, </a:t>
                </a:r>
                <a:r>
                  <a:rPr lang="en-CA" sz="1700" kern="1200" dirty="0" err="1"/>
                  <a:t>Plotly</a:t>
                </a:r>
                <a:r>
                  <a:rPr lang="en-CA" sz="1700" kern="1200" dirty="0"/>
                  <a:t>)</a:t>
                </a: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3E5482-AE42-4E0D-8883-EBD2EF0D9E6A}"/>
                  </a:ext>
                </a:extLst>
              </p:cNvPr>
              <p:cNvSpPr/>
              <p:nvPr/>
            </p:nvSpPr>
            <p:spPr>
              <a:xfrm>
                <a:off x="31691221" y="18272263"/>
                <a:ext cx="2446568" cy="3689172"/>
              </a:xfrm>
              <a:custGeom>
                <a:avLst/>
                <a:gdLst>
                  <a:gd name="connsiteX0" fmla="*/ 0 w 2446568"/>
                  <a:gd name="connsiteY0" fmla="*/ 244657 h 3263445"/>
                  <a:gd name="connsiteX1" fmla="*/ 244657 w 2446568"/>
                  <a:gd name="connsiteY1" fmla="*/ 0 h 3263445"/>
                  <a:gd name="connsiteX2" fmla="*/ 2201911 w 2446568"/>
                  <a:gd name="connsiteY2" fmla="*/ 0 h 3263445"/>
                  <a:gd name="connsiteX3" fmla="*/ 2446568 w 2446568"/>
                  <a:gd name="connsiteY3" fmla="*/ 244657 h 3263445"/>
                  <a:gd name="connsiteX4" fmla="*/ 2446568 w 2446568"/>
                  <a:gd name="connsiteY4" fmla="*/ 3018788 h 3263445"/>
                  <a:gd name="connsiteX5" fmla="*/ 2201911 w 2446568"/>
                  <a:gd name="connsiteY5" fmla="*/ 3263445 h 3263445"/>
                  <a:gd name="connsiteX6" fmla="*/ 244657 w 2446568"/>
                  <a:gd name="connsiteY6" fmla="*/ 3263445 h 3263445"/>
                  <a:gd name="connsiteX7" fmla="*/ 0 w 2446568"/>
                  <a:gd name="connsiteY7" fmla="*/ 3018788 h 3263445"/>
                  <a:gd name="connsiteX8" fmla="*/ 0 w 2446568"/>
                  <a:gd name="connsiteY8" fmla="*/ 244657 h 3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46568" h="3263445">
                    <a:moveTo>
                      <a:pt x="0" y="244657"/>
                    </a:moveTo>
                    <a:cubicBezTo>
                      <a:pt x="0" y="109537"/>
                      <a:pt x="109537" y="0"/>
                      <a:pt x="244657" y="0"/>
                    </a:cubicBezTo>
                    <a:lnTo>
                      <a:pt x="2201911" y="0"/>
                    </a:lnTo>
                    <a:cubicBezTo>
                      <a:pt x="2337031" y="0"/>
                      <a:pt x="2446568" y="109537"/>
                      <a:pt x="2446568" y="244657"/>
                    </a:cubicBezTo>
                    <a:lnTo>
                      <a:pt x="2446568" y="3018788"/>
                    </a:lnTo>
                    <a:cubicBezTo>
                      <a:pt x="2446568" y="3153908"/>
                      <a:pt x="2337031" y="3263445"/>
                      <a:pt x="2201911" y="3263445"/>
                    </a:cubicBezTo>
                    <a:lnTo>
                      <a:pt x="244657" y="3263445"/>
                    </a:lnTo>
                    <a:cubicBezTo>
                      <a:pt x="109537" y="3263445"/>
                      <a:pt x="0" y="3153908"/>
                      <a:pt x="0" y="3018788"/>
                    </a:cubicBezTo>
                    <a:lnTo>
                      <a:pt x="0" y="244657"/>
                    </a:lnTo>
                    <a:close/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6428" tIns="136428" rIns="136428" bIns="136428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1" kern="1200" dirty="0"/>
                  <a:t>Outputs are Inputs to:</a:t>
                </a:r>
              </a:p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0" kern="1200" dirty="0"/>
                  <a:t>* Spatial prioritization software (Marxan, </a:t>
                </a:r>
                <a:r>
                  <a:rPr lang="en-US" sz="1700" b="0" kern="1200" dirty="0" err="1"/>
                  <a:t>PrioritizR</a:t>
                </a:r>
                <a:r>
                  <a:rPr lang="en-US" sz="1700" b="0" kern="1200" dirty="0"/>
                  <a:t>)</a:t>
                </a:r>
              </a:p>
              <a:p>
                <a:pPr marL="285750" lvl="0" indent="-28575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sz="1700" b="0" kern="1200" dirty="0"/>
                  <a:t>Spatially explicit Metapopulation and Metacommunity modeling</a:t>
                </a:r>
              </a:p>
              <a:p>
                <a:pPr marL="285750" lvl="0" indent="-28575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sz="1700" b="0" kern="1200" dirty="0"/>
                  <a:t>Asymmetric Eigenvector Mapping</a:t>
                </a:r>
              </a:p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0" kern="1200" dirty="0"/>
                  <a:t>* Inform the selection of field sampling locations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167570-8809-4FE1-8F3A-3F10F8C65D1A}"/>
                </a:ext>
              </a:extLst>
            </p:cNvPr>
            <p:cNvSpPr txBox="1"/>
            <p:nvPr/>
          </p:nvSpPr>
          <p:spPr>
            <a:xfrm>
              <a:off x="24383635" y="18532536"/>
              <a:ext cx="56769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Products</a:t>
              </a:r>
              <a:endParaRPr lang="en-CA" sz="4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2C4AD7-D7C7-44C4-B8AD-4FAD2024D879}"/>
              </a:ext>
            </a:extLst>
          </p:cNvPr>
          <p:cNvGrpSpPr/>
          <p:nvPr/>
        </p:nvGrpSpPr>
        <p:grpSpPr>
          <a:xfrm>
            <a:off x="21442848" y="18293629"/>
            <a:ext cx="9313332" cy="5486398"/>
            <a:chOff x="5122990" y="18376951"/>
            <a:chExt cx="9313332" cy="54863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73D0A2-EA95-4D64-8027-A8C9913E5A74}"/>
                </a:ext>
              </a:extLst>
            </p:cNvPr>
            <p:cNvGrpSpPr/>
            <p:nvPr/>
          </p:nvGrpSpPr>
          <p:grpSpPr>
            <a:xfrm>
              <a:off x="5122990" y="18376951"/>
              <a:ext cx="9313332" cy="5486398"/>
              <a:chOff x="5122990" y="18376951"/>
              <a:chExt cx="9313332" cy="548639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14F1BE-3F55-466B-ACDF-49EAFF180B5E}"/>
                  </a:ext>
                </a:extLst>
              </p:cNvPr>
              <p:cNvSpPr/>
              <p:nvPr/>
            </p:nvSpPr>
            <p:spPr>
              <a:xfrm>
                <a:off x="5122990" y="18376951"/>
                <a:ext cx="9313332" cy="54863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536B41E-48BD-41D6-B524-721BE8D7C29C}"/>
                  </a:ext>
                </a:extLst>
              </p:cNvPr>
              <p:cNvSpPr/>
              <p:nvPr/>
            </p:nvSpPr>
            <p:spPr>
              <a:xfrm>
                <a:off x="5127082" y="20583314"/>
                <a:ext cx="1789451" cy="1073670"/>
              </a:xfrm>
              <a:custGeom>
                <a:avLst/>
                <a:gdLst>
                  <a:gd name="connsiteX0" fmla="*/ 0 w 1789451"/>
                  <a:gd name="connsiteY0" fmla="*/ 107367 h 1073670"/>
                  <a:gd name="connsiteX1" fmla="*/ 107367 w 1789451"/>
                  <a:gd name="connsiteY1" fmla="*/ 0 h 1073670"/>
                  <a:gd name="connsiteX2" fmla="*/ 1682084 w 1789451"/>
                  <a:gd name="connsiteY2" fmla="*/ 0 h 1073670"/>
                  <a:gd name="connsiteX3" fmla="*/ 1789451 w 1789451"/>
                  <a:gd name="connsiteY3" fmla="*/ 107367 h 1073670"/>
                  <a:gd name="connsiteX4" fmla="*/ 1789451 w 1789451"/>
                  <a:gd name="connsiteY4" fmla="*/ 966303 h 1073670"/>
                  <a:gd name="connsiteX5" fmla="*/ 1682084 w 1789451"/>
                  <a:gd name="connsiteY5" fmla="*/ 1073670 h 1073670"/>
                  <a:gd name="connsiteX6" fmla="*/ 107367 w 1789451"/>
                  <a:gd name="connsiteY6" fmla="*/ 1073670 h 1073670"/>
                  <a:gd name="connsiteX7" fmla="*/ 0 w 1789451"/>
                  <a:gd name="connsiteY7" fmla="*/ 966303 h 1073670"/>
                  <a:gd name="connsiteX8" fmla="*/ 0 w 1789451"/>
                  <a:gd name="connsiteY8" fmla="*/ 107367 h 107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9451" h="1073670">
                    <a:moveTo>
                      <a:pt x="0" y="107367"/>
                    </a:moveTo>
                    <a:cubicBezTo>
                      <a:pt x="0" y="48070"/>
                      <a:pt x="48070" y="0"/>
                      <a:pt x="107367" y="0"/>
                    </a:cubicBezTo>
                    <a:lnTo>
                      <a:pt x="1682084" y="0"/>
                    </a:lnTo>
                    <a:cubicBezTo>
                      <a:pt x="1741381" y="0"/>
                      <a:pt x="1789451" y="48070"/>
                      <a:pt x="1789451" y="107367"/>
                    </a:cubicBezTo>
                    <a:lnTo>
                      <a:pt x="1789451" y="966303"/>
                    </a:lnTo>
                    <a:cubicBezTo>
                      <a:pt x="1789451" y="1025600"/>
                      <a:pt x="1741381" y="1073670"/>
                      <a:pt x="1682084" y="1073670"/>
                    </a:cubicBezTo>
                    <a:lnTo>
                      <a:pt x="107367" y="1073670"/>
                    </a:lnTo>
                    <a:cubicBezTo>
                      <a:pt x="48070" y="1073670"/>
                      <a:pt x="0" y="1025600"/>
                      <a:pt x="0" y="966303"/>
                    </a:cubicBezTo>
                    <a:lnTo>
                      <a:pt x="0" y="107367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3357" tIns="73357" rIns="73357" bIns="7335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Average connectivity from all PLD scenarios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1100" b="0" kern="1200" dirty="0"/>
                  <a:t>2_average_connectivity.py</a:t>
                </a:r>
                <a:endParaRPr lang="en-US" sz="1100" b="0" kern="120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AEC6AFA-2521-42D6-B9B1-A92E054A9650}"/>
                  </a:ext>
                </a:extLst>
              </p:cNvPr>
              <p:cNvSpPr/>
              <p:nvPr/>
            </p:nvSpPr>
            <p:spPr>
              <a:xfrm>
                <a:off x="7067354" y="20867932"/>
                <a:ext cx="406380" cy="443783"/>
              </a:xfrm>
              <a:custGeom>
                <a:avLst/>
                <a:gdLst>
                  <a:gd name="connsiteX0" fmla="*/ 0 w 406380"/>
                  <a:gd name="connsiteY0" fmla="*/ 88757 h 443783"/>
                  <a:gd name="connsiteX1" fmla="*/ 203190 w 406380"/>
                  <a:gd name="connsiteY1" fmla="*/ 88757 h 443783"/>
                  <a:gd name="connsiteX2" fmla="*/ 203190 w 406380"/>
                  <a:gd name="connsiteY2" fmla="*/ 0 h 443783"/>
                  <a:gd name="connsiteX3" fmla="*/ 406380 w 406380"/>
                  <a:gd name="connsiteY3" fmla="*/ 221892 h 443783"/>
                  <a:gd name="connsiteX4" fmla="*/ 203190 w 406380"/>
                  <a:gd name="connsiteY4" fmla="*/ 443783 h 443783"/>
                  <a:gd name="connsiteX5" fmla="*/ 203190 w 406380"/>
                  <a:gd name="connsiteY5" fmla="*/ 355026 h 443783"/>
                  <a:gd name="connsiteX6" fmla="*/ 0 w 406380"/>
                  <a:gd name="connsiteY6" fmla="*/ 355026 h 443783"/>
                  <a:gd name="connsiteX7" fmla="*/ 0 w 406380"/>
                  <a:gd name="connsiteY7" fmla="*/ 88757 h 44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380" h="443783">
                    <a:moveTo>
                      <a:pt x="0" y="88757"/>
                    </a:moveTo>
                    <a:lnTo>
                      <a:pt x="203190" y="88757"/>
                    </a:lnTo>
                    <a:lnTo>
                      <a:pt x="203190" y="0"/>
                    </a:lnTo>
                    <a:lnTo>
                      <a:pt x="406380" y="221892"/>
                    </a:lnTo>
                    <a:lnTo>
                      <a:pt x="203190" y="443783"/>
                    </a:lnTo>
                    <a:lnTo>
                      <a:pt x="203190" y="355026"/>
                    </a:lnTo>
                    <a:lnTo>
                      <a:pt x="0" y="355026"/>
                    </a:lnTo>
                    <a:lnTo>
                      <a:pt x="0" y="88757"/>
                    </a:lnTo>
                    <a:close/>
                  </a:path>
                </a:pathLst>
              </a:custGeom>
            </p:spPr>
            <p:style>
              <a:lnRef idx="0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88756" rIns="121914" bIns="88757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CA" sz="900" kern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5E4AF0D-B37C-4CCD-8C4D-99F9176BDE03}"/>
                  </a:ext>
                </a:extLst>
              </p:cNvPr>
              <p:cNvSpPr/>
              <p:nvPr/>
            </p:nvSpPr>
            <p:spPr>
              <a:xfrm>
                <a:off x="7849871" y="19705780"/>
                <a:ext cx="1789451" cy="1073670"/>
              </a:xfrm>
              <a:custGeom>
                <a:avLst/>
                <a:gdLst>
                  <a:gd name="connsiteX0" fmla="*/ 0 w 1789451"/>
                  <a:gd name="connsiteY0" fmla="*/ 107367 h 1073670"/>
                  <a:gd name="connsiteX1" fmla="*/ 107367 w 1789451"/>
                  <a:gd name="connsiteY1" fmla="*/ 0 h 1073670"/>
                  <a:gd name="connsiteX2" fmla="*/ 1682084 w 1789451"/>
                  <a:gd name="connsiteY2" fmla="*/ 0 h 1073670"/>
                  <a:gd name="connsiteX3" fmla="*/ 1789451 w 1789451"/>
                  <a:gd name="connsiteY3" fmla="*/ 107367 h 1073670"/>
                  <a:gd name="connsiteX4" fmla="*/ 1789451 w 1789451"/>
                  <a:gd name="connsiteY4" fmla="*/ 966303 h 1073670"/>
                  <a:gd name="connsiteX5" fmla="*/ 1682084 w 1789451"/>
                  <a:gd name="connsiteY5" fmla="*/ 1073670 h 1073670"/>
                  <a:gd name="connsiteX6" fmla="*/ 107367 w 1789451"/>
                  <a:gd name="connsiteY6" fmla="*/ 1073670 h 1073670"/>
                  <a:gd name="connsiteX7" fmla="*/ 0 w 1789451"/>
                  <a:gd name="connsiteY7" fmla="*/ 966303 h 1073670"/>
                  <a:gd name="connsiteX8" fmla="*/ 0 w 1789451"/>
                  <a:gd name="connsiteY8" fmla="*/ 107367 h 107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9451" h="1073670">
                    <a:moveTo>
                      <a:pt x="0" y="107367"/>
                    </a:moveTo>
                    <a:cubicBezTo>
                      <a:pt x="0" y="48070"/>
                      <a:pt x="48070" y="0"/>
                      <a:pt x="107367" y="0"/>
                    </a:cubicBezTo>
                    <a:lnTo>
                      <a:pt x="1682084" y="0"/>
                    </a:lnTo>
                    <a:cubicBezTo>
                      <a:pt x="1741381" y="0"/>
                      <a:pt x="1789451" y="48070"/>
                      <a:pt x="1789451" y="107367"/>
                    </a:cubicBezTo>
                    <a:lnTo>
                      <a:pt x="1789451" y="966303"/>
                    </a:lnTo>
                    <a:cubicBezTo>
                      <a:pt x="1789451" y="1025600"/>
                      <a:pt x="1741381" y="1073670"/>
                      <a:pt x="1682084" y="1073670"/>
                    </a:cubicBezTo>
                    <a:lnTo>
                      <a:pt x="107367" y="1073670"/>
                    </a:lnTo>
                    <a:cubicBezTo>
                      <a:pt x="48070" y="1073670"/>
                      <a:pt x="0" y="1025600"/>
                      <a:pt x="0" y="966303"/>
                    </a:cubicBezTo>
                    <a:lnTo>
                      <a:pt x="0" y="107367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3357" tIns="73357" rIns="73357" bIns="7335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Conefor metrics (on individual runs)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1100" b="0" kern="1200" dirty="0"/>
                  <a:t>3_conefor_metrics.py</a:t>
                </a:r>
                <a:endParaRPr lang="en-US" sz="1100" b="0" kern="1200" dirty="0"/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0" kern="1200" dirty="0"/>
                  <a:t>Probability of Connectivity: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0" kern="1200" dirty="0"/>
                  <a:t>Intra, flux, connector</a:t>
                </a: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978861D-D036-4CF3-B74D-278EDE722D54}"/>
                  </a:ext>
                </a:extLst>
              </p:cNvPr>
              <p:cNvSpPr/>
              <p:nvPr/>
            </p:nvSpPr>
            <p:spPr>
              <a:xfrm>
                <a:off x="7823091" y="21104281"/>
                <a:ext cx="1789451" cy="1073670"/>
              </a:xfrm>
              <a:custGeom>
                <a:avLst/>
                <a:gdLst>
                  <a:gd name="connsiteX0" fmla="*/ 0 w 1789451"/>
                  <a:gd name="connsiteY0" fmla="*/ 107367 h 1073670"/>
                  <a:gd name="connsiteX1" fmla="*/ 107367 w 1789451"/>
                  <a:gd name="connsiteY1" fmla="*/ 0 h 1073670"/>
                  <a:gd name="connsiteX2" fmla="*/ 1682084 w 1789451"/>
                  <a:gd name="connsiteY2" fmla="*/ 0 h 1073670"/>
                  <a:gd name="connsiteX3" fmla="*/ 1789451 w 1789451"/>
                  <a:gd name="connsiteY3" fmla="*/ 107367 h 1073670"/>
                  <a:gd name="connsiteX4" fmla="*/ 1789451 w 1789451"/>
                  <a:gd name="connsiteY4" fmla="*/ 966303 h 1073670"/>
                  <a:gd name="connsiteX5" fmla="*/ 1682084 w 1789451"/>
                  <a:gd name="connsiteY5" fmla="*/ 1073670 h 1073670"/>
                  <a:gd name="connsiteX6" fmla="*/ 107367 w 1789451"/>
                  <a:gd name="connsiteY6" fmla="*/ 1073670 h 1073670"/>
                  <a:gd name="connsiteX7" fmla="*/ 0 w 1789451"/>
                  <a:gd name="connsiteY7" fmla="*/ 966303 h 1073670"/>
                  <a:gd name="connsiteX8" fmla="*/ 0 w 1789451"/>
                  <a:gd name="connsiteY8" fmla="*/ 107367 h 107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9451" h="1073670">
                    <a:moveTo>
                      <a:pt x="0" y="107367"/>
                    </a:moveTo>
                    <a:cubicBezTo>
                      <a:pt x="0" y="48070"/>
                      <a:pt x="48070" y="0"/>
                      <a:pt x="107367" y="0"/>
                    </a:cubicBezTo>
                    <a:lnTo>
                      <a:pt x="1682084" y="0"/>
                    </a:lnTo>
                    <a:cubicBezTo>
                      <a:pt x="1741381" y="0"/>
                      <a:pt x="1789451" y="48070"/>
                      <a:pt x="1789451" y="107367"/>
                    </a:cubicBezTo>
                    <a:lnTo>
                      <a:pt x="1789451" y="966303"/>
                    </a:lnTo>
                    <a:cubicBezTo>
                      <a:pt x="1789451" y="1025600"/>
                      <a:pt x="1741381" y="1073670"/>
                      <a:pt x="1682084" y="1073670"/>
                    </a:cubicBezTo>
                    <a:lnTo>
                      <a:pt x="107367" y="1073670"/>
                    </a:lnTo>
                    <a:cubicBezTo>
                      <a:pt x="48070" y="1073670"/>
                      <a:pt x="0" y="1025600"/>
                      <a:pt x="0" y="966303"/>
                    </a:cubicBezTo>
                    <a:lnTo>
                      <a:pt x="0" y="107367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3357" tIns="73357" rIns="73357" bIns="7335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Community detection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0" kern="1200" dirty="0" err="1"/>
                  <a:t>Leidenalg</a:t>
                </a:r>
                <a:endParaRPr lang="en-US" sz="1100" b="0" kern="1200" dirty="0"/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1100" b="0" kern="1200" dirty="0"/>
                  <a:t>13_community_detection_tmporal.py</a:t>
                </a:r>
                <a:endParaRPr lang="en-US" sz="1100" b="0" kern="1200" dirty="0"/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DF92852-CF09-47C6-BE28-7F7D0A8A9B76}"/>
                  </a:ext>
                </a:extLst>
              </p:cNvPr>
              <p:cNvSpPr/>
              <p:nvPr/>
            </p:nvSpPr>
            <p:spPr>
              <a:xfrm>
                <a:off x="7823091" y="22521476"/>
                <a:ext cx="1789451" cy="1073670"/>
              </a:xfrm>
              <a:custGeom>
                <a:avLst/>
                <a:gdLst>
                  <a:gd name="connsiteX0" fmla="*/ 0 w 1789451"/>
                  <a:gd name="connsiteY0" fmla="*/ 107367 h 1073670"/>
                  <a:gd name="connsiteX1" fmla="*/ 107367 w 1789451"/>
                  <a:gd name="connsiteY1" fmla="*/ 0 h 1073670"/>
                  <a:gd name="connsiteX2" fmla="*/ 1682084 w 1789451"/>
                  <a:gd name="connsiteY2" fmla="*/ 0 h 1073670"/>
                  <a:gd name="connsiteX3" fmla="*/ 1789451 w 1789451"/>
                  <a:gd name="connsiteY3" fmla="*/ 107367 h 1073670"/>
                  <a:gd name="connsiteX4" fmla="*/ 1789451 w 1789451"/>
                  <a:gd name="connsiteY4" fmla="*/ 966303 h 1073670"/>
                  <a:gd name="connsiteX5" fmla="*/ 1682084 w 1789451"/>
                  <a:gd name="connsiteY5" fmla="*/ 1073670 h 1073670"/>
                  <a:gd name="connsiteX6" fmla="*/ 107367 w 1789451"/>
                  <a:gd name="connsiteY6" fmla="*/ 1073670 h 1073670"/>
                  <a:gd name="connsiteX7" fmla="*/ 0 w 1789451"/>
                  <a:gd name="connsiteY7" fmla="*/ 966303 h 1073670"/>
                  <a:gd name="connsiteX8" fmla="*/ 0 w 1789451"/>
                  <a:gd name="connsiteY8" fmla="*/ 107367 h 107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9451" h="1073670">
                    <a:moveTo>
                      <a:pt x="0" y="107367"/>
                    </a:moveTo>
                    <a:cubicBezTo>
                      <a:pt x="0" y="48070"/>
                      <a:pt x="48070" y="0"/>
                      <a:pt x="107367" y="0"/>
                    </a:cubicBezTo>
                    <a:lnTo>
                      <a:pt x="1682084" y="0"/>
                    </a:lnTo>
                    <a:cubicBezTo>
                      <a:pt x="1741381" y="0"/>
                      <a:pt x="1789451" y="48070"/>
                      <a:pt x="1789451" y="107367"/>
                    </a:cubicBezTo>
                    <a:lnTo>
                      <a:pt x="1789451" y="966303"/>
                    </a:lnTo>
                    <a:cubicBezTo>
                      <a:pt x="1789451" y="1025600"/>
                      <a:pt x="1741381" y="1073670"/>
                      <a:pt x="1682084" y="1073670"/>
                    </a:cubicBezTo>
                    <a:lnTo>
                      <a:pt x="107367" y="1073670"/>
                    </a:lnTo>
                    <a:cubicBezTo>
                      <a:pt x="48070" y="1073670"/>
                      <a:pt x="0" y="1025600"/>
                      <a:pt x="0" y="966303"/>
                    </a:cubicBezTo>
                    <a:lnTo>
                      <a:pt x="0" y="107367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3357" tIns="73357" rIns="73357" bIns="73357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Average connectivity through time from all PLD averages to get one overall average</a:t>
                </a:r>
                <a:endParaRPr lang="en-US" sz="1100" b="1" dirty="0"/>
              </a:p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11_average_overall_andtimeplotting.py</a:t>
                </a:r>
                <a:endParaRPr lang="en-US" sz="1100" kern="12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172FF3-FDAC-439B-8962-E34711436BF9}"/>
                </a:ext>
              </a:extLst>
            </p:cNvPr>
            <p:cNvSpPr txBox="1"/>
            <p:nvPr/>
          </p:nvSpPr>
          <p:spPr>
            <a:xfrm>
              <a:off x="6922101" y="18615420"/>
              <a:ext cx="56769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Connectivity analysis</a:t>
              </a:r>
            </a:p>
            <a:p>
              <a:pPr algn="ctr"/>
              <a:r>
                <a:rPr lang="en-US" sz="1200" dirty="0"/>
                <a:t>(organized in network analysis script folder)</a:t>
              </a:r>
              <a:endParaRPr lang="en-CA" sz="12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DDE770-8714-4972-8B18-249B97C54928}"/>
              </a:ext>
            </a:extLst>
          </p:cNvPr>
          <p:cNvCxnSpPr>
            <a:cxnSpLocks/>
          </p:cNvCxnSpPr>
          <p:nvPr/>
        </p:nvCxnSpPr>
        <p:spPr>
          <a:xfrm flipV="1">
            <a:off x="13335295" y="12208311"/>
            <a:ext cx="2335236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D8DA5B-531B-4CB1-BFD3-2C6F1ACB29C4}"/>
              </a:ext>
            </a:extLst>
          </p:cNvPr>
          <p:cNvCxnSpPr>
            <a:cxnSpLocks/>
          </p:cNvCxnSpPr>
          <p:nvPr/>
        </p:nvCxnSpPr>
        <p:spPr>
          <a:xfrm flipV="1">
            <a:off x="25292379" y="12208311"/>
            <a:ext cx="2335236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7427A7-E8DB-4122-BE7F-31563E37F555}"/>
              </a:ext>
            </a:extLst>
          </p:cNvPr>
          <p:cNvCxnSpPr>
            <a:cxnSpLocks/>
          </p:cNvCxnSpPr>
          <p:nvPr/>
        </p:nvCxnSpPr>
        <p:spPr>
          <a:xfrm flipV="1">
            <a:off x="31048514" y="20811778"/>
            <a:ext cx="2335236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6FB9464-3EDF-4F3D-8EB4-8465E68EACF3}"/>
              </a:ext>
            </a:extLst>
          </p:cNvPr>
          <p:cNvSpPr/>
          <p:nvPr/>
        </p:nvSpPr>
        <p:spPr>
          <a:xfrm>
            <a:off x="26568228" y="19622458"/>
            <a:ext cx="1789451" cy="1073670"/>
          </a:xfrm>
          <a:custGeom>
            <a:avLst/>
            <a:gdLst>
              <a:gd name="connsiteX0" fmla="*/ 0 w 1789451"/>
              <a:gd name="connsiteY0" fmla="*/ 107367 h 1073670"/>
              <a:gd name="connsiteX1" fmla="*/ 107367 w 1789451"/>
              <a:gd name="connsiteY1" fmla="*/ 0 h 1073670"/>
              <a:gd name="connsiteX2" fmla="*/ 1682084 w 1789451"/>
              <a:gd name="connsiteY2" fmla="*/ 0 h 1073670"/>
              <a:gd name="connsiteX3" fmla="*/ 1789451 w 1789451"/>
              <a:gd name="connsiteY3" fmla="*/ 107367 h 1073670"/>
              <a:gd name="connsiteX4" fmla="*/ 1789451 w 1789451"/>
              <a:gd name="connsiteY4" fmla="*/ 966303 h 1073670"/>
              <a:gd name="connsiteX5" fmla="*/ 1682084 w 1789451"/>
              <a:gd name="connsiteY5" fmla="*/ 1073670 h 1073670"/>
              <a:gd name="connsiteX6" fmla="*/ 107367 w 1789451"/>
              <a:gd name="connsiteY6" fmla="*/ 1073670 h 1073670"/>
              <a:gd name="connsiteX7" fmla="*/ 0 w 1789451"/>
              <a:gd name="connsiteY7" fmla="*/ 966303 h 1073670"/>
              <a:gd name="connsiteX8" fmla="*/ 0 w 1789451"/>
              <a:gd name="connsiteY8" fmla="*/ 107367 h 107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9451" h="1073670">
                <a:moveTo>
                  <a:pt x="0" y="107367"/>
                </a:moveTo>
                <a:cubicBezTo>
                  <a:pt x="0" y="48070"/>
                  <a:pt x="48070" y="0"/>
                  <a:pt x="107367" y="0"/>
                </a:cubicBezTo>
                <a:lnTo>
                  <a:pt x="1682084" y="0"/>
                </a:lnTo>
                <a:cubicBezTo>
                  <a:pt x="1741381" y="0"/>
                  <a:pt x="1789451" y="48070"/>
                  <a:pt x="1789451" y="107367"/>
                </a:cubicBezTo>
                <a:lnTo>
                  <a:pt x="1789451" y="966303"/>
                </a:lnTo>
                <a:cubicBezTo>
                  <a:pt x="1789451" y="1025600"/>
                  <a:pt x="1741381" y="1073670"/>
                  <a:pt x="1682084" y="1073670"/>
                </a:cubicBezTo>
                <a:lnTo>
                  <a:pt x="107367" y="1073670"/>
                </a:lnTo>
                <a:cubicBezTo>
                  <a:pt x="48070" y="1073670"/>
                  <a:pt x="0" y="1025600"/>
                  <a:pt x="0" y="966303"/>
                </a:cubicBezTo>
                <a:lnTo>
                  <a:pt x="0" y="107367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357" tIns="73357" rIns="73357" bIns="7335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1" kern="1200" dirty="0"/>
              <a:t>Average dPC metrics of each node through time</a:t>
            </a: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b="1" dirty="0"/>
          </a:p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/>
              <a:t>11_average_overall_andtimeplotting.py</a:t>
            </a:r>
            <a:endParaRPr lang="en-US" sz="1100" kern="120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FBDD97F-A7A6-4C9F-B773-490B7B173375}"/>
              </a:ext>
            </a:extLst>
          </p:cNvPr>
          <p:cNvSpPr/>
          <p:nvPr/>
        </p:nvSpPr>
        <p:spPr>
          <a:xfrm>
            <a:off x="26080409" y="20010388"/>
            <a:ext cx="406380" cy="443783"/>
          </a:xfrm>
          <a:custGeom>
            <a:avLst/>
            <a:gdLst>
              <a:gd name="connsiteX0" fmla="*/ 0 w 406380"/>
              <a:gd name="connsiteY0" fmla="*/ 88757 h 443783"/>
              <a:gd name="connsiteX1" fmla="*/ 203190 w 406380"/>
              <a:gd name="connsiteY1" fmla="*/ 88757 h 443783"/>
              <a:gd name="connsiteX2" fmla="*/ 203190 w 406380"/>
              <a:gd name="connsiteY2" fmla="*/ 0 h 443783"/>
              <a:gd name="connsiteX3" fmla="*/ 406380 w 406380"/>
              <a:gd name="connsiteY3" fmla="*/ 221892 h 443783"/>
              <a:gd name="connsiteX4" fmla="*/ 203190 w 406380"/>
              <a:gd name="connsiteY4" fmla="*/ 443783 h 443783"/>
              <a:gd name="connsiteX5" fmla="*/ 203190 w 406380"/>
              <a:gd name="connsiteY5" fmla="*/ 355026 h 443783"/>
              <a:gd name="connsiteX6" fmla="*/ 0 w 406380"/>
              <a:gd name="connsiteY6" fmla="*/ 355026 h 443783"/>
              <a:gd name="connsiteX7" fmla="*/ 0 w 406380"/>
              <a:gd name="connsiteY7" fmla="*/ 88757 h 4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380" h="443783">
                <a:moveTo>
                  <a:pt x="0" y="88757"/>
                </a:moveTo>
                <a:lnTo>
                  <a:pt x="203190" y="88757"/>
                </a:lnTo>
                <a:lnTo>
                  <a:pt x="203190" y="0"/>
                </a:lnTo>
                <a:lnTo>
                  <a:pt x="406380" y="221892"/>
                </a:lnTo>
                <a:lnTo>
                  <a:pt x="203190" y="443783"/>
                </a:lnTo>
                <a:lnTo>
                  <a:pt x="203190" y="355026"/>
                </a:lnTo>
                <a:lnTo>
                  <a:pt x="0" y="355026"/>
                </a:lnTo>
                <a:lnTo>
                  <a:pt x="0" y="88757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88756" rIns="121914" bIns="88757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kern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5335A-92CF-45CB-BEC2-8F86146C3926}"/>
              </a:ext>
            </a:extLst>
          </p:cNvPr>
          <p:cNvSpPr txBox="1"/>
          <p:nvPr/>
        </p:nvSpPr>
        <p:spPr>
          <a:xfrm>
            <a:off x="748542" y="17522704"/>
            <a:ext cx="1503230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 note on folder structure:</a:t>
            </a:r>
          </a:p>
          <a:p>
            <a:endParaRPr lang="en-CA" sz="2400" dirty="0"/>
          </a:p>
          <a:p>
            <a:r>
              <a:rPr lang="en-CA" sz="2400" dirty="0"/>
              <a:t>Root: C:\Users\jcristia\Documents\GIS\MSc_Projects</a:t>
            </a:r>
            <a:r>
              <a:rPr lang="en-CA" sz="2400" b="1" dirty="0"/>
              <a:t>\Hakai</a:t>
            </a:r>
            <a:r>
              <a:rPr lang="en-CA" sz="2400" dirty="0"/>
              <a:t>\</a:t>
            </a:r>
          </a:p>
          <a:p>
            <a:endParaRPr lang="en-CA" sz="2400" dirty="0"/>
          </a:p>
          <a:p>
            <a:r>
              <a:rPr lang="en-CA" sz="2400" dirty="0"/>
              <a:t>Scripts:</a:t>
            </a:r>
          </a:p>
          <a:p>
            <a:r>
              <a:rPr lang="en-CA" sz="2400" dirty="0"/>
              <a:t>Seagrass prep: </a:t>
            </a:r>
            <a:r>
              <a:rPr lang="en-CA" sz="2400" b="1" dirty="0"/>
              <a:t>\spatial\seagrass\</a:t>
            </a:r>
            <a:r>
              <a:rPr lang="en-CA" sz="2400" b="1" dirty="0" err="1"/>
              <a:t>seagrass_prep</a:t>
            </a:r>
            <a:endParaRPr lang="en-CA" sz="2400" b="1" dirty="0"/>
          </a:p>
          <a:p>
            <a:r>
              <a:rPr lang="en-CA" sz="2400" dirty="0"/>
              <a:t>Hydro models, network analysis, biology(dev), </a:t>
            </a:r>
            <a:r>
              <a:rPr lang="en-CA" sz="2400" dirty="0" err="1"/>
              <a:t>pld</a:t>
            </a:r>
            <a:r>
              <a:rPr lang="en-CA" sz="2400" dirty="0"/>
              <a:t> bins, sensitivity tests: </a:t>
            </a:r>
            <a:r>
              <a:rPr lang="en-CA" sz="2400" b="1" dirty="0"/>
              <a:t>\</a:t>
            </a:r>
            <a:r>
              <a:rPr lang="en-CA" sz="2400" b="1" dirty="0" err="1"/>
              <a:t>scripts_dev_scratch</a:t>
            </a:r>
            <a:endParaRPr lang="en-CA" sz="2400" b="1" dirty="0"/>
          </a:p>
          <a:p>
            <a:r>
              <a:rPr lang="en-CA" sz="2400" dirty="0"/>
              <a:t>Biology(final), other tools: </a:t>
            </a:r>
            <a:r>
              <a:rPr lang="en-CA" sz="2400" b="1" dirty="0"/>
              <a:t>\</a:t>
            </a:r>
            <a:r>
              <a:rPr lang="en-CA" sz="2400" b="1" dirty="0" err="1"/>
              <a:t>scripts_tools</a:t>
            </a:r>
            <a:endParaRPr lang="en-CA" sz="2400" b="1" dirty="0"/>
          </a:p>
          <a:p>
            <a:r>
              <a:rPr lang="en-CA" sz="2400" i="1" dirty="0"/>
              <a:t>Note: the idea was that I was going to move final versions of script to \</a:t>
            </a:r>
            <a:r>
              <a:rPr lang="en-CA" sz="2400" i="1" dirty="0" err="1"/>
              <a:t>scripts_tools</a:t>
            </a:r>
            <a:r>
              <a:rPr lang="en-CA" sz="2400" i="1" dirty="0"/>
              <a:t>, but I’m not doing that now.</a:t>
            </a:r>
          </a:p>
          <a:p>
            <a:endParaRPr lang="en-CA" sz="2400" b="1" dirty="0"/>
          </a:p>
          <a:p>
            <a:r>
              <a:rPr lang="en-CA" sz="2400" b="1" dirty="0"/>
              <a:t>\</a:t>
            </a:r>
            <a:r>
              <a:rPr lang="en-CA" sz="2400" b="1" dirty="0" err="1"/>
              <a:t>scripts_run_cluster</a:t>
            </a:r>
            <a:r>
              <a:rPr lang="en-CA" sz="2400" b="1" dirty="0"/>
              <a:t>\seagrass</a:t>
            </a:r>
            <a:r>
              <a:rPr lang="en-CA" sz="2400" dirty="0"/>
              <a:t>: these are the results from the zoology cluster.</a:t>
            </a:r>
          </a:p>
          <a:p>
            <a:r>
              <a:rPr lang="en-CA" sz="2400" i="1" dirty="0"/>
              <a:t>seagrass_20200228_SS201701   TO   seagrass_20200327_SS201408</a:t>
            </a:r>
            <a:r>
              <a:rPr lang="en-CA" sz="2400" dirty="0"/>
              <a:t> ARE the results for chapter 1</a:t>
            </a:r>
          </a:p>
          <a:p>
            <a:r>
              <a:rPr lang="en-US" sz="2400" dirty="0" err="1"/>
              <a:t>scripts_runs_cluster</a:t>
            </a:r>
            <a:r>
              <a:rPr lang="en-US" sz="2400" dirty="0"/>
              <a:t>\seagrass\</a:t>
            </a:r>
            <a:r>
              <a:rPr lang="en-US" sz="2400" dirty="0" err="1"/>
              <a:t>output_figs_SALISHSEA_ALL</a:t>
            </a:r>
            <a:r>
              <a:rPr lang="en-US" sz="2400" dirty="0"/>
              <a:t> are the results for the overall averages</a:t>
            </a:r>
          </a:p>
          <a:p>
            <a:endParaRPr lang="en-US" sz="2400" dirty="0"/>
          </a:p>
          <a:p>
            <a:r>
              <a:rPr lang="en-CA" sz="2400" b="1" dirty="0"/>
              <a:t>\</a:t>
            </a:r>
            <a:r>
              <a:rPr lang="en-CA" sz="2400" b="1" dirty="0" err="1"/>
              <a:t>scripts_runs_localstage</a:t>
            </a:r>
            <a:r>
              <a:rPr lang="en-CA" sz="2400" dirty="0"/>
              <a:t>: this is where I create the templates for runs that eventually get created on the cluster</a:t>
            </a:r>
          </a:p>
          <a:p>
            <a:endParaRPr lang="en-CA" sz="2400" dirty="0"/>
          </a:p>
          <a:p>
            <a:r>
              <a:rPr lang="en-CA" sz="2400" b="1" dirty="0"/>
              <a:t>\spatial</a:t>
            </a:r>
          </a:p>
          <a:p>
            <a:r>
              <a:rPr lang="en-CA" sz="2400" dirty="0"/>
              <a:t>Includes oceanographic model results, and seagrass preparation data</a:t>
            </a:r>
          </a:p>
        </p:txBody>
      </p:sp>
    </p:spTree>
    <p:extLst>
      <p:ext uri="{BB962C8B-B14F-4D97-AF65-F5344CB8AC3E}">
        <p14:creationId xmlns:p14="http://schemas.microsoft.com/office/powerpoint/2010/main" val="184961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</TotalTime>
  <Words>976</Words>
  <Application>Microsoft Office PowerPoint</Application>
  <PresentationFormat>Custom</PresentationFormat>
  <Paragraphs>183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Cristiani</dc:creator>
  <cp:lastModifiedBy>John</cp:lastModifiedBy>
  <cp:revision>48</cp:revision>
  <dcterms:created xsi:type="dcterms:W3CDTF">2020-03-14T17:40:52Z</dcterms:created>
  <dcterms:modified xsi:type="dcterms:W3CDTF">2020-06-29T19:13:33Z</dcterms:modified>
</cp:coreProperties>
</file>