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5999738" cy="205200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94660"/>
  </p:normalViewPr>
  <p:slideViewPr>
    <p:cSldViewPr snapToGrid="0">
      <p:cViewPr>
        <p:scale>
          <a:sx n="70" d="100"/>
          <a:sy n="70" d="100"/>
        </p:scale>
        <p:origin x="-2742" y="-3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3358255"/>
            <a:ext cx="26999804" cy="7144009"/>
          </a:xfrm>
        </p:spPr>
        <p:txBody>
          <a:bodyPr anchor="b"/>
          <a:lstStyle>
            <a:lvl1pPr algn="ctr">
              <a:defRPr sz="177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0777764"/>
            <a:ext cx="26999804" cy="4954255"/>
          </a:xfrm>
        </p:spPr>
        <p:txBody>
          <a:bodyPr/>
          <a:lstStyle>
            <a:lvl1pPr marL="0" indent="0" algn="ctr">
              <a:buNone/>
              <a:defRPr sz="7086"/>
            </a:lvl1pPr>
            <a:lvl2pPr marL="1349974" indent="0" algn="ctr">
              <a:buNone/>
              <a:defRPr sz="5905"/>
            </a:lvl2pPr>
            <a:lvl3pPr marL="2699949" indent="0" algn="ctr">
              <a:buNone/>
              <a:defRPr sz="5315"/>
            </a:lvl3pPr>
            <a:lvl4pPr marL="4049923" indent="0" algn="ctr">
              <a:buNone/>
              <a:defRPr sz="4724"/>
            </a:lvl4pPr>
            <a:lvl5pPr marL="5399898" indent="0" algn="ctr">
              <a:buNone/>
              <a:defRPr sz="4724"/>
            </a:lvl5pPr>
            <a:lvl6pPr marL="6749872" indent="0" algn="ctr">
              <a:buNone/>
              <a:defRPr sz="4724"/>
            </a:lvl6pPr>
            <a:lvl7pPr marL="8099847" indent="0" algn="ctr">
              <a:buNone/>
              <a:defRPr sz="4724"/>
            </a:lvl7pPr>
            <a:lvl8pPr marL="9449821" indent="0" algn="ctr">
              <a:buNone/>
              <a:defRPr sz="4724"/>
            </a:lvl8pPr>
            <a:lvl9pPr marL="10799796" indent="0" algn="ctr">
              <a:buNone/>
              <a:defRPr sz="4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2021-09-08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653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2021-09-08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41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1092501"/>
            <a:ext cx="7762444" cy="173897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1092501"/>
            <a:ext cx="22837334" cy="17389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2021-09-08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854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2021-09-08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285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5115759"/>
            <a:ext cx="31049774" cy="8535759"/>
          </a:xfrm>
        </p:spPr>
        <p:txBody>
          <a:bodyPr anchor="b"/>
          <a:lstStyle>
            <a:lvl1pPr>
              <a:defRPr sz="177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3732270"/>
            <a:ext cx="31049774" cy="4488754"/>
          </a:xfrm>
        </p:spPr>
        <p:txBody>
          <a:bodyPr/>
          <a:lstStyle>
            <a:lvl1pPr marL="0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1pPr>
            <a:lvl2pPr marL="1349974" indent="0">
              <a:buNone/>
              <a:defRPr sz="5905">
                <a:solidFill>
                  <a:schemeClr val="tx1">
                    <a:tint val="75000"/>
                  </a:schemeClr>
                </a:solidFill>
              </a:defRPr>
            </a:lvl2pPr>
            <a:lvl3pPr marL="2699949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3pPr>
            <a:lvl4pPr marL="4049923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4pPr>
            <a:lvl5pPr marL="53998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5pPr>
            <a:lvl6pPr marL="6749872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6pPr>
            <a:lvl7pPr marL="8099847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7pPr>
            <a:lvl8pPr marL="944982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8pPr>
            <a:lvl9pPr marL="10799796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2021-09-08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85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5462507"/>
            <a:ext cx="15299889" cy="13019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5462507"/>
            <a:ext cx="15299889" cy="13019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2021-09-08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358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092503"/>
            <a:ext cx="31049774" cy="39662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5030257"/>
            <a:ext cx="15229575" cy="2465252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7495509"/>
            <a:ext cx="15229575" cy="11024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5030257"/>
            <a:ext cx="15304578" cy="2465252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7495509"/>
            <a:ext cx="15304578" cy="11024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2021-09-08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810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2021-09-08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619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2021-09-08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817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368002"/>
            <a:ext cx="11610852" cy="4788006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954505"/>
            <a:ext cx="18224867" cy="14582518"/>
          </a:xfrm>
        </p:spPr>
        <p:txBody>
          <a:bodyPr/>
          <a:lstStyle>
            <a:lvl1pPr>
              <a:defRPr sz="9449"/>
            </a:lvl1pPr>
            <a:lvl2pPr>
              <a:defRPr sz="8268"/>
            </a:lvl2pPr>
            <a:lvl3pPr>
              <a:defRPr sz="7086"/>
            </a:lvl3pPr>
            <a:lvl4pPr>
              <a:defRPr sz="5905"/>
            </a:lvl4pPr>
            <a:lvl5pPr>
              <a:defRPr sz="5905"/>
            </a:lvl5pPr>
            <a:lvl6pPr>
              <a:defRPr sz="5905"/>
            </a:lvl6pPr>
            <a:lvl7pPr>
              <a:defRPr sz="5905"/>
            </a:lvl7pPr>
            <a:lvl8pPr>
              <a:defRPr sz="5905"/>
            </a:lvl8pPr>
            <a:lvl9pPr>
              <a:defRPr sz="59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6156008"/>
            <a:ext cx="11610852" cy="11404765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2021-09-08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702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368002"/>
            <a:ext cx="11610852" cy="4788006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954505"/>
            <a:ext cx="18224867" cy="14582518"/>
          </a:xfrm>
        </p:spPr>
        <p:txBody>
          <a:bodyPr anchor="t"/>
          <a:lstStyle>
            <a:lvl1pPr marL="0" indent="0">
              <a:buNone/>
              <a:defRPr sz="9449"/>
            </a:lvl1pPr>
            <a:lvl2pPr marL="1349974" indent="0">
              <a:buNone/>
              <a:defRPr sz="8268"/>
            </a:lvl2pPr>
            <a:lvl3pPr marL="2699949" indent="0">
              <a:buNone/>
              <a:defRPr sz="7086"/>
            </a:lvl3pPr>
            <a:lvl4pPr marL="4049923" indent="0">
              <a:buNone/>
              <a:defRPr sz="5905"/>
            </a:lvl4pPr>
            <a:lvl5pPr marL="5399898" indent="0">
              <a:buNone/>
              <a:defRPr sz="5905"/>
            </a:lvl5pPr>
            <a:lvl6pPr marL="6749872" indent="0">
              <a:buNone/>
              <a:defRPr sz="5905"/>
            </a:lvl6pPr>
            <a:lvl7pPr marL="8099847" indent="0">
              <a:buNone/>
              <a:defRPr sz="5905"/>
            </a:lvl7pPr>
            <a:lvl8pPr marL="9449821" indent="0">
              <a:buNone/>
              <a:defRPr sz="5905"/>
            </a:lvl8pPr>
            <a:lvl9pPr marL="10799796" indent="0">
              <a:buNone/>
              <a:defRPr sz="59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6156008"/>
            <a:ext cx="11610852" cy="11404765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75E0-CB55-4255-BE86-EC839F0DC694}" type="datetimeFigureOut">
              <a:rPr lang="en-CA" smtClean="0"/>
              <a:t>2021-09-08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975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092503"/>
            <a:ext cx="31049774" cy="3966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5462507"/>
            <a:ext cx="31049774" cy="13019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9019025"/>
            <a:ext cx="8099941" cy="1092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075E0-CB55-4255-BE86-EC839F0DC694}" type="datetimeFigureOut">
              <a:rPr lang="en-CA" smtClean="0"/>
              <a:t>2021-09-08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9019025"/>
            <a:ext cx="12149912" cy="1092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9019025"/>
            <a:ext cx="8099941" cy="1092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96A13-5C92-43B2-A05F-2AD8BDE27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816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699949" rtl="0" eaLnBrk="1" latinLnBrk="0" hangingPunct="1">
        <a:lnSpc>
          <a:spcPct val="90000"/>
        </a:lnSpc>
        <a:spcBef>
          <a:spcPct val="0"/>
        </a:spcBef>
        <a:buNone/>
        <a:defRPr sz="1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4987" indent="-674987" algn="l" defTabSz="2699949" rtl="0" eaLnBrk="1" latinLnBrk="0" hangingPunct="1">
        <a:lnSpc>
          <a:spcPct val="90000"/>
        </a:lnSpc>
        <a:spcBef>
          <a:spcPts val="2953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1pPr>
      <a:lvl2pPr marL="2024962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2pPr>
      <a:lvl3pPr marL="3374936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905" kern="1200">
          <a:solidFill>
            <a:schemeClr val="tx1"/>
          </a:solidFill>
          <a:latin typeface="+mn-lt"/>
          <a:ea typeface="+mn-ea"/>
          <a:cs typeface="+mn-cs"/>
        </a:defRPr>
      </a:lvl3pPr>
      <a:lvl4pPr marL="4724911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6074885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7424859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774834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10124808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1474783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1pPr>
      <a:lvl2pPr marL="1349974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2pPr>
      <a:lvl3pPr marL="2699949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049923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5399898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6749872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099847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9449821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0799796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2F5B9-2A1E-45C2-82DE-E40966B6DC7C}"/>
              </a:ext>
            </a:extLst>
          </p:cNvPr>
          <p:cNvSpPr txBox="1"/>
          <p:nvPr/>
        </p:nvSpPr>
        <p:spPr>
          <a:xfrm>
            <a:off x="391885" y="313508"/>
            <a:ext cx="7367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MPA Connectivity workflow and components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6E8F89-4484-454E-8AAF-6B6C3A076A26}"/>
              </a:ext>
            </a:extLst>
          </p:cNvPr>
          <p:cNvSpPr txBox="1"/>
          <p:nvPr/>
        </p:nvSpPr>
        <p:spPr>
          <a:xfrm>
            <a:off x="391885" y="1007214"/>
            <a:ext cx="875211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Locations</a:t>
            </a:r>
          </a:p>
          <a:p>
            <a:r>
              <a:rPr lang="en-CA" dirty="0"/>
              <a:t>root directory: </a:t>
            </a:r>
            <a:r>
              <a:rPr lang="en-US" dirty="0"/>
              <a:t>C:\Users\jcristia\Documents\GIS\MSc_Projects\MPA_connectivity</a:t>
            </a:r>
          </a:p>
          <a:p>
            <a:r>
              <a:rPr lang="en-CA" dirty="0"/>
              <a:t>\spatial: coastline and mpa datasets</a:t>
            </a:r>
          </a:p>
          <a:p>
            <a:r>
              <a:rPr lang="en-CA" dirty="0"/>
              <a:t>\cluster_results: the scripts and outputs from the official simulations. This also includes some of the combined and processed data in gdbs This only includes the shapefile results. Full results and docker/singularity images and other inputs are on the external drive.</a:t>
            </a:r>
          </a:p>
          <a:p>
            <a:r>
              <a:rPr lang="en-CA" dirty="0"/>
              <a:t>\simulations: test simulation and also the final staging folder for scripts that was transferred to the cluster</a:t>
            </a:r>
          </a:p>
          <a:p>
            <a:r>
              <a:rPr lang="en-CA" dirty="0"/>
              <a:t>\opendrift-1.4.2: the opendrift package. I stored it here so that it is always associated with this project.</a:t>
            </a:r>
          </a:p>
          <a:p>
            <a:r>
              <a:rPr lang="en-CA" dirty="0"/>
              <a:t>\scripts: all the scripts for pre and post processing</a:t>
            </a:r>
          </a:p>
          <a:p>
            <a:r>
              <a:rPr lang="en-CA" dirty="0"/>
              <a:t>\mapping: general arcpro map projects, however, there are other map projects in specific scripts folders as well</a:t>
            </a:r>
          </a:p>
          <a:p>
            <a:endParaRPr lang="en-CA" dirty="0"/>
          </a:p>
          <a:p>
            <a:r>
              <a:rPr lang="en-CA" dirty="0"/>
              <a:t>Key Evernote note: Chapter 3 (MPA Connectivity)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most key note within this note is ‘Basic step by step guide for using opendrift with Cedar’.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4A237A-342F-4B01-9631-EF86BEF26483}"/>
              </a:ext>
            </a:extLst>
          </p:cNvPr>
          <p:cNvSpPr txBox="1"/>
          <p:nvPr/>
        </p:nvSpPr>
        <p:spPr>
          <a:xfrm>
            <a:off x="9690272" y="1615683"/>
            <a:ext cx="5751095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Hydrodynamic model prep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hydro_model</a:t>
            </a:r>
            <a:endParaRPr lang="en-CA" dirty="0"/>
          </a:p>
          <a:p>
            <a:endParaRPr lang="en-CA" dirty="0"/>
          </a:p>
          <a:p>
            <a:r>
              <a:rPr lang="en-CA" dirty="0"/>
              <a:t>hydro_model_prep.py</a:t>
            </a:r>
          </a:p>
          <a:p>
            <a:r>
              <a:rPr lang="en-CA" dirty="0"/>
              <a:t>This puts the Northeast Pacific NEMO CIOPPS model into the correct format for use in Opendrift</a:t>
            </a:r>
          </a:p>
          <a:p>
            <a:endParaRPr lang="en-CA" dirty="0"/>
          </a:p>
          <a:p>
            <a:r>
              <a:rPr lang="en-CA" dirty="0"/>
              <a:t>Salish Sea Cast data is already prepped from Chapter 1</a:t>
            </a:r>
          </a:p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73B66E-10D2-4468-9B5A-B89205ED0CA0}"/>
              </a:ext>
            </a:extLst>
          </p:cNvPr>
          <p:cNvSpPr txBox="1"/>
          <p:nvPr/>
        </p:nvSpPr>
        <p:spPr>
          <a:xfrm>
            <a:off x="16006082" y="313508"/>
            <a:ext cx="4910139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Coastline spatial dataset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coastline_mpas</a:t>
            </a:r>
            <a:endParaRPr lang="en-CA" dirty="0"/>
          </a:p>
          <a:p>
            <a:endParaRPr lang="en-CA" dirty="0"/>
          </a:p>
          <a:p>
            <a:r>
              <a:rPr lang="en-CA" dirty="0"/>
              <a:t>coastline_base.py</a:t>
            </a:r>
          </a:p>
          <a:p>
            <a:r>
              <a:rPr lang="en-CA" dirty="0"/>
              <a:t>creates a coastline feature class based on the two hydrodynamic models</a:t>
            </a:r>
          </a:p>
          <a:p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880FF-6F75-44B5-A320-3D7E5E44A07B}"/>
              </a:ext>
            </a:extLst>
          </p:cNvPr>
          <p:cNvSpPr txBox="1"/>
          <p:nvPr/>
        </p:nvSpPr>
        <p:spPr>
          <a:xfrm>
            <a:off x="26403308" y="313508"/>
            <a:ext cx="9204545" cy="5355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MPA spatial dataset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coastline_mpas</a:t>
            </a:r>
            <a:endParaRPr lang="en-CA" dirty="0"/>
          </a:p>
          <a:p>
            <a:endParaRPr lang="en-CA" dirty="0"/>
          </a:p>
          <a:p>
            <a:r>
              <a:rPr lang="en-CA" dirty="0"/>
              <a:t>mpas.py</a:t>
            </a:r>
          </a:p>
          <a:p>
            <a:r>
              <a:rPr lang="en-CA" dirty="0"/>
              <a:t>create a nearshore mpa dataset</a:t>
            </a:r>
          </a:p>
          <a:p>
            <a:endParaRPr lang="en-CA" dirty="0"/>
          </a:p>
          <a:p>
            <a:r>
              <a:rPr lang="en-CA" dirty="0"/>
              <a:t>mpas_buffer.py</a:t>
            </a:r>
          </a:p>
          <a:p>
            <a:r>
              <a:rPr lang="en-CA" dirty="0"/>
              <a:t>create a buffered version of the mpa dataset</a:t>
            </a:r>
          </a:p>
          <a:p>
            <a:endParaRPr lang="en-CA" dirty="0"/>
          </a:p>
          <a:p>
            <a:r>
              <a:rPr lang="en-CA" dirty="0"/>
              <a:t>mpas_notinclude.py</a:t>
            </a:r>
          </a:p>
          <a:p>
            <a:r>
              <a:rPr lang="en-CA" dirty="0"/>
              <a:t>Remove certain </a:t>
            </a:r>
            <a:r>
              <a:rPr lang="en-CA" dirty="0" err="1"/>
              <a:t>mpas</a:t>
            </a:r>
            <a:r>
              <a:rPr lang="en-CA" dirty="0"/>
              <a:t> based on certain criteria – mainly related to ones that are in narrow inlets where the NEP model is not well resolved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shp_format_release</a:t>
            </a:r>
            <a:endParaRPr lang="en-CA" dirty="0"/>
          </a:p>
          <a:p>
            <a:r>
              <a:rPr lang="en-CA" dirty="0"/>
              <a:t>shp_format_release.py</a:t>
            </a:r>
          </a:p>
          <a:p>
            <a:r>
              <a:rPr lang="en-CA" dirty="0"/>
              <a:t>Assign particle counts to MPAs</a:t>
            </a:r>
          </a:p>
          <a:p>
            <a:r>
              <a:rPr lang="en-CA" dirty="0"/>
              <a:t>(note: this was done before the sensitivity tests, but luckily the numbers worked out)</a:t>
            </a:r>
          </a:p>
          <a:p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DA5743-E6A1-46C3-9E7C-93DC13B915F9}"/>
              </a:ext>
            </a:extLst>
          </p:cNvPr>
          <p:cNvSpPr txBox="1"/>
          <p:nvPr/>
        </p:nvSpPr>
        <p:spPr>
          <a:xfrm>
            <a:off x="21204695" y="431800"/>
            <a:ext cx="491013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PLDs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pld</a:t>
            </a:r>
            <a:endParaRPr lang="en-CA" dirty="0"/>
          </a:p>
          <a:p>
            <a:r>
              <a:rPr lang="en-CA" dirty="0"/>
              <a:t>Excel sheet – compiled PLD information on significant nearshore species in BC</a:t>
            </a:r>
          </a:p>
          <a:p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99032F-7DC0-43C3-81D7-33D967D3509E}"/>
              </a:ext>
            </a:extLst>
          </p:cNvPr>
          <p:cNvSpPr txBox="1"/>
          <p:nvPr/>
        </p:nvSpPr>
        <p:spPr>
          <a:xfrm>
            <a:off x="514823" y="14714588"/>
            <a:ext cx="4910139" cy="34163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Particle count sensitivity test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particle_count</a:t>
            </a:r>
            <a:endParaRPr lang="en-CA" dirty="0"/>
          </a:p>
          <a:p>
            <a:endParaRPr lang="en-CA" dirty="0"/>
          </a:p>
          <a:p>
            <a:r>
              <a:rPr lang="en-CA" dirty="0"/>
              <a:t>(multiple simulation and analysis scripts)</a:t>
            </a:r>
          </a:p>
          <a:p>
            <a:r>
              <a:rPr lang="en-CA" dirty="0"/>
              <a:t>Quantify the variation in particle destinations to determine adequate particle count</a:t>
            </a:r>
          </a:p>
          <a:p>
            <a:endParaRPr lang="en-CA" dirty="0"/>
          </a:p>
          <a:p>
            <a:r>
              <a:rPr lang="en-CA" dirty="0"/>
              <a:t>This should have been done before the official simulations, but luckily the number I chose worked out.</a:t>
            </a:r>
          </a:p>
          <a:p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36E30F-BA24-4373-829A-CAC7E6CBF5E5}"/>
              </a:ext>
            </a:extLst>
          </p:cNvPr>
          <p:cNvSpPr txBox="1"/>
          <p:nvPr/>
        </p:nvSpPr>
        <p:spPr>
          <a:xfrm>
            <a:off x="7926599" y="5497911"/>
            <a:ext cx="9278440" cy="64633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Opendrift</a:t>
            </a:r>
          </a:p>
          <a:p>
            <a:endParaRPr lang="en-CA" dirty="0"/>
          </a:p>
          <a:p>
            <a:r>
              <a:rPr lang="en-CA" dirty="0"/>
              <a:t>Opendrift is installed in the mpa connectivity root and has its own </a:t>
            </a:r>
            <a:r>
              <a:rPr lang="en-CA" dirty="0" err="1"/>
              <a:t>conda</a:t>
            </a:r>
            <a:r>
              <a:rPr lang="en-CA" dirty="0"/>
              <a:t> environment.</a:t>
            </a:r>
          </a:p>
          <a:p>
            <a:r>
              <a:rPr lang="en-CA" dirty="0"/>
              <a:t>scripts/</a:t>
            </a:r>
            <a:r>
              <a:rPr lang="en-CA" dirty="0" err="1"/>
              <a:t>opendrift_edits</a:t>
            </a:r>
            <a:endParaRPr lang="en-CA" dirty="0"/>
          </a:p>
          <a:p>
            <a:r>
              <a:rPr lang="en-CA" dirty="0"/>
              <a:t>basemodel.py</a:t>
            </a:r>
          </a:p>
          <a:p>
            <a:r>
              <a:rPr lang="en-CA" dirty="0"/>
              <a:t>This is just a backup. Edits are written in the top comments.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script_generator</a:t>
            </a:r>
            <a:endParaRPr lang="en-CA" dirty="0"/>
          </a:p>
          <a:p>
            <a:r>
              <a:rPr lang="en-CA" dirty="0"/>
              <a:t>py_scripts_create.py</a:t>
            </a:r>
          </a:p>
          <a:p>
            <a:r>
              <a:rPr lang="en-CA" dirty="0"/>
              <a:t>shell_scripts_create.py</a:t>
            </a:r>
          </a:p>
          <a:p>
            <a:r>
              <a:rPr lang="en-CA" dirty="0"/>
              <a:t>Automate the create of the opendrift and biology python scripts for each simulation. Also automate the shell scripts I use to run everything on the cluster.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Other:</a:t>
            </a:r>
          </a:p>
          <a:p>
            <a:endParaRPr lang="en-CA" dirty="0"/>
          </a:p>
          <a:p>
            <a:r>
              <a:rPr lang="en-CA" dirty="0"/>
              <a:t>scripts/diffusion</a:t>
            </a:r>
          </a:p>
          <a:p>
            <a:r>
              <a:rPr lang="en-CA" dirty="0"/>
              <a:t>Test which opendrift diffusion method to use. This was just an investigative thing and not necessary to run again.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memory_test</a:t>
            </a:r>
            <a:endParaRPr lang="en-CA" dirty="0"/>
          </a:p>
          <a:p>
            <a:r>
              <a:rPr lang="en-CA" dirty="0"/>
              <a:t>Test how much memory Opendrift uses at a certain step. I was getting memory errors on the cluster, and I wanted to figure how the peak usage at a certain step.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315079-E0C8-4709-BB92-C3104582DF75}"/>
              </a:ext>
            </a:extLst>
          </p:cNvPr>
          <p:cNvSpPr txBox="1"/>
          <p:nvPr/>
        </p:nvSpPr>
        <p:spPr>
          <a:xfrm>
            <a:off x="17363500" y="9313849"/>
            <a:ext cx="782955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Run Opendrift and Biology scripts on Compute Canada Cluster</a:t>
            </a:r>
          </a:p>
          <a:p>
            <a:endParaRPr lang="en-CA" dirty="0"/>
          </a:p>
          <a:p>
            <a:r>
              <a:rPr lang="en-CA" dirty="0"/>
              <a:t>See my notes in Evernote ‘Chapter 3 (MPA Connectivity) NOTES’</a:t>
            </a:r>
          </a:p>
          <a:p>
            <a:endParaRPr lang="en-CA" dirty="0"/>
          </a:p>
          <a:p>
            <a:r>
              <a:rPr lang="en-CA" dirty="0"/>
              <a:t>Within that note, see ‘Basic step by step guide for using opendrift with Cedar’</a:t>
            </a:r>
          </a:p>
          <a:p>
            <a:endParaRPr lang="en-CA" dirty="0"/>
          </a:p>
          <a:p>
            <a:r>
              <a:rPr lang="en-CA" dirty="0"/>
              <a:t>For the opendrift and biology scripts, I create a Docker image then a Singularity image out of them.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43DBA8-305F-4CF0-ACCC-320D2A92AC5D}"/>
              </a:ext>
            </a:extLst>
          </p:cNvPr>
          <p:cNvSpPr txBox="1"/>
          <p:nvPr/>
        </p:nvSpPr>
        <p:spPr>
          <a:xfrm>
            <a:off x="18461151" y="5912178"/>
            <a:ext cx="5634249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Biology script</a:t>
            </a:r>
          </a:p>
          <a:p>
            <a:endParaRPr lang="en-CA" dirty="0"/>
          </a:p>
          <a:p>
            <a:r>
              <a:rPr lang="en-CA" dirty="0"/>
              <a:t>scripts/biology.py</a:t>
            </a:r>
          </a:p>
          <a:p>
            <a:r>
              <a:rPr lang="en-CA" dirty="0"/>
              <a:t>biology.py</a:t>
            </a:r>
          </a:p>
          <a:p>
            <a:endParaRPr lang="en-CA" dirty="0"/>
          </a:p>
          <a:p>
            <a:r>
              <a:rPr lang="en-CA" dirty="0"/>
              <a:t>This applied settlement, mortality, and creates the connectivity line shapefiles.</a:t>
            </a:r>
          </a:p>
          <a:p>
            <a:endParaRPr lang="en-CA" dirty="0"/>
          </a:p>
          <a:p>
            <a:r>
              <a:rPr lang="en-CA" dirty="0"/>
              <a:t>There are also the docker file instructions in this folder.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1CD1DD-F01F-4441-A746-3715A7B8E75A}"/>
              </a:ext>
            </a:extLst>
          </p:cNvPr>
          <p:cNvSpPr txBox="1"/>
          <p:nvPr/>
        </p:nvSpPr>
        <p:spPr>
          <a:xfrm>
            <a:off x="5664547" y="13193534"/>
            <a:ext cx="5125227" cy="34163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Combine and average connections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analysis_results</a:t>
            </a:r>
            <a:endParaRPr lang="en-CA" dirty="0"/>
          </a:p>
          <a:p>
            <a:endParaRPr lang="en-CA" dirty="0"/>
          </a:p>
          <a:p>
            <a:r>
              <a:rPr lang="en-CA" dirty="0"/>
              <a:t>01_combine.py</a:t>
            </a:r>
          </a:p>
          <a:p>
            <a:r>
              <a:rPr lang="en-CA" dirty="0"/>
              <a:t>Simulations were broken up into regions. This script combines them but does not do any averaging by time.</a:t>
            </a:r>
          </a:p>
          <a:p>
            <a:endParaRPr lang="en-CA" dirty="0"/>
          </a:p>
          <a:p>
            <a:r>
              <a:rPr lang="en-CA" dirty="0"/>
              <a:t>02_average_conn.py</a:t>
            </a:r>
          </a:p>
          <a:p>
            <a:r>
              <a:rPr lang="en-CA" dirty="0"/>
              <a:t>Average connections across time (but not PLDs)</a:t>
            </a:r>
          </a:p>
          <a:p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A535AB-4D08-4EE2-A59E-3BEAC3A6252C}"/>
              </a:ext>
            </a:extLst>
          </p:cNvPr>
          <p:cNvSpPr txBox="1"/>
          <p:nvPr/>
        </p:nvSpPr>
        <p:spPr>
          <a:xfrm>
            <a:off x="5664547" y="17324170"/>
            <a:ext cx="4910139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Connectivity metrics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analysis_results</a:t>
            </a:r>
            <a:endParaRPr lang="en-CA" dirty="0"/>
          </a:p>
          <a:p>
            <a:endParaRPr lang="en-CA" dirty="0"/>
          </a:p>
          <a:p>
            <a:r>
              <a:rPr lang="en-CA" dirty="0"/>
              <a:t>03_conn_metrics.py</a:t>
            </a:r>
          </a:p>
          <a:p>
            <a:r>
              <a:rPr lang="en-CA" dirty="0"/>
              <a:t>Calculate betweenness and degree centrality</a:t>
            </a:r>
          </a:p>
          <a:p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54FB68-8D02-4A31-B56F-FF7BA9A68DA8}"/>
              </a:ext>
            </a:extLst>
          </p:cNvPr>
          <p:cNvSpPr txBox="1"/>
          <p:nvPr/>
        </p:nvSpPr>
        <p:spPr>
          <a:xfrm>
            <a:off x="11111996" y="15303860"/>
            <a:ext cx="4910139" cy="28623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Recruitment </a:t>
            </a:r>
            <a:r>
              <a:rPr lang="en-CA" b="1" dirty="0" err="1"/>
              <a:t>rasters</a:t>
            </a:r>
            <a:endParaRPr lang="en-CA" b="1" dirty="0"/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analysis_results</a:t>
            </a:r>
            <a:endParaRPr lang="en-CA" dirty="0"/>
          </a:p>
          <a:p>
            <a:endParaRPr lang="en-CA" dirty="0"/>
          </a:p>
          <a:p>
            <a:r>
              <a:rPr lang="en-CA" dirty="0"/>
              <a:t>04_recruit_rasters.py</a:t>
            </a:r>
          </a:p>
          <a:p>
            <a:r>
              <a:rPr lang="en-CA" dirty="0"/>
              <a:t>Create </a:t>
            </a:r>
            <a:r>
              <a:rPr lang="en-CA" dirty="0" err="1"/>
              <a:t>rasters</a:t>
            </a:r>
            <a:r>
              <a:rPr lang="en-CA" dirty="0"/>
              <a:t> of the particle destinations.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A02B8F-42F5-4A3C-8326-918BF1939B5D}"/>
              </a:ext>
            </a:extLst>
          </p:cNvPr>
          <p:cNvSpPr txBox="1"/>
          <p:nvPr/>
        </p:nvSpPr>
        <p:spPr>
          <a:xfrm>
            <a:off x="16476808" y="12616592"/>
            <a:ext cx="4910139" cy="45243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Euclidean distance analysis</a:t>
            </a:r>
          </a:p>
          <a:p>
            <a:r>
              <a:rPr lang="en-CA" b="1" dirty="0"/>
              <a:t>&amp; and rule of thumb analysis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distance_analysis</a:t>
            </a:r>
            <a:endParaRPr lang="en-CA" dirty="0"/>
          </a:p>
          <a:p>
            <a:endParaRPr lang="en-CA" dirty="0"/>
          </a:p>
          <a:p>
            <a:r>
              <a:rPr lang="en-CA" dirty="0"/>
              <a:t>distance_01_leastcostpath.py</a:t>
            </a:r>
          </a:p>
          <a:p>
            <a:r>
              <a:rPr lang="en-CA" dirty="0"/>
              <a:t>Calculate the overwater distance between </a:t>
            </a:r>
            <a:r>
              <a:rPr lang="en-CA" dirty="0" err="1"/>
              <a:t>mpas</a:t>
            </a:r>
            <a:endParaRPr lang="en-CA" dirty="0"/>
          </a:p>
          <a:p>
            <a:endParaRPr lang="en-CA" dirty="0"/>
          </a:p>
          <a:p>
            <a:r>
              <a:rPr lang="en-CA" dirty="0"/>
              <a:t>distance_02_plotting_probdist.py</a:t>
            </a:r>
          </a:p>
          <a:p>
            <a:r>
              <a:rPr lang="en-CA" dirty="0"/>
              <a:t>Plot connectivity probability vs. distance by PLD</a:t>
            </a:r>
          </a:p>
          <a:p>
            <a:endParaRPr lang="en-CA" dirty="0"/>
          </a:p>
          <a:p>
            <a:r>
              <a:rPr lang="en-CA" dirty="0"/>
              <a:t>distance_03_plotting_ruleofthumb.py</a:t>
            </a:r>
          </a:p>
          <a:p>
            <a:r>
              <a:rPr lang="en-CA" dirty="0"/>
              <a:t>Identify the connections within 20km distance that were not established. 20km is the ideal spacing for MPAs when there is not connectivity info available.</a:t>
            </a:r>
          </a:p>
          <a:p>
            <a:endParaRPr lang="en-C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4C50E4-DCC6-4D28-BFAC-B77028E78332}"/>
              </a:ext>
            </a:extLst>
          </p:cNvPr>
          <p:cNvSpPr txBox="1"/>
          <p:nvPr/>
        </p:nvSpPr>
        <p:spPr>
          <a:xfrm>
            <a:off x="16468502" y="17457234"/>
            <a:ext cx="4910139" cy="25853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Graph components analysis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distance_analysis</a:t>
            </a:r>
            <a:endParaRPr lang="en-CA" dirty="0"/>
          </a:p>
          <a:p>
            <a:endParaRPr lang="en-CA" dirty="0"/>
          </a:p>
          <a:p>
            <a:r>
              <a:rPr lang="en-CA" dirty="0"/>
              <a:t>distance_04_components.py</a:t>
            </a:r>
          </a:p>
          <a:p>
            <a:r>
              <a:rPr lang="en-CA" dirty="0"/>
              <a:t>Calculate Strongly Connected Components. This identifies subgraphs where each node has a path to reach the other nodes in its component.</a:t>
            </a:r>
          </a:p>
          <a:p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22A143-1FFE-4E42-A929-DB1E15C70E3E}"/>
              </a:ext>
            </a:extLst>
          </p:cNvPr>
          <p:cNvSpPr txBox="1"/>
          <p:nvPr/>
        </p:nvSpPr>
        <p:spPr>
          <a:xfrm>
            <a:off x="11086339" y="328896"/>
            <a:ext cx="2859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accent1">
                    <a:lumMod val="75000"/>
                  </a:schemeClr>
                </a:solidFill>
              </a:rPr>
              <a:t>INPUTS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B78D1F-46B0-4499-8BDA-2AF4EFD93602}"/>
              </a:ext>
            </a:extLst>
          </p:cNvPr>
          <p:cNvSpPr txBox="1"/>
          <p:nvPr/>
        </p:nvSpPr>
        <p:spPr>
          <a:xfrm>
            <a:off x="2906639" y="8176295"/>
            <a:ext cx="44062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accent6">
                    <a:lumMod val="75000"/>
                  </a:schemeClr>
                </a:solidFill>
              </a:rPr>
              <a:t>Simulations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CCBBB1-DFE8-4468-AF0B-4027B1E103E7}"/>
              </a:ext>
            </a:extLst>
          </p:cNvPr>
          <p:cNvSpPr txBox="1"/>
          <p:nvPr/>
        </p:nvSpPr>
        <p:spPr>
          <a:xfrm>
            <a:off x="668138" y="13193534"/>
            <a:ext cx="44062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solidFill>
                  <a:schemeClr val="accent4">
                    <a:lumMod val="75000"/>
                  </a:schemeClr>
                </a:solidFill>
              </a:rPr>
              <a:t>Analysis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748079-347D-41E2-B570-534F655B631B}"/>
              </a:ext>
            </a:extLst>
          </p:cNvPr>
          <p:cNvSpPr txBox="1"/>
          <p:nvPr/>
        </p:nvSpPr>
        <p:spPr>
          <a:xfrm>
            <a:off x="27272457" y="10211717"/>
            <a:ext cx="8542421" cy="10064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Maps and figures that I may use:</a:t>
            </a:r>
          </a:p>
          <a:p>
            <a:endParaRPr lang="en-CA" dirty="0"/>
          </a:p>
          <a:p>
            <a:r>
              <a:rPr lang="en-CA" dirty="0"/>
              <a:t>mapping/presentation_maps_20210406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Hydro model outline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Hydro model zoom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Mpa original and modified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Mpa zoom original and modified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Particles </a:t>
            </a:r>
            <a:r>
              <a:rPr lang="en-CA" dirty="0" err="1"/>
              <a:t>pld</a:t>
            </a:r>
            <a:r>
              <a:rPr lang="en-CA" dirty="0"/>
              <a:t> 1 vs 60, with and without mortality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Connection lines by PLD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Betweenness Centrality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Particles recruited to coastline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Raster of particle count recruited to coastline</a:t>
            </a:r>
          </a:p>
          <a:p>
            <a:endParaRPr lang="en-CA" dirty="0"/>
          </a:p>
          <a:p>
            <a:r>
              <a:rPr lang="en-CA" dirty="0"/>
              <a:t>mapping/</a:t>
            </a:r>
            <a:r>
              <a:rPr lang="en-CA" dirty="0" err="1"/>
              <a:t>mapping_scratch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Mpas</a:t>
            </a:r>
            <a:r>
              <a:rPr lang="en-CA" dirty="0"/>
              <a:t> excluded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pld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PLD bar graph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particle_count</a:t>
            </a:r>
            <a:r>
              <a:rPr lang="en-CA" dirty="0"/>
              <a:t>/analysis/</a:t>
            </a:r>
            <a:r>
              <a:rPr lang="en-CA" dirty="0" err="1"/>
              <a:t>band_statistics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Plots of Fraction of Unexplained Variance vs. Percentage of Particles Released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distance_analysis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Connection probability vs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Connection probability vs distance (by PLD)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% conns established within 20km vs. conn threshold, by PLD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distance_analysis</a:t>
            </a:r>
            <a:r>
              <a:rPr lang="en-CA" dirty="0"/>
              <a:t>/</a:t>
            </a:r>
            <a:r>
              <a:rPr lang="en-CA" dirty="0" err="1"/>
              <a:t>conns_established_mapping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Highlight connections not established in red</a:t>
            </a:r>
          </a:p>
          <a:p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distance_analysis</a:t>
            </a:r>
            <a:r>
              <a:rPr lang="en-CA" dirty="0"/>
              <a:t>/</a:t>
            </a:r>
            <a:r>
              <a:rPr lang="en-CA" dirty="0" err="1"/>
              <a:t>components_mapping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Strongly connected graph components highlighted overtop of all connections at each threshold (for a certain PLD)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9025C9-5799-43B5-A4FC-438D158B4789}"/>
              </a:ext>
            </a:extLst>
          </p:cNvPr>
          <p:cNvSpPr txBox="1"/>
          <p:nvPr/>
        </p:nvSpPr>
        <p:spPr>
          <a:xfrm>
            <a:off x="21907645" y="11961219"/>
            <a:ext cx="4910139" cy="480131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b="1" dirty="0"/>
              <a:t>Distance/recruitment vs. PLD -  GLM</a:t>
            </a:r>
          </a:p>
          <a:p>
            <a:endParaRPr lang="en-CA" b="1" dirty="0"/>
          </a:p>
          <a:p>
            <a:r>
              <a:rPr lang="en-CA" b="1" dirty="0"/>
              <a:t>Particle distance:</a:t>
            </a:r>
            <a:endParaRPr lang="en-CA" dirty="0"/>
          </a:p>
          <a:p>
            <a:r>
              <a:rPr lang="en-CA" dirty="0"/>
              <a:t>scripts/</a:t>
            </a:r>
            <a:r>
              <a:rPr lang="en-CA" dirty="0" err="1"/>
              <a:t>distance_analysis_particles</a:t>
            </a:r>
            <a:endParaRPr lang="en-CA" dirty="0"/>
          </a:p>
          <a:p>
            <a:r>
              <a:rPr lang="en-CA" dirty="0"/>
              <a:t>Calculate the least cost path distance traveled by all particles</a:t>
            </a:r>
          </a:p>
          <a:p>
            <a:endParaRPr lang="en-CA" dirty="0"/>
          </a:p>
          <a:p>
            <a:r>
              <a:rPr lang="en-CA" b="1" dirty="0"/>
              <a:t>Fetch:</a:t>
            </a:r>
          </a:p>
          <a:p>
            <a:r>
              <a:rPr lang="en-CA" dirty="0"/>
              <a:t>scripts/fetch</a:t>
            </a:r>
          </a:p>
          <a:p>
            <a:r>
              <a:rPr lang="en-CA" dirty="0"/>
              <a:t>Calculate the exposure at release for each particle</a:t>
            </a:r>
          </a:p>
          <a:p>
            <a:endParaRPr lang="en-CA" dirty="0"/>
          </a:p>
          <a:p>
            <a:r>
              <a:rPr lang="en-CA" b="1" dirty="0"/>
              <a:t>Wrangle massive data frame:</a:t>
            </a:r>
          </a:p>
          <a:p>
            <a:r>
              <a:rPr lang="en-CA" dirty="0"/>
              <a:t>scripts/</a:t>
            </a:r>
            <a:r>
              <a:rPr lang="en-CA" dirty="0" err="1"/>
              <a:t>particles_df</a:t>
            </a:r>
            <a:endParaRPr lang="en-CA" dirty="0"/>
          </a:p>
          <a:p>
            <a:endParaRPr lang="en-CA" dirty="0"/>
          </a:p>
          <a:p>
            <a:r>
              <a:rPr lang="en-CA" b="1" dirty="0"/>
              <a:t>Model:</a:t>
            </a:r>
          </a:p>
          <a:p>
            <a:endParaRPr lang="en-CA" b="1" dirty="0"/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761602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</TotalTime>
  <Words>1082</Words>
  <Application>Microsoft Office PowerPoint</Application>
  <PresentationFormat>Custom</PresentationFormat>
  <Paragraphs>182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John</cp:lastModifiedBy>
  <cp:revision>7</cp:revision>
  <dcterms:created xsi:type="dcterms:W3CDTF">2021-08-05T19:47:24Z</dcterms:created>
  <dcterms:modified xsi:type="dcterms:W3CDTF">2021-09-09T00:30:03Z</dcterms:modified>
</cp:coreProperties>
</file>