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9" r:id="rId4"/>
    <p:sldId id="258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발 계획" id="{3FDEF157-FC82-4D53-BBD8-B7F99CBF909A}">
          <p14:sldIdLst>
            <p14:sldId id="266"/>
            <p14:sldId id="259"/>
            <p14:sldId id="269"/>
            <p14:sldId id="258"/>
            <p14:sldId id="256"/>
          </p14:sldIdLst>
        </p14:section>
        <p14:section name="결과 보고" id="{A8114B6E-DA74-427D-804F-55A8E0E6D592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9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4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9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0E45-4F23-4EDD-BB8A-5BFC3F1B8F0A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9DC1-DC26-4CB6-8B10-AFA5E1A58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5454" y="1496465"/>
            <a:ext cx="9218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002060"/>
                </a:solidFill>
                <a:latin typeface="+mn-ea"/>
              </a:rPr>
              <a:t>임베디드</a:t>
            </a:r>
            <a:r>
              <a:rPr lang="ko-KR" altLang="en-US" sz="3600" b="1" dirty="0">
                <a:solidFill>
                  <a:srgbClr val="002060"/>
                </a:solidFill>
                <a:latin typeface="+mn-ea"/>
              </a:rPr>
              <a:t> 기반 </a:t>
            </a:r>
            <a:r>
              <a:rPr lang="en-US" altLang="ko-KR" sz="3600" b="1" dirty="0">
                <a:solidFill>
                  <a:srgbClr val="002060"/>
                </a:solidFill>
                <a:latin typeface="+mn-ea"/>
              </a:rPr>
              <a:t>SW </a:t>
            </a:r>
            <a:r>
              <a:rPr lang="ko-KR" altLang="en-US" sz="3600" b="1" dirty="0">
                <a:solidFill>
                  <a:srgbClr val="002060"/>
                </a:solidFill>
                <a:latin typeface="+mn-ea"/>
              </a:rPr>
              <a:t>개발 프로젝트</a:t>
            </a:r>
            <a:endParaRPr lang="en-US" altLang="ko-KR" sz="3600" b="1" dirty="0">
              <a:solidFill>
                <a:srgbClr val="002060"/>
              </a:solidFill>
              <a:latin typeface="+mn-ea"/>
            </a:endParaRPr>
          </a:p>
          <a:p>
            <a:pPr algn="ctr"/>
            <a:br>
              <a:rPr lang="en-US" altLang="ko-KR" sz="2400" b="1" dirty="0">
                <a:solidFill>
                  <a:srgbClr val="002060"/>
                </a:solidFill>
                <a:latin typeface="+mn-ea"/>
              </a:rPr>
            </a:b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- AURIX TC275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보드 고장진단 프로그램 개발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7332" y="3890355"/>
            <a:ext cx="4997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A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조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pPr algn="ctr"/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pPr algn="ctr"/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정원진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 err="1">
                <a:solidFill>
                  <a:srgbClr val="002060"/>
                </a:solidFill>
                <a:latin typeface="+mn-ea"/>
              </a:rPr>
              <a:t>최학희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김수환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 err="1">
                <a:solidFill>
                  <a:srgbClr val="002060"/>
                </a:solidFill>
                <a:latin typeface="+mn-ea"/>
              </a:rPr>
              <a:t>황호성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b="1" dirty="0" err="1">
                <a:solidFill>
                  <a:srgbClr val="002060"/>
                </a:solidFill>
                <a:latin typeface="+mn-ea"/>
              </a:rPr>
              <a:t>김우철</a:t>
            </a:r>
            <a:endParaRPr lang="ko-KR" altLang="en-US" sz="20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37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sz="1800" b="1" dirty="0">
                <a:solidFill>
                  <a:srgbClr val="002060"/>
                </a:solidFill>
                <a:latin typeface="+mn-ea"/>
              </a:rPr>
              <a:t>AURIX TC275 </a:t>
            </a:r>
            <a:r>
              <a:rPr lang="ko-KR" altLang="en-US" sz="1800" b="1" dirty="0">
                <a:solidFill>
                  <a:srgbClr val="002060"/>
                </a:solidFill>
                <a:latin typeface="+mn-ea"/>
              </a:rPr>
              <a:t>보드 고장진단 프로그램 개발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260" y="846150"/>
            <a:ext cx="11913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과제 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실습 시 사용하는 보드의 가용성 확인을 위하여 간단한 입출력 테스트를 통한 고장 진단을 수행하는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예상 </a:t>
            </a:r>
            <a:r>
              <a:rPr lang="ko-KR" altLang="en-US" dirty="0" err="1"/>
              <a:t>입력단</a:t>
            </a:r>
            <a:endParaRPr lang="en-US" altLang="ko-KR" dirty="0"/>
          </a:p>
          <a:p>
            <a:r>
              <a:rPr lang="en-US" altLang="ko-KR" b="1" dirty="0"/>
              <a:t>  1) </a:t>
            </a:r>
            <a:r>
              <a:rPr lang="ko-KR" altLang="en-US" b="1" dirty="0"/>
              <a:t>스위치 </a:t>
            </a:r>
            <a:r>
              <a:rPr lang="en-US" altLang="ko-KR" b="1" dirty="0"/>
              <a:t>1/2</a:t>
            </a:r>
          </a:p>
          <a:p>
            <a:r>
              <a:rPr lang="en-US" altLang="ko-KR" b="1" dirty="0"/>
              <a:t>  2) Rotation AD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입출력 연동방법</a:t>
            </a:r>
            <a:endParaRPr lang="en-US" altLang="ko-KR" dirty="0"/>
          </a:p>
          <a:p>
            <a:r>
              <a:rPr lang="en-US" altLang="ko-KR" b="1" dirty="0"/>
              <a:t>  1) </a:t>
            </a:r>
            <a:r>
              <a:rPr lang="ko-KR" altLang="en-US" b="1" dirty="0"/>
              <a:t>인터럽트</a:t>
            </a:r>
            <a:endParaRPr lang="en-US" altLang="ko-KR" b="1" dirty="0"/>
          </a:p>
          <a:p>
            <a:r>
              <a:rPr lang="en-US" altLang="ko-KR" b="1" dirty="0"/>
              <a:t>  2) </a:t>
            </a:r>
            <a:r>
              <a:rPr lang="ko-KR" altLang="en-US" b="1" dirty="0"/>
              <a:t>타이머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예상 </a:t>
            </a:r>
            <a:r>
              <a:rPr lang="ko-KR" altLang="en-US" dirty="0" err="1"/>
              <a:t>출력단</a:t>
            </a:r>
            <a:endParaRPr lang="en-US" altLang="ko-KR" dirty="0"/>
          </a:p>
          <a:p>
            <a:r>
              <a:rPr lang="en-US" altLang="ko-KR" b="1" dirty="0"/>
              <a:t>  1) LED D12/D13</a:t>
            </a:r>
          </a:p>
          <a:p>
            <a:r>
              <a:rPr lang="en-US" altLang="ko-KR" b="1" dirty="0"/>
              <a:t>  2) RGB LED</a:t>
            </a:r>
          </a:p>
          <a:p>
            <a:r>
              <a:rPr lang="en-US" altLang="ko-KR" b="1" dirty="0"/>
              <a:t>  3) Buzzer</a:t>
            </a:r>
          </a:p>
        </p:txBody>
      </p:sp>
    </p:spTree>
    <p:extLst>
      <p:ext uri="{BB962C8B-B14F-4D97-AF65-F5344CB8AC3E}">
        <p14:creationId xmlns:p14="http://schemas.microsoft.com/office/powerpoint/2010/main" val="30529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임베디드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 고장진단 프로그램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260" y="846150"/>
            <a:ext cx="119136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개발 일정 및 개발 환경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1. </a:t>
            </a:r>
            <a:r>
              <a:rPr lang="ko-KR" altLang="en-US" dirty="0"/>
              <a:t>개발 담당 및 일정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</a:t>
            </a:r>
            <a:br>
              <a:rPr lang="en-US" altLang="ko-KR" dirty="0"/>
            </a:br>
            <a:r>
              <a:rPr lang="en-US" altLang="ko-KR" dirty="0"/>
              <a:t>   2. </a:t>
            </a:r>
            <a:r>
              <a:rPr lang="ko-KR" altLang="en-US" dirty="0"/>
              <a:t>개발 환경</a:t>
            </a:r>
            <a:br>
              <a:rPr lang="en-US" altLang="ko-KR" dirty="0"/>
            </a:br>
            <a:r>
              <a:rPr lang="en-US" altLang="ko-KR" dirty="0"/>
              <a:t>      - </a:t>
            </a:r>
            <a:r>
              <a:rPr lang="ko-KR" altLang="en-US" dirty="0"/>
              <a:t>개발 언어</a:t>
            </a:r>
            <a:r>
              <a:rPr lang="en-US" altLang="ko-KR" dirty="0"/>
              <a:t>: C</a:t>
            </a:r>
          </a:p>
          <a:p>
            <a:r>
              <a:rPr lang="en-US" altLang="ko-KR" dirty="0"/>
              <a:t>      - IDE: AURIX Development Studio</a:t>
            </a:r>
          </a:p>
          <a:p>
            <a:r>
              <a:rPr lang="en-US" altLang="ko-KR" dirty="0"/>
              <a:t>      - MCU: TC275</a:t>
            </a:r>
            <a:br>
              <a:rPr lang="en-US" altLang="ko-KR" dirty="0"/>
            </a:br>
            <a:r>
              <a:rPr lang="en-US" altLang="ko-KR" dirty="0"/>
              <a:t>      - Board: </a:t>
            </a:r>
            <a:r>
              <a:rPr lang="en-US" altLang="ko-KR" dirty="0" err="1"/>
              <a:t>Hitex</a:t>
            </a:r>
            <a:r>
              <a:rPr lang="en-US" altLang="ko-KR" dirty="0"/>
              <a:t> </a:t>
            </a:r>
            <a:r>
              <a:rPr lang="en-US" altLang="ko-KR" dirty="0" err="1"/>
              <a:t>ShieldBuddy</a:t>
            </a:r>
            <a:r>
              <a:rPr lang="en-US" altLang="ko-KR" dirty="0"/>
              <a:t> TC275, Easy Module Shield V1 (w/ Switch, LED, RGB_LED, Buzzer, Potentiometer)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33332" y="1809750"/>
          <a:ext cx="11236320" cy="2850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540">
                  <a:extLst>
                    <a:ext uri="{9D8B030D-6E8A-4147-A177-3AD203B41FA5}">
                      <a16:colId xmlns:a16="http://schemas.microsoft.com/office/drawing/2014/main" val="856224447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892361805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834631009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617549582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1088521468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651615895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123341750"/>
                    </a:ext>
                  </a:extLst>
                </a:gridCol>
                <a:gridCol w="1404540">
                  <a:extLst>
                    <a:ext uri="{9D8B030D-6E8A-4147-A177-3AD203B41FA5}">
                      <a16:colId xmlns:a16="http://schemas.microsoft.com/office/drawing/2014/main" val="2598590704"/>
                    </a:ext>
                  </a:extLst>
                </a:gridCol>
              </a:tblGrid>
              <a:tr h="2601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9/26 </a:t>
                      </a:r>
                      <a:r>
                        <a:rPr lang="ko-KR" altLang="en-US" sz="1100" dirty="0"/>
                        <a:t>오후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9/27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오전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9/27</a:t>
                      </a:r>
                      <a:r>
                        <a:rPr lang="ko-KR" altLang="en-US" sz="1100" dirty="0"/>
                        <a:t>오후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10/4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오전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10/4 </a:t>
                      </a:r>
                      <a:r>
                        <a:rPr lang="ko-KR" altLang="en-US" sz="1100" dirty="0"/>
                        <a:t>오후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10/5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오전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0961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Motor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정원진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461346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73926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Potentiometer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황호성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51386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76873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LED (RGB_BR)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김우철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61446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533016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Buzzer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김수환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006881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보수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119265"/>
                  </a:ext>
                </a:extLst>
              </a:tr>
              <a:tr h="2378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문서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최학희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571"/>
                  </a:ext>
                </a:extLst>
              </a:tr>
              <a:tr h="2378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계획서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53379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241616" y="4438649"/>
            <a:ext cx="2759133" cy="1739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개발 계획서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28356" y="2106930"/>
            <a:ext cx="3555423" cy="171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7516437" y="2373630"/>
            <a:ext cx="2694364" cy="171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828356" y="2633305"/>
            <a:ext cx="3555423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7516437" y="2900005"/>
            <a:ext cx="2694364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8" name="직사각형 17"/>
          <p:cNvSpPr/>
          <p:nvPr/>
        </p:nvSpPr>
        <p:spPr>
          <a:xfrm>
            <a:off x="3828356" y="3150275"/>
            <a:ext cx="3555423" cy="17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>
            <a:off x="7516437" y="3416975"/>
            <a:ext cx="2694364" cy="171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3828356" y="3663612"/>
            <a:ext cx="3555423" cy="171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7516437" y="3930312"/>
            <a:ext cx="2694364" cy="171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9505950" y="4441181"/>
            <a:ext cx="2125602" cy="1714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결과 보고서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080067" y="4193531"/>
            <a:ext cx="4149784" cy="1714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4395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임베디드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 고장진단 프로그램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260" y="846150"/>
            <a:ext cx="11690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HW </a:t>
            </a:r>
            <a:r>
              <a:rPr lang="ko-KR" altLang="en-US" dirty="0"/>
              <a:t>연결 구조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   1. </a:t>
            </a:r>
            <a:r>
              <a:rPr lang="ko-KR" altLang="en-US" dirty="0"/>
              <a:t>연결 구조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6303"/>
              </p:ext>
            </p:extLst>
          </p:nvPr>
        </p:nvGraphicFramePr>
        <p:xfrm>
          <a:off x="468095" y="2784413"/>
          <a:ext cx="11166793" cy="2460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233">
                  <a:extLst>
                    <a:ext uri="{9D8B030D-6E8A-4147-A177-3AD203B41FA5}">
                      <a16:colId xmlns:a16="http://schemas.microsoft.com/office/drawing/2014/main" val="2940201472"/>
                    </a:ext>
                  </a:extLst>
                </a:gridCol>
                <a:gridCol w="716183">
                  <a:extLst>
                    <a:ext uri="{9D8B030D-6E8A-4147-A177-3AD203B41FA5}">
                      <a16:colId xmlns:a16="http://schemas.microsoft.com/office/drawing/2014/main" val="2089100832"/>
                    </a:ext>
                  </a:extLst>
                </a:gridCol>
                <a:gridCol w="2670769">
                  <a:extLst>
                    <a:ext uri="{9D8B030D-6E8A-4147-A177-3AD203B41FA5}">
                      <a16:colId xmlns:a16="http://schemas.microsoft.com/office/drawing/2014/main" val="2595190269"/>
                    </a:ext>
                  </a:extLst>
                </a:gridCol>
                <a:gridCol w="3133304">
                  <a:extLst>
                    <a:ext uri="{9D8B030D-6E8A-4147-A177-3AD203B41FA5}">
                      <a16:colId xmlns:a16="http://schemas.microsoft.com/office/drawing/2014/main" val="416471250"/>
                    </a:ext>
                  </a:extLst>
                </a:gridCol>
                <a:gridCol w="3133304">
                  <a:extLst>
                    <a:ext uri="{9D8B030D-6E8A-4147-A177-3AD203B41FA5}">
                      <a16:colId xmlns:a16="http://schemas.microsoft.com/office/drawing/2014/main" val="95435363"/>
                    </a:ext>
                  </a:extLst>
                </a:gridCol>
              </a:tblGrid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Easy</a:t>
                      </a:r>
                      <a:r>
                        <a:rPr lang="en-US" altLang="ko-KR" sz="1200" baseline="0" dirty="0"/>
                        <a:t> Module Shield V1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TC275 PIN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 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2936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SW1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P02_0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3837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SW2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P02_1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23668"/>
                  </a:ext>
                </a:extLst>
              </a:tr>
              <a:tr h="3075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RGB_LED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P02_7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GPIO, Timer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47738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Green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P10_5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GPIO, Timer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9911"/>
                  </a:ext>
                </a:extLst>
              </a:tr>
              <a:tr h="3075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P10_3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GPIO, Timer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828627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Buzzer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P02_3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PWM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47637"/>
                  </a:ext>
                </a:extLst>
              </a:tr>
              <a:tr h="30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Potentiometer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SAR4_7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7727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76" y="1041429"/>
            <a:ext cx="2504933" cy="14892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03" y="912714"/>
            <a:ext cx="2809931" cy="16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5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06260" y="695325"/>
            <a:ext cx="9032990" cy="95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9505950" y="695325"/>
            <a:ext cx="23907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05950" y="325993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260" y="66675"/>
            <a:ext cx="740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임베디드 기반 </a:t>
            </a:r>
            <a:r>
              <a:rPr lang="en-US" altLang="ko-KR" dirty="0"/>
              <a:t>SW </a:t>
            </a:r>
            <a:r>
              <a:rPr lang="ko-KR" altLang="en-US" dirty="0"/>
              <a:t>개발 프로젝트</a:t>
            </a:r>
            <a:br>
              <a:rPr lang="en-US" altLang="ko-KR" dirty="0"/>
            </a:br>
            <a:r>
              <a:rPr lang="en-US" altLang="ko-KR" dirty="0"/>
              <a:t>- AURIX TC275 </a:t>
            </a:r>
            <a:r>
              <a:rPr lang="ko-KR" altLang="en-US" dirty="0"/>
              <a:t>보드 고장진단 프로그램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6202" y="1490551"/>
            <a:ext cx="10899596" cy="5143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32742" y="2092348"/>
            <a:ext cx="2938442" cy="3955493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842305" y="2092348"/>
            <a:ext cx="3439376" cy="3955493"/>
          </a:xfrm>
          <a:prstGeom prst="rect">
            <a:avLst/>
          </a:prstGeom>
          <a:ln w="19050">
            <a:solidFill>
              <a:srgbClr val="5044E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6260" y="846150"/>
            <a:ext cx="80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시스템 아키텍처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889526" y="3411229"/>
            <a:ext cx="2024081" cy="516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LED1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D3EB49-3CBA-F3C2-B4C7-17D2BADDDD7F}"/>
              </a:ext>
            </a:extLst>
          </p:cNvPr>
          <p:cNvSpPr/>
          <p:nvPr/>
        </p:nvSpPr>
        <p:spPr>
          <a:xfrm>
            <a:off x="8880683" y="4206383"/>
            <a:ext cx="2024081" cy="516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RGB_LED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951472-9FFF-9858-5898-E286599333A0}"/>
              </a:ext>
            </a:extLst>
          </p:cNvPr>
          <p:cNvSpPr/>
          <p:nvPr/>
        </p:nvSpPr>
        <p:spPr>
          <a:xfrm>
            <a:off x="8885096" y="5046352"/>
            <a:ext cx="2024081" cy="516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Buzzer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BFA7C06-9F56-240C-9BEF-705B265435BF}"/>
              </a:ext>
            </a:extLst>
          </p:cNvPr>
          <p:cNvSpPr/>
          <p:nvPr/>
        </p:nvSpPr>
        <p:spPr>
          <a:xfrm>
            <a:off x="8880682" y="2587347"/>
            <a:ext cx="2024081" cy="516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5C961EC-8E24-3C2E-56B2-630D4B12F3F6}"/>
              </a:ext>
            </a:extLst>
          </p:cNvPr>
          <p:cNvSpPr/>
          <p:nvPr/>
        </p:nvSpPr>
        <p:spPr>
          <a:xfrm>
            <a:off x="1450501" y="2585846"/>
            <a:ext cx="2024081" cy="516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18F087-B693-D838-8F69-224C9E615526}"/>
              </a:ext>
            </a:extLst>
          </p:cNvPr>
          <p:cNvSpPr/>
          <p:nvPr/>
        </p:nvSpPr>
        <p:spPr>
          <a:xfrm>
            <a:off x="1441658" y="3408716"/>
            <a:ext cx="2024081" cy="516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Potentiometer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560FEF-C395-266B-8093-1415A8CC5CCE}"/>
              </a:ext>
            </a:extLst>
          </p:cNvPr>
          <p:cNvSpPr/>
          <p:nvPr/>
        </p:nvSpPr>
        <p:spPr>
          <a:xfrm>
            <a:off x="1446071" y="4204757"/>
            <a:ext cx="2024081" cy="516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775A02-BEBE-8CBC-047A-A3FA40D21066}"/>
              </a:ext>
            </a:extLst>
          </p:cNvPr>
          <p:cNvSpPr/>
          <p:nvPr/>
        </p:nvSpPr>
        <p:spPr>
          <a:xfrm>
            <a:off x="1450501" y="5047029"/>
            <a:ext cx="2024081" cy="516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Switch2</a:t>
            </a:r>
            <a:endParaRPr lang="ko-KR" altLang="en-US" dirty="0"/>
          </a:p>
        </p:txBody>
      </p:sp>
      <p:cxnSp>
        <p:nvCxnSpPr>
          <p:cNvPr id="58" name="꺾인 연결선 48">
            <a:extLst>
              <a:ext uri="{FF2B5EF4-FFF2-40B4-BE49-F238E27FC236}">
                <a16:creationId xmlns:a16="http://schemas.microsoft.com/office/drawing/2014/main" id="{DF9C7108-D488-CC7E-E492-2302CBCAB095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3474582" y="2712440"/>
            <a:ext cx="5406100" cy="1318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40A9A04-E68C-FFD0-6B6F-DA334B38478A}"/>
              </a:ext>
            </a:extLst>
          </p:cNvPr>
          <p:cNvSpPr txBox="1"/>
          <p:nvPr/>
        </p:nvSpPr>
        <p:spPr>
          <a:xfrm>
            <a:off x="4004219" y="26145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Digital Input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C05871-9947-EA3D-52A2-3F4C3EE248B7}"/>
              </a:ext>
            </a:extLst>
          </p:cNvPr>
          <p:cNvSpPr txBox="1"/>
          <p:nvPr/>
        </p:nvSpPr>
        <p:spPr>
          <a:xfrm>
            <a:off x="7084701" y="2482172"/>
            <a:ext cx="80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LED OFF</a:t>
            </a:r>
          </a:p>
        </p:txBody>
      </p:sp>
      <p:cxnSp>
        <p:nvCxnSpPr>
          <p:cNvPr id="64" name="꺾인 연결선 48">
            <a:extLst>
              <a:ext uri="{FF2B5EF4-FFF2-40B4-BE49-F238E27FC236}">
                <a16:creationId xmlns:a16="http://schemas.microsoft.com/office/drawing/2014/main" id="{255E23D1-6195-B446-5F75-14FAE126053A}"/>
              </a:ext>
            </a:extLst>
          </p:cNvPr>
          <p:cNvCxnSpPr>
            <a:cxnSpLocks/>
            <a:stCxn id="57" idx="3"/>
            <a:endCxn id="38" idx="1"/>
          </p:cNvCxnSpPr>
          <p:nvPr/>
        </p:nvCxnSpPr>
        <p:spPr>
          <a:xfrm flipV="1">
            <a:off x="3474582" y="5304795"/>
            <a:ext cx="5410514" cy="6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A643F83-4AF0-8F28-183E-7EFB3078524E}"/>
              </a:ext>
            </a:extLst>
          </p:cNvPr>
          <p:cNvSpPr txBox="1"/>
          <p:nvPr/>
        </p:nvSpPr>
        <p:spPr>
          <a:xfrm>
            <a:off x="6951154" y="5078671"/>
            <a:ext cx="939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Buzzer On</a:t>
            </a:r>
          </a:p>
        </p:txBody>
      </p:sp>
      <p:cxnSp>
        <p:nvCxnSpPr>
          <p:cNvPr id="69" name="꺾인 연결선 48">
            <a:extLst>
              <a:ext uri="{FF2B5EF4-FFF2-40B4-BE49-F238E27FC236}">
                <a16:creationId xmlns:a16="http://schemas.microsoft.com/office/drawing/2014/main" id="{8C92814C-6CB1-0151-19AA-4042F151C1E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465739" y="2988665"/>
            <a:ext cx="5414943" cy="678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3C1C300-59B2-D070-6A0A-472F7325CD3C}"/>
              </a:ext>
            </a:extLst>
          </p:cNvPr>
          <p:cNvSpPr txBox="1"/>
          <p:nvPr/>
        </p:nvSpPr>
        <p:spPr>
          <a:xfrm>
            <a:off x="6630179" y="3429000"/>
            <a:ext cx="1322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LED On(Dimming)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3905DF-1949-3F81-FCE6-FB4A59156D7A}"/>
              </a:ext>
            </a:extLst>
          </p:cNvPr>
          <p:cNvSpPr txBox="1"/>
          <p:nvPr/>
        </p:nvSpPr>
        <p:spPr>
          <a:xfrm>
            <a:off x="4004219" y="4272689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Timer Count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9F2486-217E-807B-A5A5-B1C73C30B060}"/>
              </a:ext>
            </a:extLst>
          </p:cNvPr>
          <p:cNvSpPr txBox="1"/>
          <p:nvPr/>
        </p:nvSpPr>
        <p:spPr>
          <a:xfrm>
            <a:off x="4011270" y="342326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Analog Input</a:t>
            </a:r>
          </a:p>
        </p:txBody>
      </p:sp>
      <p:cxnSp>
        <p:nvCxnSpPr>
          <p:cNvPr id="78" name="꺾인 연결선 48">
            <a:extLst>
              <a:ext uri="{FF2B5EF4-FFF2-40B4-BE49-F238E27FC236}">
                <a16:creationId xmlns:a16="http://schemas.microsoft.com/office/drawing/2014/main" id="{4B2A8B43-DA6B-2C6B-C08B-4091135D90AA}"/>
              </a:ext>
            </a:extLst>
          </p:cNvPr>
          <p:cNvCxnSpPr>
            <a:cxnSpLocks/>
            <a:stCxn id="56" idx="3"/>
            <a:endCxn id="37" idx="1"/>
          </p:cNvCxnSpPr>
          <p:nvPr/>
        </p:nvCxnSpPr>
        <p:spPr>
          <a:xfrm>
            <a:off x="3470152" y="4463200"/>
            <a:ext cx="5410531" cy="16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866034-D1F3-F3C1-22BE-804C9344CB00}"/>
              </a:ext>
            </a:extLst>
          </p:cNvPr>
          <p:cNvSpPr txBox="1"/>
          <p:nvPr/>
        </p:nvSpPr>
        <p:spPr>
          <a:xfrm>
            <a:off x="3999279" y="5068931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Digital Input</a:t>
            </a:r>
          </a:p>
        </p:txBody>
      </p:sp>
      <p:cxnSp>
        <p:nvCxnSpPr>
          <p:cNvPr id="90" name="꺾인 연결선 48">
            <a:extLst>
              <a:ext uri="{FF2B5EF4-FFF2-40B4-BE49-F238E27FC236}">
                <a16:creationId xmlns:a16="http://schemas.microsoft.com/office/drawing/2014/main" id="{74E41918-01BC-3B8B-648B-6AAEF9120D12}"/>
              </a:ext>
            </a:extLst>
          </p:cNvPr>
          <p:cNvCxnSpPr>
            <a:cxnSpLocks/>
            <a:stCxn id="55" idx="3"/>
            <a:endCxn id="28" idx="1"/>
          </p:cNvCxnSpPr>
          <p:nvPr/>
        </p:nvCxnSpPr>
        <p:spPr>
          <a:xfrm>
            <a:off x="3465739" y="3667159"/>
            <a:ext cx="5423787" cy="2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8E2BF97-CAFA-1FA3-2186-A9CB44490527}"/>
              </a:ext>
            </a:extLst>
          </p:cNvPr>
          <p:cNvSpPr txBox="1"/>
          <p:nvPr/>
        </p:nvSpPr>
        <p:spPr>
          <a:xfrm>
            <a:off x="6630179" y="2788413"/>
            <a:ext cx="1322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LED On(Dimming)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F60DBD-BB78-6A96-C35D-E10D6AA66464}"/>
              </a:ext>
            </a:extLst>
          </p:cNvPr>
          <p:cNvSpPr txBox="1"/>
          <p:nvPr/>
        </p:nvSpPr>
        <p:spPr>
          <a:xfrm>
            <a:off x="6824296" y="4230085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LED On/Off</a:t>
            </a:r>
          </a:p>
        </p:txBody>
      </p:sp>
    </p:spTree>
    <p:extLst>
      <p:ext uri="{BB962C8B-B14F-4D97-AF65-F5344CB8AC3E}">
        <p14:creationId xmlns:p14="http://schemas.microsoft.com/office/powerpoint/2010/main" val="273599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10954</TotalTime>
  <Words>396</Words>
  <Application>Microsoft Office PowerPoint</Application>
  <PresentationFormat>와이드스크린</PresentationFormat>
  <Paragraphs>112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66</cp:revision>
  <dcterms:created xsi:type="dcterms:W3CDTF">2023-03-23T00:54:12Z</dcterms:created>
  <dcterms:modified xsi:type="dcterms:W3CDTF">2023-10-04T01:20:41Z</dcterms:modified>
</cp:coreProperties>
</file>