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Architects Daughter"/>
      <p:regular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Tahoma"/>
      <p:regular r:id="rId40"/>
      <p:bold r:id="rId41"/>
    </p:embeddedFont>
    <p:embeddedFont>
      <p:font typeface="Montserrat Light"/>
      <p:regular r:id="rId42"/>
      <p:bold r:id="rId43"/>
      <p:italic r:id="rId44"/>
      <p:boldItalic r:id="rId45"/>
    </p:embeddedFont>
    <p:embeddedFont>
      <p:font typeface="Century Schoolbook"/>
      <p:regular r:id="rId46"/>
      <p:bold r:id="rId47"/>
      <p:italic r:id="rId48"/>
      <p:boldItalic r:id="rId49"/>
    </p:embeddedFont>
    <p:embeddedFont>
      <p:font typeface="Montserrat ExtraBold"/>
      <p:bold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2" roundtripDataSignature="AMtx7mjN5HVi6KpyAVohtNW4tO4u6soF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86A83A-C215-4F5E-8218-6C5CB9F07C3D}">
  <a:tblStyle styleId="{6086A83A-C215-4F5E-8218-6C5CB9F07C3D}" styleName="Table_0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EDE7"/>
          </a:solidFill>
        </a:fill>
      </a:tcStyle>
    </a:wholeTbl>
    <a:band1H>
      <a:tcTxStyle b="off" i="off"/>
      <a:tcStyle>
        <a:fill>
          <a:solidFill>
            <a:srgbClr val="FFD8CC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FD8CC"/>
          </a:solidFill>
        </a:fill>
      </a:tcStyle>
    </a:band1V>
    <a:band2V>
      <a:tcTxStyle b="off" i="off"/>
    </a:band2V>
    <a:la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regular.fntdata"/><Relationship Id="rId42" Type="http://schemas.openxmlformats.org/officeDocument/2006/relationships/font" Target="fonts/MontserratLight-regular.fntdata"/><Relationship Id="rId41" Type="http://schemas.openxmlformats.org/officeDocument/2006/relationships/font" Target="fonts/Tahoma-bold.fntdata"/><Relationship Id="rId44" Type="http://schemas.openxmlformats.org/officeDocument/2006/relationships/font" Target="fonts/MontserratLight-italic.fntdata"/><Relationship Id="rId43" Type="http://schemas.openxmlformats.org/officeDocument/2006/relationships/font" Target="fonts/MontserratLight-bold.fntdata"/><Relationship Id="rId46" Type="http://schemas.openxmlformats.org/officeDocument/2006/relationships/font" Target="fonts/CenturySchoolbook-regular.fntdata"/><Relationship Id="rId45" Type="http://schemas.openxmlformats.org/officeDocument/2006/relationships/font" Target="fonts/Montserrat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CenturySchoolbook-italic.fntdata"/><Relationship Id="rId47" Type="http://schemas.openxmlformats.org/officeDocument/2006/relationships/font" Target="fonts/CenturySchoolbook-bold.fntdata"/><Relationship Id="rId49" Type="http://schemas.openxmlformats.org/officeDocument/2006/relationships/font" Target="fonts/CenturySchoolbook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ArchitectsDaughter-regular.fntdata"/><Relationship Id="rId34" Type="http://schemas.openxmlformats.org/officeDocument/2006/relationships/slide" Target="slides/slide28.xml"/><Relationship Id="rId37" Type="http://schemas.openxmlformats.org/officeDocument/2006/relationships/font" Target="fonts/Montserrat-bold.fntdata"/><Relationship Id="rId36" Type="http://schemas.openxmlformats.org/officeDocument/2006/relationships/font" Target="fonts/Montserrat-regular.fntdata"/><Relationship Id="rId39" Type="http://schemas.openxmlformats.org/officeDocument/2006/relationships/font" Target="fonts/Montserrat-boldItalic.fntdata"/><Relationship Id="rId38" Type="http://schemas.openxmlformats.org/officeDocument/2006/relationships/font" Target="fonts/Montserrat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ExtraBold-boldItalic.fntdata"/><Relationship Id="rId50" Type="http://schemas.openxmlformats.org/officeDocument/2006/relationships/font" Target="fonts/MontserratExtraBold-bold.fntdata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9" name="Google Shape;70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8" name="Google Shape;81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6" name="Google Shape;82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4" name="Google Shape;83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2" name="Google Shape;84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1f2d34dc18b_0_18:notes"/>
          <p:cNvSpPr/>
          <p:nvPr>
            <p:ph idx="2" type="sldImg"/>
          </p:nvPr>
        </p:nvSpPr>
        <p:spPr>
          <a:xfrm>
            <a:off x="1152525" y="692150"/>
            <a:ext cx="4553100" cy="341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9" name="Google Shape;879;g1f2d34dc18b_0_18:notes"/>
          <p:cNvSpPr txBox="1"/>
          <p:nvPr>
            <p:ph idx="1" type="body"/>
          </p:nvPr>
        </p:nvSpPr>
        <p:spPr>
          <a:xfrm>
            <a:off x="912813" y="4341813"/>
            <a:ext cx="5032500" cy="4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3650" spcFirstLastPara="1" rIns="93650" wrap="square" tIns="46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f2d34dc18b_0_5:notes"/>
          <p:cNvSpPr/>
          <p:nvPr>
            <p:ph idx="2" type="sldImg"/>
          </p:nvPr>
        </p:nvSpPr>
        <p:spPr>
          <a:xfrm>
            <a:off x="1152525" y="692150"/>
            <a:ext cx="4553100" cy="341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7" name="Google Shape;887;g1f2d34dc18b_0_5:notes"/>
          <p:cNvSpPr txBox="1"/>
          <p:nvPr>
            <p:ph idx="1" type="body"/>
          </p:nvPr>
        </p:nvSpPr>
        <p:spPr>
          <a:xfrm>
            <a:off x="912813" y="4341813"/>
            <a:ext cx="5032500" cy="4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3650" spcFirstLastPara="1" rIns="93650" wrap="square" tIns="46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f2d34dc18b_0_30:notes"/>
          <p:cNvSpPr/>
          <p:nvPr>
            <p:ph idx="2" type="sldImg"/>
          </p:nvPr>
        </p:nvSpPr>
        <p:spPr>
          <a:xfrm>
            <a:off x="1152525" y="692150"/>
            <a:ext cx="4553100" cy="341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3" name="Google Shape;893;g1f2d34dc18b_0_30:notes"/>
          <p:cNvSpPr txBox="1"/>
          <p:nvPr>
            <p:ph idx="1" type="body"/>
          </p:nvPr>
        </p:nvSpPr>
        <p:spPr>
          <a:xfrm>
            <a:off x="912813" y="4341813"/>
            <a:ext cx="5032500" cy="4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3650" spcFirstLastPara="1" rIns="93650" wrap="square" tIns="46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f2d34dc18b_0_40:notes"/>
          <p:cNvSpPr/>
          <p:nvPr>
            <p:ph idx="2" type="sldImg"/>
          </p:nvPr>
        </p:nvSpPr>
        <p:spPr>
          <a:xfrm>
            <a:off x="1152525" y="692150"/>
            <a:ext cx="4553100" cy="341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3" name="Google Shape;903;g1f2d34dc18b_0_40:notes"/>
          <p:cNvSpPr txBox="1"/>
          <p:nvPr>
            <p:ph idx="1" type="body"/>
          </p:nvPr>
        </p:nvSpPr>
        <p:spPr>
          <a:xfrm>
            <a:off x="912813" y="4341813"/>
            <a:ext cx="5032500" cy="4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3650" spcFirstLastPara="1" rIns="93650" wrap="square" tIns="46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f2e8b50611_0_0:notes"/>
          <p:cNvSpPr/>
          <p:nvPr>
            <p:ph idx="2" type="sldImg"/>
          </p:nvPr>
        </p:nvSpPr>
        <p:spPr>
          <a:xfrm>
            <a:off x="1152525" y="692150"/>
            <a:ext cx="4553100" cy="341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9" name="Google Shape;909;g1f2e8b50611_0_0:notes"/>
          <p:cNvSpPr txBox="1"/>
          <p:nvPr>
            <p:ph idx="1" type="body"/>
          </p:nvPr>
        </p:nvSpPr>
        <p:spPr>
          <a:xfrm>
            <a:off x="912813" y="4341813"/>
            <a:ext cx="5032500" cy="4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3650" spcFirstLastPara="1" rIns="93650" wrap="square" tIns="46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7" name="Google Shape;91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5" name="Google Shape;71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4" name="Google Shape;92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2" name="Google Shape;95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9" name="Google Shape;95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5" name="Google Shape;98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2" name="Google Shape;99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4" name="Google Shape;101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1" name="Google Shape;102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8" name="Google Shape;102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5" name="Google Shape;103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1" name="Google Shape;72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4" name="Google Shape;74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:notes"/>
          <p:cNvSpPr/>
          <p:nvPr>
            <p:ph idx="2" type="sldImg"/>
          </p:nvPr>
        </p:nvSpPr>
        <p:spPr>
          <a:xfrm>
            <a:off x="1152525" y="692150"/>
            <a:ext cx="4552950" cy="3414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0" name="Google Shape;760;p5:notes"/>
          <p:cNvSpPr txBox="1"/>
          <p:nvPr>
            <p:ph idx="1" type="body"/>
          </p:nvPr>
        </p:nvSpPr>
        <p:spPr>
          <a:xfrm>
            <a:off x="912813" y="4341813"/>
            <a:ext cx="5032375" cy="411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3650" spcFirstLastPara="1" rIns="93650" wrap="square" tIns="46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:notes"/>
          <p:cNvSpPr/>
          <p:nvPr>
            <p:ph idx="2" type="sldImg"/>
          </p:nvPr>
        </p:nvSpPr>
        <p:spPr>
          <a:xfrm>
            <a:off x="1152525" y="692150"/>
            <a:ext cx="4552950" cy="3414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6" name="Google Shape;766;p6:notes"/>
          <p:cNvSpPr txBox="1"/>
          <p:nvPr>
            <p:ph idx="1" type="body"/>
          </p:nvPr>
        </p:nvSpPr>
        <p:spPr>
          <a:xfrm>
            <a:off x="912813" y="4341813"/>
            <a:ext cx="5032375" cy="411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3650" spcFirstLastPara="1" rIns="93650" wrap="square" tIns="46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7:notes"/>
          <p:cNvSpPr/>
          <p:nvPr>
            <p:ph idx="2" type="sldImg"/>
          </p:nvPr>
        </p:nvSpPr>
        <p:spPr>
          <a:xfrm>
            <a:off x="1152525" y="692150"/>
            <a:ext cx="4552950" cy="3414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3" name="Google Shape;773;p7:notes"/>
          <p:cNvSpPr txBox="1"/>
          <p:nvPr>
            <p:ph idx="1" type="body"/>
          </p:nvPr>
        </p:nvSpPr>
        <p:spPr>
          <a:xfrm>
            <a:off x="912813" y="4341813"/>
            <a:ext cx="5032375" cy="411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3650" spcFirstLastPara="1" rIns="93650" wrap="square" tIns="46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8:notes"/>
          <p:cNvSpPr/>
          <p:nvPr>
            <p:ph idx="2" type="sldImg"/>
          </p:nvPr>
        </p:nvSpPr>
        <p:spPr>
          <a:xfrm>
            <a:off x="1152525" y="692150"/>
            <a:ext cx="4552950" cy="3414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0" name="Google Shape;780;p8:notes"/>
          <p:cNvSpPr txBox="1"/>
          <p:nvPr>
            <p:ph idx="1" type="body"/>
          </p:nvPr>
        </p:nvSpPr>
        <p:spPr>
          <a:xfrm>
            <a:off x="912813" y="4341813"/>
            <a:ext cx="5032375" cy="411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3650" spcFirstLastPara="1" rIns="93650" wrap="square" tIns="46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9:notes"/>
          <p:cNvSpPr/>
          <p:nvPr>
            <p:ph idx="2" type="sldImg"/>
          </p:nvPr>
        </p:nvSpPr>
        <p:spPr>
          <a:xfrm>
            <a:off x="1152525" y="692150"/>
            <a:ext cx="4552950" cy="3414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7" name="Google Shape;807;p9:notes"/>
          <p:cNvSpPr txBox="1"/>
          <p:nvPr>
            <p:ph idx="1" type="body"/>
          </p:nvPr>
        </p:nvSpPr>
        <p:spPr>
          <a:xfrm>
            <a:off x="912813" y="4341813"/>
            <a:ext cx="5032375" cy="411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3650" spcFirstLastPara="1" rIns="93650" wrap="square" tIns="46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64646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5"/>
          <p:cNvGrpSpPr/>
          <p:nvPr/>
        </p:nvGrpSpPr>
        <p:grpSpPr>
          <a:xfrm>
            <a:off x="-6" y="-15"/>
            <a:ext cx="2429759" cy="2145665"/>
            <a:chOff x="608719" y="-11"/>
            <a:chExt cx="2429759" cy="1609289"/>
          </a:xfrm>
        </p:grpSpPr>
        <p:sp>
          <p:nvSpPr>
            <p:cNvPr id="15" name="Google Shape;15;p25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5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5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5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5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5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5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5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5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5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5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5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25"/>
          <p:cNvSpPr txBox="1"/>
          <p:nvPr>
            <p:ph type="ctrTitle"/>
          </p:nvPr>
        </p:nvSpPr>
        <p:spPr>
          <a:xfrm>
            <a:off x="685800" y="2655767"/>
            <a:ext cx="52650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28" name="Google Shape;28;p25"/>
          <p:cNvGrpSpPr/>
          <p:nvPr/>
        </p:nvGrpSpPr>
        <p:grpSpPr>
          <a:xfrm>
            <a:off x="4894945" y="-15"/>
            <a:ext cx="4252453" cy="6862248"/>
            <a:chOff x="4894945" y="-11"/>
            <a:chExt cx="4252453" cy="5146815"/>
          </a:xfrm>
        </p:grpSpPr>
        <p:sp>
          <p:nvSpPr>
            <p:cNvPr id="29" name="Google Shape;29;p25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5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5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5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5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5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5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5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5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5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5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5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5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5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5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5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5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5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5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5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5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5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5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5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5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5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5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5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5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5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5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5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5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5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5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5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5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5"/>
            <p:cNvSpPr/>
            <p:nvPr/>
          </p:nvSpPr>
          <p:spPr>
            <a:xfrm>
              <a:off x="6109812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5"/>
            <p:cNvSpPr/>
            <p:nvPr/>
          </p:nvSpPr>
          <p:spPr>
            <a:xfrm>
              <a:off x="6109812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5"/>
            <p:cNvSpPr/>
            <p:nvPr/>
          </p:nvSpPr>
          <p:spPr>
            <a:xfrm>
              <a:off x="6717668" y="1286669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5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5"/>
            <p:cNvSpPr/>
            <p:nvPr/>
          </p:nvSpPr>
          <p:spPr>
            <a:xfrm>
              <a:off x="6717668" y="2573381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5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5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5"/>
            <p:cNvSpPr/>
            <p:nvPr/>
          </p:nvSpPr>
          <p:spPr>
            <a:xfrm>
              <a:off x="7325495" y="289595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5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5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5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5"/>
            <p:cNvSpPr/>
            <p:nvPr/>
          </p:nvSpPr>
          <p:spPr>
            <a:xfrm>
              <a:off x="6109812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5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5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5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5"/>
            <p:cNvSpPr/>
            <p:nvPr/>
          </p:nvSpPr>
          <p:spPr>
            <a:xfrm>
              <a:off x="6717668" y="22526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5"/>
            <p:cNvSpPr/>
            <p:nvPr/>
          </p:nvSpPr>
          <p:spPr>
            <a:xfrm>
              <a:off x="7325495" y="257338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25"/>
          <p:cNvGrpSpPr/>
          <p:nvPr/>
        </p:nvGrpSpPr>
        <p:grpSpPr>
          <a:xfrm flipH="1">
            <a:off x="-7" y="5146661"/>
            <a:ext cx="2429755" cy="1715572"/>
            <a:chOff x="6714243" y="3860093"/>
            <a:chExt cx="2429755" cy="1286711"/>
          </a:xfrm>
        </p:grpSpPr>
        <p:sp>
          <p:nvSpPr>
            <p:cNvPr id="84" name="Google Shape;84;p25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5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5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5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5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5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5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5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5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5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5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5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34"/>
          <p:cNvGrpSpPr/>
          <p:nvPr/>
        </p:nvGrpSpPr>
        <p:grpSpPr>
          <a:xfrm>
            <a:off x="4283712" y="5142251"/>
            <a:ext cx="4860277" cy="1715597"/>
            <a:chOff x="4283712" y="3856784"/>
            <a:chExt cx="4860277" cy="1286730"/>
          </a:xfrm>
        </p:grpSpPr>
        <p:sp>
          <p:nvSpPr>
            <p:cNvPr id="485" name="Google Shape;485;p34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4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4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4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4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4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4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4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4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4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4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4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4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4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4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4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4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4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4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4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4"/>
            <p:cNvSpPr/>
            <p:nvPr/>
          </p:nvSpPr>
          <p:spPr>
            <a:xfrm flipH="1" rot="10800000">
              <a:off x="6713429" y="418392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4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7" name="Google Shape;507;p34"/>
          <p:cNvSpPr txBox="1"/>
          <p:nvPr>
            <p:ph idx="1" type="body"/>
          </p:nvPr>
        </p:nvSpPr>
        <p:spPr>
          <a:xfrm>
            <a:off x="457200" y="5468667"/>
            <a:ext cx="3539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508" name="Google Shape;508;p34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509" name="Google Shape;509;p34"/>
          <p:cNvGrpSpPr/>
          <p:nvPr/>
        </p:nvGrpSpPr>
        <p:grpSpPr>
          <a:xfrm>
            <a:off x="892" y="-15"/>
            <a:ext cx="5467280" cy="1716767"/>
            <a:chOff x="892" y="-11"/>
            <a:chExt cx="5467280" cy="1287607"/>
          </a:xfrm>
        </p:grpSpPr>
        <p:sp>
          <p:nvSpPr>
            <p:cNvPr id="510" name="Google Shape;510;p34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3646269" y="852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4252459" y="32163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4860316" y="85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3038442" y="85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3646269" y="32163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4252459" y="85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4252459" y="64420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1822755" y="64332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4252495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3644639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303844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243059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3037603" y="3216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4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lateral pattern">
  <p:cSld name="BLANK_2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35"/>
          <p:cNvGrpSpPr/>
          <p:nvPr/>
        </p:nvGrpSpPr>
        <p:grpSpPr>
          <a:xfrm>
            <a:off x="6109812" y="-15"/>
            <a:ext cx="3037586" cy="6862248"/>
            <a:chOff x="6109812" y="-11"/>
            <a:chExt cx="3037586" cy="5146815"/>
          </a:xfrm>
        </p:grpSpPr>
        <p:sp>
          <p:nvSpPr>
            <p:cNvPr id="540" name="Google Shape;540;p35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5" name="Google Shape;575;p35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ottom pattern">
  <p:cSld name="BLANK_2_1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6"/>
          <p:cNvGrpSpPr/>
          <p:nvPr/>
        </p:nvGrpSpPr>
        <p:grpSpPr>
          <a:xfrm flipH="1" rot="10800000">
            <a:off x="900" y="5142411"/>
            <a:ext cx="9143992" cy="1715583"/>
            <a:chOff x="900" y="0"/>
            <a:chExt cx="9143992" cy="1286720"/>
          </a:xfrm>
        </p:grpSpPr>
        <p:sp>
          <p:nvSpPr>
            <p:cNvPr id="578" name="Google Shape;578;p36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6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900" y="643324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10793" y="322545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3658671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1828968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4266922" y="32164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900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10793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1219044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182896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2438861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900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10793" y="643324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3048778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3658671" y="321642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1219044" y="322545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4266922" y="86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900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610793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1219044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26695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3657035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3048784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2438861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3047936" y="3216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6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6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6" name="Google Shape;626;p36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>
  <p:cSld name="TITLE_2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37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629" name="Google Shape;629;p37"/>
            <p:cNvCxnSpPr/>
            <p:nvPr/>
          </p:nvCxnSpPr>
          <p:spPr>
            <a:xfrm flipH="1" rot="10800000">
              <a:off x="5130830" y="4175701"/>
              <a:ext cx="4022400" cy="26823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0" name="Google Shape;630;p37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1" name="Google Shape;631;p37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6637896" y="3920066"/>
              <a:ext cx="2509944" cy="2933700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7010429" y="-8467"/>
              <a:ext cx="2139950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2117">
                <a:alpha val="69411"/>
              </a:srgbClr>
            </a:solidFill>
            <a:ln>
              <a:noFill/>
            </a:ln>
          </p:spPr>
        </p:sp>
        <p:sp>
          <p:nvSpPr>
            <p:cNvPr id="635" name="Google Shape;635;p37"/>
            <p:cNvSpPr/>
            <p:nvPr/>
          </p:nvSpPr>
          <p:spPr>
            <a:xfrm>
              <a:off x="8295776" y="-8467"/>
              <a:ext cx="859028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EF8B67">
                <a:alpha val="6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8077231" y="-8468"/>
              <a:ext cx="1067005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8060297" y="4893733"/>
              <a:ext cx="1092200" cy="1960880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639" name="Google Shape;639;p37"/>
          <p:cNvSpPr txBox="1"/>
          <p:nvPr>
            <p:ph type="ctrTitle"/>
          </p:nvPr>
        </p:nvSpPr>
        <p:spPr>
          <a:xfrm>
            <a:off x="1130595" y="2404534"/>
            <a:ext cx="58266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40" name="Google Shape;640;p37"/>
          <p:cNvSpPr txBox="1"/>
          <p:nvPr>
            <p:ph idx="1" type="subTitle"/>
          </p:nvPr>
        </p:nvSpPr>
        <p:spPr>
          <a:xfrm>
            <a:off x="1130595" y="4050834"/>
            <a:ext cx="58266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1" name="Google Shape;641;p37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2" name="Google Shape;642;p37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3" name="Google Shape;643;p37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8"/>
          <p:cNvSpPr txBox="1"/>
          <p:nvPr>
            <p:ph type="title"/>
          </p:nvPr>
        </p:nvSpPr>
        <p:spPr>
          <a:xfrm>
            <a:off x="755576" y="188640"/>
            <a:ext cx="63477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46" name="Google Shape;646;p38"/>
          <p:cNvSpPr txBox="1"/>
          <p:nvPr>
            <p:ph idx="1" type="body"/>
          </p:nvPr>
        </p:nvSpPr>
        <p:spPr>
          <a:xfrm>
            <a:off x="609600" y="4470400"/>
            <a:ext cx="63477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7" name="Google Shape;647;p38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8" name="Google Shape;648;p38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9" name="Google Shape;649;p38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9"/>
          <p:cNvSpPr txBox="1"/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52" name="Google Shape;652;p39"/>
          <p:cNvSpPr txBox="1"/>
          <p:nvPr>
            <p:ph idx="1" type="body"/>
          </p:nvPr>
        </p:nvSpPr>
        <p:spPr>
          <a:xfrm>
            <a:off x="609600" y="2160589"/>
            <a:ext cx="30882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◂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◂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◂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◂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●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9pPr>
          </a:lstStyle>
          <a:p/>
        </p:txBody>
      </p:sp>
      <p:sp>
        <p:nvSpPr>
          <p:cNvPr id="653" name="Google Shape;653;p39"/>
          <p:cNvSpPr txBox="1"/>
          <p:nvPr>
            <p:ph idx="2" type="body"/>
          </p:nvPr>
        </p:nvSpPr>
        <p:spPr>
          <a:xfrm>
            <a:off x="3869204" y="2160590"/>
            <a:ext cx="30882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◂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◂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◂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◂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●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9pPr>
          </a:lstStyle>
          <a:p/>
        </p:txBody>
      </p:sp>
      <p:sp>
        <p:nvSpPr>
          <p:cNvPr id="654" name="Google Shape;654;p39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5" name="Google Shape;655;p39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6" name="Google Shape;656;p39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bg>
      <p:bgPr>
        <a:solidFill>
          <a:schemeClr val="dk2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0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9" name="Google Shape;659;p40"/>
          <p:cNvSpPr/>
          <p:nvPr/>
        </p:nvSpPr>
        <p:spPr>
          <a:xfrm>
            <a:off x="276225" y="0"/>
            <a:ext cx="104700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0" name="Google Shape;660;p40"/>
          <p:cNvSpPr/>
          <p:nvPr/>
        </p:nvSpPr>
        <p:spPr>
          <a:xfrm>
            <a:off x="990600" y="0"/>
            <a:ext cx="182700" cy="6858000"/>
          </a:xfrm>
          <a:prstGeom prst="rect">
            <a:avLst/>
          </a:prstGeom>
          <a:solidFill>
            <a:srgbClr val="FFD8CC">
              <a:alpha val="6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1" name="Google Shape;661;p40"/>
          <p:cNvSpPr/>
          <p:nvPr/>
        </p:nvSpPr>
        <p:spPr>
          <a:xfrm>
            <a:off x="1141413" y="0"/>
            <a:ext cx="230100" cy="6858000"/>
          </a:xfrm>
          <a:prstGeom prst="rect">
            <a:avLst/>
          </a:prstGeom>
          <a:solidFill>
            <a:srgbClr val="FFEDE7">
              <a:alpha val="7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62" name="Google Shape;662;p40"/>
          <p:cNvCxnSpPr/>
          <p:nvPr/>
        </p:nvCxnSpPr>
        <p:spPr>
          <a:xfrm>
            <a:off x="106363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54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3" name="Google Shape;663;p40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4" name="Google Shape;664;p40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5" name="Google Shape;665;p40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568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6" name="Google Shape;666;p40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7" name="Google Shape;667;p40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8" name="Google Shape;668;p40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9" name="Google Shape;669;p40"/>
          <p:cNvSpPr/>
          <p:nvPr/>
        </p:nvSpPr>
        <p:spPr>
          <a:xfrm>
            <a:off x="1323975" y="4867275"/>
            <a:ext cx="642900" cy="64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0" name="Google Shape;670;p40"/>
          <p:cNvSpPr/>
          <p:nvPr/>
        </p:nvSpPr>
        <p:spPr>
          <a:xfrm>
            <a:off x="1090613" y="5500688"/>
            <a:ext cx="138000" cy="13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1" name="Google Shape;671;p40"/>
          <p:cNvSpPr/>
          <p:nvPr/>
        </p:nvSpPr>
        <p:spPr>
          <a:xfrm>
            <a:off x="1663700" y="5791200"/>
            <a:ext cx="274500" cy="27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2" name="Google Shape;672;p40"/>
          <p:cNvSpPr/>
          <p:nvPr/>
        </p:nvSpPr>
        <p:spPr>
          <a:xfrm>
            <a:off x="1879600" y="4479925"/>
            <a:ext cx="365100" cy="3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73" name="Google Shape;673;p40"/>
          <p:cNvCxnSpPr/>
          <p:nvPr/>
        </p:nvCxnSpPr>
        <p:spPr>
          <a:xfrm>
            <a:off x="9097963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4" name="Google Shape;674;p40"/>
          <p:cNvSpPr txBox="1"/>
          <p:nvPr>
            <p:ph type="title"/>
          </p:nvPr>
        </p:nvSpPr>
        <p:spPr>
          <a:xfrm>
            <a:off x="2286000" y="2895600"/>
            <a:ext cx="6172200" cy="205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75" name="Google Shape;675;p40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76" name="Google Shape;676;p40"/>
          <p:cNvSpPr txBox="1"/>
          <p:nvPr>
            <p:ph idx="10" type="dt"/>
          </p:nvPr>
        </p:nvSpPr>
        <p:spPr>
          <a:xfrm rot="5400000">
            <a:off x="7762875" y="1169988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7" name="Google Shape;677;p40"/>
          <p:cNvSpPr txBox="1"/>
          <p:nvPr>
            <p:ph idx="11" type="ftr"/>
          </p:nvPr>
        </p:nvSpPr>
        <p:spPr>
          <a:xfrm rot="5400000">
            <a:off x="7077013" y="4178238"/>
            <a:ext cx="3657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8" name="Google Shape;678;p40"/>
          <p:cNvSpPr txBox="1"/>
          <p:nvPr>
            <p:ph idx="12" type="sldNum"/>
          </p:nvPr>
        </p:nvSpPr>
        <p:spPr>
          <a:xfrm>
            <a:off x="1339850" y="4929188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81" name="Google Shape;681;p41"/>
          <p:cNvSpPr txBox="1"/>
          <p:nvPr>
            <p:ph idx="1" type="body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◂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◂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◂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◂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82" name="Google Shape;682;p41"/>
          <p:cNvSpPr txBox="1"/>
          <p:nvPr>
            <p:ph idx="10" type="dt"/>
          </p:nvPr>
        </p:nvSpPr>
        <p:spPr>
          <a:xfrm rot="5400000">
            <a:off x="7588913" y="1081888"/>
            <a:ext cx="20115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3" name="Google Shape;683;p41"/>
          <p:cNvSpPr txBox="1"/>
          <p:nvPr>
            <p:ph idx="12" type="sldNum"/>
          </p:nvPr>
        </p:nvSpPr>
        <p:spPr>
          <a:xfrm>
            <a:off x="8129588" y="5734050"/>
            <a:ext cx="609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84" name="Google Shape;684;p41"/>
          <p:cNvSpPr txBox="1"/>
          <p:nvPr>
            <p:ph idx="11" type="ftr"/>
          </p:nvPr>
        </p:nvSpPr>
        <p:spPr>
          <a:xfrm rot="5400000">
            <a:off x="6989776" y="3736988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 1" showMasterSp="0">
  <p:cSld name="TITLE_3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2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87" name="Google Shape;687;p42"/>
          <p:cNvSpPr/>
          <p:nvPr/>
        </p:nvSpPr>
        <p:spPr>
          <a:xfrm>
            <a:off x="276225" y="0"/>
            <a:ext cx="104700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88" name="Google Shape;688;p42"/>
          <p:cNvSpPr/>
          <p:nvPr/>
        </p:nvSpPr>
        <p:spPr>
          <a:xfrm>
            <a:off x="990600" y="0"/>
            <a:ext cx="182700" cy="6858000"/>
          </a:xfrm>
          <a:prstGeom prst="rect">
            <a:avLst/>
          </a:prstGeom>
          <a:solidFill>
            <a:srgbClr val="FFD8CC">
              <a:alpha val="6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89" name="Google Shape;689;p42"/>
          <p:cNvSpPr/>
          <p:nvPr/>
        </p:nvSpPr>
        <p:spPr>
          <a:xfrm>
            <a:off x="1141413" y="0"/>
            <a:ext cx="230100" cy="6858000"/>
          </a:xfrm>
          <a:prstGeom prst="rect">
            <a:avLst/>
          </a:prstGeom>
          <a:solidFill>
            <a:srgbClr val="FFEDE7">
              <a:alpha val="7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90" name="Google Shape;690;p42"/>
          <p:cNvCxnSpPr/>
          <p:nvPr/>
        </p:nvCxnSpPr>
        <p:spPr>
          <a:xfrm>
            <a:off x="106363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54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1" name="Google Shape;691;p42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2" name="Google Shape;692;p42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3" name="Google Shape;693;p42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568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4" name="Google Shape;694;p42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5" name="Google Shape;695;p42"/>
          <p:cNvCxnSpPr/>
          <p:nvPr/>
        </p:nvCxnSpPr>
        <p:spPr>
          <a:xfrm>
            <a:off x="9113838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6" name="Google Shape;696;p42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7" name="Google Shape;697;p42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8" name="Google Shape;698;p42"/>
          <p:cNvSpPr/>
          <p:nvPr/>
        </p:nvSpPr>
        <p:spPr>
          <a:xfrm>
            <a:off x="1309688" y="4867275"/>
            <a:ext cx="641400" cy="64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9" name="Google Shape;699;p42"/>
          <p:cNvSpPr/>
          <p:nvPr/>
        </p:nvSpPr>
        <p:spPr>
          <a:xfrm>
            <a:off x="1090613" y="5500688"/>
            <a:ext cx="138000" cy="13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0" name="Google Shape;700;p42"/>
          <p:cNvSpPr/>
          <p:nvPr/>
        </p:nvSpPr>
        <p:spPr>
          <a:xfrm>
            <a:off x="1663700" y="5788025"/>
            <a:ext cx="274500" cy="27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1" name="Google Shape;701;p42"/>
          <p:cNvSpPr/>
          <p:nvPr/>
        </p:nvSpPr>
        <p:spPr>
          <a:xfrm>
            <a:off x="1905000" y="4495800"/>
            <a:ext cx="365100" cy="3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2" name="Google Shape;702;p42"/>
          <p:cNvSpPr txBox="1"/>
          <p:nvPr>
            <p:ph type="ctrTitle"/>
          </p:nvPr>
        </p:nvSpPr>
        <p:spPr>
          <a:xfrm>
            <a:off x="2286000" y="3124200"/>
            <a:ext cx="6172200" cy="18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03" name="Google Shape;703;p42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04" name="Google Shape;704;p42"/>
          <p:cNvSpPr txBox="1"/>
          <p:nvPr>
            <p:ph idx="10" type="dt"/>
          </p:nvPr>
        </p:nvSpPr>
        <p:spPr>
          <a:xfrm rot="5400000">
            <a:off x="7764463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5" name="Google Shape;705;p42"/>
          <p:cNvSpPr txBox="1"/>
          <p:nvPr>
            <p:ph idx="11" type="ftr"/>
          </p:nvPr>
        </p:nvSpPr>
        <p:spPr>
          <a:xfrm rot="5400000">
            <a:off x="7077013" y="4181413"/>
            <a:ext cx="3657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6" name="Google Shape;706;p42"/>
          <p:cNvSpPr txBox="1"/>
          <p:nvPr>
            <p:ph idx="12" type="sldNum"/>
          </p:nvPr>
        </p:nvSpPr>
        <p:spPr>
          <a:xfrm>
            <a:off x="1325563" y="4929188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26"/>
          <p:cNvGrpSpPr/>
          <p:nvPr/>
        </p:nvGrpSpPr>
        <p:grpSpPr>
          <a:xfrm flipH="1" rot="10800000">
            <a:off x="900" y="5142411"/>
            <a:ext cx="9143992" cy="1715583"/>
            <a:chOff x="900" y="0"/>
            <a:chExt cx="9143992" cy="1286720"/>
          </a:xfrm>
        </p:grpSpPr>
        <p:sp>
          <p:nvSpPr>
            <p:cNvPr id="98" name="Google Shape;98;p26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6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6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6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6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6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6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6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6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6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6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6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6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6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6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6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6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6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6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6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6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6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6"/>
            <p:cNvSpPr/>
            <p:nvPr/>
          </p:nvSpPr>
          <p:spPr>
            <a:xfrm>
              <a:off x="900" y="643324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6"/>
            <p:cNvSpPr/>
            <p:nvPr/>
          </p:nvSpPr>
          <p:spPr>
            <a:xfrm>
              <a:off x="610793" y="322545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6"/>
            <p:cNvSpPr/>
            <p:nvPr/>
          </p:nvSpPr>
          <p:spPr>
            <a:xfrm>
              <a:off x="3658671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6"/>
            <p:cNvSpPr/>
            <p:nvPr/>
          </p:nvSpPr>
          <p:spPr>
            <a:xfrm>
              <a:off x="1828968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6"/>
            <p:cNvSpPr/>
            <p:nvPr/>
          </p:nvSpPr>
          <p:spPr>
            <a:xfrm>
              <a:off x="4266922" y="32164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6"/>
            <p:cNvSpPr/>
            <p:nvPr/>
          </p:nvSpPr>
          <p:spPr>
            <a:xfrm>
              <a:off x="900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6"/>
            <p:cNvSpPr/>
            <p:nvPr/>
          </p:nvSpPr>
          <p:spPr>
            <a:xfrm>
              <a:off x="610793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6"/>
            <p:cNvSpPr/>
            <p:nvPr/>
          </p:nvSpPr>
          <p:spPr>
            <a:xfrm>
              <a:off x="1219044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6"/>
            <p:cNvSpPr/>
            <p:nvPr/>
          </p:nvSpPr>
          <p:spPr>
            <a:xfrm>
              <a:off x="182896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2438861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900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610793" y="643324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6"/>
            <p:cNvSpPr/>
            <p:nvPr/>
          </p:nvSpPr>
          <p:spPr>
            <a:xfrm>
              <a:off x="3048778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3658671" y="321642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/>
            <p:nvPr/>
          </p:nvSpPr>
          <p:spPr>
            <a:xfrm>
              <a:off x="1219044" y="322545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>
              <a:off x="4266922" y="86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>
              <a:off x="900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610793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1219044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426695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3657035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3048784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2438861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3047936" y="3216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26"/>
          <p:cNvSpPr txBox="1"/>
          <p:nvPr>
            <p:ph type="title"/>
          </p:nvPr>
        </p:nvSpPr>
        <p:spPr>
          <a:xfrm>
            <a:off x="0" y="0"/>
            <a:ext cx="91440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27"/>
          <p:cNvGrpSpPr/>
          <p:nvPr/>
        </p:nvGrpSpPr>
        <p:grpSpPr>
          <a:xfrm>
            <a:off x="900" y="0"/>
            <a:ext cx="9143992" cy="3419630"/>
            <a:chOff x="900" y="0"/>
            <a:chExt cx="9143992" cy="2564787"/>
          </a:xfrm>
        </p:grpSpPr>
        <p:sp>
          <p:nvSpPr>
            <p:cNvPr id="150" name="Google Shape;150;p27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rect b="b" l="l" r="r" t="t"/>
              <a:pathLst>
                <a:path extrusionOk="0" h="40072" w="40799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7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900" y="643324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610793" y="322545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3658671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1828968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4266922" y="32164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900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610793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1219044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182896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2438861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900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610793" y="643324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3048778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3658671" y="321642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1219044" y="322545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4266922" y="86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900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610793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1219044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426695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3657035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3048784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2438861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3047936" y="3216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7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7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1222480" y="9650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1834119" y="192138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2528350" y="2069533"/>
            <a:ext cx="5497800" cy="3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◂"/>
              <a:defRPr i="1" sz="3000"/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2pPr>
            <a:lvl3pPr indent="-419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3pPr>
            <a:lvl4pPr indent="-419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4pPr>
            <a:lvl5pPr indent="-419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202" name="Google Shape;202;p27"/>
          <p:cNvSpPr txBox="1"/>
          <p:nvPr/>
        </p:nvSpPr>
        <p:spPr>
          <a:xfrm>
            <a:off x="1295501" y="2078200"/>
            <a:ext cx="735900" cy="14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ES" sz="6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i="0" sz="6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854332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8"/>
          <p:cNvGrpSpPr/>
          <p:nvPr/>
        </p:nvGrpSpPr>
        <p:grpSpPr>
          <a:xfrm>
            <a:off x="6714243" y="5146661"/>
            <a:ext cx="2429755" cy="1715572"/>
            <a:chOff x="6714243" y="3860093"/>
            <a:chExt cx="2429755" cy="1286711"/>
          </a:xfrm>
        </p:grpSpPr>
        <p:sp>
          <p:nvSpPr>
            <p:cNvPr id="206" name="Google Shape;206;p28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28"/>
          <p:cNvGrpSpPr/>
          <p:nvPr/>
        </p:nvGrpSpPr>
        <p:grpSpPr>
          <a:xfrm>
            <a:off x="892" y="-15"/>
            <a:ext cx="3037586" cy="3003451"/>
            <a:chOff x="892" y="-11"/>
            <a:chExt cx="3037586" cy="2252645"/>
          </a:xfrm>
        </p:grpSpPr>
        <p:sp>
          <p:nvSpPr>
            <p:cNvPr id="219" name="Google Shape;219;p28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p28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9"/>
          <p:cNvGrpSpPr/>
          <p:nvPr/>
        </p:nvGrpSpPr>
        <p:grpSpPr>
          <a:xfrm>
            <a:off x="892" y="-15"/>
            <a:ext cx="3037586" cy="3003451"/>
            <a:chOff x="892" y="-11"/>
            <a:chExt cx="3037586" cy="2252645"/>
          </a:xfrm>
        </p:grpSpPr>
        <p:sp>
          <p:nvSpPr>
            <p:cNvPr id="245" name="Google Shape;245;p29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29"/>
          <p:cNvGrpSpPr/>
          <p:nvPr/>
        </p:nvGrpSpPr>
        <p:grpSpPr>
          <a:xfrm>
            <a:off x="6714243" y="5146661"/>
            <a:ext cx="2429755" cy="1715572"/>
            <a:chOff x="6714243" y="3860093"/>
            <a:chExt cx="2429755" cy="1286711"/>
          </a:xfrm>
        </p:grpSpPr>
        <p:sp>
          <p:nvSpPr>
            <p:cNvPr id="269" name="Google Shape;269;p29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29"/>
          <p:cNvSpPr txBox="1"/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2" name="Google Shape;282;p29"/>
          <p:cNvSpPr txBox="1"/>
          <p:nvPr>
            <p:ph idx="1" type="body"/>
          </p:nvPr>
        </p:nvSpPr>
        <p:spPr>
          <a:xfrm>
            <a:off x="1320025" y="2110167"/>
            <a:ext cx="31335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83" name="Google Shape;283;p29"/>
          <p:cNvSpPr txBox="1"/>
          <p:nvPr>
            <p:ph idx="2" type="body"/>
          </p:nvPr>
        </p:nvSpPr>
        <p:spPr>
          <a:xfrm>
            <a:off x="4642177" y="2110167"/>
            <a:ext cx="31335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84" name="Google Shape;284;p29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A400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/>
          <p:nvPr>
            <p:ph type="ctrTitle"/>
          </p:nvPr>
        </p:nvSpPr>
        <p:spPr>
          <a:xfrm>
            <a:off x="685800" y="2212733"/>
            <a:ext cx="42525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7" name="Google Shape;287;p30"/>
          <p:cNvSpPr txBox="1"/>
          <p:nvPr>
            <p:ph idx="1" type="subTitle"/>
          </p:nvPr>
        </p:nvSpPr>
        <p:spPr>
          <a:xfrm>
            <a:off x="685800" y="3583536"/>
            <a:ext cx="42525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288" name="Google Shape;288;p30"/>
          <p:cNvGrpSpPr/>
          <p:nvPr/>
        </p:nvGrpSpPr>
        <p:grpSpPr>
          <a:xfrm>
            <a:off x="4894945" y="-15"/>
            <a:ext cx="4252453" cy="6862248"/>
            <a:chOff x="4894945" y="-11"/>
            <a:chExt cx="4252453" cy="5146815"/>
          </a:xfrm>
        </p:grpSpPr>
        <p:sp>
          <p:nvSpPr>
            <p:cNvPr id="289" name="Google Shape;289;p30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6109812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6109812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6717668" y="1286669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6717668" y="2573381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7325495" y="289595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6109812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6717668" y="22526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7325495" y="257338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1"/>
          <p:cNvGrpSpPr/>
          <p:nvPr/>
        </p:nvGrpSpPr>
        <p:grpSpPr>
          <a:xfrm>
            <a:off x="6714243" y="5146661"/>
            <a:ext cx="2429755" cy="1715572"/>
            <a:chOff x="6714243" y="3860093"/>
            <a:chExt cx="2429755" cy="1286711"/>
          </a:xfrm>
        </p:grpSpPr>
        <p:sp>
          <p:nvSpPr>
            <p:cNvPr id="345" name="Google Shape;345;p31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Google Shape;357;p31"/>
          <p:cNvGrpSpPr/>
          <p:nvPr/>
        </p:nvGrpSpPr>
        <p:grpSpPr>
          <a:xfrm>
            <a:off x="892" y="-15"/>
            <a:ext cx="3037586" cy="3003451"/>
            <a:chOff x="892" y="-11"/>
            <a:chExt cx="3037586" cy="2252645"/>
          </a:xfrm>
        </p:grpSpPr>
        <p:sp>
          <p:nvSpPr>
            <p:cNvPr id="358" name="Google Shape;358;p31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1" name="Google Shape;381;p31"/>
          <p:cNvSpPr txBox="1"/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2" name="Google Shape;382;p31"/>
          <p:cNvSpPr txBox="1"/>
          <p:nvPr>
            <p:ph idx="1" type="body"/>
          </p:nvPr>
        </p:nvSpPr>
        <p:spPr>
          <a:xfrm>
            <a:off x="1320025" y="2151031"/>
            <a:ext cx="6455700" cy="3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383" name="Google Shape;383;p31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32"/>
          <p:cNvGrpSpPr/>
          <p:nvPr/>
        </p:nvGrpSpPr>
        <p:grpSpPr>
          <a:xfrm>
            <a:off x="4894945" y="-15"/>
            <a:ext cx="4251603" cy="6862248"/>
            <a:chOff x="4894945" y="-11"/>
            <a:chExt cx="4251603" cy="5146815"/>
          </a:xfrm>
        </p:grpSpPr>
        <p:sp>
          <p:nvSpPr>
            <p:cNvPr id="386" name="Google Shape;386;p32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5502772" y="643313"/>
              <a:ext cx="3643776" cy="3860168"/>
            </a:xfrm>
            <a:custGeom>
              <a:rect b="b" l="l" r="r" t="t"/>
              <a:pathLst>
                <a:path extrusionOk="0" h="120217" w="122449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32"/>
          <p:cNvGrpSpPr/>
          <p:nvPr/>
        </p:nvGrpSpPr>
        <p:grpSpPr>
          <a:xfrm>
            <a:off x="-6" y="-15"/>
            <a:ext cx="2429759" cy="2145665"/>
            <a:chOff x="608719" y="-11"/>
            <a:chExt cx="2429759" cy="1609289"/>
          </a:xfrm>
        </p:grpSpPr>
        <p:sp>
          <p:nvSpPr>
            <p:cNvPr id="424" name="Google Shape;424;p32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6" name="Google Shape;436;p32"/>
          <p:cNvSpPr txBox="1"/>
          <p:nvPr>
            <p:ph type="title"/>
          </p:nvPr>
        </p:nvSpPr>
        <p:spPr>
          <a:xfrm>
            <a:off x="742725" y="2203667"/>
            <a:ext cx="3892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37" name="Google Shape;437;p32"/>
          <p:cNvSpPr txBox="1"/>
          <p:nvPr>
            <p:ph idx="1" type="body"/>
          </p:nvPr>
        </p:nvSpPr>
        <p:spPr>
          <a:xfrm>
            <a:off x="742725" y="2969639"/>
            <a:ext cx="3892200" cy="29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◂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38" name="Google Shape;438;p32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39" name="Google Shape;439;p32"/>
          <p:cNvSpPr/>
          <p:nvPr/>
        </p:nvSpPr>
        <p:spPr>
          <a:xfrm>
            <a:off x="8538692" y="6434658"/>
            <a:ext cx="607856" cy="427740"/>
          </a:xfrm>
          <a:custGeom>
            <a:rect b="b" l="l" r="r" t="t"/>
            <a:pathLst>
              <a:path extrusionOk="0" h="9991" w="20427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33"/>
          <p:cNvGrpSpPr/>
          <p:nvPr/>
        </p:nvGrpSpPr>
        <p:grpSpPr>
          <a:xfrm>
            <a:off x="6714243" y="5146661"/>
            <a:ext cx="2429755" cy="1715572"/>
            <a:chOff x="6714243" y="3860093"/>
            <a:chExt cx="2429755" cy="1286711"/>
          </a:xfrm>
        </p:grpSpPr>
        <p:sp>
          <p:nvSpPr>
            <p:cNvPr id="442" name="Google Shape;442;p33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4" name="Google Shape;454;p33"/>
          <p:cNvGrpSpPr/>
          <p:nvPr/>
        </p:nvGrpSpPr>
        <p:grpSpPr>
          <a:xfrm>
            <a:off x="892" y="-15"/>
            <a:ext cx="3037586" cy="3003451"/>
            <a:chOff x="892" y="-11"/>
            <a:chExt cx="3037586" cy="2252645"/>
          </a:xfrm>
        </p:grpSpPr>
        <p:sp>
          <p:nvSpPr>
            <p:cNvPr id="455" name="Google Shape;455;p33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8" name="Google Shape;478;p33"/>
          <p:cNvSpPr txBox="1"/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79" name="Google Shape;479;p33"/>
          <p:cNvSpPr txBox="1"/>
          <p:nvPr>
            <p:ph idx="1" type="body"/>
          </p:nvPr>
        </p:nvSpPr>
        <p:spPr>
          <a:xfrm>
            <a:off x="1320025" y="2465433"/>
            <a:ext cx="2080800" cy="3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0" name="Google Shape;480;p33"/>
          <p:cNvSpPr txBox="1"/>
          <p:nvPr>
            <p:ph idx="2" type="body"/>
          </p:nvPr>
        </p:nvSpPr>
        <p:spPr>
          <a:xfrm>
            <a:off x="3507463" y="2465433"/>
            <a:ext cx="2080800" cy="3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1" name="Google Shape;481;p33"/>
          <p:cNvSpPr txBox="1"/>
          <p:nvPr>
            <p:ph idx="3" type="body"/>
          </p:nvPr>
        </p:nvSpPr>
        <p:spPr>
          <a:xfrm>
            <a:off x="5694901" y="2465433"/>
            <a:ext cx="2080800" cy="3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2" name="Google Shape;482;p33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1320025" y="2151031"/>
            <a:ext cx="6455700" cy="3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"/>
          <p:cNvSpPr txBox="1"/>
          <p:nvPr>
            <p:ph idx="4294967295" type="body"/>
          </p:nvPr>
        </p:nvSpPr>
        <p:spPr>
          <a:xfrm>
            <a:off x="2555875" y="4581525"/>
            <a:ext cx="5472113" cy="201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80"/>
              <a:buFont typeface="Noto Sans Symbols"/>
              <a:buNone/>
            </a:pPr>
            <a:r>
              <a:rPr lang="es-ES" sz="5400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Clase 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780"/>
              <a:buFont typeface="Noto Sans Symbols"/>
              <a:buNone/>
            </a:pPr>
            <a:r>
              <a:rPr lang="es-ES" sz="5400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Recursión</a:t>
            </a:r>
            <a:endParaRPr/>
          </a:p>
        </p:txBody>
      </p:sp>
      <p:pic>
        <p:nvPicPr>
          <p:cNvPr id="712" name="Google Shape;7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2550" y="-18700"/>
            <a:ext cx="3445250" cy="53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>
            <a:alpha val="20000"/>
          </a:schemeClr>
        </a:solidFill>
      </p:bgPr>
    </p:bg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0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3.bp.blogspot.com/-BPf1HXI4kjk/VUFI53h4TMI/AAAAAAAAALE/4V7ytVtT6aE/s1600/imagen.gif" id="821" name="Google Shape;8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10"/>
          <p:cNvSpPr txBox="1"/>
          <p:nvPr/>
        </p:nvSpPr>
        <p:spPr>
          <a:xfrm>
            <a:off x="107950" y="2217738"/>
            <a:ext cx="8677275" cy="380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5738" lvl="0" marL="185738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Char char="▪"/>
            </a:pPr>
            <a:r>
              <a:rPr b="1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Descargue de Asignaturas:   </a:t>
            </a:r>
            <a:r>
              <a:rPr b="1" i="0" lang="es-ES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programaCalculoDeFactorial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AutoNum type="alphaL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el módulo </a:t>
            </a:r>
            <a:r>
              <a:rPr b="1" i="0" lang="es-ES" sz="2400" u="none" cap="none" strike="noStrik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factorial</a:t>
            </a:r>
            <a:r>
              <a:rPr b="1" i="0" lang="es-ES" sz="2400" u="none" cap="none" strike="noStrike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parte del programa </a:t>
            </a:r>
            <a:r>
              <a:rPr b="1" i="0" lang="es-ES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CalculoDeFactorial</a:t>
            </a:r>
            <a:endParaRPr b="1" i="0" sz="2400" u="none" cap="none" strike="noStrike">
              <a:solidFill>
                <a:srgbClr val="C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457200" lvl="0" marL="45720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AutoNum type="alphaL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Completar el programa </a:t>
            </a:r>
            <a:r>
              <a:rPr b="1" i="0" lang="es-ES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CalculoDeFactorial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que lea un valor X, invoque a la función </a:t>
            </a:r>
            <a:r>
              <a:rPr b="1" i="0" lang="es-ES" sz="2400" u="none" cap="none" strike="noStrik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factorial</a:t>
            </a:r>
            <a:r>
              <a:rPr b="0" i="0" lang="es-ES" sz="2400" u="none" cap="none" strike="noStrike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calcular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X!</a:t>
            </a:r>
            <a:r>
              <a:rPr b="0" baseline="30000" i="0" lang="es-E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muestre el resultado.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AutoNum type="alphaL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y ejecutar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10"/>
          <p:cNvSpPr txBox="1"/>
          <p:nvPr/>
        </p:nvSpPr>
        <p:spPr>
          <a:xfrm>
            <a:off x="3238950" y="-96825"/>
            <a:ext cx="5779500" cy="237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808080">
                <a:alpha val="39215"/>
              </a:srgbClr>
            </a:outerShdw>
          </a:effectLst>
        </p:spPr>
        <p:txBody>
          <a:bodyPr anchorCtr="0" anchor="t" bIns="72000" lIns="180000" spcFirstLastPara="1" rIns="18000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b="0" i="0" lang="es-ES" sz="1600" u="none" cap="none" strike="noStrike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s-ES" sz="1600" u="none" cap="none" strike="noStrik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factorial</a:t>
            </a:r>
            <a:r>
              <a:rPr b="1" i="0" lang="es-E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(x: integer): real;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endParaRPr b="1" i="0" sz="16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if (x &lt;= 1) then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factorial:=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else</a:t>
            </a:r>
            <a:endParaRPr b="0" i="0" sz="16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factorial := x * factorial</a:t>
            </a:r>
            <a:r>
              <a:rPr b="1" i="0" lang="es-E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(x-1)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r>
              <a:rPr b="0" i="0" lang="es-E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>
            <a:alpha val="20000"/>
          </a:schemeClr>
        </a:solidFill>
      </p:bgPr>
    </p:bg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1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3.bp.blogspot.com/-BPf1HXI4kjk/VUFI53h4TMI/AAAAAAAAALE/4V7ytVtT6aE/s1600/imagen.gif" id="829" name="Google Shape;82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11"/>
          <p:cNvSpPr txBox="1"/>
          <p:nvPr/>
        </p:nvSpPr>
        <p:spPr>
          <a:xfrm>
            <a:off x="215900" y="1581150"/>
            <a:ext cx="8712200" cy="448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de Asignaturas:   </a:t>
            </a:r>
            <a:r>
              <a:rPr b="1" i="0" lang="es-ES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programaCalculoDePotencia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738" lvl="0" marL="185738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Implementar en el programa CalculoDePotencia, la función</a:t>
            </a:r>
            <a:r>
              <a:rPr b="0" i="0" lang="es-ES" sz="2400" u="none" cap="none" strike="noStrike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s-ES" sz="2400" u="none" cap="none" strike="noStrik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potencia1.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625" lvl="0" marL="185738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625" lvl="0" marL="185738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625" lvl="0" marL="185738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738" lvl="0" marL="185738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Invocar a la función </a:t>
            </a:r>
            <a:r>
              <a:rPr b="1" i="0" lang="es-ES" sz="2400" u="none" cap="none" strike="noStrik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potencia1</a:t>
            </a:r>
            <a:r>
              <a:rPr b="0" i="0" lang="es-ES" sz="2400" u="none" cap="none" strike="noStrike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calcular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r>
              <a:rPr b="0" baseline="30000" i="0" lang="es-E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5738" lvl="0" marL="185738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Compilar y ejecutar. ¿Qué ocurre? ¿Por qué?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11"/>
          <p:cNvSpPr txBox="1"/>
          <p:nvPr/>
        </p:nvSpPr>
        <p:spPr>
          <a:xfrm>
            <a:off x="1944703" y="3211525"/>
            <a:ext cx="6532800" cy="126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808080">
                <a:alpha val="39215"/>
              </a:srgbClr>
            </a:outerShdw>
          </a:effectLst>
        </p:spPr>
        <p:txBody>
          <a:bodyPr anchorCtr="0" anchor="t" bIns="72000" lIns="180000" spcFirstLastPara="1" rIns="18000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b="0" i="0" lang="es-ES" sz="1800" u="none" cap="none" strike="noStrike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s-ES" sz="1800" u="none" cap="none" strike="noStrik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potencia1</a:t>
            </a:r>
            <a:r>
              <a:rPr b="0" i="0" lang="es-ES" sz="1800" u="none" cap="none" strike="noStrike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s-E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(x,n: integer): real;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potencia1 := x * potencia1</a:t>
            </a:r>
            <a:r>
              <a:rPr b="1" i="0" lang="es-E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(x,n-1)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r>
              <a:rPr b="0" i="0" lang="es-E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>
            <a:alpha val="20000"/>
          </a:schemeClr>
        </a:solidFill>
      </p:bgPr>
    </p:bg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2"/>
          <p:cNvSpPr txBox="1"/>
          <p:nvPr/>
        </p:nvSpPr>
        <p:spPr>
          <a:xfrm>
            <a:off x="269875" y="1016000"/>
            <a:ext cx="8712200" cy="567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738" lvl="0" marL="185738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Implementar en el programa CalculoDePotencia, la función </a:t>
            </a:r>
            <a:r>
              <a:rPr b="1" i="0" lang="es-ES" sz="2400" u="none" cap="none" strike="noStrik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potencia2.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625" lvl="0" marL="185738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625" lvl="0" marL="185738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625" lvl="0" marL="185738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625" lvl="0" marL="185738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625" lvl="0" marL="185738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738" lvl="0" marL="185738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Invocar a la función </a:t>
            </a:r>
            <a:r>
              <a:rPr b="1" i="0" lang="es-ES" sz="2400" u="none" cap="none" strike="noStrik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potencia2</a:t>
            </a:r>
            <a:r>
              <a:rPr b="0" i="0" lang="es-ES" sz="2400" u="none" cap="none" strike="noStrike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calcular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r>
              <a:rPr b="0" baseline="30000" i="0" lang="es-E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5738" lvl="0" marL="185738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Compilar y ejecutar. ¿Qué ocurre? ¿Por qué?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12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3.bp.blogspot.com/-BPf1HXI4kjk/VUFI53h4TMI/AAAAAAAAALE/4V7ytVtT6aE/s1600/imagen.gif" id="838" name="Google Shape;83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12"/>
          <p:cNvSpPr txBox="1"/>
          <p:nvPr/>
        </p:nvSpPr>
        <p:spPr>
          <a:xfrm>
            <a:off x="1800225" y="2816225"/>
            <a:ext cx="6011863" cy="25685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808080">
                <a:alpha val="39215"/>
              </a:srgbClr>
            </a:outerShdw>
          </a:effectLst>
        </p:spPr>
        <p:txBody>
          <a:bodyPr anchorCtr="0" anchor="t" bIns="72000" lIns="180000" spcFirstLastPara="1" rIns="18000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b="0" i="0" lang="es-ES" sz="2000" u="none" cap="none" strike="noStrike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s-ES" sz="2000" u="none" cap="none" strike="noStrik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potencia2</a:t>
            </a:r>
            <a:r>
              <a:rPr b="0" i="0" lang="es-ES" sz="2000" u="none" cap="none" strike="noStrike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s-E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(x,n: integer): real;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endParaRPr b="1" i="0" sz="20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if (n = 0) then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potencia2 :=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else</a:t>
            </a:r>
            <a:endParaRPr b="0" i="0" sz="20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potencia2 := x * potencia2</a:t>
            </a:r>
            <a:r>
              <a:rPr b="1" i="0" lang="es-E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(x,n)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3"/>
          <p:cNvSpPr txBox="1"/>
          <p:nvPr>
            <p:ph idx="4294967295" type="title"/>
          </p:nvPr>
        </p:nvSpPr>
        <p:spPr>
          <a:xfrm>
            <a:off x="576263" y="368300"/>
            <a:ext cx="7886700" cy="1093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>
                <a:solidFill>
                  <a:srgbClr val="E65C01"/>
                </a:solidFill>
              </a:rPr>
              <a:t>¿Cómo funciona?</a:t>
            </a:r>
            <a:endParaRPr/>
          </a:p>
        </p:txBody>
      </p:sp>
      <p:cxnSp>
        <p:nvCxnSpPr>
          <p:cNvPr id="845" name="Google Shape;845;p13"/>
          <p:cNvCxnSpPr/>
          <p:nvPr/>
        </p:nvCxnSpPr>
        <p:spPr>
          <a:xfrm rot="10800000">
            <a:off x="7308850" y="3573463"/>
            <a:ext cx="1511300" cy="0"/>
          </a:xfrm>
          <a:prstGeom prst="straightConnector1">
            <a:avLst/>
          </a:prstGeom>
          <a:noFill/>
          <a:ln cap="flat" cmpd="sng" w="317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6" name="Google Shape;846;p13"/>
          <p:cNvSpPr txBox="1"/>
          <p:nvPr/>
        </p:nvSpPr>
        <p:spPr>
          <a:xfrm>
            <a:off x="-12" y="2903525"/>
            <a:ext cx="5040300" cy="395460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-E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s-E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potencia (x,n:integer): real;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(n = 0) then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potencia:=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else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potencia := x * potencia(x,</a:t>
            </a:r>
            <a:r>
              <a:rPr b="1" i="0" lang="es-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n-1)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0" i="0" lang="es-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read (x,n);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write(potencia(x,n))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7" name="Google Shape;847;p13"/>
          <p:cNvGrpSpPr/>
          <p:nvPr/>
        </p:nvGrpSpPr>
        <p:grpSpPr>
          <a:xfrm>
            <a:off x="7410397" y="327029"/>
            <a:ext cx="1519343" cy="1230309"/>
            <a:chOff x="7410107" y="327036"/>
            <a:chExt cx="1519343" cy="1230302"/>
          </a:xfrm>
        </p:grpSpPr>
        <p:sp>
          <p:nvSpPr>
            <p:cNvPr id="848" name="Google Shape;848;p13"/>
            <p:cNvSpPr/>
            <p:nvPr/>
          </p:nvSpPr>
          <p:spPr>
            <a:xfrm rot="-578007">
              <a:off x="7432385" y="447681"/>
              <a:ext cx="1474788" cy="390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s-ES" sz="2000" u="none" cap="none" strike="noStrike">
                  <a:solidFill>
                    <a:srgbClr val="800000"/>
                  </a:solidFill>
                  <a:latin typeface="Calibri"/>
                  <a:ea typeface="Calibri"/>
                  <a:cs typeface="Calibri"/>
                  <a:sym typeface="Calibri"/>
                </a:rPr>
                <a:t>Retorna 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8172450" y="1125538"/>
              <a:ext cx="179388" cy="431800"/>
            </a:xfrm>
            <a:prstGeom prst="upArrow">
              <a:avLst>
                <a:gd fmla="val 50000" name="adj1"/>
                <a:gd fmla="val 36374" name="adj2"/>
              </a:avLst>
            </a:prstGeom>
            <a:solidFill>
              <a:srgbClr val="CC33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50" name="Google Shape;850;p13"/>
          <p:cNvGrpSpPr/>
          <p:nvPr/>
        </p:nvGrpSpPr>
        <p:grpSpPr>
          <a:xfrm>
            <a:off x="4972050" y="1468438"/>
            <a:ext cx="4137025" cy="1204912"/>
            <a:chOff x="4972560" y="1469207"/>
            <a:chExt cx="4135944" cy="1203709"/>
          </a:xfrm>
        </p:grpSpPr>
        <p:sp>
          <p:nvSpPr>
            <p:cNvPr id="851" name="Google Shape;851;p13"/>
            <p:cNvSpPr/>
            <p:nvPr/>
          </p:nvSpPr>
          <p:spPr>
            <a:xfrm>
              <a:off x="4972560" y="1840311"/>
              <a:ext cx="4135944" cy="83260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6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s-ES" sz="2400" u="none" cap="none" strike="noStrike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x= 2    n = 3</a:t>
              </a:r>
              <a:br>
                <a:rPr b="0" i="0" lang="es-ES" sz="2400" u="none" cap="none" strike="noStrike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</a:br>
              <a:r>
                <a:rPr b="0" i="0" lang="es-ES" sz="2400" u="none" cap="none" strike="noStrike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potencia= 2*potencia(2,2)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3"/>
            <p:cNvSpPr txBox="1"/>
            <p:nvPr/>
          </p:nvSpPr>
          <p:spPr>
            <a:xfrm>
              <a:off x="4972560" y="1469207"/>
              <a:ext cx="1293029" cy="338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-ES" sz="16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potencia(2,3)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3" name="Google Shape;853;p13"/>
          <p:cNvGrpSpPr/>
          <p:nvPr/>
        </p:nvGrpSpPr>
        <p:grpSpPr>
          <a:xfrm>
            <a:off x="5030788" y="2781300"/>
            <a:ext cx="4078287" cy="1204913"/>
            <a:chOff x="5030787" y="2781808"/>
            <a:chExt cx="4078287" cy="1204405"/>
          </a:xfrm>
        </p:grpSpPr>
        <p:sp>
          <p:nvSpPr>
            <p:cNvPr id="854" name="Google Shape;854;p13"/>
            <p:cNvSpPr/>
            <p:nvPr/>
          </p:nvSpPr>
          <p:spPr>
            <a:xfrm>
              <a:off x="5030787" y="3154714"/>
              <a:ext cx="4078287" cy="83149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6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s-ES" sz="2400" u="none" cap="none" strike="noStrike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x=2    n = 2</a:t>
              </a:r>
              <a:br>
                <a:rPr b="0" i="0" lang="es-ES" sz="2400" u="none" cap="none" strike="noStrike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</a:br>
              <a:r>
                <a:rPr b="0" i="0" lang="es-ES" sz="2400" u="none" cap="none" strike="noStrike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potencia= 2*potencia(2,1)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7200292" y="2781808"/>
              <a:ext cx="252413" cy="611188"/>
            </a:xfrm>
            <a:prstGeom prst="downArrow">
              <a:avLst>
                <a:gd fmla="val 50000" name="adj1"/>
                <a:gd fmla="val 36063" name="adj2"/>
              </a:avLst>
            </a:prstGeom>
            <a:solidFill>
              <a:srgbClr val="3333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56" name="Google Shape;856;p13"/>
            <p:cNvSpPr txBox="1"/>
            <p:nvPr/>
          </p:nvSpPr>
          <p:spPr>
            <a:xfrm>
              <a:off x="5030788" y="2795483"/>
              <a:ext cx="1293367" cy="3384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-ES" sz="16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potencia(2,2)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7" name="Google Shape;857;p13"/>
          <p:cNvGrpSpPr/>
          <p:nvPr/>
        </p:nvGrpSpPr>
        <p:grpSpPr>
          <a:xfrm>
            <a:off x="5030788" y="4021138"/>
            <a:ext cx="4078287" cy="1279525"/>
            <a:chOff x="5030788" y="4021488"/>
            <a:chExt cx="4078285" cy="1279720"/>
          </a:xfrm>
        </p:grpSpPr>
        <p:sp>
          <p:nvSpPr>
            <p:cNvPr id="858" name="Google Shape;858;p13"/>
            <p:cNvSpPr/>
            <p:nvPr/>
          </p:nvSpPr>
          <p:spPr>
            <a:xfrm>
              <a:off x="5030788" y="4469231"/>
              <a:ext cx="4078285" cy="83197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6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s-ES" sz="2400" u="none" cap="none" strike="noStrike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x=2    n = 1</a:t>
              </a:r>
              <a:br>
                <a:rPr b="0" i="0" lang="es-ES" sz="2400" u="none" cap="none" strike="noStrike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</a:br>
              <a:r>
                <a:rPr b="0" i="0" lang="es-ES" sz="2400" u="none" cap="none" strike="noStrike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potencia= 2*potencia(2,0)</a:t>
              </a:r>
              <a:endParaRPr b="1" i="0" sz="2400" u="none" cap="none" strike="noStrik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7236296" y="4021488"/>
              <a:ext cx="252412" cy="576262"/>
            </a:xfrm>
            <a:prstGeom prst="downArrow">
              <a:avLst>
                <a:gd fmla="val 50000" name="adj1"/>
                <a:gd fmla="val 36412" name="adj2"/>
              </a:avLst>
            </a:prstGeom>
            <a:solidFill>
              <a:srgbClr val="3333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60" name="Google Shape;860;p13"/>
            <p:cNvSpPr txBox="1"/>
            <p:nvPr/>
          </p:nvSpPr>
          <p:spPr>
            <a:xfrm>
              <a:off x="5054162" y="4136417"/>
              <a:ext cx="1293813" cy="338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-ES" sz="16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potencia(2,1)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1" name="Google Shape;861;p13"/>
          <p:cNvGrpSpPr/>
          <p:nvPr/>
        </p:nvGrpSpPr>
        <p:grpSpPr>
          <a:xfrm>
            <a:off x="5030788" y="5300663"/>
            <a:ext cx="4078287" cy="1189037"/>
            <a:chOff x="5030788" y="5301010"/>
            <a:chExt cx="4078285" cy="1188330"/>
          </a:xfrm>
        </p:grpSpPr>
        <p:sp>
          <p:nvSpPr>
            <p:cNvPr id="862" name="Google Shape;862;p13"/>
            <p:cNvSpPr/>
            <p:nvPr/>
          </p:nvSpPr>
          <p:spPr>
            <a:xfrm>
              <a:off x="5054600" y="5657985"/>
              <a:ext cx="4054473" cy="83135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6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s-ES" sz="2400" u="none" cap="none" strike="noStrike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x=2     n = 0</a:t>
              </a:r>
              <a:br>
                <a:rPr b="0" i="0" lang="es-ES" sz="2400" u="none" cap="none" strike="noStrike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</a:br>
              <a:r>
                <a:rPr b="0" i="0" lang="es-ES" sz="2400" u="none" cap="none" strike="noStrike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potencia =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3"/>
            <p:cNvSpPr txBox="1"/>
            <p:nvPr/>
          </p:nvSpPr>
          <p:spPr>
            <a:xfrm>
              <a:off x="5030788" y="5373216"/>
              <a:ext cx="1292225" cy="338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-ES" sz="16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potencia(2,0)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7272300" y="5301010"/>
              <a:ext cx="250825" cy="576262"/>
            </a:xfrm>
            <a:prstGeom prst="downArrow">
              <a:avLst>
                <a:gd fmla="val 50000" name="adj1"/>
                <a:gd fmla="val 36642" name="adj2"/>
              </a:avLst>
            </a:prstGeom>
            <a:solidFill>
              <a:srgbClr val="3333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65" name="Google Shape;865;p13"/>
          <p:cNvSpPr/>
          <p:nvPr/>
        </p:nvSpPr>
        <p:spPr>
          <a:xfrm>
            <a:off x="8531225" y="2246313"/>
            <a:ext cx="865188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s-ES" sz="2400" u="none" cap="none" strike="noStrik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0" i="0" lang="es-ES" sz="2400" u="none" cap="none" strike="noStrik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s-ES" sz="2400" u="none" cap="none" strike="noStrik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6" name="Google Shape;866;p13"/>
          <p:cNvGrpSpPr/>
          <p:nvPr/>
        </p:nvGrpSpPr>
        <p:grpSpPr>
          <a:xfrm>
            <a:off x="6875463" y="2205038"/>
            <a:ext cx="1803400" cy="1187450"/>
            <a:chOff x="6875987" y="2204497"/>
            <a:chExt cx="1803831" cy="1188499"/>
          </a:xfrm>
        </p:grpSpPr>
        <p:sp>
          <p:nvSpPr>
            <p:cNvPr id="867" name="Google Shape;867;p13"/>
            <p:cNvSpPr/>
            <p:nvPr/>
          </p:nvSpPr>
          <p:spPr>
            <a:xfrm>
              <a:off x="8172400" y="2783744"/>
              <a:ext cx="264477" cy="609252"/>
            </a:xfrm>
            <a:prstGeom prst="upArrow">
              <a:avLst>
                <a:gd fmla="val 50000" name="adj1"/>
                <a:gd fmla="val 36495" name="adj2"/>
              </a:avLst>
            </a:prstGeom>
            <a:solidFill>
              <a:srgbClr val="CC33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6875987" y="2204497"/>
              <a:ext cx="1803831" cy="443303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961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s-ES" sz="20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b="1" i="0" lang="es-ES" sz="20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9" name="Google Shape;869;p13"/>
          <p:cNvGrpSpPr/>
          <p:nvPr/>
        </p:nvGrpSpPr>
        <p:grpSpPr>
          <a:xfrm>
            <a:off x="6875463" y="3525838"/>
            <a:ext cx="1803400" cy="1063625"/>
            <a:chOff x="6876719" y="3526696"/>
            <a:chExt cx="1802166" cy="1062440"/>
          </a:xfrm>
        </p:grpSpPr>
        <p:sp>
          <p:nvSpPr>
            <p:cNvPr id="870" name="Google Shape;870;p13"/>
            <p:cNvSpPr/>
            <p:nvPr/>
          </p:nvSpPr>
          <p:spPr>
            <a:xfrm>
              <a:off x="6876719" y="3526696"/>
              <a:ext cx="1802166" cy="44241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961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s-ES" sz="20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b="1" i="0" lang="es-ES" sz="20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3"/>
            <p:cNvSpPr/>
            <p:nvPr/>
          </p:nvSpPr>
          <p:spPr>
            <a:xfrm>
              <a:off x="8206432" y="4003849"/>
              <a:ext cx="255972" cy="585287"/>
            </a:xfrm>
            <a:prstGeom prst="upArrow">
              <a:avLst>
                <a:gd fmla="val 50000" name="adj1"/>
                <a:gd fmla="val 36500" name="adj2"/>
              </a:avLst>
            </a:prstGeom>
            <a:solidFill>
              <a:srgbClr val="CC33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72" name="Google Shape;872;p13"/>
          <p:cNvGrpSpPr/>
          <p:nvPr/>
        </p:nvGrpSpPr>
        <p:grpSpPr>
          <a:xfrm>
            <a:off x="6875463" y="4857750"/>
            <a:ext cx="1803400" cy="1055688"/>
            <a:chOff x="6875981" y="4858872"/>
            <a:chExt cx="1803831" cy="1054404"/>
          </a:xfrm>
        </p:grpSpPr>
        <p:sp>
          <p:nvSpPr>
            <p:cNvPr id="873" name="Google Shape;873;p13"/>
            <p:cNvSpPr/>
            <p:nvPr/>
          </p:nvSpPr>
          <p:spPr>
            <a:xfrm>
              <a:off x="6875981" y="4858872"/>
              <a:ext cx="1803831" cy="442374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961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s-ES" sz="20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b="1" i="0" lang="es-ES" sz="20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3"/>
            <p:cNvSpPr/>
            <p:nvPr/>
          </p:nvSpPr>
          <p:spPr>
            <a:xfrm>
              <a:off x="8208404" y="5309035"/>
              <a:ext cx="254000" cy="604241"/>
            </a:xfrm>
            <a:prstGeom prst="upArrow">
              <a:avLst>
                <a:gd fmla="val 50000" name="adj1"/>
                <a:gd fmla="val 36499" name="adj2"/>
              </a:avLst>
            </a:prstGeom>
            <a:solidFill>
              <a:srgbClr val="CC33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75" name="Google Shape;875;p13"/>
          <p:cNvSpPr/>
          <p:nvPr/>
        </p:nvSpPr>
        <p:spPr>
          <a:xfrm>
            <a:off x="8459788" y="3500438"/>
            <a:ext cx="8651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s-ES" sz="2400" u="none" cap="none" strike="noStrik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0" i="0" lang="es-ES" sz="2400" u="none" cap="none" strike="noStrik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s-ES" sz="2400" u="none" cap="none" strike="noStrik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13"/>
          <p:cNvSpPr/>
          <p:nvPr/>
        </p:nvSpPr>
        <p:spPr>
          <a:xfrm>
            <a:off x="8459788" y="4833938"/>
            <a:ext cx="8651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s-ES" sz="2400" u="none" cap="none" strike="noStrik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0" i="0" lang="es-ES" sz="2400" u="none" cap="none" strike="noStrik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s-ES" sz="2400" u="none" cap="none" strike="noStrik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f2d34dc18b_0_18"/>
          <p:cNvSpPr txBox="1"/>
          <p:nvPr>
            <p:ph idx="4294967295" type="title"/>
          </p:nvPr>
        </p:nvSpPr>
        <p:spPr>
          <a:xfrm>
            <a:off x="2591100" y="135563"/>
            <a:ext cx="78867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3200">
                <a:solidFill>
                  <a:srgbClr val="E65C01"/>
                </a:solidFill>
              </a:rPr>
              <a:t>Ejemplo de Recursión 2</a:t>
            </a:r>
            <a:endParaRPr/>
          </a:p>
        </p:txBody>
      </p:sp>
      <p:sp>
        <p:nvSpPr>
          <p:cNvPr id="882" name="Google Shape;882;g1f2d34dc18b_0_18"/>
          <p:cNvSpPr txBox="1"/>
          <p:nvPr/>
        </p:nvSpPr>
        <p:spPr>
          <a:xfrm>
            <a:off x="2394075" y="1698600"/>
            <a:ext cx="63966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Escribe un programa en Pascal que calcule la suma de los primeros N numeros utilizando recursión</a:t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g1f2d34dc18b_0_18"/>
          <p:cNvSpPr/>
          <p:nvPr/>
        </p:nvSpPr>
        <p:spPr>
          <a:xfrm>
            <a:off x="279000" y="4359100"/>
            <a:ext cx="3268800" cy="1807500"/>
          </a:xfrm>
          <a:prstGeom prst="wedgeRoundRectCallout">
            <a:avLst>
              <a:gd fmla="val 53136" name="adj1"/>
              <a:gd fmla="val -133685" name="adj2"/>
              <a:gd fmla="val 0" name="adj3"/>
            </a:avLst>
          </a:prstGeom>
          <a:solidFill>
            <a:srgbClr val="FFA4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Montserrat"/>
                <a:ea typeface="Montserrat"/>
                <a:cs typeface="Montserrat"/>
                <a:sym typeface="Montserrat"/>
              </a:rPr>
              <a:t>¿Cúal es el caso base?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g1f2d34dc18b_0_18"/>
          <p:cNvSpPr/>
          <p:nvPr/>
        </p:nvSpPr>
        <p:spPr>
          <a:xfrm>
            <a:off x="5399975" y="4359100"/>
            <a:ext cx="3268800" cy="1807500"/>
          </a:xfrm>
          <a:prstGeom prst="wedgeRoundRectCallout">
            <a:avLst>
              <a:gd fmla="val -18821" name="adj1"/>
              <a:gd fmla="val -123047" name="adj2"/>
              <a:gd fmla="val 0" name="adj3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Montserrat"/>
                <a:ea typeface="Montserrat"/>
                <a:cs typeface="Montserrat"/>
                <a:sym typeface="Montserrat"/>
              </a:rPr>
              <a:t>¿Cómo realizo la suma?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f2d34dc18b_0_5"/>
          <p:cNvSpPr txBox="1"/>
          <p:nvPr>
            <p:ph idx="4294967295" type="title"/>
          </p:nvPr>
        </p:nvSpPr>
        <p:spPr>
          <a:xfrm>
            <a:off x="2591100" y="135563"/>
            <a:ext cx="78867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3200">
                <a:solidFill>
                  <a:srgbClr val="E65C01"/>
                </a:solidFill>
              </a:rPr>
              <a:t>Ejemplo de Recursión 2</a:t>
            </a:r>
            <a:endParaRPr/>
          </a:p>
        </p:txBody>
      </p:sp>
      <p:sp>
        <p:nvSpPr>
          <p:cNvPr id="890" name="Google Shape;890;g1f2d34dc18b_0_5"/>
          <p:cNvSpPr txBox="1"/>
          <p:nvPr/>
        </p:nvSpPr>
        <p:spPr>
          <a:xfrm>
            <a:off x="128100" y="850400"/>
            <a:ext cx="9015900" cy="6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program SumaRecursiva;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i="1"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unction CalcularSuma(n: integer): integer;</a:t>
            </a:r>
            <a:endParaRPr i="1"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 i="1"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if n = 0 then</a:t>
            </a:r>
            <a:endParaRPr i="1"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CalcularSuma := 0</a:t>
            </a:r>
            <a:endParaRPr i="1"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else</a:t>
            </a:r>
            <a:endParaRPr i="1"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CalcularSuma := n + CalcularSuma(n - 1);</a:t>
            </a:r>
            <a:endParaRPr i="1"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end;</a:t>
            </a:r>
            <a:endParaRPr i="1"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numero: integer;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write('Ingrese un número para calcular la suma de los primeros N números: ');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readln(numero);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writeln('La suma de los primeros ', numero, ' números es: ', CalcularSuma(numero));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end.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f2d34dc18b_0_30"/>
          <p:cNvSpPr txBox="1"/>
          <p:nvPr>
            <p:ph idx="4294967295" type="title"/>
          </p:nvPr>
        </p:nvSpPr>
        <p:spPr>
          <a:xfrm>
            <a:off x="2591100" y="135563"/>
            <a:ext cx="78867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3200">
                <a:solidFill>
                  <a:srgbClr val="E65C01"/>
                </a:solidFill>
              </a:rPr>
              <a:t>Ejemplo de Recursión 3</a:t>
            </a:r>
            <a:endParaRPr/>
          </a:p>
        </p:txBody>
      </p:sp>
      <p:sp>
        <p:nvSpPr>
          <p:cNvPr id="896" name="Google Shape;896;g1f2d34dc18b_0_30"/>
          <p:cNvSpPr txBox="1"/>
          <p:nvPr/>
        </p:nvSpPr>
        <p:spPr>
          <a:xfrm>
            <a:off x="2227450" y="978575"/>
            <a:ext cx="6742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Escribe un programa en Pascal que genere la secuencia de </a:t>
            </a:r>
            <a:r>
              <a:rPr b="1" lang="es-ES" sz="2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Fibonacci </a:t>
            </a:r>
            <a:r>
              <a:rPr lang="es-ES" sz="2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hasta el enésimo término utilizando recursión.</a:t>
            </a:r>
            <a:endParaRPr sz="2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g1f2d34dc18b_0_30"/>
          <p:cNvSpPr/>
          <p:nvPr/>
        </p:nvSpPr>
        <p:spPr>
          <a:xfrm>
            <a:off x="-105550" y="3030525"/>
            <a:ext cx="3499500" cy="1769100"/>
          </a:xfrm>
          <a:prstGeom prst="wedgeRoundRectCallout">
            <a:avLst>
              <a:gd fmla="val 46704" name="adj1"/>
              <a:gd fmla="val -94199" name="adj2"/>
              <a:gd fmla="val 0" name="adj3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4650" lvl="0" marL="457200" rtl="0" algn="ctr">
              <a:spcBef>
                <a:spcPts val="0"/>
              </a:spcBef>
              <a:spcAft>
                <a:spcPts val="0"/>
              </a:spcAft>
              <a:buSzPts val="2300"/>
              <a:buFont typeface="Calibri"/>
              <a:buAutoNum type="arabicPeriod"/>
            </a:pPr>
            <a:r>
              <a:rPr lang="es-ES" sz="2300">
                <a:latin typeface="Calibri"/>
                <a:ea typeface="Calibri"/>
                <a:cs typeface="Calibri"/>
                <a:sym typeface="Calibri"/>
              </a:rPr>
              <a:t>Buscar en la Web  que es el número de fibonacci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g1f2d34dc18b_0_30"/>
          <p:cNvSpPr/>
          <p:nvPr/>
        </p:nvSpPr>
        <p:spPr>
          <a:xfrm>
            <a:off x="5644500" y="2774175"/>
            <a:ext cx="3499500" cy="1769100"/>
          </a:xfrm>
          <a:prstGeom prst="wedgeRoundRectCallout">
            <a:avLst>
              <a:gd fmla="val -33841" name="adj1"/>
              <a:gd fmla="val -79966" name="adj2"/>
              <a:gd fmla="val 0" name="adj3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>
                <a:latin typeface="Calibri"/>
                <a:ea typeface="Calibri"/>
                <a:cs typeface="Calibri"/>
                <a:sym typeface="Calibri"/>
              </a:rPr>
              <a:t>2. ¿Cómo se genera el Número de Fibonacci?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g1f2d34dc18b_0_30"/>
          <p:cNvSpPr/>
          <p:nvPr/>
        </p:nvSpPr>
        <p:spPr>
          <a:xfrm>
            <a:off x="843025" y="4927800"/>
            <a:ext cx="3499500" cy="1769100"/>
          </a:xfrm>
          <a:prstGeom prst="wedgeRoundRectCallout">
            <a:avLst>
              <a:gd fmla="val 65019" name="adj1"/>
              <a:gd fmla="val -201703" name="adj2"/>
              <a:gd fmla="val 0" name="adj3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ES" sz="2300">
                <a:latin typeface="Calibri"/>
                <a:ea typeface="Calibri"/>
                <a:cs typeface="Calibri"/>
                <a:sym typeface="Calibri"/>
              </a:rPr>
              <a:t>. ¿Cúal es el caso base?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g1f2d34dc18b_0_30"/>
          <p:cNvSpPr/>
          <p:nvPr/>
        </p:nvSpPr>
        <p:spPr>
          <a:xfrm>
            <a:off x="5046125" y="5088900"/>
            <a:ext cx="3499500" cy="1769100"/>
          </a:xfrm>
          <a:prstGeom prst="wedgeRoundRectCallout">
            <a:avLst>
              <a:gd fmla="val -43365" name="adj1"/>
              <a:gd fmla="val -213708" name="adj2"/>
              <a:gd fmla="val 0" name="adj3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s-ES" sz="2300">
                <a:latin typeface="Calibri"/>
                <a:ea typeface="Calibri"/>
                <a:cs typeface="Calibri"/>
                <a:sym typeface="Calibri"/>
              </a:rPr>
              <a:t>. ¿Qué tipo de recursión es?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f2d34dc18b_0_40"/>
          <p:cNvSpPr txBox="1"/>
          <p:nvPr>
            <p:ph idx="4294967295" type="title"/>
          </p:nvPr>
        </p:nvSpPr>
        <p:spPr>
          <a:xfrm>
            <a:off x="2591100" y="135563"/>
            <a:ext cx="78867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3200">
                <a:solidFill>
                  <a:srgbClr val="E65C01"/>
                </a:solidFill>
              </a:rPr>
              <a:t>Ejemplo de Recursión 3</a:t>
            </a:r>
            <a:endParaRPr/>
          </a:p>
        </p:txBody>
      </p:sp>
      <p:sp>
        <p:nvSpPr>
          <p:cNvPr id="906" name="Google Shape;906;g1f2d34dc18b_0_40"/>
          <p:cNvSpPr txBox="1"/>
          <p:nvPr/>
        </p:nvSpPr>
        <p:spPr>
          <a:xfrm>
            <a:off x="35700" y="876025"/>
            <a:ext cx="9072600" cy="6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program FibonacciRecursivo;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function CalcularFibonacci(n: integer): integer;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begin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  if (n = 0) or (n = 1) then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    CalcularFibonacci := 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  else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    CalcularFibonacci := CalcularFibonacci(n - 1) + CalcularFibonacci(n - 2);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end;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var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  numero, i: integer;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begin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  write('Ingrese un número para generar la secuencia de Fibonacci hasta ese término: ');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  readln(numero);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  writeln('Secuencia de Fibonacci hasta el término ', numero, ':');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  for i := 0 to numero do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    write(CalcularFibonacci(i), ' ');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  writeln;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end.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f2e8b50611_0_0"/>
          <p:cNvSpPr txBox="1"/>
          <p:nvPr>
            <p:ph idx="4294967295" type="title"/>
          </p:nvPr>
        </p:nvSpPr>
        <p:spPr>
          <a:xfrm>
            <a:off x="2591100" y="135563"/>
            <a:ext cx="78867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3200">
                <a:solidFill>
                  <a:srgbClr val="E65C01"/>
                </a:solidFill>
              </a:rPr>
              <a:t>Tipos de recursión</a:t>
            </a:r>
            <a:endParaRPr/>
          </a:p>
        </p:txBody>
      </p:sp>
      <p:sp>
        <p:nvSpPr>
          <p:cNvPr id="912" name="Google Shape;912;g1f2e8b50611_0_0"/>
          <p:cNvSpPr txBox="1"/>
          <p:nvPr/>
        </p:nvSpPr>
        <p:spPr>
          <a:xfrm>
            <a:off x="35700" y="876025"/>
            <a:ext cx="9072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Según el subprograma al que se llama, existen dos tipos de recursión: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● Recursividad simple o directa.  La función incluye una referencia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explícita a sí misma.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● Recursividad mutua o indirecta.  El módulo llama a otros módulos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de forma anidada y en la última llamada se llama al primero.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3" name="Google Shape;913;g1f2e8b5061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100" y="1637288"/>
            <a:ext cx="348615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Google Shape;914;g1f2e8b5061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588" y="4278675"/>
            <a:ext cx="2093720" cy="21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>
            <a:alpha val="20000"/>
          </a:schemeClr>
        </a:solidFill>
      </p:bgPr>
    </p:bg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4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3.bp.blogspot.com/-BPf1HXI4kjk/VUFI53h4TMI/AAAAAAAAALE/4V7ytVtT6aE/s1600/imagen.gif" id="920" name="Google Shape;92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14"/>
          <p:cNvSpPr txBox="1"/>
          <p:nvPr/>
        </p:nvSpPr>
        <p:spPr>
          <a:xfrm>
            <a:off x="539750" y="1720850"/>
            <a:ext cx="8208963" cy="49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Char char="•"/>
            </a:pPr>
            <a:r>
              <a:rPr b="1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de Asignaturas:   </a:t>
            </a:r>
            <a:r>
              <a:rPr b="1" i="0" lang="es-ES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programaRecursion</a:t>
            </a:r>
            <a:endParaRPr b="1" i="0" sz="24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b="1" i="0" lang="es-ES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ProgramaRecursion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b="1" i="0" sz="24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y ejecutar.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Responder: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475" lvl="1" marL="1343025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 es el caso base en el procedimiento </a:t>
            </a:r>
            <a:r>
              <a:rPr b="0" i="0" lang="es-ES" sz="24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digitoMaximo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475" lvl="1" marL="1343025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se acerca al caso base?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"/>
          <p:cNvSpPr txBox="1"/>
          <p:nvPr>
            <p:ph type="title"/>
          </p:nvPr>
        </p:nvSpPr>
        <p:spPr>
          <a:xfrm>
            <a:off x="0" y="0"/>
            <a:ext cx="91440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ES" sz="3600">
                <a:solidFill>
                  <a:srgbClr val="E65C01"/>
                </a:solidFill>
              </a:rPr>
              <a:t>Temas de la clase</a:t>
            </a:r>
            <a:endParaRPr/>
          </a:p>
        </p:txBody>
      </p:sp>
      <p:sp>
        <p:nvSpPr>
          <p:cNvPr id="718" name="Google Shape;718;p2"/>
          <p:cNvSpPr/>
          <p:nvPr/>
        </p:nvSpPr>
        <p:spPr>
          <a:xfrm>
            <a:off x="741375" y="1828800"/>
            <a:ext cx="8100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993D00"/>
              </a:buClr>
              <a:buSzPts val="3200"/>
              <a:buFont typeface="Calibri"/>
              <a:buAutoNum type="arabicPeriod"/>
            </a:pPr>
            <a:r>
              <a:rPr b="0" i="0" lang="es-E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Recursión. Definición y características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35000"/>
              </a:lnSpc>
              <a:spcBef>
                <a:spcPts val="1560"/>
              </a:spcBef>
              <a:spcAft>
                <a:spcPts val="0"/>
              </a:spcAft>
              <a:buClr>
                <a:srgbClr val="993D00"/>
              </a:buClr>
              <a:buSzPts val="3200"/>
              <a:buFont typeface="Calibri"/>
              <a:buAutoNum type="arabicPeriod"/>
            </a:pPr>
            <a:r>
              <a:rPr b="0" i="0" lang="es-E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Ejemplos de Recursión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35000"/>
              </a:lnSpc>
              <a:spcBef>
                <a:spcPts val="1560"/>
              </a:spcBef>
              <a:spcAft>
                <a:spcPts val="0"/>
              </a:spcAft>
              <a:buClr>
                <a:srgbClr val="993D00"/>
              </a:buClr>
              <a:buSzPts val="3200"/>
              <a:buFont typeface="Calibri"/>
              <a:buAutoNum type="arabicPeriod"/>
            </a:pPr>
            <a:r>
              <a:rPr b="0" i="0" lang="es-E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Método de búsqueda dicotómica en vectores. Una aplicación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5"/>
          <p:cNvSpPr txBox="1"/>
          <p:nvPr>
            <p:ph idx="4294967295" type="title"/>
          </p:nvPr>
        </p:nvSpPr>
        <p:spPr>
          <a:xfrm>
            <a:off x="3059063" y="142075"/>
            <a:ext cx="78867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3200">
                <a:solidFill>
                  <a:srgbClr val="E65C01"/>
                </a:solidFill>
              </a:rPr>
              <a:t>¿Cómo funciona?</a:t>
            </a:r>
            <a:endParaRPr sz="3200"/>
          </a:p>
        </p:txBody>
      </p:sp>
      <p:sp>
        <p:nvSpPr>
          <p:cNvPr id="927" name="Google Shape;927;p15"/>
          <p:cNvSpPr/>
          <p:nvPr/>
        </p:nvSpPr>
        <p:spPr>
          <a:xfrm>
            <a:off x="323850" y="1968500"/>
            <a:ext cx="2411413" cy="10779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60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 = 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digitoMaximo(132, max)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28" name="Google Shape;928;p15"/>
          <p:cNvSpPr txBox="1"/>
          <p:nvPr/>
        </p:nvSpPr>
        <p:spPr>
          <a:xfrm>
            <a:off x="323850" y="1573213"/>
            <a:ext cx="10255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Prog. ppal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15"/>
          <p:cNvSpPr/>
          <p:nvPr/>
        </p:nvSpPr>
        <p:spPr>
          <a:xfrm>
            <a:off x="2981325" y="1933575"/>
            <a:ext cx="1866900" cy="1689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60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 = 132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-E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 =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30" name="Google Shape;930;p15"/>
          <p:cNvSpPr txBox="1"/>
          <p:nvPr/>
        </p:nvSpPr>
        <p:spPr>
          <a:xfrm>
            <a:off x="2906713" y="1536700"/>
            <a:ext cx="19716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digitoMaximo(132, max)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15"/>
          <p:cNvSpPr/>
          <p:nvPr/>
        </p:nvSpPr>
        <p:spPr>
          <a:xfrm>
            <a:off x="5019675" y="1933575"/>
            <a:ext cx="1695450" cy="1689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60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 = 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-E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32" name="Google Shape;932;p15"/>
          <p:cNvSpPr txBox="1"/>
          <p:nvPr/>
        </p:nvSpPr>
        <p:spPr>
          <a:xfrm>
            <a:off x="4967288" y="1536700"/>
            <a:ext cx="1879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digitoMaximo(13, max)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15"/>
          <p:cNvSpPr/>
          <p:nvPr/>
        </p:nvSpPr>
        <p:spPr>
          <a:xfrm>
            <a:off x="6875463" y="1935163"/>
            <a:ext cx="1697037" cy="1816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60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-E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34" name="Google Shape;934;p15"/>
          <p:cNvSpPr txBox="1"/>
          <p:nvPr/>
        </p:nvSpPr>
        <p:spPr>
          <a:xfrm>
            <a:off x="6840538" y="1536700"/>
            <a:ext cx="17891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digitoMaximo(1, max)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5" name="Google Shape;935;p15"/>
          <p:cNvCxnSpPr/>
          <p:nvPr/>
        </p:nvCxnSpPr>
        <p:spPr>
          <a:xfrm rot="10800000">
            <a:off x="5543550" y="2473325"/>
            <a:ext cx="1404938" cy="0"/>
          </a:xfrm>
          <a:prstGeom prst="straightConnector1">
            <a:avLst/>
          </a:prstGeom>
          <a:noFill/>
          <a:ln cap="flat" cmpd="sng" w="25400">
            <a:solidFill>
              <a:srgbClr val="800000"/>
            </a:solidFill>
            <a:prstDash val="lgDash"/>
            <a:round/>
            <a:headEnd len="sm" w="sm" type="none"/>
            <a:tailEnd len="med" w="med" type="stealth"/>
          </a:ln>
          <a:effectLst>
            <a:outerShdw blurRad="50800" rotWithShape="0" dir="5400000" dist="25000">
              <a:srgbClr val="000000">
                <a:alpha val="40000"/>
              </a:srgbClr>
            </a:outerShdw>
          </a:effectLst>
        </p:spPr>
      </p:cxnSp>
      <p:cxnSp>
        <p:nvCxnSpPr>
          <p:cNvPr id="936" name="Google Shape;936;p15"/>
          <p:cNvCxnSpPr/>
          <p:nvPr/>
        </p:nvCxnSpPr>
        <p:spPr>
          <a:xfrm flipH="1">
            <a:off x="3527425" y="2473325"/>
            <a:ext cx="1549400" cy="34925"/>
          </a:xfrm>
          <a:prstGeom prst="straightConnector1">
            <a:avLst/>
          </a:prstGeom>
          <a:noFill/>
          <a:ln cap="flat" cmpd="sng" w="25400">
            <a:solidFill>
              <a:srgbClr val="800000"/>
            </a:solidFill>
            <a:prstDash val="lgDash"/>
            <a:round/>
            <a:headEnd len="sm" w="sm" type="none"/>
            <a:tailEnd len="med" w="med" type="stealth"/>
          </a:ln>
          <a:effectLst>
            <a:outerShdw blurRad="50800" rotWithShape="0" dir="5400000" dist="25000">
              <a:srgbClr val="000000">
                <a:alpha val="40000"/>
              </a:srgbClr>
            </a:outerShdw>
          </a:effectLst>
        </p:spPr>
      </p:cxnSp>
      <p:cxnSp>
        <p:nvCxnSpPr>
          <p:cNvPr id="937" name="Google Shape;937;p15"/>
          <p:cNvCxnSpPr>
            <a:endCxn id="938" idx="3"/>
          </p:cNvCxnSpPr>
          <p:nvPr/>
        </p:nvCxnSpPr>
        <p:spPr>
          <a:xfrm rot="10800000">
            <a:off x="1223963" y="2196307"/>
            <a:ext cx="1835100" cy="246000"/>
          </a:xfrm>
          <a:prstGeom prst="straightConnector1">
            <a:avLst/>
          </a:prstGeom>
          <a:noFill/>
          <a:ln cap="flat" cmpd="sng" w="25400">
            <a:solidFill>
              <a:srgbClr val="800000"/>
            </a:solidFill>
            <a:prstDash val="lgDash"/>
            <a:round/>
            <a:headEnd len="sm" w="sm" type="none"/>
            <a:tailEnd len="med" w="med" type="stealth"/>
          </a:ln>
          <a:effectLst>
            <a:outerShdw blurRad="50800" rotWithShape="0" dir="5400000" dist="25000">
              <a:srgbClr val="000000">
                <a:alpha val="40000"/>
              </a:srgbClr>
            </a:outerShdw>
          </a:effectLst>
        </p:spPr>
      </p:cxnSp>
      <p:sp>
        <p:nvSpPr>
          <p:cNvPr id="938" name="Google Shape;938;p15"/>
          <p:cNvSpPr txBox="1"/>
          <p:nvPr/>
        </p:nvSpPr>
        <p:spPr>
          <a:xfrm>
            <a:off x="935038" y="2011363"/>
            <a:ext cx="288925" cy="36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15"/>
          <p:cNvSpPr txBox="1"/>
          <p:nvPr/>
        </p:nvSpPr>
        <p:spPr>
          <a:xfrm>
            <a:off x="935038" y="2011363"/>
            <a:ext cx="288925" cy="36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15"/>
          <p:cNvSpPr/>
          <p:nvPr/>
        </p:nvSpPr>
        <p:spPr>
          <a:xfrm rot="-152658">
            <a:off x="123825" y="4057650"/>
            <a:ext cx="5834063" cy="26304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b="0" i="0" lang="es-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digitoMaximo(n: integer; var max: integer);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dig: integer;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dig:= n mod 10;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s-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 </a:t>
            </a:r>
            <a:r>
              <a:rPr b="0" i="0" lang="es-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dig &gt; max ) </a:t>
            </a:r>
            <a:r>
              <a:rPr b="1" i="0" lang="es-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max:= dig;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n:= n div 10;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s-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(n &lt;&gt; 0) then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digitoMaximo(n, max);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0" i="0" lang="es-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1" name="Google Shape;941;p15"/>
          <p:cNvCxnSpPr>
            <a:stCxn id="929" idx="1"/>
            <a:endCxn id="929" idx="3"/>
          </p:cNvCxnSpPr>
          <p:nvPr/>
        </p:nvCxnSpPr>
        <p:spPr>
          <a:xfrm>
            <a:off x="2981325" y="2778125"/>
            <a:ext cx="1866900" cy="0"/>
          </a:xfrm>
          <a:prstGeom prst="straightConnector1">
            <a:avLst/>
          </a:prstGeom>
          <a:noFill/>
          <a:ln cap="flat" cmpd="sng" w="12700">
            <a:solidFill>
              <a:srgbClr val="3366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2" name="Google Shape;942;p15"/>
          <p:cNvCxnSpPr>
            <a:stCxn id="931" idx="1"/>
            <a:endCxn id="931" idx="3"/>
          </p:cNvCxnSpPr>
          <p:nvPr/>
        </p:nvCxnSpPr>
        <p:spPr>
          <a:xfrm>
            <a:off x="5019675" y="2778125"/>
            <a:ext cx="1695600" cy="0"/>
          </a:xfrm>
          <a:prstGeom prst="straightConnector1">
            <a:avLst/>
          </a:prstGeom>
          <a:noFill/>
          <a:ln cap="flat" cmpd="sng" w="12700">
            <a:solidFill>
              <a:srgbClr val="3366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3" name="Google Shape;943;p15"/>
          <p:cNvSpPr txBox="1"/>
          <p:nvPr/>
        </p:nvSpPr>
        <p:spPr>
          <a:xfrm>
            <a:off x="3343275" y="1952625"/>
            <a:ext cx="576263" cy="369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15"/>
          <p:cNvSpPr txBox="1"/>
          <p:nvPr/>
        </p:nvSpPr>
        <p:spPr>
          <a:xfrm>
            <a:off x="5381625" y="1989138"/>
            <a:ext cx="576263" cy="36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15"/>
          <p:cNvSpPr txBox="1"/>
          <p:nvPr/>
        </p:nvSpPr>
        <p:spPr>
          <a:xfrm>
            <a:off x="7224713" y="1957388"/>
            <a:ext cx="576262" cy="36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15"/>
          <p:cNvSpPr/>
          <p:nvPr/>
        </p:nvSpPr>
        <p:spPr>
          <a:xfrm>
            <a:off x="2843213" y="1449388"/>
            <a:ext cx="2124075" cy="2339975"/>
          </a:xfrm>
          <a:prstGeom prst="rect">
            <a:avLst/>
          </a:prstGeom>
          <a:solidFill>
            <a:srgbClr val="D9D2E9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0000">
              <a:srgbClr val="000000">
                <a:alpha val="4156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7" name="Google Shape;947;p15"/>
          <p:cNvSpPr/>
          <p:nvPr/>
        </p:nvSpPr>
        <p:spPr>
          <a:xfrm>
            <a:off x="4859338" y="1374775"/>
            <a:ext cx="2098675" cy="2449513"/>
          </a:xfrm>
          <a:prstGeom prst="rect">
            <a:avLst/>
          </a:prstGeom>
          <a:solidFill>
            <a:srgbClr val="D9D2E9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0000">
              <a:srgbClr val="000000">
                <a:alpha val="4156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48" name="Google Shape;948;p15"/>
          <p:cNvCxnSpPr>
            <a:stCxn id="933" idx="1"/>
            <a:endCxn id="933" idx="3"/>
          </p:cNvCxnSpPr>
          <p:nvPr/>
        </p:nvCxnSpPr>
        <p:spPr>
          <a:xfrm>
            <a:off x="6875463" y="2843213"/>
            <a:ext cx="1697100" cy="0"/>
          </a:xfrm>
          <a:prstGeom prst="straightConnector1">
            <a:avLst/>
          </a:prstGeom>
          <a:noFill/>
          <a:ln cap="flat" cmpd="sng" w="12700">
            <a:solidFill>
              <a:srgbClr val="3366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9" name="Google Shape;949;p15"/>
          <p:cNvSpPr/>
          <p:nvPr/>
        </p:nvSpPr>
        <p:spPr>
          <a:xfrm>
            <a:off x="6804025" y="1370013"/>
            <a:ext cx="2016125" cy="2398712"/>
          </a:xfrm>
          <a:prstGeom prst="rect">
            <a:avLst/>
          </a:prstGeom>
          <a:solidFill>
            <a:srgbClr val="D9D2E9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0000">
              <a:srgbClr val="000000">
                <a:alpha val="4156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>
            <a:alpha val="20000"/>
          </a:schemeClr>
        </a:solidFill>
      </p:bgPr>
    </p:bg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6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3.bp.blogspot.com/-BPf1HXI4kjk/VUFI53h4TMI/AAAAAAAAALE/4V7ytVtT6aE/s1600/imagen.gif" id="955" name="Google Shape;95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16"/>
          <p:cNvSpPr txBox="1"/>
          <p:nvPr/>
        </p:nvSpPr>
        <p:spPr>
          <a:xfrm>
            <a:off x="287338" y="1052513"/>
            <a:ext cx="8461375" cy="6205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b="1" i="0" lang="es-ES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ProgramaRecursion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b="1" i="0" sz="24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4112" lvl="0" marL="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Modificar el procedimiento digitoMaximo. Debe colocarse la instrucción </a:t>
            </a:r>
            <a:r>
              <a:rPr b="1" i="0" lang="es-ES" sz="24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writeln ('max: ', max);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última instrucción del procedimiento.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112" lvl="0" marL="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Compilar y ejecutar.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112" lvl="0" marL="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Responder: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valor se muestra antes de finalizar cada módulo?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valor se muestra en el programa principal?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7"/>
          <p:cNvSpPr/>
          <p:nvPr/>
        </p:nvSpPr>
        <p:spPr>
          <a:xfrm>
            <a:off x="323850" y="1627188"/>
            <a:ext cx="2411413" cy="1447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60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 = 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digitoMaximo(132, max)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Write (max)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62" name="Google Shape;962;p17"/>
          <p:cNvSpPr txBox="1"/>
          <p:nvPr/>
        </p:nvSpPr>
        <p:spPr>
          <a:xfrm>
            <a:off x="323850" y="1231900"/>
            <a:ext cx="1025525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Prog. ppal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17"/>
          <p:cNvSpPr/>
          <p:nvPr/>
        </p:nvSpPr>
        <p:spPr>
          <a:xfrm>
            <a:off x="2981325" y="1592263"/>
            <a:ext cx="1866900" cy="18176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60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 = 132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---------------------------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 =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64" name="Google Shape;964;p17"/>
          <p:cNvSpPr txBox="1"/>
          <p:nvPr/>
        </p:nvSpPr>
        <p:spPr>
          <a:xfrm>
            <a:off x="2906713" y="1195388"/>
            <a:ext cx="195421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digitoMax(132, max)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17"/>
          <p:cNvSpPr/>
          <p:nvPr/>
        </p:nvSpPr>
        <p:spPr>
          <a:xfrm>
            <a:off x="5019675" y="1592263"/>
            <a:ext cx="1695450" cy="18176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60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 = 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------------------------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66" name="Google Shape;966;p17"/>
          <p:cNvSpPr txBox="1"/>
          <p:nvPr/>
        </p:nvSpPr>
        <p:spPr>
          <a:xfrm>
            <a:off x="4967288" y="1195388"/>
            <a:ext cx="180498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digitoMax(13, max)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17"/>
          <p:cNvSpPr/>
          <p:nvPr/>
        </p:nvSpPr>
        <p:spPr>
          <a:xfrm>
            <a:off x="6875463" y="1593850"/>
            <a:ext cx="1697037" cy="18176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60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------------------------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68" name="Google Shape;968;p17"/>
          <p:cNvSpPr txBox="1"/>
          <p:nvPr/>
        </p:nvSpPr>
        <p:spPr>
          <a:xfrm>
            <a:off x="6840538" y="1195388"/>
            <a:ext cx="170021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digitoMax(1, max)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9" name="Google Shape;969;p17"/>
          <p:cNvCxnSpPr/>
          <p:nvPr/>
        </p:nvCxnSpPr>
        <p:spPr>
          <a:xfrm rot="10800000">
            <a:off x="5543550" y="2132013"/>
            <a:ext cx="1404938" cy="0"/>
          </a:xfrm>
          <a:prstGeom prst="straightConnector1">
            <a:avLst/>
          </a:prstGeom>
          <a:noFill/>
          <a:ln cap="flat" cmpd="sng" w="25400">
            <a:solidFill>
              <a:srgbClr val="800000"/>
            </a:solidFill>
            <a:prstDash val="lgDash"/>
            <a:round/>
            <a:headEnd len="sm" w="sm" type="none"/>
            <a:tailEnd len="med" w="med" type="stealth"/>
          </a:ln>
          <a:effectLst>
            <a:outerShdw blurRad="50800" rotWithShape="0" dir="5400000" dist="25000">
              <a:srgbClr val="000000">
                <a:alpha val="40000"/>
              </a:srgbClr>
            </a:outerShdw>
          </a:effectLst>
        </p:spPr>
      </p:cxnSp>
      <p:cxnSp>
        <p:nvCxnSpPr>
          <p:cNvPr id="970" name="Google Shape;970;p17"/>
          <p:cNvCxnSpPr/>
          <p:nvPr/>
        </p:nvCxnSpPr>
        <p:spPr>
          <a:xfrm flipH="1">
            <a:off x="3527425" y="2132013"/>
            <a:ext cx="1549400" cy="34925"/>
          </a:xfrm>
          <a:prstGeom prst="straightConnector1">
            <a:avLst/>
          </a:prstGeom>
          <a:noFill/>
          <a:ln cap="flat" cmpd="sng" w="25400">
            <a:solidFill>
              <a:srgbClr val="800000"/>
            </a:solidFill>
            <a:prstDash val="lgDash"/>
            <a:round/>
            <a:headEnd len="sm" w="sm" type="none"/>
            <a:tailEnd len="med" w="med" type="stealth"/>
          </a:ln>
          <a:effectLst>
            <a:outerShdw blurRad="50800" rotWithShape="0" dir="5400000" dist="25000">
              <a:srgbClr val="000000">
                <a:alpha val="40000"/>
              </a:srgbClr>
            </a:outerShdw>
          </a:effectLst>
        </p:spPr>
      </p:cxnSp>
      <p:cxnSp>
        <p:nvCxnSpPr>
          <p:cNvPr id="971" name="Google Shape;971;p17"/>
          <p:cNvCxnSpPr>
            <a:endCxn id="972" idx="3"/>
          </p:cNvCxnSpPr>
          <p:nvPr/>
        </p:nvCxnSpPr>
        <p:spPr>
          <a:xfrm rot="10800000">
            <a:off x="1223963" y="1840706"/>
            <a:ext cx="1835100" cy="246000"/>
          </a:xfrm>
          <a:prstGeom prst="straightConnector1">
            <a:avLst/>
          </a:prstGeom>
          <a:noFill/>
          <a:ln cap="flat" cmpd="sng" w="25400">
            <a:solidFill>
              <a:srgbClr val="800000"/>
            </a:solidFill>
            <a:prstDash val="lgDash"/>
            <a:round/>
            <a:headEnd len="sm" w="sm" type="none"/>
            <a:tailEnd len="med" w="med" type="stealth"/>
          </a:ln>
          <a:effectLst>
            <a:outerShdw blurRad="50800" rotWithShape="0" dir="5400000" dist="25000">
              <a:srgbClr val="000000">
                <a:alpha val="40000"/>
              </a:srgbClr>
            </a:outerShdw>
          </a:effectLst>
        </p:spPr>
      </p:cxnSp>
      <p:sp>
        <p:nvSpPr>
          <p:cNvPr id="973" name="Google Shape;973;p17"/>
          <p:cNvSpPr/>
          <p:nvPr/>
        </p:nvSpPr>
        <p:spPr>
          <a:xfrm>
            <a:off x="6780213" y="1125538"/>
            <a:ext cx="2017712" cy="2322512"/>
          </a:xfrm>
          <a:prstGeom prst="rect">
            <a:avLst/>
          </a:prstGeom>
          <a:solidFill>
            <a:srgbClr val="FFFFFF">
              <a:alpha val="60000"/>
            </a:srgbClr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0000">
              <a:srgbClr val="000000">
                <a:alpha val="4156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4" name="Google Shape;974;p17"/>
          <p:cNvSpPr/>
          <p:nvPr/>
        </p:nvSpPr>
        <p:spPr>
          <a:xfrm>
            <a:off x="4824413" y="1127125"/>
            <a:ext cx="2016125" cy="2339975"/>
          </a:xfrm>
          <a:prstGeom prst="rect">
            <a:avLst/>
          </a:prstGeom>
          <a:solidFill>
            <a:srgbClr val="FFFFFF">
              <a:alpha val="60000"/>
            </a:srgbClr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0000">
              <a:srgbClr val="000000">
                <a:alpha val="4156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5" name="Google Shape;975;p17"/>
          <p:cNvSpPr/>
          <p:nvPr/>
        </p:nvSpPr>
        <p:spPr>
          <a:xfrm>
            <a:off x="2820988" y="1125538"/>
            <a:ext cx="2124075" cy="2339975"/>
          </a:xfrm>
          <a:prstGeom prst="rect">
            <a:avLst/>
          </a:prstGeom>
          <a:solidFill>
            <a:srgbClr val="FFFFFF">
              <a:alpha val="60000"/>
            </a:srgbClr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0000">
              <a:srgbClr val="000000">
                <a:alpha val="4156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2" name="Google Shape;972;p17"/>
          <p:cNvSpPr txBox="1"/>
          <p:nvPr/>
        </p:nvSpPr>
        <p:spPr>
          <a:xfrm>
            <a:off x="935038" y="1655763"/>
            <a:ext cx="288925" cy="36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17"/>
          <p:cNvSpPr txBox="1"/>
          <p:nvPr/>
        </p:nvSpPr>
        <p:spPr>
          <a:xfrm>
            <a:off x="935038" y="1655763"/>
            <a:ext cx="288925" cy="36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17"/>
          <p:cNvSpPr txBox="1"/>
          <p:nvPr>
            <p:ph idx="4294967295" type="title"/>
          </p:nvPr>
        </p:nvSpPr>
        <p:spPr>
          <a:xfrm>
            <a:off x="358775" y="203200"/>
            <a:ext cx="7886700" cy="10429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>
                <a:solidFill>
                  <a:srgbClr val="E65C01"/>
                </a:solidFill>
              </a:rPr>
              <a:t>¿Cómo funciona?</a:t>
            </a:r>
            <a:endParaRPr/>
          </a:p>
        </p:txBody>
      </p:sp>
      <p:sp>
        <p:nvSpPr>
          <p:cNvPr id="978" name="Google Shape;978;p17"/>
          <p:cNvSpPr txBox="1"/>
          <p:nvPr/>
        </p:nvSpPr>
        <p:spPr>
          <a:xfrm rot="-518469">
            <a:off x="6938963" y="3498850"/>
            <a:ext cx="1525587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17"/>
          <p:cNvSpPr txBox="1"/>
          <p:nvPr/>
        </p:nvSpPr>
        <p:spPr>
          <a:xfrm rot="-518469">
            <a:off x="5032375" y="3536950"/>
            <a:ext cx="152717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17"/>
          <p:cNvSpPr txBox="1"/>
          <p:nvPr/>
        </p:nvSpPr>
        <p:spPr>
          <a:xfrm rot="-518469">
            <a:off x="3076575" y="3517900"/>
            <a:ext cx="1525588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17"/>
          <p:cNvSpPr txBox="1"/>
          <p:nvPr/>
        </p:nvSpPr>
        <p:spPr>
          <a:xfrm rot="-518469">
            <a:off x="612775" y="3155950"/>
            <a:ext cx="1525588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17"/>
          <p:cNvSpPr/>
          <p:nvPr/>
        </p:nvSpPr>
        <p:spPr>
          <a:xfrm rot="-152738">
            <a:off x="207039" y="4294513"/>
            <a:ext cx="5565692" cy="267653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b="0" i="0" lang="es-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digitoMaximo(n: integer; var max: integer);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b="1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dig: integer;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dig:= n mod 10;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s-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 </a:t>
            </a:r>
            <a:r>
              <a:rPr b="0" i="0" lang="es-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dig &gt; max ) </a:t>
            </a:r>
            <a:r>
              <a:rPr b="1" i="0" lang="es-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b="1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max:= dig;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n:= n div 10;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s-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(n &lt;&gt; 0) then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digitoMaximo(n, max);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s-E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writeln ('max: ', max)</a:t>
            </a:r>
            <a:r>
              <a:rPr b="0" i="0" lang="es-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0" i="0" lang="es-E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>
            <a:alpha val="20000"/>
          </a:schemeClr>
        </a:solidFill>
      </p:bgPr>
    </p:bg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18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 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3.bp.blogspot.com/-BPf1HXI4kjk/VUFI53h4TMI/AAAAAAAAALE/4V7ytVtT6aE/s1600/imagen.gif" id="988" name="Google Shape;9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18"/>
          <p:cNvSpPr txBox="1"/>
          <p:nvPr/>
        </p:nvSpPr>
        <p:spPr>
          <a:xfrm>
            <a:off x="539750" y="1196975"/>
            <a:ext cx="8208963" cy="570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b="1" i="0" lang="es-ES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ProgramaRecursion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b="1" i="0" sz="24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4112" lvl="0" marL="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Modificar el procedimiento </a:t>
            </a:r>
            <a:r>
              <a:rPr b="0" i="0" lang="es-ES" sz="24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digitoMaximo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Debe pasarse el parámetro </a:t>
            </a:r>
            <a:r>
              <a:rPr b="0" i="0" lang="es-ES" sz="24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b="0" i="0" lang="es-E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valor.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112" lvl="0" marL="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Compilar y ejecutar.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112" lvl="0" marL="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Responder: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valor se muestra antes de finalizar cada módulo?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valor se muestra en el programa principal?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9"/>
          <p:cNvSpPr/>
          <p:nvPr/>
        </p:nvSpPr>
        <p:spPr>
          <a:xfrm>
            <a:off x="323850" y="2384425"/>
            <a:ext cx="2484438" cy="9540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60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Max = 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digitoMaximo(132, max)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Write (max)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19"/>
          <p:cNvSpPr txBox="1"/>
          <p:nvPr/>
        </p:nvSpPr>
        <p:spPr>
          <a:xfrm>
            <a:off x="323850" y="1989138"/>
            <a:ext cx="10255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Prog. ppal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19"/>
          <p:cNvSpPr/>
          <p:nvPr/>
        </p:nvSpPr>
        <p:spPr>
          <a:xfrm>
            <a:off x="2981325" y="2349500"/>
            <a:ext cx="1866900" cy="16017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60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n = 132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Max = 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 =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digitoMax(13, max)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A70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19"/>
          <p:cNvSpPr txBox="1"/>
          <p:nvPr/>
        </p:nvSpPr>
        <p:spPr>
          <a:xfrm>
            <a:off x="2906713" y="1952625"/>
            <a:ext cx="1954212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digitoMax(132, max)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19"/>
          <p:cNvSpPr/>
          <p:nvPr/>
        </p:nvSpPr>
        <p:spPr>
          <a:xfrm>
            <a:off x="5019675" y="2349500"/>
            <a:ext cx="1695450" cy="16017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60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n = 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Max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digitoMax(1,max)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A70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19"/>
          <p:cNvSpPr txBox="1"/>
          <p:nvPr/>
        </p:nvSpPr>
        <p:spPr>
          <a:xfrm>
            <a:off x="4967288" y="1952625"/>
            <a:ext cx="1804987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digitoMax(13, max)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19"/>
          <p:cNvSpPr/>
          <p:nvPr/>
        </p:nvSpPr>
        <p:spPr>
          <a:xfrm>
            <a:off x="6875463" y="2351088"/>
            <a:ext cx="1697037" cy="12779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60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n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Max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A70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19"/>
          <p:cNvSpPr txBox="1"/>
          <p:nvPr/>
        </p:nvSpPr>
        <p:spPr>
          <a:xfrm>
            <a:off x="6840538" y="1952625"/>
            <a:ext cx="1700212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digitoMax(1, max)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19"/>
          <p:cNvSpPr/>
          <p:nvPr/>
        </p:nvSpPr>
        <p:spPr>
          <a:xfrm>
            <a:off x="6767513" y="1989138"/>
            <a:ext cx="2017712" cy="2016125"/>
          </a:xfrm>
          <a:prstGeom prst="rect">
            <a:avLst/>
          </a:prstGeom>
          <a:solidFill>
            <a:srgbClr val="FFFFFF">
              <a:alpha val="60000"/>
            </a:srgbClr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0000">
              <a:srgbClr val="000000">
                <a:alpha val="4156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3" name="Google Shape;1003;p19"/>
          <p:cNvSpPr txBox="1"/>
          <p:nvPr/>
        </p:nvSpPr>
        <p:spPr>
          <a:xfrm>
            <a:off x="3635375" y="2700338"/>
            <a:ext cx="288925" cy="3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19"/>
          <p:cNvSpPr txBox="1"/>
          <p:nvPr/>
        </p:nvSpPr>
        <p:spPr>
          <a:xfrm>
            <a:off x="5651500" y="2708275"/>
            <a:ext cx="288925" cy="369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19"/>
          <p:cNvSpPr txBox="1"/>
          <p:nvPr>
            <p:ph idx="4294967295" type="title"/>
          </p:nvPr>
        </p:nvSpPr>
        <p:spPr>
          <a:xfrm>
            <a:off x="3856825" y="333375"/>
            <a:ext cx="78867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3600">
                <a:solidFill>
                  <a:srgbClr val="E65C01"/>
                </a:solidFill>
              </a:rPr>
              <a:t>¿Cómo funciona?</a:t>
            </a:r>
            <a:endParaRPr sz="3600"/>
          </a:p>
        </p:txBody>
      </p:sp>
      <p:sp>
        <p:nvSpPr>
          <p:cNvPr id="1006" name="Google Shape;1006;p19"/>
          <p:cNvSpPr txBox="1"/>
          <p:nvPr/>
        </p:nvSpPr>
        <p:spPr>
          <a:xfrm rot="-518469">
            <a:off x="7037388" y="4081463"/>
            <a:ext cx="152558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19"/>
          <p:cNvSpPr txBox="1"/>
          <p:nvPr/>
        </p:nvSpPr>
        <p:spPr>
          <a:xfrm rot="-518469">
            <a:off x="5164138" y="4297363"/>
            <a:ext cx="152717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19"/>
          <p:cNvSpPr txBox="1"/>
          <p:nvPr/>
        </p:nvSpPr>
        <p:spPr>
          <a:xfrm rot="-518469">
            <a:off x="3148013" y="4333875"/>
            <a:ext cx="1525587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19"/>
          <p:cNvSpPr txBox="1"/>
          <p:nvPr/>
        </p:nvSpPr>
        <p:spPr>
          <a:xfrm rot="-518469">
            <a:off x="596900" y="3649663"/>
            <a:ext cx="1589088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19"/>
          <p:cNvSpPr/>
          <p:nvPr/>
        </p:nvSpPr>
        <p:spPr>
          <a:xfrm>
            <a:off x="4967288" y="1916113"/>
            <a:ext cx="2017712" cy="2341562"/>
          </a:xfrm>
          <a:prstGeom prst="rect">
            <a:avLst/>
          </a:prstGeom>
          <a:solidFill>
            <a:srgbClr val="FFFFFF">
              <a:alpha val="60000"/>
            </a:srgbClr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0000">
              <a:srgbClr val="000000">
                <a:alpha val="4156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1" name="Google Shape;1011;p19"/>
          <p:cNvSpPr/>
          <p:nvPr/>
        </p:nvSpPr>
        <p:spPr>
          <a:xfrm>
            <a:off x="2843213" y="1916113"/>
            <a:ext cx="2124075" cy="2341562"/>
          </a:xfrm>
          <a:prstGeom prst="rect">
            <a:avLst/>
          </a:prstGeom>
          <a:solidFill>
            <a:srgbClr val="FFFFFF">
              <a:alpha val="60000"/>
            </a:srgbClr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0000">
              <a:srgbClr val="000000">
                <a:alpha val="4156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>
            <a:alpha val="20000"/>
          </a:schemeClr>
        </a:solidFill>
      </p:bgPr>
    </p:bg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20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3.bp.blogspot.com/-BPf1HXI4kjk/VUFI53h4TMI/AAAAAAAAALE/4V7ytVtT6aE/s1600/imagen.gif" id="1017" name="Google Shape;10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20"/>
          <p:cNvSpPr txBox="1"/>
          <p:nvPr/>
        </p:nvSpPr>
        <p:spPr>
          <a:xfrm>
            <a:off x="539750" y="1720850"/>
            <a:ext cx="8208963" cy="49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b="1" i="0" lang="es-ES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ProgramaRecursion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b="1" i="0" sz="24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4112" lvl="0" marL="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Escribir el procedimiento </a:t>
            </a:r>
            <a:r>
              <a:rPr b="0" i="0" lang="es-ES" sz="24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digitoMaximo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una función.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112" lvl="0" marL="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el programa, leer un número, invocar a la función y mostrar el resultado.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112" lvl="0" marL="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Compilar y ejecutar.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>
            <a:alpha val="18039"/>
          </a:schemeClr>
        </a:solidFill>
      </p:bgPr>
    </p:bg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21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3.bp.blogspot.com/-BPf1HXI4kjk/VUFI53h4TMI/AAAAAAAAALE/4V7ytVtT6aE/s1600/imagen.gif" id="1024" name="Google Shape;10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21"/>
          <p:cNvSpPr txBox="1"/>
          <p:nvPr/>
        </p:nvSpPr>
        <p:spPr>
          <a:xfrm>
            <a:off x="431800" y="1196975"/>
            <a:ext cx="8389938" cy="431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Char char="•"/>
            </a:pPr>
            <a:r>
              <a:rPr b="1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de Asignaturas:   </a:t>
            </a:r>
            <a:r>
              <a:rPr b="1" i="0" lang="es-ES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programaVectorOrdenado</a:t>
            </a:r>
            <a:endParaRPr b="1" i="0" sz="24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0574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b="1" i="0" lang="es-ES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programaVectorOrdenado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b="1" i="0" sz="24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y ejecutar.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el método de búsqueda dicotómica.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 el método implementado para buscar un valor que se lee de teclado y  mostrar el resultado.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>
            <a:alpha val="18039"/>
          </a:schemeClr>
        </a:solidFill>
      </p:bgPr>
    </p:bg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2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3.bp.blogspot.com/-BPf1HXI4kjk/VUFI53h4TMI/AAAAAAAAALE/4V7ytVtT6aE/s1600/imagen.gif" id="1031" name="Google Shape;10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22"/>
          <p:cNvSpPr txBox="1"/>
          <p:nvPr/>
        </p:nvSpPr>
        <p:spPr>
          <a:xfrm>
            <a:off x="287338" y="1300163"/>
            <a:ext cx="8713787" cy="555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de Asignaturas:   </a:t>
            </a:r>
            <a:r>
              <a:rPr b="1" i="0" lang="es-ES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programaVectores</a:t>
            </a:r>
            <a:endParaRPr b="1" i="0" sz="24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0574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b="1" i="0" lang="es-ES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programaVectores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y ejecutar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módulo recursivo </a:t>
            </a:r>
            <a:r>
              <a:rPr b="1" i="0" lang="es-ES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Máximo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devuelva el máximo valor del vector.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módulo recursivo </a:t>
            </a:r>
            <a:r>
              <a:rPr b="1" i="0" lang="es-ES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devuelva la suma de los valores contenidos en el vector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 los módulos implementados para mostrar el máximo y la suma.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y ejecutar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>
            <a:alpha val="18039"/>
          </a:schemeClr>
        </a:solidFill>
      </p:bgPr>
    </p:bg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23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3.bp.blogspot.com/-BPf1HXI4kjk/VUFI53h4TMI/AAAAAAAAALE/4V7ytVtT6aE/s1600/imagen.gif" id="1038" name="Google Shape;10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Google Shape;1039;p23"/>
          <p:cNvSpPr txBox="1"/>
          <p:nvPr/>
        </p:nvSpPr>
        <p:spPr>
          <a:xfrm>
            <a:off x="287338" y="1458913"/>
            <a:ext cx="8748712" cy="555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de Asignaturas:   </a:t>
            </a:r>
            <a:r>
              <a:rPr b="1" i="0" lang="es-ES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programaLista</a:t>
            </a:r>
            <a:endParaRPr b="1" i="0" sz="24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0574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b="1" i="0" lang="es-ES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programaLista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b="1" i="0" sz="24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y ejecutar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módulo recursivo </a:t>
            </a:r>
            <a:r>
              <a:rPr b="1" i="0" lang="es-ES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Mínimo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devuelva el mínimo valor de la lista.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módulo recursivo </a:t>
            </a:r>
            <a:r>
              <a:rPr b="1" i="0" lang="es-ES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Imprimir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imprima los valores contenidos en la lista.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 los módulos implementados para mostrar el mínimo y la impresión.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y ejecutar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"/>
          <p:cNvSpPr txBox="1"/>
          <p:nvPr>
            <p:ph idx="4294967295" type="title"/>
          </p:nvPr>
        </p:nvSpPr>
        <p:spPr>
          <a:xfrm>
            <a:off x="970763" y="2349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3240">
                <a:solidFill>
                  <a:srgbClr val="000000"/>
                </a:solidFill>
              </a:rPr>
              <a:t>Motivación</a:t>
            </a:r>
            <a:br>
              <a:rPr lang="es-ES" sz="3240">
                <a:solidFill>
                  <a:srgbClr val="000000"/>
                </a:solidFill>
              </a:rPr>
            </a:br>
            <a:r>
              <a:rPr lang="es-ES" sz="3240">
                <a:solidFill>
                  <a:srgbClr val="000000"/>
                </a:solidFill>
              </a:rPr>
              <a:t>Búsqueda dicotómica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724" name="Google Shape;724;p3"/>
          <p:cNvGraphicFramePr/>
          <p:nvPr/>
        </p:nvGraphicFramePr>
        <p:xfrm>
          <a:off x="719138" y="2816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{6086A83A-C215-4F5E-8218-6C5CB9F07C3D}</a:tableStyleId>
              </a:tblPr>
              <a:tblGrid>
                <a:gridCol w="873475"/>
                <a:gridCol w="873475"/>
                <a:gridCol w="873475"/>
                <a:gridCol w="873475"/>
                <a:gridCol w="873475"/>
                <a:gridCol w="873475"/>
                <a:gridCol w="873475"/>
                <a:gridCol w="873475"/>
                <a:gridCol w="873475"/>
              </a:tblGrid>
              <a:tr h="950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lang="es-ES" sz="2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50" marB="457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lang="es-ES" sz="2800" u="none" cap="none" strike="noStrike"/>
                        <a:t>34</a:t>
                      </a:r>
                      <a:endParaRPr sz="1400" u="none" cap="none" strike="noStrike"/>
                    </a:p>
                  </a:txBody>
                  <a:tcPr marT="45750" marB="457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lang="es-ES" sz="2800" u="none" cap="none" strike="noStrike"/>
                        <a:t>56</a:t>
                      </a:r>
                      <a:endParaRPr sz="1400" u="none" cap="none" strike="noStrike"/>
                    </a:p>
                  </a:txBody>
                  <a:tcPr marT="45750" marB="457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lang="es-ES" sz="2800" u="none" cap="none" strike="noStrike"/>
                        <a:t>123</a:t>
                      </a:r>
                      <a:endParaRPr sz="1400" u="none" cap="none" strike="noStrike"/>
                    </a:p>
                  </a:txBody>
                  <a:tcPr marT="45750" marB="457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lang="es-ES" sz="2800" u="none" cap="none" strike="noStrike"/>
                        <a:t>234</a:t>
                      </a:r>
                      <a:endParaRPr sz="1400" u="none" cap="none" strike="noStrike"/>
                    </a:p>
                  </a:txBody>
                  <a:tcPr marT="45750" marB="457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lang="es-ES" sz="2800" u="none" cap="none" strike="noStrike"/>
                        <a:t>265</a:t>
                      </a:r>
                      <a:endParaRPr sz="1400" u="none" cap="none" strike="noStrike"/>
                    </a:p>
                  </a:txBody>
                  <a:tcPr marT="45750" marB="457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lang="es-ES" sz="2800" u="none" cap="none" strike="noStrike"/>
                        <a:t>397</a:t>
                      </a:r>
                      <a:endParaRPr sz="1400" u="none" cap="none" strike="noStrike"/>
                    </a:p>
                  </a:txBody>
                  <a:tcPr marT="45750" marB="457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lang="es-ES" sz="2800" u="none" cap="none" strike="noStrike"/>
                        <a:t>400</a:t>
                      </a:r>
                      <a:endParaRPr sz="1400" u="none" cap="none" strike="noStrike"/>
                    </a:p>
                  </a:txBody>
                  <a:tcPr marT="45750" marB="457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lang="es-ES" sz="2800" u="none" cap="none" strike="noStrike"/>
                        <a:t>405</a:t>
                      </a:r>
                      <a:endParaRPr b="0" sz="1800" u="none" cap="none" strike="noStrike"/>
                    </a:p>
                  </a:txBody>
                  <a:tcPr marT="45750" marB="45750" marR="91450" marL="91450" anchor="ctr"/>
                </a:tc>
              </a:tr>
            </a:tbl>
          </a:graphicData>
        </a:graphic>
      </p:graphicFrame>
      <p:sp>
        <p:nvSpPr>
          <p:cNvPr id="725" name="Google Shape;725;p3"/>
          <p:cNvSpPr txBox="1"/>
          <p:nvPr/>
        </p:nvSpPr>
        <p:spPr>
          <a:xfrm rot="-379729">
            <a:off x="1848966" y="1582902"/>
            <a:ext cx="2169019" cy="39993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E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Busco el 56 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"/>
          <p:cNvSpPr txBox="1"/>
          <p:nvPr/>
        </p:nvSpPr>
        <p:spPr>
          <a:xfrm>
            <a:off x="4211638" y="4149725"/>
            <a:ext cx="8461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7" name="Google Shape;727;p3"/>
          <p:cNvCxnSpPr>
            <a:stCxn id="726" idx="0"/>
          </p:cNvCxnSpPr>
          <p:nvPr/>
        </p:nvCxnSpPr>
        <p:spPr>
          <a:xfrm flipH="1" rot="10800000">
            <a:off x="4634707" y="3573425"/>
            <a:ext cx="7800" cy="576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25000">
              <a:srgbClr val="000000">
                <a:alpha val="40000"/>
              </a:srgbClr>
            </a:outerShdw>
          </a:effectLst>
        </p:spPr>
      </p:cxnSp>
      <p:sp>
        <p:nvSpPr>
          <p:cNvPr id="728" name="Google Shape;728;p3"/>
          <p:cNvSpPr txBox="1"/>
          <p:nvPr/>
        </p:nvSpPr>
        <p:spPr>
          <a:xfrm rot="-324689">
            <a:off x="3106738" y="4521200"/>
            <a:ext cx="472122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¿Cómo es medio con respecto a 56?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"/>
          <p:cNvSpPr txBox="1"/>
          <p:nvPr/>
        </p:nvSpPr>
        <p:spPr>
          <a:xfrm>
            <a:off x="3802063" y="5005388"/>
            <a:ext cx="5307012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b="1" i="0" lang="es-ES" sz="2000" u="none" cap="none" strike="noStrik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=  terminé!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b="1" i="0" lang="es-ES" sz="2000" u="none" cap="none" strike="noStrik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&gt; sigo con la mitad inferior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b="1" i="0" lang="es-ES" sz="2000" u="none" cap="none" strike="noStrik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&lt; sigo con la mitad superior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3"/>
          <p:cNvSpPr txBox="1"/>
          <p:nvPr/>
        </p:nvSpPr>
        <p:spPr>
          <a:xfrm>
            <a:off x="1597025" y="4264025"/>
            <a:ext cx="84613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1" name="Google Shape;731;p3"/>
          <p:cNvCxnSpPr>
            <a:stCxn id="730" idx="0"/>
          </p:cNvCxnSpPr>
          <p:nvPr/>
        </p:nvCxnSpPr>
        <p:spPr>
          <a:xfrm flipH="1" rot="10800000">
            <a:off x="2020094" y="3689225"/>
            <a:ext cx="7800" cy="57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25000">
              <a:srgbClr val="000000">
                <a:alpha val="40000"/>
              </a:srgbClr>
            </a:outerShdw>
          </a:effectLst>
        </p:spPr>
      </p:cxnSp>
      <p:sp>
        <p:nvSpPr>
          <p:cNvPr id="732" name="Google Shape;732;p3"/>
          <p:cNvSpPr txBox="1"/>
          <p:nvPr/>
        </p:nvSpPr>
        <p:spPr>
          <a:xfrm rot="-324689">
            <a:off x="492125" y="4637088"/>
            <a:ext cx="47212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¿Cómo es medio con respecto a 56?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"/>
          <p:cNvSpPr txBox="1"/>
          <p:nvPr/>
        </p:nvSpPr>
        <p:spPr>
          <a:xfrm>
            <a:off x="1187450" y="5121275"/>
            <a:ext cx="5307013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b="1" i="0" lang="es-ES" sz="2000" u="none" cap="none" strike="noStrik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=  terminé!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b="1" i="0" lang="es-ES" sz="2000" u="none" cap="none" strike="noStrik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&gt; sigo con la mitad inferior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b="1" i="0" lang="es-ES" sz="2000" u="none" cap="none" strike="noStrik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&lt; sigo con la mitad superior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"/>
          <p:cNvSpPr/>
          <p:nvPr/>
        </p:nvSpPr>
        <p:spPr>
          <a:xfrm>
            <a:off x="4211638" y="2420938"/>
            <a:ext cx="4752975" cy="1620837"/>
          </a:xfrm>
          <a:prstGeom prst="rect">
            <a:avLst/>
          </a:prstGeom>
          <a:solidFill>
            <a:srgbClr val="6FA8DC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0000">
              <a:srgbClr val="000000">
                <a:alpha val="4156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5" name="Google Shape;735;p3"/>
          <p:cNvSpPr/>
          <p:nvPr/>
        </p:nvSpPr>
        <p:spPr>
          <a:xfrm>
            <a:off x="114300" y="2276475"/>
            <a:ext cx="2341563" cy="1620838"/>
          </a:xfrm>
          <a:prstGeom prst="rect">
            <a:avLst/>
          </a:prstGeom>
          <a:solidFill>
            <a:srgbClr val="6FA8DC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0000">
              <a:srgbClr val="000000">
                <a:alpha val="4156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6" name="Google Shape;736;p3"/>
          <p:cNvSpPr txBox="1"/>
          <p:nvPr/>
        </p:nvSpPr>
        <p:spPr>
          <a:xfrm>
            <a:off x="2462213" y="4229100"/>
            <a:ext cx="8461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7" name="Google Shape;737;p3"/>
          <p:cNvCxnSpPr>
            <a:stCxn id="736" idx="0"/>
          </p:cNvCxnSpPr>
          <p:nvPr/>
        </p:nvCxnSpPr>
        <p:spPr>
          <a:xfrm flipH="1" rot="10800000">
            <a:off x="2885282" y="3652800"/>
            <a:ext cx="7800" cy="576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25000">
              <a:srgbClr val="000000">
                <a:alpha val="40000"/>
              </a:srgbClr>
            </a:outerShdw>
          </a:effectLst>
        </p:spPr>
      </p:cxnSp>
      <p:sp>
        <p:nvSpPr>
          <p:cNvPr id="738" name="Google Shape;738;p3"/>
          <p:cNvSpPr txBox="1"/>
          <p:nvPr/>
        </p:nvSpPr>
        <p:spPr>
          <a:xfrm rot="-324689">
            <a:off x="1357313" y="4602163"/>
            <a:ext cx="472122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¿Cómo es medio con respecto a 56?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"/>
          <p:cNvSpPr txBox="1"/>
          <p:nvPr/>
        </p:nvSpPr>
        <p:spPr>
          <a:xfrm>
            <a:off x="2051050" y="5084763"/>
            <a:ext cx="5307013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b="1" i="0" lang="es-ES" sz="2000" u="none" cap="none" strike="noStrik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=  terminé!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b="1" i="0" lang="es-ES" sz="2000" u="none" cap="none" strike="noStrik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&gt; sigo con la mitad inferior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b="1" i="0" lang="es-ES" sz="2000" u="none" cap="none" strike="noStrik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&lt; sigo con la mitad superior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"/>
          <p:cNvSpPr txBox="1"/>
          <p:nvPr/>
        </p:nvSpPr>
        <p:spPr>
          <a:xfrm rot="-880960">
            <a:off x="3255963" y="4891088"/>
            <a:ext cx="22621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Encontré el 56!!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"/>
          <p:cNvSpPr txBox="1"/>
          <p:nvPr>
            <p:ph idx="1" type="body"/>
          </p:nvPr>
        </p:nvSpPr>
        <p:spPr>
          <a:xfrm>
            <a:off x="2528350" y="2069533"/>
            <a:ext cx="5497800" cy="3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"/>
          <p:cNvSpPr txBox="1"/>
          <p:nvPr>
            <p:ph idx="4294967295"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3200">
                <a:solidFill>
                  <a:srgbClr val="E65C01"/>
                </a:solidFill>
              </a:rPr>
              <a:t>Motivación</a:t>
            </a:r>
            <a:br>
              <a:rPr lang="es-ES" sz="3200">
                <a:solidFill>
                  <a:srgbClr val="E65C01"/>
                </a:solidFill>
              </a:rPr>
            </a:br>
            <a:r>
              <a:rPr lang="es-ES" sz="3200">
                <a:solidFill>
                  <a:srgbClr val="E65C01"/>
                </a:solidFill>
              </a:rPr>
              <a:t>Búsqueda dicotómica</a:t>
            </a:r>
            <a:endParaRPr/>
          </a:p>
        </p:txBody>
      </p:sp>
      <p:graphicFrame>
        <p:nvGraphicFramePr>
          <p:cNvPr id="747" name="Google Shape;747;p4"/>
          <p:cNvGraphicFramePr/>
          <p:nvPr/>
        </p:nvGraphicFramePr>
        <p:xfrm>
          <a:off x="719138" y="20605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{6086A83A-C215-4F5E-8218-6C5CB9F07C3D}</a:tableStyleId>
              </a:tblPr>
              <a:tblGrid>
                <a:gridCol w="873475"/>
                <a:gridCol w="873475"/>
                <a:gridCol w="873475"/>
                <a:gridCol w="873475"/>
                <a:gridCol w="873475"/>
                <a:gridCol w="873475"/>
                <a:gridCol w="873475"/>
                <a:gridCol w="873475"/>
                <a:gridCol w="873475"/>
              </a:tblGrid>
              <a:tr h="950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lang="es-ES" sz="2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50" marB="457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lang="es-ES" sz="2800" u="none" cap="none" strike="noStrike"/>
                        <a:t>34</a:t>
                      </a:r>
                      <a:endParaRPr sz="1400" u="none" cap="none" strike="noStrike"/>
                    </a:p>
                  </a:txBody>
                  <a:tcPr marT="45750" marB="457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lang="es-ES" sz="2800" u="none" cap="none" strike="noStrike"/>
                        <a:t>56</a:t>
                      </a:r>
                      <a:endParaRPr sz="1400" u="none" cap="none" strike="noStrike"/>
                    </a:p>
                  </a:txBody>
                  <a:tcPr marT="45750" marB="457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lang="es-ES" sz="2800" u="none" cap="none" strike="noStrike"/>
                        <a:t>123</a:t>
                      </a:r>
                      <a:endParaRPr sz="1400" u="none" cap="none" strike="noStrike"/>
                    </a:p>
                  </a:txBody>
                  <a:tcPr marT="45750" marB="457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lang="es-ES" sz="2800" u="none" cap="none" strike="noStrike"/>
                        <a:t>234</a:t>
                      </a:r>
                      <a:endParaRPr sz="1400" u="none" cap="none" strike="noStrike"/>
                    </a:p>
                  </a:txBody>
                  <a:tcPr marT="45750" marB="457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lang="es-ES" sz="2800" u="none" cap="none" strike="noStrike"/>
                        <a:t>265</a:t>
                      </a:r>
                      <a:endParaRPr sz="1400" u="none" cap="none" strike="noStrike"/>
                    </a:p>
                  </a:txBody>
                  <a:tcPr marT="45750" marB="457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lang="es-ES" sz="2800" u="none" cap="none" strike="noStrike"/>
                        <a:t>397</a:t>
                      </a:r>
                      <a:endParaRPr sz="1400" u="none" cap="none" strike="noStrike"/>
                    </a:p>
                  </a:txBody>
                  <a:tcPr marT="45750" marB="457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lang="es-ES" sz="2800" u="none" cap="none" strike="noStrike"/>
                        <a:t>400</a:t>
                      </a:r>
                      <a:endParaRPr sz="1400" u="none" cap="none" strike="noStrike"/>
                    </a:p>
                  </a:txBody>
                  <a:tcPr marT="45750" marB="4575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lang="es-ES" sz="2800" u="none" cap="none" strike="noStrike"/>
                        <a:t>405</a:t>
                      </a:r>
                      <a:endParaRPr b="0" sz="1800" u="none" cap="none" strike="noStrike"/>
                    </a:p>
                  </a:txBody>
                  <a:tcPr marT="45750" marB="45750" marR="91450" marL="91450" anchor="ctr"/>
                </a:tc>
              </a:tr>
            </a:tbl>
          </a:graphicData>
        </a:graphic>
      </p:graphicFrame>
      <p:sp>
        <p:nvSpPr>
          <p:cNvPr id="748" name="Google Shape;748;p4"/>
          <p:cNvSpPr txBox="1"/>
          <p:nvPr/>
        </p:nvSpPr>
        <p:spPr>
          <a:xfrm>
            <a:off x="142875" y="3268663"/>
            <a:ext cx="8258175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Observemos que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1. La primera vez se trabaja con el vector completo para determinar el punto medio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9" name="Google Shape;749;p4"/>
          <p:cNvGrpSpPr/>
          <p:nvPr/>
        </p:nvGrpSpPr>
        <p:grpSpPr>
          <a:xfrm>
            <a:off x="142875" y="1881188"/>
            <a:ext cx="8821738" cy="3743325"/>
            <a:chOff x="142903" y="1880828"/>
            <a:chExt cx="8821710" cy="3743017"/>
          </a:xfrm>
        </p:grpSpPr>
        <p:sp>
          <p:nvSpPr>
            <p:cNvPr id="750" name="Google Shape;750;p4"/>
            <p:cNvSpPr/>
            <p:nvPr/>
          </p:nvSpPr>
          <p:spPr>
            <a:xfrm>
              <a:off x="4211653" y="1880828"/>
              <a:ext cx="4752960" cy="1620704"/>
            </a:xfrm>
            <a:prstGeom prst="rect">
              <a:avLst/>
            </a:prstGeom>
            <a:solidFill>
              <a:srgbClr val="6FA8DC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20000">
                <a:srgbClr val="000000">
                  <a:alpha val="41568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751" name="Google Shape;751;p4"/>
            <p:cNvSpPr txBox="1"/>
            <p:nvPr/>
          </p:nvSpPr>
          <p:spPr>
            <a:xfrm>
              <a:off x="142903" y="5100013"/>
              <a:ext cx="8461348" cy="523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</a:pPr>
              <a:r>
                <a:rPr b="0" i="0" lang="es-ES" sz="2800" u="none" cap="none" strike="noStrike">
                  <a:solidFill>
                    <a:srgbClr val="000000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2. La siguiente vez, el vector se reduce a la mitad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2" name="Google Shape;752;p4"/>
          <p:cNvGrpSpPr/>
          <p:nvPr/>
        </p:nvGrpSpPr>
        <p:grpSpPr>
          <a:xfrm>
            <a:off x="144463" y="1665288"/>
            <a:ext cx="8604250" cy="4913312"/>
            <a:chOff x="640" y="1772816"/>
            <a:chExt cx="8603808" cy="4915552"/>
          </a:xfrm>
        </p:grpSpPr>
        <p:sp>
          <p:nvSpPr>
            <p:cNvPr id="753" name="Google Shape;753;p4"/>
            <p:cNvSpPr txBox="1"/>
            <p:nvPr/>
          </p:nvSpPr>
          <p:spPr>
            <a:xfrm>
              <a:off x="640" y="5733846"/>
              <a:ext cx="8603808" cy="9545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</a:pPr>
              <a:r>
                <a:rPr b="0" i="0" lang="es-ES" sz="2800" u="none" cap="none" strike="noStrike">
                  <a:solidFill>
                    <a:srgbClr val="000000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3. La siguiente vez, el vector se reduce a la mitad de la mitad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"/>
            <p:cNvSpPr/>
            <p:nvPr/>
          </p:nvSpPr>
          <p:spPr>
            <a:xfrm>
              <a:off x="143508" y="1772816"/>
              <a:ext cx="2341442" cy="1621576"/>
            </a:xfrm>
            <a:prstGeom prst="rect">
              <a:avLst/>
            </a:prstGeom>
            <a:solidFill>
              <a:srgbClr val="6FA8DC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20000">
                <a:srgbClr val="000000">
                  <a:alpha val="41568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755" name="Google Shape;755;p4"/>
          <p:cNvSpPr txBox="1"/>
          <p:nvPr/>
        </p:nvSpPr>
        <p:spPr>
          <a:xfrm rot="-880960">
            <a:off x="6256338" y="361950"/>
            <a:ext cx="14446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Medio??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4"/>
          <p:cNvSpPr txBox="1"/>
          <p:nvPr/>
        </p:nvSpPr>
        <p:spPr>
          <a:xfrm rot="-880960">
            <a:off x="5722938" y="1012825"/>
            <a:ext cx="25114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Primera mitad??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4"/>
          <p:cNvSpPr txBox="1"/>
          <p:nvPr/>
        </p:nvSpPr>
        <p:spPr>
          <a:xfrm rot="-880960">
            <a:off x="6605588" y="1300163"/>
            <a:ext cx="25527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Segunda mitad??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"/>
          <p:cNvSpPr txBox="1"/>
          <p:nvPr>
            <p:ph idx="1" type="body"/>
          </p:nvPr>
        </p:nvSpPr>
        <p:spPr>
          <a:xfrm>
            <a:off x="674550" y="1155375"/>
            <a:ext cx="7645200" cy="559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92075" spcFirstLastPara="1" rIns="92075" wrap="square" tIns="720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b="1" lang="es-E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Buscar</a:t>
            </a:r>
            <a:r>
              <a:rPr b="1" lang="es-ES" sz="2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ES" sz="2200">
                <a:latin typeface="Calibri"/>
                <a:ea typeface="Calibri"/>
                <a:cs typeface="Calibri"/>
                <a:sym typeface="Calibri"/>
              </a:rPr>
              <a:t>(vector, datoABuscar)</a:t>
            </a:r>
            <a:endParaRPr sz="2200"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b="1" lang="es-ES" sz="2200">
                <a:latin typeface="Calibri"/>
                <a:ea typeface="Calibri"/>
                <a:cs typeface="Calibri"/>
                <a:sym typeface="Calibri"/>
              </a:rPr>
              <a:t>  Si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el vector “no tiene elementos”  </a:t>
            </a:r>
            <a:r>
              <a:rPr b="1" lang="es-ES" sz="2200">
                <a:latin typeface="Calibri"/>
                <a:ea typeface="Calibri"/>
                <a:cs typeface="Calibri"/>
                <a:sym typeface="Calibri"/>
              </a:rPr>
              <a:t>entonces</a:t>
            </a:r>
            <a:endParaRPr sz="2200"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   no lo encontré y termino la búsqueda</a:t>
            </a:r>
            <a:endParaRPr sz="2200"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s-ES" sz="2200">
                <a:latin typeface="Calibri"/>
                <a:ea typeface="Calibri"/>
                <a:cs typeface="Calibri"/>
                <a:sym typeface="Calibri"/>
              </a:rPr>
              <a:t>sino</a:t>
            </a:r>
            <a:endParaRPr sz="2200"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   Determinar el punto medio del vector</a:t>
            </a:r>
            <a:endParaRPr sz="2200"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   Comparar </a:t>
            </a:r>
            <a:r>
              <a:rPr b="1" lang="es-ES" sz="2200">
                <a:latin typeface="Calibri"/>
                <a:ea typeface="Calibri"/>
                <a:cs typeface="Calibri"/>
                <a:sym typeface="Calibri"/>
              </a:rPr>
              <a:t>datoABuscar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con el contenido del punto medio</a:t>
            </a:r>
            <a:endParaRPr sz="2200"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s-ES" sz="2200"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coincide </a:t>
            </a:r>
            <a:r>
              <a:rPr b="1" lang="es-ES" sz="2200">
                <a:latin typeface="Calibri"/>
                <a:ea typeface="Calibri"/>
                <a:cs typeface="Calibri"/>
                <a:sym typeface="Calibri"/>
              </a:rPr>
              <a:t>entonces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“Lo encontré”</a:t>
            </a:r>
            <a:endParaRPr sz="2200"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s-ES" sz="2200">
                <a:latin typeface="Calibri"/>
                <a:ea typeface="Calibri"/>
                <a:cs typeface="Calibri"/>
                <a:sym typeface="Calibri"/>
              </a:rPr>
              <a:t>sino </a:t>
            </a:r>
            <a:endParaRPr sz="2200"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lang="es-ES" sz="2200"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ES" sz="2200">
                <a:latin typeface="Calibri"/>
                <a:ea typeface="Calibri"/>
                <a:cs typeface="Calibri"/>
                <a:sym typeface="Calibri"/>
              </a:rPr>
              <a:t>datoABuscar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&lt; contenido del punto medio </a:t>
            </a:r>
            <a:r>
              <a:rPr b="1" lang="es-ES" sz="2200">
                <a:latin typeface="Calibri"/>
                <a:ea typeface="Calibri"/>
                <a:cs typeface="Calibri"/>
                <a:sym typeface="Calibri"/>
              </a:rPr>
              <a:t>entonces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2200"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1" lang="es-E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Buscar</a:t>
            </a:r>
            <a:r>
              <a:rPr lang="es-ES" sz="2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ES" sz="2200">
                <a:latin typeface="Calibri"/>
                <a:ea typeface="Calibri"/>
                <a:cs typeface="Calibri"/>
                <a:sym typeface="Calibri"/>
              </a:rPr>
              <a:t>(en la 1era mitad del vector, datoABuscar) </a:t>
            </a:r>
            <a:endParaRPr sz="2200"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	  </a:t>
            </a:r>
            <a:r>
              <a:rPr b="1" lang="es-ES" sz="2200">
                <a:latin typeface="Calibri"/>
                <a:ea typeface="Calibri"/>
                <a:cs typeface="Calibri"/>
                <a:sym typeface="Calibri"/>
              </a:rPr>
              <a:t>sino</a:t>
            </a:r>
            <a:endParaRPr sz="2200"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1" lang="es-E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Buscar</a:t>
            </a:r>
            <a:r>
              <a:rPr lang="es-ES" sz="2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ES" sz="2200">
                <a:latin typeface="Calibri"/>
                <a:ea typeface="Calibri"/>
                <a:cs typeface="Calibri"/>
                <a:sym typeface="Calibri"/>
              </a:rPr>
              <a:t>(en la 2da mitad del vector, datoABuscar)</a:t>
            </a:r>
            <a:endParaRPr sz="2200"/>
          </a:p>
        </p:txBody>
      </p:sp>
      <p:sp>
        <p:nvSpPr>
          <p:cNvPr id="763" name="Google Shape;763;p5"/>
          <p:cNvSpPr txBox="1"/>
          <p:nvPr/>
        </p:nvSpPr>
        <p:spPr>
          <a:xfrm>
            <a:off x="2522438" y="-12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small" strike="noStrike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Motivación</a:t>
            </a:r>
            <a:br>
              <a:rPr b="0" i="0" lang="es-ES" sz="3200" u="none" cap="small" strike="noStrike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s-ES" sz="3200" u="none" cap="small" strike="noStrike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Búsqueda dicotómica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"/>
          <p:cNvSpPr/>
          <p:nvPr/>
        </p:nvSpPr>
        <p:spPr>
          <a:xfrm>
            <a:off x="395288" y="3105150"/>
            <a:ext cx="8316912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Observaciones importantes de esta solución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AutoNum type="arabi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El módulo realiza invocaciones a si mismo. En cada llamada, el tamaño del vector se reduce a la mitad.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AutoNum type="arabicParenR"/>
            </a:pPr>
            <a:r>
              <a:rPr b="0" i="0" lang="es-E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Existen 2 casos distintos que se resuelven de manera particular y directa: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</a:t>
            </a:r>
            <a:r>
              <a:rPr b="0" i="1" lang="es-ES" sz="2400" u="none" cap="none" strike="noStrik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a) Cuando el vector “no contiene elementos”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1" lang="es-ES" sz="2400" u="none" cap="none" strike="noStrik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b) Cuando encuentro el datoABuscar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69" name="Google Shape;769;p6"/>
          <p:cNvSpPr txBox="1"/>
          <p:nvPr/>
        </p:nvSpPr>
        <p:spPr>
          <a:xfrm>
            <a:off x="690623" y="1423950"/>
            <a:ext cx="3300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small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Motivación</a:t>
            </a:r>
            <a:br>
              <a:rPr b="0" i="0" lang="es-ES" sz="3200" u="none" cap="small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s-ES" sz="3200" u="none" cap="small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Búsqueda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small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dicotómica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6"/>
          <p:cNvSpPr txBox="1"/>
          <p:nvPr/>
        </p:nvSpPr>
        <p:spPr>
          <a:xfrm>
            <a:off x="3887788" y="0"/>
            <a:ext cx="5114925" cy="31051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92075" spcFirstLastPara="1" rIns="92075" wrap="square" tIns="720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100"/>
              <a:buFont typeface="Noto Sans Symbols"/>
              <a:buNone/>
            </a:pPr>
            <a:r>
              <a:rPr b="1" i="0" lang="es-ES" sz="1100" u="none" cap="none" strike="noStrik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Buscar</a:t>
            </a:r>
            <a:r>
              <a:rPr b="1" i="0" lang="es-ES" sz="1100" u="none" cap="none" strike="noStrike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s-ES" sz="11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(vector, datoABuscar)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1" i="0" lang="es-ES" sz="11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Si</a:t>
            </a:r>
            <a:r>
              <a:rPr b="0" i="0" lang="es-ES" sz="11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el vector “no tiene elementos”  </a:t>
            </a:r>
            <a:r>
              <a:rPr b="1" i="0" lang="es-ES" sz="11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entonces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no lo encontré y termino la búsqueda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i="0" lang="es-ES" sz="11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sino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Determinar el punto medio del vector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Comparar </a:t>
            </a:r>
            <a:r>
              <a:rPr b="1" i="0" lang="es-ES" sz="11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datoABuscar</a:t>
            </a:r>
            <a:r>
              <a:rPr b="0" i="0" lang="es-ES" sz="11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con el contenido del punto medio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s-ES" sz="11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Si</a:t>
            </a:r>
            <a:r>
              <a:rPr b="0" i="0" lang="es-ES" sz="11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coincide </a:t>
            </a:r>
            <a:r>
              <a:rPr b="1" i="0" lang="es-ES" sz="11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entonces</a:t>
            </a:r>
            <a:r>
              <a:rPr b="0" i="0" lang="es-ES" sz="11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“Lo encontré”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s-ES" sz="11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sino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i="0" lang="es-ES" sz="11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Si</a:t>
            </a:r>
            <a:r>
              <a:rPr b="0" i="0" lang="es-ES" sz="11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s-ES" sz="11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datoABuscar</a:t>
            </a:r>
            <a:r>
              <a:rPr b="0" i="0" lang="es-ES" sz="11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&lt; contenido del punto medio </a:t>
            </a:r>
            <a:r>
              <a:rPr b="1" i="0" lang="es-ES" sz="11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entonces</a:t>
            </a:r>
            <a:r>
              <a:rPr b="0" i="0" lang="es-ES" sz="11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</a:t>
            </a:r>
            <a:r>
              <a:rPr b="1" i="0" lang="es-ES" sz="1100" u="none" cap="none" strike="noStrik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Buscar</a:t>
            </a:r>
            <a:r>
              <a:rPr b="0" i="0" lang="es-ES" sz="1100" u="none" cap="none" strike="noStrike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s-ES" sz="11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(en la 1era mitad del vector, datoABuscar)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    </a:t>
            </a:r>
            <a:r>
              <a:rPr b="1" i="0" lang="es-ES" sz="11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sino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36699"/>
              </a:buClr>
              <a:buSzPts val="1100"/>
              <a:buFont typeface="Noto Sans Symbols"/>
              <a:buNone/>
            </a:pPr>
            <a:r>
              <a:rPr b="0" i="0" lang="es-ES" sz="1100" u="none" cap="none" strike="noStrike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        </a:t>
            </a:r>
            <a:r>
              <a:rPr b="1" i="0" lang="es-ES" sz="1100" u="none" cap="none" strike="noStrik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Buscar</a:t>
            </a:r>
            <a:r>
              <a:rPr b="0" i="0" lang="es-ES" sz="1100" u="none" cap="none" strike="noStrike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s-ES" sz="11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(en la 2da mitad del vector, datoABuscar)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"/>
          <p:cNvSpPr txBox="1"/>
          <p:nvPr/>
        </p:nvSpPr>
        <p:spPr>
          <a:xfrm>
            <a:off x="107950" y="285750"/>
            <a:ext cx="9036050" cy="766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b="0" i="0" lang="es-ES" sz="3200" u="none" cap="small" strike="noStrike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Recursión. Definición y Características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7"/>
          <p:cNvSpPr txBox="1"/>
          <p:nvPr/>
        </p:nvSpPr>
        <p:spPr>
          <a:xfrm rot="-195957">
            <a:off x="966788" y="998538"/>
            <a:ext cx="6973887" cy="13985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808080">
                <a:alpha val="39215"/>
              </a:srgbClr>
            </a:outerShdw>
          </a:effectLst>
        </p:spPr>
        <p:txBody>
          <a:bodyPr anchorCtr="0" anchor="t" bIns="144000" lIns="144000" spcFirstLastPara="1" rIns="144000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Una </a:t>
            </a:r>
            <a:r>
              <a:rPr b="1" i="0" lang="es-ES" sz="2400" u="none" cap="none" strike="noStrike">
                <a:solidFill>
                  <a:srgbClr val="C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solución recursiva </a:t>
            </a:r>
            <a:r>
              <a:rPr b="1" i="0" lang="es-ES" sz="2400" u="none" cap="none" strike="noStrik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resuelve un problema por resolución de instancias </a:t>
            </a:r>
            <a:r>
              <a:rPr b="1" i="0" lang="es-ES" sz="2400" u="sng" cap="none" strike="noStrik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más pequeñas </a:t>
            </a:r>
            <a:r>
              <a:rPr b="1" i="0" lang="es-ES" sz="2400" u="none" cap="none" strike="noStrik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del mismo problema.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7"/>
          <p:cNvSpPr/>
          <p:nvPr/>
        </p:nvSpPr>
        <p:spPr>
          <a:xfrm>
            <a:off x="250825" y="2852738"/>
            <a:ext cx="8569325" cy="35290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 algoritmo recursivo involucra: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15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AutoNum type="arabicPeriod"/>
            </a:pPr>
            <a:r>
              <a:rPr b="0" i="0" lang="es-E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Alguna condición de terminación (implícita/explícita) </a:t>
            </a:r>
            <a:r>
              <a:rPr b="1" i="0" lang="es-ES" sz="2400" u="sng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CASO BASE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15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AutoNum type="arabicPeriod"/>
            </a:pPr>
            <a:r>
              <a:rPr b="0" i="0" lang="es-E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Una</a:t>
            </a:r>
            <a:r>
              <a:rPr b="0" i="0" lang="es-ES" sz="2400" u="sng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1" i="1" lang="es-ES" sz="2400" u="sng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auto-invocación</a:t>
            </a:r>
            <a:r>
              <a:rPr b="0" i="1" lang="es-ES" sz="2400" u="sng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r>
              <a:rPr b="0" i="0" lang="es-E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Se debe garantizar que en un nro finito de autoinvocaciones se alcanza la condición de terminación.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15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AutoNum type="arabicPeriod"/>
            </a:pPr>
            <a:r>
              <a:rPr b="0" i="0" lang="es-ES" sz="2400" u="sng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 </a:t>
            </a:r>
            <a:r>
              <a:rPr b="1" i="0" lang="es-ES" sz="2400" u="sng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achica el espacio del problema</a:t>
            </a:r>
            <a:r>
              <a:rPr b="0" i="0" lang="es-E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en cada llamada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8"/>
          <p:cNvSpPr txBox="1"/>
          <p:nvPr>
            <p:ph idx="4294967295" type="title"/>
          </p:nvPr>
        </p:nvSpPr>
        <p:spPr>
          <a:xfrm>
            <a:off x="323850" y="260350"/>
            <a:ext cx="85328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3200">
                <a:solidFill>
                  <a:srgbClr val="E65C01"/>
                </a:solidFill>
              </a:rPr>
              <a:t>Ejemplo de Recursión 1</a:t>
            </a:r>
            <a:endParaRPr/>
          </a:p>
        </p:txBody>
      </p:sp>
      <p:sp>
        <p:nvSpPr>
          <p:cNvPr id="783" name="Google Shape;783;p8"/>
          <p:cNvSpPr txBox="1"/>
          <p:nvPr>
            <p:ph idx="4294967295" type="body"/>
          </p:nvPr>
        </p:nvSpPr>
        <p:spPr>
          <a:xfrm>
            <a:off x="738188" y="1698625"/>
            <a:ext cx="8243887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b="1" lang="es-ES">
                <a:latin typeface="Century Schoolbook"/>
                <a:ea typeface="Century Schoolbook"/>
                <a:cs typeface="Century Schoolbook"/>
                <a:sym typeface="Century Schoolbook"/>
              </a:rPr>
              <a:t>Factorial de un número</a:t>
            </a:r>
            <a:endParaRPr>
              <a:solidFill>
                <a:srgbClr val="00206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784" name="Google Shape;784;p8"/>
          <p:cNvGrpSpPr/>
          <p:nvPr/>
        </p:nvGrpSpPr>
        <p:grpSpPr>
          <a:xfrm>
            <a:off x="449693" y="2276483"/>
            <a:ext cx="8533090" cy="1631880"/>
            <a:chOff x="-296821" y="2181352"/>
            <a:chExt cx="8532900" cy="1632000"/>
          </a:xfrm>
        </p:grpSpPr>
        <p:sp>
          <p:nvSpPr>
            <p:cNvPr id="785" name="Google Shape;785;p8"/>
            <p:cNvSpPr/>
            <p:nvPr/>
          </p:nvSpPr>
          <p:spPr>
            <a:xfrm>
              <a:off x="1937196" y="2456893"/>
              <a:ext cx="331341" cy="1080120"/>
            </a:xfrm>
            <a:custGeom>
              <a:rect b="b" l="l" r="r" t="t"/>
              <a:pathLst>
                <a:path extrusionOk="0" h="1442" w="193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cap="rnd" cmpd="sng" w="38100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86" name="Google Shape;786;p8"/>
            <p:cNvSpPr/>
            <p:nvPr/>
          </p:nvSpPr>
          <p:spPr>
            <a:xfrm>
              <a:off x="-296821" y="2181352"/>
              <a:ext cx="8532900" cy="16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s-ES" sz="2000" u="none" cap="none" strike="noStrike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s-ES" sz="2000" u="none" cap="none" strike="noStrike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					1								      si X &lt;=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s-ES" sz="2000" u="none" cap="none" strike="noStrike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 X! 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D00"/>
                </a:buClr>
                <a:buSzPts val="2000"/>
                <a:buFont typeface="Noto Sans Symbols"/>
                <a:buNone/>
              </a:pPr>
              <a:r>
                <a:rPr b="0" i="0" lang="es-ES" sz="2000" u="none" cap="none" strike="noStrike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					</a:t>
              </a:r>
              <a:r>
                <a:rPr b="0" i="0" lang="es-ES" sz="2000" u="none" cap="none" strike="noStrik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b="0" i="0" lang="es-ES" sz="2000" u="none" cap="none" strike="noStrike">
                  <a:solidFill>
                    <a:srgbClr val="993D00"/>
                  </a:solidFill>
                  <a:latin typeface="Tahoma"/>
                  <a:ea typeface="Tahoma"/>
                  <a:cs typeface="Tahoma"/>
                  <a:sym typeface="Tahoma"/>
                </a:rPr>
                <a:t>X * (X-1)!</a:t>
              </a:r>
              <a:r>
                <a:rPr b="0" baseline="30000" i="0" lang="es-ES" sz="2000" u="none" cap="none" strike="noStrike">
                  <a:solidFill>
                    <a:srgbClr val="993D00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b="0" i="0" lang="es-ES" sz="2000" u="none" cap="none" strike="noStrike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			si X &gt;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Noto Sans Symbols"/>
                <a:buNone/>
              </a:pPr>
              <a:r>
                <a:t/>
              </a:r>
              <a:endParaRPr b="0" i="0" sz="2000" u="none" cap="none" strike="noStrike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787" name="Google Shape;787;p8"/>
          <p:cNvSpPr txBox="1"/>
          <p:nvPr/>
        </p:nvSpPr>
        <p:spPr>
          <a:xfrm rot="-226886">
            <a:off x="106363" y="4078288"/>
            <a:ext cx="8964612" cy="16462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808080">
                <a:alpha val="39215"/>
              </a:srgbClr>
            </a:outerShdw>
          </a:effectLst>
        </p:spPr>
        <p:txBody>
          <a:bodyPr anchorCtr="0" anchor="t" bIns="144000" lIns="144000" spcFirstLastPara="1" rIns="144000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Ejemplo</a:t>
            </a: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D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rPr>
              <a:t>4!</a:t>
            </a:r>
            <a:r>
              <a:rPr b="0" i="0" lang="es-ES" sz="2000" u="none" cap="none" strike="noStrike">
                <a:solidFill>
                  <a:srgbClr val="993D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b="0" i="0" lang="es-ES" sz="2800" u="none" cap="none" strike="noStrike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rPr>
              <a:t>=</a:t>
            </a:r>
            <a:endParaRPr b="0" i="0" sz="2800" u="none" cap="none" strike="noStrike">
              <a:solidFill>
                <a:srgbClr val="993D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endParaRPr b="0" i="0" sz="105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88" name="Google Shape;788;p8"/>
          <p:cNvSpPr txBox="1"/>
          <p:nvPr/>
        </p:nvSpPr>
        <p:spPr>
          <a:xfrm>
            <a:off x="6705613" y="1450951"/>
            <a:ext cx="1224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Caso 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8"/>
          <p:cNvSpPr txBox="1"/>
          <p:nvPr/>
        </p:nvSpPr>
        <p:spPr>
          <a:xfrm>
            <a:off x="7450963" y="3465538"/>
            <a:ext cx="1206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8"/>
          <p:cNvSpPr/>
          <p:nvPr/>
        </p:nvSpPr>
        <p:spPr>
          <a:xfrm flipH="1">
            <a:off x="6852354" y="1978825"/>
            <a:ext cx="342900" cy="908685"/>
          </a:xfrm>
          <a:custGeom>
            <a:rect b="b" l="l" r="r" t="t"/>
            <a:pathLst>
              <a:path extrusionOk="0" h="171450" w="914400">
                <a:moveTo>
                  <a:pt x="914400" y="0"/>
                </a:moveTo>
                <a:lnTo>
                  <a:pt x="0" y="171450"/>
                </a:lnTo>
              </a:path>
            </a:pathLst>
          </a:cu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1" name="Google Shape;791;p8"/>
          <p:cNvSpPr/>
          <p:nvPr/>
        </p:nvSpPr>
        <p:spPr>
          <a:xfrm rot="1244693">
            <a:off x="4426257" y="3206433"/>
            <a:ext cx="3084938" cy="1007962"/>
          </a:xfrm>
          <a:custGeom>
            <a:rect b="b" l="l" r="r" t="t"/>
            <a:pathLst>
              <a:path extrusionOk="0" h="171450" w="914400">
                <a:moveTo>
                  <a:pt x="914400" y="0"/>
                </a:moveTo>
                <a:lnTo>
                  <a:pt x="0" y="171450"/>
                </a:lnTo>
              </a:path>
            </a:pathLst>
          </a:cu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2" name="Google Shape;792;p8"/>
          <p:cNvSpPr txBox="1"/>
          <p:nvPr/>
        </p:nvSpPr>
        <p:spPr>
          <a:xfrm rot="-226886">
            <a:off x="935038" y="4792663"/>
            <a:ext cx="1281112" cy="10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808080">
                <a:alpha val="39215"/>
              </a:srgbClr>
            </a:outerShdw>
          </a:effectLst>
        </p:spPr>
        <p:txBody>
          <a:bodyPr anchorCtr="0" anchor="t" bIns="144000" lIns="144000" spcFirstLastPara="1" rIns="144000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D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rgbClr val="993D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 * </a:t>
            </a:r>
            <a:r>
              <a:rPr b="0" i="0" lang="es-ES" sz="2800" u="none" cap="none" strike="noStrike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rPr>
              <a:t>3!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endParaRPr b="0" i="0" sz="105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793" name="Google Shape;793;p8"/>
          <p:cNvGrpSpPr/>
          <p:nvPr/>
        </p:nvGrpSpPr>
        <p:grpSpPr>
          <a:xfrm>
            <a:off x="2214888" y="4638465"/>
            <a:ext cx="1855137" cy="1146596"/>
            <a:chOff x="1036677" y="2227406"/>
            <a:chExt cx="1888321" cy="1148326"/>
          </a:xfrm>
        </p:grpSpPr>
        <p:sp>
          <p:nvSpPr>
            <p:cNvPr id="794" name="Google Shape;794;p8"/>
            <p:cNvSpPr txBox="1"/>
            <p:nvPr/>
          </p:nvSpPr>
          <p:spPr>
            <a:xfrm rot="-226886">
              <a:off x="1068664" y="2286443"/>
              <a:ext cx="1824347" cy="103025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D9D9D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808080">
                  <a:alpha val="39215"/>
                </a:srgbClr>
              </a:outerShdw>
            </a:effectLst>
          </p:spPr>
          <p:txBody>
            <a:bodyPr anchorCtr="0" anchor="t" bIns="144000" lIns="144000" spcFirstLastPara="1" rIns="144000" wrap="square" tIns="144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D00"/>
                </a:buClr>
                <a:buSzPts val="2800"/>
                <a:buFont typeface="Arial"/>
                <a:buNone/>
              </a:pPr>
              <a:r>
                <a:rPr b="0" i="0" lang="es-ES" sz="2800" u="none" cap="none" strike="noStrike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= 4* 3* 2!</a:t>
              </a:r>
              <a:r>
                <a:rPr b="0" baseline="30000" i="0" lang="es-ES" sz="2800" u="none" cap="none" strike="noStrike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 </a:t>
              </a:r>
              <a:r>
                <a:rPr b="0" i="0" lang="es-ES" sz="20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	</a:t>
              </a:r>
              <a:endParaRPr b="0" i="0" sz="105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95" name="Google Shape;795;p8"/>
            <p:cNvSpPr/>
            <p:nvPr/>
          </p:nvSpPr>
          <p:spPr>
            <a:xfrm rot="-5646261">
              <a:off x="2038153" y="2623181"/>
              <a:ext cx="331348" cy="681931"/>
            </a:xfrm>
            <a:custGeom>
              <a:rect b="b" l="l" r="r" t="t"/>
              <a:pathLst>
                <a:path extrusionOk="0" h="1442" w="193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cap="rnd" cmpd="sng" w="38100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796" name="Google Shape;796;p8"/>
          <p:cNvGrpSpPr/>
          <p:nvPr/>
        </p:nvGrpSpPr>
        <p:grpSpPr>
          <a:xfrm>
            <a:off x="4105403" y="4503200"/>
            <a:ext cx="2184143" cy="1166300"/>
            <a:chOff x="4459288" y="5118355"/>
            <a:chExt cx="2185241" cy="1167179"/>
          </a:xfrm>
        </p:grpSpPr>
        <p:sp>
          <p:nvSpPr>
            <p:cNvPr id="797" name="Google Shape;797;p8"/>
            <p:cNvSpPr txBox="1"/>
            <p:nvPr/>
          </p:nvSpPr>
          <p:spPr>
            <a:xfrm rot="-226886">
              <a:off x="4490925" y="5187207"/>
              <a:ext cx="2121966" cy="102947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D9D9D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808080">
                  <a:alpha val="39215"/>
                </a:srgbClr>
              </a:outerShdw>
            </a:effectLst>
          </p:spPr>
          <p:txBody>
            <a:bodyPr anchorCtr="0" anchor="t" bIns="144000" lIns="144000" spcFirstLastPara="1" rIns="144000" wrap="square" tIns="144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D00"/>
                </a:buClr>
                <a:buSzPts val="2800"/>
                <a:buFont typeface="Arial"/>
                <a:buNone/>
              </a:pPr>
              <a:r>
                <a:rPr b="0" i="0" lang="es-ES" sz="2800" u="none" cap="none" strike="noStrike">
                  <a:solidFill>
                    <a:srgbClr val="993D00"/>
                  </a:solidFill>
                  <a:latin typeface="Calibri"/>
                  <a:ea typeface="Calibri"/>
                  <a:cs typeface="Calibri"/>
                  <a:sym typeface="Calibri"/>
                </a:rPr>
                <a:t>=4* </a:t>
              </a:r>
              <a:r>
                <a:rPr b="0" i="0" lang="es-ES" sz="2800" u="none" cap="none" strike="noStrike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3* 2* 1!</a:t>
              </a:r>
              <a:endParaRPr b="0" i="0" sz="2800" u="none" cap="none" strike="noStrike">
                <a:solidFill>
                  <a:srgbClr val="993D00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s-ES" sz="20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	</a:t>
              </a:r>
              <a:endParaRPr b="0" i="0" sz="105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98" name="Google Shape;798;p8"/>
            <p:cNvSpPr/>
            <p:nvPr/>
          </p:nvSpPr>
          <p:spPr>
            <a:xfrm rot="-5646261">
              <a:off x="5890581" y="5490669"/>
              <a:ext cx="331348" cy="681931"/>
            </a:xfrm>
            <a:custGeom>
              <a:rect b="b" l="l" r="r" t="t"/>
              <a:pathLst>
                <a:path extrusionOk="0" h="1442" w="193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cap="rnd" cmpd="sng" w="38100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799" name="Google Shape;799;p8"/>
          <p:cNvGrpSpPr/>
          <p:nvPr/>
        </p:nvGrpSpPr>
        <p:grpSpPr>
          <a:xfrm>
            <a:off x="6257063" y="4317023"/>
            <a:ext cx="2721113" cy="1203691"/>
            <a:chOff x="2697585" y="622891"/>
            <a:chExt cx="2721157" cy="1201795"/>
          </a:xfrm>
        </p:grpSpPr>
        <p:sp>
          <p:nvSpPr>
            <p:cNvPr id="800" name="Google Shape;800;p8"/>
            <p:cNvSpPr txBox="1"/>
            <p:nvPr/>
          </p:nvSpPr>
          <p:spPr>
            <a:xfrm rot="-226886">
              <a:off x="2728611" y="709456"/>
              <a:ext cx="2659105" cy="102866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D9D9D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808080">
                  <a:alpha val="39215"/>
                </a:srgbClr>
              </a:outerShdw>
            </a:effectLst>
          </p:spPr>
          <p:txBody>
            <a:bodyPr anchorCtr="0" anchor="t" bIns="144000" lIns="144000" spcFirstLastPara="1" rIns="144000" wrap="square" tIns="144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D00"/>
                </a:buClr>
                <a:buSzPts val="2800"/>
                <a:buFont typeface="Arial"/>
                <a:buNone/>
              </a:pPr>
              <a:r>
                <a:rPr b="0" i="0" lang="es-ES" sz="2800" u="none" cap="none" strike="noStrike">
                  <a:solidFill>
                    <a:srgbClr val="993D00"/>
                  </a:solidFill>
                  <a:latin typeface="Calibri"/>
                  <a:ea typeface="Calibri"/>
                  <a:cs typeface="Calibri"/>
                  <a:sym typeface="Calibri"/>
                </a:rPr>
                <a:t>= 4*</a:t>
              </a:r>
              <a:r>
                <a:rPr b="0" i="0" lang="es-ES" sz="2800" u="none" cap="none" strike="noStrike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3* 2* 1= 24</a:t>
              </a:r>
              <a:endParaRPr b="0" i="0" sz="2800" u="none" cap="none" strike="noStrike">
                <a:solidFill>
                  <a:srgbClr val="993D00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s-ES" sz="20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	</a:t>
              </a:r>
              <a:endParaRPr b="0" i="0" sz="105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01" name="Google Shape;801;p8"/>
            <p:cNvSpPr/>
            <p:nvPr/>
          </p:nvSpPr>
          <p:spPr>
            <a:xfrm rot="-5646261">
              <a:off x="4385602" y="1244487"/>
              <a:ext cx="331348" cy="304946"/>
            </a:xfrm>
            <a:custGeom>
              <a:rect b="b" l="l" r="r" t="t"/>
              <a:pathLst>
                <a:path extrusionOk="0" h="1442" w="193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cap="rnd" cmpd="sng" w="38100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802" name="Google Shape;802;p8"/>
          <p:cNvSpPr txBox="1"/>
          <p:nvPr/>
        </p:nvSpPr>
        <p:spPr>
          <a:xfrm>
            <a:off x="3227388" y="5791200"/>
            <a:ext cx="4603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rPr>
              <a:t>3!</a:t>
            </a:r>
            <a:endParaRPr b="0" i="0" sz="20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3" name="Google Shape;803;p8"/>
          <p:cNvSpPr txBox="1"/>
          <p:nvPr/>
        </p:nvSpPr>
        <p:spPr>
          <a:xfrm>
            <a:off x="5578475" y="5622925"/>
            <a:ext cx="4603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rPr>
              <a:t>2!</a:t>
            </a:r>
            <a:endParaRPr b="0" i="0" sz="20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4" name="Google Shape;804;p8"/>
          <p:cNvSpPr txBox="1"/>
          <p:nvPr/>
        </p:nvSpPr>
        <p:spPr>
          <a:xfrm>
            <a:off x="7929563" y="5478463"/>
            <a:ext cx="4603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rPr>
              <a:t>1!</a:t>
            </a:r>
            <a:endParaRPr b="0" i="0" sz="20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9"/>
          <p:cNvSpPr txBox="1"/>
          <p:nvPr/>
        </p:nvSpPr>
        <p:spPr>
          <a:xfrm>
            <a:off x="1292900" y="4328325"/>
            <a:ext cx="7422600" cy="241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808080">
                <a:alpha val="39215"/>
              </a:srgbClr>
            </a:outerShdw>
          </a:effectLst>
        </p:spPr>
        <p:txBody>
          <a:bodyPr anchorCtr="0" anchor="t" bIns="72000" lIns="180000" spcFirstLastPara="1" rIns="18000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b="0" i="0" lang="es-ES" sz="1800" u="none" cap="none" strike="noStrike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s-ES" sz="1800" u="none" cap="none" strike="noStrik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factorial</a:t>
            </a:r>
            <a:r>
              <a:rPr b="1" i="0" lang="es-E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(x: integer): real;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if (x &lt;= 1) then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factorial:=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else</a:t>
            </a:r>
            <a:endParaRPr b="0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factorial := x * factorial</a:t>
            </a:r>
            <a:r>
              <a:rPr b="1" i="0" lang="es-E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(x-1)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r>
              <a:rPr b="0" i="0" lang="es-E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9"/>
          <p:cNvSpPr txBox="1"/>
          <p:nvPr>
            <p:ph idx="4294967295" type="title"/>
          </p:nvPr>
        </p:nvSpPr>
        <p:spPr>
          <a:xfrm>
            <a:off x="2591100" y="135563"/>
            <a:ext cx="78867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3200">
                <a:solidFill>
                  <a:srgbClr val="E65C01"/>
                </a:solidFill>
              </a:rPr>
              <a:t>Ejemplo de Recursión 1</a:t>
            </a:r>
            <a:endParaRPr/>
          </a:p>
        </p:txBody>
      </p:sp>
      <p:grpSp>
        <p:nvGrpSpPr>
          <p:cNvPr id="811" name="Google Shape;811;p9"/>
          <p:cNvGrpSpPr/>
          <p:nvPr/>
        </p:nvGrpSpPr>
        <p:grpSpPr>
          <a:xfrm>
            <a:off x="323841" y="1478991"/>
            <a:ext cx="5564959" cy="2849325"/>
            <a:chOff x="1165292" y="2180759"/>
            <a:chExt cx="5652000" cy="2756700"/>
          </a:xfrm>
        </p:grpSpPr>
        <p:sp>
          <p:nvSpPr>
            <p:cNvPr id="812" name="Google Shape;812;p9"/>
            <p:cNvSpPr/>
            <p:nvPr/>
          </p:nvSpPr>
          <p:spPr>
            <a:xfrm>
              <a:off x="1165292" y="2180759"/>
              <a:ext cx="5652000" cy="2756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D9D9D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808080">
                  <a:alpha val="3921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ES" sz="1800" u="none" cap="none" strike="noStrike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ES" sz="1800" u="none" cap="none" strike="noStrike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		1							</a:t>
              </a:r>
              <a:r>
                <a:rPr b="0" i="1" lang="es-ES" sz="1800" u="none" cap="none" strike="noStrike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si X&lt;=1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ES" sz="1800" u="none" cap="none" strike="noStrike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 X! 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D00"/>
                </a:buClr>
                <a:buSzPts val="1800"/>
                <a:buFont typeface="Noto Sans Symbols"/>
                <a:buNone/>
              </a:pPr>
              <a:r>
                <a:rPr b="0" i="0" lang="es-ES" sz="1800" u="none" cap="none" strike="noStrike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		</a:t>
              </a:r>
              <a:r>
                <a:rPr b="0" i="0" lang="es-ES" sz="1800" u="none" cap="none" strike="noStrike">
                  <a:solidFill>
                    <a:srgbClr val="993D00"/>
                  </a:solidFill>
                  <a:latin typeface="Tahoma"/>
                  <a:ea typeface="Tahoma"/>
                  <a:cs typeface="Tahoma"/>
                  <a:sym typeface="Tahoma"/>
                </a:rPr>
                <a:t> X * (X-1)!</a:t>
              </a:r>
              <a:r>
                <a:rPr b="0" i="0" lang="es-ES" sz="1800" u="none" cap="none" strike="noStrike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	</a:t>
              </a:r>
              <a:r>
                <a:rPr b="0" i="1" lang="es-ES" sz="1800" u="none" cap="none" strike="noStrike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si X&gt;1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1633353" y="2469527"/>
              <a:ext cx="144013" cy="900572"/>
            </a:xfrm>
            <a:custGeom>
              <a:rect b="b" l="l" r="r" t="t"/>
              <a:pathLst>
                <a:path extrusionOk="0" h="1442" w="193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cap="rnd" cmpd="sng" w="19050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814" name="Google Shape;814;p9"/>
          <p:cNvSpPr/>
          <p:nvPr/>
        </p:nvSpPr>
        <p:spPr>
          <a:xfrm flipH="1" rot="-592133">
            <a:off x="2343631" y="2382807"/>
            <a:ext cx="3483220" cy="2301678"/>
          </a:xfrm>
          <a:custGeom>
            <a:rect b="b" l="l" r="r" t="t"/>
            <a:pathLst>
              <a:path extrusionOk="0" h="200025" w="871537">
                <a:moveTo>
                  <a:pt x="0" y="0"/>
                </a:moveTo>
                <a:lnTo>
                  <a:pt x="871537" y="200025"/>
                </a:lnTo>
              </a:path>
            </a:pathLst>
          </a:custGeom>
          <a:noFill/>
          <a:ln cap="flat" cmpd="sng" w="19050">
            <a:solidFill>
              <a:srgbClr val="C00000"/>
            </a:solidFill>
            <a:prstDash val="dash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5" name="Google Shape;815;p9"/>
          <p:cNvSpPr/>
          <p:nvPr/>
        </p:nvSpPr>
        <p:spPr>
          <a:xfrm>
            <a:off x="3756026" y="2713626"/>
            <a:ext cx="1228867" cy="3094887"/>
          </a:xfrm>
          <a:custGeom>
            <a:rect b="b" l="l" r="r" t="t"/>
            <a:pathLst>
              <a:path extrusionOk="0" h="200025" w="871537">
                <a:moveTo>
                  <a:pt x="0" y="0"/>
                </a:moveTo>
                <a:lnTo>
                  <a:pt x="871537" y="200025"/>
                </a:lnTo>
              </a:path>
            </a:pathLst>
          </a:custGeom>
          <a:noFill/>
          <a:ln cap="flat" cmpd="sng" w="19050">
            <a:solidFill>
              <a:srgbClr val="C00000"/>
            </a:solidFill>
            <a:prstDash val="dash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art template">
  <a:themeElements>
    <a:clrScheme name="Custom 347">
      <a:dk1>
        <a:srgbClr val="000000"/>
      </a:dk1>
      <a:lt1>
        <a:srgbClr val="FFFFFF"/>
      </a:lt1>
      <a:dk2>
        <a:srgbClr val="8D7C7C"/>
      </a:dk2>
      <a:lt2>
        <a:srgbClr val="ECE9E4"/>
      </a:lt2>
      <a:accent1>
        <a:srgbClr val="BD2A35"/>
      </a:accent1>
      <a:accent2>
        <a:srgbClr val="F64646"/>
      </a:accent2>
      <a:accent3>
        <a:srgbClr val="FFA400"/>
      </a:accent3>
      <a:accent4>
        <a:srgbClr val="FFD488"/>
      </a:accent4>
      <a:accent5>
        <a:srgbClr val="FFC800"/>
      </a:accent5>
      <a:accent6>
        <a:srgbClr val="FFE37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