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 SemiBold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+7VIxGla4wk24YjFF7CoCan8h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90" name="Google Shape;190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843180" y="159610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4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CONSTRUCTORES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RELACIONES ENTRE OBJETOS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CLÁUSULA</a:t>
            </a: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>
            <a:off x="5081156" y="493725"/>
            <a:ext cx="3761508" cy="4057494"/>
            <a:chOff x="2183550" y="65875"/>
            <a:chExt cx="4483981" cy="4807045"/>
          </a:xfrm>
        </p:grpSpPr>
        <p:sp>
          <p:nvSpPr>
            <p:cNvPr id="35" name="Google Shape;35;p1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1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8" name="Google Shape;58;p1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9" name="Google Shape;59;p1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1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1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" name="Google Shape;62;p1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3" name="Google Shape;63;p1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1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5" name="Google Shape;65;p1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" name="Google Shape;129;p1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30" name="Google Shape;130;p1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31" name="Google Shape;131;p1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1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1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6" name="Google Shape;136;p1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9" name="Google Shape;139;p1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1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9" name="Google Shape;169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Interacción entre objetos</a:t>
            </a:r>
            <a:endParaRPr/>
          </a:p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457200" y="1209651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Ejemplo: ¿qué pasos seguiría en el prog. ppal. para imprimir el nombre del autor del libro?</a:t>
            </a:r>
            <a:endParaRPr/>
          </a:p>
        </p:txBody>
      </p:sp>
      <p:sp>
        <p:nvSpPr>
          <p:cNvPr id="292" name="Google Shape;292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0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295" name="Google Shape;295;p10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b="1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b="0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ISBN, precio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ES" sz="800" u="none" cap="none" strike="noStrike">
                    <a:solidFill>
                      <a:srgbClr val="9EA2C5"/>
                    </a:solidFill>
                    <a:latin typeface="Arial"/>
                    <a:ea typeface="Arial"/>
                    <a:cs typeface="Arial"/>
                    <a:sym typeface="Arial"/>
                  </a:rPr>
                  <a:t>Autor getAutor()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ES" sz="800" u="none" cap="none" strike="noStrike">
                    <a:solidFill>
                      <a:srgbClr val="9EA2C5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1" i="0" sz="1200" u="none" cap="none" strike="noStrike">
                  <a:solidFill>
                    <a:srgbClr val="9EA2C5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0" name="Google Shape;300;p10"/>
            <p:cNvCxnSpPr/>
            <p:nvPr/>
          </p:nvCxnSpPr>
          <p:spPr>
            <a:xfrm flipH="1" rot="10800000">
              <a:off x="1742536" y="562638"/>
              <a:ext cx="508958" cy="1"/>
            </a:xfrm>
            <a:prstGeom prst="straightConnector1">
              <a:avLst/>
            </a:prstGeom>
            <a:noFill/>
            <a:ln cap="flat" cmpd="sng" w="9525">
              <a:solidFill>
                <a:srgbClr val="00B3D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01" name="Google Shape;301;p10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" name="Google Shape;302;p10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0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0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/>
          </a:p>
        </p:txBody>
      </p:sp>
      <p:cxnSp>
        <p:nvCxnSpPr>
          <p:cNvPr id="311" name="Google Shape;311;p10"/>
          <p:cNvCxnSpPr/>
          <p:nvPr/>
        </p:nvCxnSpPr>
        <p:spPr>
          <a:xfrm flipH="1" rot="10800000">
            <a:off x="6588224" y="2845937"/>
            <a:ext cx="1008112" cy="37652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2" name="Google Shape;312;p10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 cap="flat" cmpd="sng" w="9525">
            <a:solidFill>
              <a:srgbClr val="8649F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7975719" y="2682873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– Pedirle al objeto libro que me devuelva el autor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– Una vez que obtengo el autor le pido a ese objeto que me devuelva su nombre</a:t>
            </a:r>
            <a:endParaRPr/>
          </a:p>
        </p:txBody>
      </p:sp>
      <p:sp>
        <p:nvSpPr>
          <p:cNvPr id="316" name="Google Shape;316;p10"/>
          <p:cNvSpPr txBox="1"/>
          <p:nvPr/>
        </p:nvSpPr>
        <p:spPr>
          <a:xfrm>
            <a:off x="6754288" y="3974308"/>
            <a:ext cx="2442861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 ejemplo en carpeta RelacionesEntreObjetos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</a:pPr>
            <a:r>
              <a:rPr lang="es-ES"/>
              <a:t>Referencia “this”</a:t>
            </a:r>
            <a:endParaRPr/>
          </a:p>
        </p:txBody>
      </p:sp>
      <p:sp>
        <p:nvSpPr>
          <p:cNvPr id="322" name="Google Shape;322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23" name="Google Shape;323;p11"/>
          <p:cNvGrpSpPr/>
          <p:nvPr/>
        </p:nvGrpSpPr>
        <p:grpSpPr>
          <a:xfrm>
            <a:off x="5421855" y="1302368"/>
            <a:ext cx="2583587" cy="3031814"/>
            <a:chOff x="2152750" y="190500"/>
            <a:chExt cx="4293756" cy="4762499"/>
          </a:xfrm>
        </p:grpSpPr>
        <p:sp>
          <p:nvSpPr>
            <p:cNvPr id="324" name="Google Shape;324;p1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2C2F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FF93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1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99" name="Google Shape;399;p1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1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09" name="Google Shape;409;p1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" name="Google Shape;414;p1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rgbClr val="7C9A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La referencia this</a:t>
            </a:r>
            <a:endParaRPr sz="2800"/>
          </a:p>
        </p:txBody>
      </p:sp>
      <p:sp>
        <p:nvSpPr>
          <p:cNvPr id="437" name="Google Shape;437;p12"/>
          <p:cNvSpPr txBox="1"/>
          <p:nvPr>
            <p:ph idx="1" type="body"/>
          </p:nvPr>
        </p:nvSpPr>
        <p:spPr>
          <a:xfrm>
            <a:off x="328109" y="958974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i="1" lang="es-ES" sz="1600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i="1" lang="es-ES" sz="1600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i="1" lang="es-ES" sz="1600">
                <a:solidFill>
                  <a:srgbClr val="1D1F28"/>
                </a:solidFill>
              </a:rPr>
              <a:t>this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Los parámetros del método/constructor que se ejecuta actualmente tienen el mismo nombre que las variables de instancia del objeto. Para referirse a las variables de la instancia se utiliza </a:t>
            </a:r>
            <a:r>
              <a:rPr b="1" i="1" lang="es-ES" sz="1400">
                <a:solidFill>
                  <a:srgbClr val="3900A7"/>
                </a:solidFill>
              </a:rPr>
              <a:t>this.nombreVariableInstancia</a:t>
            </a:r>
            <a:endParaRPr b="1" i="1" sz="1400">
              <a:solidFill>
                <a:srgbClr val="3900A7"/>
              </a:solidFill>
            </a:endParaRPr>
          </a:p>
        </p:txBody>
      </p:sp>
      <p:sp>
        <p:nvSpPr>
          <p:cNvPr id="438" name="Google Shape;438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9" name="Google Shape;439;p12"/>
          <p:cNvSpPr/>
          <p:nvPr/>
        </p:nvSpPr>
        <p:spPr>
          <a:xfrm>
            <a:off x="0" y="2968372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</a:t>
            </a:r>
            <a:r>
              <a:rPr b="0" i="0" lang="es-E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idioma;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Autor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double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cantidadEnStock;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0" name="Google Shape;440;p12"/>
          <p:cNvSpPr/>
          <p:nvPr/>
        </p:nvSpPr>
        <p:spPr>
          <a:xfrm>
            <a:off x="2286000" y="2787774"/>
            <a:ext cx="4572000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 paginas,  String 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s-ES" sz="11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41" name="Google Shape;441;p12"/>
          <p:cNvSpPr/>
          <p:nvPr/>
        </p:nvSpPr>
        <p:spPr>
          <a:xfrm>
            <a:off x="5940152" y="2643758"/>
            <a:ext cx="30243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setTitulo(String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s-ES" sz="11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1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this.titulo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42" name="Google Shape;442;p12"/>
          <p:cNvSpPr/>
          <p:nvPr/>
        </p:nvSpPr>
        <p:spPr>
          <a:xfrm>
            <a:off x="5700331" y="3614702"/>
            <a:ext cx="2749471" cy="11695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Ver en carpeta=&gt; UsandoThis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Autor.java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Libro.java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DemoUsandoThis.java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49" name="Google Shape;449;p13"/>
          <p:cNvSpPr txBox="1"/>
          <p:nvPr>
            <p:ph idx="1" type="body"/>
          </p:nvPr>
        </p:nvSpPr>
        <p:spPr>
          <a:xfrm>
            <a:off x="457200" y="1143000"/>
            <a:ext cx="850728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2"/>
            </a:pPr>
            <a:r>
              <a:rPr lang="es-ES" sz="1400">
                <a:solidFill>
                  <a:srgbClr val="1D1F28"/>
                </a:solidFill>
              </a:rPr>
              <a:t>El objeto receptor del mensaje o el objeto que está siendo construido debe enviarse mensajes a sí mismo, ej. para desencadenar la ejecución de métodos más simples. Para enviarse un mensaje a sí mismo hacer  </a:t>
            </a:r>
            <a:r>
              <a:rPr b="1" lang="es-ES" sz="1400">
                <a:solidFill>
                  <a:srgbClr val="3900A7"/>
                </a:solidFill>
              </a:rPr>
              <a:t>this.nombreMetodo(parámetros)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683568" y="2383016"/>
            <a:ext cx="698477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Libro(  String titulo, int paginas,  String editorial, int añoEdicion, String idioma,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Autor primerAutor,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this.setTitulo(titulo);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this.setPaginas(paginas);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String toString(){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return (</a:t>
            </a: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this.getTitulo()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por "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this.getPrimerAutor().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getNombre() + </a:t>
            </a:r>
            <a:r>
              <a:rPr b="0" i="0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- "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         this.getAñoEdicion()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-  ISBN: "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this.getISBN()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57" name="Google Shape;457;p14"/>
          <p:cNvSpPr txBox="1"/>
          <p:nvPr>
            <p:ph idx="1" type="body"/>
          </p:nvPr>
        </p:nvSpPr>
        <p:spPr>
          <a:xfrm>
            <a:off x="395536" y="1143000"/>
            <a:ext cx="836327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1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3"/>
            </a:pPr>
            <a:r>
              <a:rPr lang="es-ES" sz="1400">
                <a:solidFill>
                  <a:schemeClr val="dk1"/>
                </a:solidFill>
              </a:rPr>
              <a:t>Invocar desde un constructor a otro, ej. para evitar repetir código. Para invocar a un segundo constructor  hacer     </a:t>
            </a:r>
            <a:r>
              <a:rPr b="1" lang="es-ES" sz="1400">
                <a:solidFill>
                  <a:srgbClr val="3900A7"/>
                </a:solidFill>
              </a:rPr>
              <a:t>this(parámetros)</a:t>
            </a:r>
            <a:endParaRPr/>
          </a:p>
        </p:txBody>
      </p:sp>
      <p:sp>
        <p:nvSpPr>
          <p:cNvPr id="458" name="Google Shape;458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9" name="Google Shape;459;p14"/>
          <p:cNvSpPr txBox="1"/>
          <p:nvPr/>
        </p:nvSpPr>
        <p:spPr>
          <a:xfrm>
            <a:off x="4104456" y="4659982"/>
            <a:ext cx="4860032" cy="307777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cap="flat" cmpd="sng" w="9525">
            <a:solidFill>
              <a:srgbClr val="FD464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repetido: sería mejor invocar al 1er constructor</a:t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this.titulo=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>
            <a:off x="4427984" y="2279650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Autor primerAutor,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this.titulo =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this.paginas 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this.editorial 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this.añoEdicion= 2015;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this.idioma= "Inglés";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this.primerAutor 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this.ISBN = 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this.precio 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this.cantidadEnStock 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67" name="Google Shape;467;p15"/>
          <p:cNvSpPr txBox="1"/>
          <p:nvPr>
            <p:ph idx="1" type="body"/>
          </p:nvPr>
        </p:nvSpPr>
        <p:spPr>
          <a:xfrm>
            <a:off x="457200" y="1200150"/>
            <a:ext cx="836327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3"/>
            </a:pPr>
            <a:r>
              <a:rPr lang="es-ES" sz="1400">
                <a:solidFill>
                  <a:srgbClr val="1D1F28"/>
                </a:solidFill>
              </a:rPr>
              <a:t>Invocar desde un constructor a otro, ej. para evitar repetir código. Para invocar a un segundo constructor  hacer     </a:t>
            </a:r>
            <a:r>
              <a:rPr b="1" lang="es-ES" sz="1400">
                <a:solidFill>
                  <a:srgbClr val="3900A7"/>
                </a:solidFill>
              </a:rPr>
              <a:t>this(parámetros)</a:t>
            </a:r>
            <a:endParaRPr/>
          </a:p>
        </p:txBody>
      </p:sp>
      <p:sp>
        <p:nvSpPr>
          <p:cNvPr id="468" name="Google Shape;468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9" name="Google Shape;469;p15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this.titulo=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70" name="Google Shape;470;p15"/>
          <p:cNvSpPr/>
          <p:nvPr/>
        </p:nvSpPr>
        <p:spPr>
          <a:xfrm>
            <a:off x="4427984" y="2283718"/>
            <a:ext cx="49685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Autor primerAutor, String ISBN, double precio,  int cantidadEnStock){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this( titulo, paginas,  editorial, 2015, "inglés",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       primerAutor, ISBN, precio, cantidadEnStock);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1" name="Google Shape;471;p15"/>
          <p:cNvSpPr txBox="1"/>
          <p:nvPr/>
        </p:nvSpPr>
        <p:spPr>
          <a:xfrm>
            <a:off x="4427984" y="4007553"/>
            <a:ext cx="4283968" cy="523220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cap="flat" cmpd="sng" w="9525">
            <a:solidFill>
              <a:srgbClr val="FD464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Restricción!!!</a:t>
            </a:r>
            <a:r>
              <a:rPr b="1" lang="es-ES">
                <a:solidFill>
                  <a:schemeClr val="lt1"/>
                </a:solidFill>
              </a:rPr>
              <a:t> L</a:t>
            </a: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invocación a otro constructor debe ser la primera línea de código</a:t>
            </a:r>
            <a:endParaRPr/>
          </a:p>
        </p:txBody>
      </p:sp>
      <p:cxnSp>
        <p:nvCxnSpPr>
          <p:cNvPr id="472" name="Google Shape;472;p15"/>
          <p:cNvCxnSpPr/>
          <p:nvPr/>
        </p:nvCxnSpPr>
        <p:spPr>
          <a:xfrm>
            <a:off x="6713984" y="3291830"/>
            <a:ext cx="378296" cy="715723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Instanciar e iniciar objeto</a:t>
            </a:r>
            <a:endParaRPr/>
          </a:p>
        </p:txBody>
      </p:sp>
      <p:sp>
        <p:nvSpPr>
          <p:cNvPr id="179" name="Google Shape;179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2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/>
              <a:t>Hasta ahora, nuestro main …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DemoLibro 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 libro = new Libro();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libro.setTitulo("Java: A Beginner's Guide");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libro.setEditorial("Mcgraw-Hill");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libro.setAñoEdicion(2014);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libro.setPrimerAutor("Herbert Schildt");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libro.setISBN("978-0071809252");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libro.setPrecio(21.72);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una clase para representar libros. Un Libro se caracteriza por: título, nombre del primer autor, editorial, año de edición, ISBN, precio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libro debe saber: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el valor de cada atributo.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valor de cada atributo.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su representación en formato 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Repr. </a:t>
            </a:r>
            <a:r>
              <a:rPr b="0" i="1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“Java: A Beginner's Guide por Herbert Schildt - 2014 -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ISBN: 978-0071809252”</a:t>
            </a:r>
            <a:endParaRPr/>
          </a:p>
        </p:txBody>
      </p:sp>
      <p:grpSp>
        <p:nvGrpSpPr>
          <p:cNvPr id="183" name="Google Shape;183;p2"/>
          <p:cNvGrpSpPr/>
          <p:nvPr/>
        </p:nvGrpSpPr>
        <p:grpSpPr>
          <a:xfrm>
            <a:off x="6132819" y="2324565"/>
            <a:ext cx="2306494" cy="2153123"/>
            <a:chOff x="5104010" y="1779662"/>
            <a:chExt cx="2448750" cy="3138450"/>
          </a:xfrm>
        </p:grpSpPr>
        <p:sp>
          <p:nvSpPr>
            <p:cNvPr id="184" name="Google Shape;184;p2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cap="flat" cmpd="sng" w="9525">
              <a:solidFill>
                <a:srgbClr val="FD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Libro</a:t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cap="flat" cmpd="sng" w="9525">
              <a:solidFill>
                <a:srgbClr val="FD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titulo, primerAutor, editorial, añoEdicion, ISBN, precio</a:t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cap="flat" cmpd="sng" w="9525">
              <a:solidFill>
                <a:srgbClr val="FD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String getTitulo()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double getPrecio()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setTitulo(String unTitulo)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setPrecio(double unPrecio)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BB9804"/>
                  </a:solidFill>
                  <a:latin typeface="Arial"/>
                  <a:ea typeface="Arial"/>
                  <a:cs typeface="Arial"/>
                  <a:sym typeface="Arial"/>
                </a:rPr>
                <a:t>String toString()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type="title"/>
          </p:nvPr>
        </p:nvSpPr>
        <p:spPr>
          <a:xfrm>
            <a:off x="416162" y="6846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Declaración de constructores.</a:t>
            </a:r>
            <a:endParaRPr/>
          </a:p>
        </p:txBody>
      </p:sp>
      <p:sp>
        <p:nvSpPr>
          <p:cNvPr id="193" name="Google Shape;193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4" name="Google Shape;194;p3"/>
          <p:cNvSpPr txBox="1"/>
          <p:nvPr>
            <p:ph idx="4294967295" type="body"/>
          </p:nvPr>
        </p:nvSpPr>
        <p:spPr>
          <a:xfrm>
            <a:off x="416162" y="511559"/>
            <a:ext cx="842486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Se </a:t>
            </a:r>
            <a:r>
              <a:rPr b="1" lang="es-ES" sz="1700">
                <a:solidFill>
                  <a:srgbClr val="1D1F28"/>
                </a:solidFill>
              </a:rPr>
              <a:t>ejecuta</a:t>
            </a:r>
            <a:r>
              <a:rPr lang="es-ES" sz="1700">
                <a:solidFill>
                  <a:srgbClr val="1D1F28"/>
                </a:solidFill>
              </a:rPr>
              <a:t> tras alocar el objeto e inicializar las v.i. (por defecto o explícitamente).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Objetivo: </a:t>
            </a:r>
            <a:r>
              <a:rPr b="1" lang="es-ES" sz="1700">
                <a:solidFill>
                  <a:srgbClr val="1D1F28"/>
                </a:solidFill>
              </a:rPr>
              <a:t>inicialización de v.i.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Sintaxis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public </a:t>
            </a:r>
            <a:r>
              <a:rPr b="1" lang="es-ES" sz="1700">
                <a:solidFill>
                  <a:srgbClr val="1D1F28"/>
                </a:solidFill>
              </a:rPr>
              <a:t>NombreClase</a:t>
            </a:r>
            <a:r>
              <a:rPr lang="es-ES" sz="1700">
                <a:solidFill>
                  <a:srgbClr val="1D1F28"/>
                </a:solidFill>
              </a:rPr>
              <a:t>( lista de parámetros formales ) {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          /* Código */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}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700">
                <a:solidFill>
                  <a:srgbClr val="1D1F28"/>
                </a:solidFill>
              </a:rPr>
              <a:t>Si la clase </a:t>
            </a:r>
            <a:r>
              <a:rPr b="1" lang="es-ES" sz="1700" u="sng">
                <a:solidFill>
                  <a:srgbClr val="1D1F28"/>
                </a:solidFill>
              </a:rPr>
              <a:t>no</a:t>
            </a:r>
            <a:r>
              <a:rPr b="1" lang="es-ES" sz="1700">
                <a:solidFill>
                  <a:srgbClr val="1D1F28"/>
                </a:solidFill>
              </a:rPr>
              <a:t> declara </a:t>
            </a:r>
            <a:r>
              <a:rPr lang="es-ES" sz="1700">
                <a:solidFill>
                  <a:srgbClr val="1D1F28"/>
                </a:solidFill>
              </a:rPr>
              <a:t>ningún constructor, Java incluye uno sin parámetros y sin código (</a:t>
            </a:r>
            <a:r>
              <a:rPr i="1" lang="es-ES" sz="1700">
                <a:solidFill>
                  <a:srgbClr val="1D1F28"/>
                </a:solidFill>
              </a:rPr>
              <a:t>constructor nulo</a:t>
            </a:r>
            <a:r>
              <a:rPr lang="es-ES" sz="1700">
                <a:solidFill>
                  <a:srgbClr val="1D1F28"/>
                </a:solidFill>
              </a:rPr>
              <a:t>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Instanciación de objeto: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NombreClase objeto= new NombreClase(lista de parámetros actuales);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i="1" sz="17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i="1" sz="17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700"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1D1F28"/>
              </a:solidFill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416088" y="4249041"/>
            <a:ext cx="8424936" cy="36933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Ejemplo (Hasta ahora)   Libro miLibro = new Libro();  //Invoca al </a:t>
            </a:r>
            <a:r>
              <a:rPr b="0" i="1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constructor nulo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Ejemplo. 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202" name="Google Shape;202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1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int unAñoEdicion,  String unPrimerAutor,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unISBN, double unPrecio){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Ejemplo.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Ejemplo instanciación (en main)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Libro libro1= new  </a:t>
            </a:r>
            <a:r>
              <a:rPr b="1" lang="es-ES" sz="1800">
                <a:solidFill>
                  <a:srgbClr val="FF0000"/>
                </a:solidFill>
              </a:rPr>
              <a:t>Libro</a:t>
            </a:r>
            <a:r>
              <a:rPr lang="es-ES" sz="1800">
                <a:solidFill>
                  <a:srgbClr val="1D1F28"/>
                </a:solidFill>
              </a:rPr>
              <a:t>( "Java: A Beginner's Guide",  "Mcgraw-Hill",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                                      2014,  "Herbert Schildt",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                                      "978-0071809252", 21.72);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800">
                <a:solidFill>
                  <a:srgbClr val="FF0000"/>
                </a:solidFill>
              </a:rPr>
              <a:t>¿Funciona ahora? Libro libro = new Libro();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rgbClr val="003D5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programador generó un constructor,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0" i="0" lang="es-E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 constructor nulo.</a:t>
            </a:r>
            <a:endParaRPr/>
          </a:p>
        </p:txBody>
      </p:sp>
      <p:sp>
        <p:nvSpPr>
          <p:cNvPr id="212" name="Google Shape;212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4746848" y="2281178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b="1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String unPrimerAutor, String unISBN){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añoEdicion= 2015;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precio = 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200" u="none" cap="none" strike="noStrike">
              <a:solidFill>
                <a:srgbClr val="BB98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1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6"/>
          <p:cNvSpPr txBox="1"/>
          <p:nvPr>
            <p:ph type="title"/>
          </p:nvPr>
        </p:nvSpPr>
        <p:spPr>
          <a:xfrm>
            <a:off x="457200" y="400050"/>
            <a:ext cx="8579296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1428"/>
              <a:buNone/>
            </a:pPr>
            <a:r>
              <a:rPr lang="es-ES" sz="2800"/>
              <a:t>Declaración de constructores. Sobrecarga. Ejemplo.</a:t>
            </a:r>
            <a:endParaRPr/>
          </a:p>
        </p:txBody>
      </p:sp>
      <p:sp>
        <p:nvSpPr>
          <p:cNvPr id="220" name="Google Shape;220;p6"/>
          <p:cNvSpPr txBox="1"/>
          <p:nvPr>
            <p:ph idx="1" type="body"/>
          </p:nvPr>
        </p:nvSpPr>
        <p:spPr>
          <a:xfrm>
            <a:off x="169168" y="900847"/>
            <a:ext cx="886732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Puede haber varios constructores para la clase (sobrecarga). 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Java identifica cuál está siendo invocado por el número y tipo de sus parámetros.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i="1" lang="es-ES" sz="1600">
                <a:solidFill>
                  <a:srgbClr val="1D1F28"/>
                </a:solidFill>
              </a:rPr>
              <a:t>Por defecto quiero que el libro  tenga año de edición 2015 y precio 100 =&gt; Otro constructor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6165711" y="4373781"/>
            <a:ext cx="2319866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constructores distintos</a:t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83845" y="2053665"/>
            <a:ext cx="756084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1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 unAñoEdicion,  String unPrimerAutor, String unISBN, double unPrecio){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457200" y="400050"/>
            <a:ext cx="8507288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Sobrecarga. Ejemplo. </a:t>
            </a:r>
            <a:endParaRPr/>
          </a:p>
        </p:txBody>
      </p:sp>
      <p:cxnSp>
        <p:nvCxnSpPr>
          <p:cNvPr id="229" name="Google Shape;229;p7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0" name="Google Shape;230;p7"/>
          <p:cNvSpPr/>
          <p:nvPr/>
        </p:nvSpPr>
        <p:spPr>
          <a:xfrm>
            <a:off x="2381000" y="4251507"/>
            <a:ext cx="1196161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¿Funciona?</a:t>
            </a:r>
            <a:endParaRPr/>
          </a:p>
        </p:txBody>
      </p:sp>
      <p:sp>
        <p:nvSpPr>
          <p:cNvPr id="231" name="Google Shape;231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4819426" y="4511495"/>
            <a:ext cx="3929038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Probar ejemplo en carpeta </a:t>
            </a:r>
            <a:r>
              <a:rPr b="1" lang="es-ES">
                <a:solidFill>
                  <a:schemeClr val="dk1"/>
                </a:solidFill>
              </a:rPr>
              <a:t>Constructores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DemoConstructoresLibro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libro1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new  Libro( "Java: A Beginner's Guide",  "Mcgraw-Hill", 2014,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"Herbert Schildt", "978-0071809252", 21.72);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b="1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libro2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new Libro("Learning Java by Building Android Games",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"CreateSpace Independent Publishing",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"John Horton", "978-1512108347");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System.out.println(libro1.toString());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System.out.println(libro2.toString());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System.out.println("Precio del libro2: " +libro2.getPrecio());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System.out.println("Año edición del libro2: " +libro2.getAñoEdicion());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b="1" i="0" lang="es-ES" sz="14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libro3</a:t>
            </a:r>
            <a:r>
              <a:rPr b="0" i="0" lang="es-ES" sz="1400" u="none" cap="none" strike="noStrik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</a:pPr>
            <a:r>
              <a:rPr lang="es-ES"/>
              <a:t>Interacción entre objetos</a:t>
            </a:r>
            <a:endParaRPr/>
          </a:p>
        </p:txBody>
      </p:sp>
      <p:sp>
        <p:nvSpPr>
          <p:cNvPr id="239" name="Google Shape;239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40" name="Google Shape;240;p8"/>
          <p:cNvGrpSpPr/>
          <p:nvPr/>
        </p:nvGrpSpPr>
        <p:grpSpPr>
          <a:xfrm>
            <a:off x="6433157" y="1263068"/>
            <a:ext cx="1041945" cy="2747812"/>
            <a:chOff x="2217389" y="2145281"/>
            <a:chExt cx="771754" cy="2035265"/>
          </a:xfrm>
        </p:grpSpPr>
        <p:sp>
          <p:nvSpPr>
            <p:cNvPr id="241" name="Google Shape;241;p8"/>
            <p:cNvSpPr/>
            <p:nvPr/>
          </p:nvSpPr>
          <p:spPr>
            <a:xfrm>
              <a:off x="2315715" y="3791112"/>
              <a:ext cx="673428" cy="389434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657140" y="3935803"/>
              <a:ext cx="195329" cy="151148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58204" y="3985466"/>
              <a:ext cx="194361" cy="1015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457350" y="3860101"/>
              <a:ext cx="195204" cy="145599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457756" y="3906656"/>
              <a:ext cx="194361" cy="1015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506461" y="2987362"/>
              <a:ext cx="335774" cy="964424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82229" y="2387101"/>
              <a:ext cx="214978" cy="209526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243240" y="2453762"/>
              <a:ext cx="324369" cy="463332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217389" y="2839467"/>
              <a:ext cx="154799" cy="101310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221873" y="2861121"/>
              <a:ext cx="101078" cy="8425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506235" y="2416390"/>
              <a:ext cx="349666" cy="70398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790960" y="2560359"/>
              <a:ext cx="135498" cy="621896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73358" y="2169926"/>
              <a:ext cx="231959" cy="2829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582180" y="2145281"/>
              <a:ext cx="245225" cy="242272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73661" y="2522433"/>
              <a:ext cx="151929" cy="206815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459309" y="2417031"/>
              <a:ext cx="123448" cy="199057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Interacción entre objetos. Ejemplo</a:t>
            </a:r>
            <a:endParaRPr/>
          </a:p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385676" y="954803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Los objetos </a:t>
            </a:r>
            <a:r>
              <a:rPr b="1" lang="es-ES" sz="1800">
                <a:solidFill>
                  <a:srgbClr val="1D1F28"/>
                </a:solidFill>
              </a:rPr>
              <a:t>cooperan</a:t>
            </a:r>
            <a:r>
              <a:rPr lang="es-ES" sz="1800">
                <a:solidFill>
                  <a:srgbClr val="1D1F28"/>
                </a:solidFill>
              </a:rPr>
              <a:t> (</a:t>
            </a:r>
            <a:r>
              <a:rPr lang="es-ES" sz="1800">
                <a:solidFill>
                  <a:srgbClr val="FF0000"/>
                </a:solidFill>
              </a:rPr>
              <a:t>enviándose mensajes</a:t>
            </a:r>
            <a:r>
              <a:rPr lang="es-ES" sz="1800">
                <a:solidFill>
                  <a:srgbClr val="1D1F28"/>
                </a:solidFill>
              </a:rPr>
              <a:t>) para llevar a cabo una tarea común …</a:t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Ej: Hasta ahora nuestros libros consideran al primer autor como un String.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</a:t>
            </a:r>
            <a:r>
              <a:rPr b="1" lang="es-ES" sz="1800">
                <a:solidFill>
                  <a:srgbClr val="FF0000"/>
                </a:solidFill>
              </a:rPr>
              <a:t> ¿Y si el autor fuese un objeto instancia de la clase Autor?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¿Qué modificaciones debo hacer en el código?</a:t>
            </a:r>
            <a:endParaRPr/>
          </a:p>
        </p:txBody>
      </p:sp>
      <p:sp>
        <p:nvSpPr>
          <p:cNvPr id="263" name="Google Shape;263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266" name="Google Shape;266;p9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9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b="1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b="0" i="1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 ISBN, precio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1" name="Google Shape;271;p9"/>
            <p:cNvCxnSpPr/>
            <p:nvPr/>
          </p:nvCxnSpPr>
          <p:spPr>
            <a:xfrm flipH="1" rot="10800000">
              <a:off x="1742536" y="562638"/>
              <a:ext cx="508958" cy="1"/>
            </a:xfrm>
            <a:prstGeom prst="straightConnector1">
              <a:avLst/>
            </a:prstGeom>
            <a:noFill/>
            <a:ln cap="flat" cmpd="sng" w="9525">
              <a:solidFill>
                <a:srgbClr val="00B3D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72" name="Google Shape;272;p9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9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rgbClr val="7C9A1D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rgbClr val="7C9A1D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rgbClr val="7C9A1D"/>
              </a:solidFill>
              <a:ln cap="flat" cmpd="sng" w="9525">
                <a:solidFill>
                  <a:srgbClr val="A4CD2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9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9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/>
          </a:p>
        </p:txBody>
      </p:sp>
      <p:cxnSp>
        <p:nvCxnSpPr>
          <p:cNvPr id="282" name="Google Shape;282;p9"/>
          <p:cNvCxnSpPr/>
          <p:nvPr/>
        </p:nvCxnSpPr>
        <p:spPr>
          <a:xfrm flipH="1" rot="10800000">
            <a:off x="6588224" y="3782041"/>
            <a:ext cx="1008112" cy="37652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3" name="Google Shape;283;p9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7926730" y="3543452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