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Taho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KB6ZZw8SUZT/YG5bEIAs0zeKW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bold.fntdata"/><Relationship Id="rId16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90487" y="744537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90487" y="744537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90487" y="744537"/>
            <a:ext cx="6613525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79450" y="4714875"/>
            <a:ext cx="5435600" cy="446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4176712" y="6394450"/>
            <a:ext cx="251618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II- Clase 4 -  Arboles</a:t>
            </a:r>
            <a:endParaRPr/>
          </a:p>
        </p:txBody>
      </p:sp>
      <p:sp>
        <p:nvSpPr>
          <p:cNvPr id="16" name="Google Shape;16;p11"/>
          <p:cNvSpPr txBox="1"/>
          <p:nvPr/>
        </p:nvSpPr>
        <p:spPr>
          <a:xfrm>
            <a:off x="823912" y="6378575"/>
            <a:ext cx="17589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Módulo 1 - Imperativo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idx="1" type="body"/>
          </p:nvPr>
        </p:nvSpPr>
        <p:spPr>
          <a:xfrm>
            <a:off x="2152650" y="3968750"/>
            <a:ext cx="78867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b="0" i="0" lang="en-US" sz="4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Arboles: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b="0" i="0" lang="en-US" sz="4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	Búsqueda acotada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b="0" i="0" lang="en-US" sz="4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	 	Borrado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1175" y="584200"/>
            <a:ext cx="4967287" cy="274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627"/>
          </a:srgbClr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3648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descr="http://3.bp.blogspot.com/-BPf1HXI4kjk/VUFI53h4TMI/AAAAAAAAALE/4V7ytVtT6aE/s1600/imagen.gif" id="227" name="Google Shape;22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0"/>
          <p:cNvSpPr txBox="1"/>
          <p:nvPr/>
        </p:nvSpPr>
        <p:spPr>
          <a:xfrm>
            <a:off x="1811337" y="1771650"/>
            <a:ext cx="7200900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Renombrar </a:t>
            </a:r>
            <a:r>
              <a:rPr b="1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b="1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programaBorrarEnArbol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realice las siguientes actividades:</a:t>
            </a:r>
            <a:endParaRPr b="1" i="0" sz="2000" u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8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el módulo </a:t>
            </a:r>
            <a:r>
              <a:rPr b="0"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y un valor a eliminar.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b="0"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b="0" i="0" lang="en-US" sz="200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un valor que se ingresa de teclado.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</a:t>
            </a:r>
            <a:r>
              <a:rPr b="0"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imprimirpornivel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el árbol resultante en el punto b).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524000" y="1450975"/>
            <a:ext cx="8172450" cy="224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Hemos analizado algunas situaciones que obligan a recorrer todos los nodos del árbol, por ejemplo imprimir los nodos del árbol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Cuando necesitamos mostrar los datos que están comprendidos entre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dos valores determinados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dentro del orden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 árbol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¿cómo lo resolvemos?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4505325" y="3457575"/>
            <a:ext cx="6019800" cy="292417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ImprimirAcotado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(arbol, inf, sup);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arbol no está vacío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= inf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el valor en arbol es &lt; = sup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mostrar valor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ImprimirAcotado (hijo_izq_arbol, inf, sup);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ImprimirAcotado (hijo_der_arbol, inf, sup);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5124450" y="4379912"/>
            <a:ext cx="4519612" cy="102870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1631950" y="4144962"/>
            <a:ext cx="3363912" cy="2487612"/>
            <a:chOff x="107950" y="4145014"/>
            <a:chExt cx="3363913" cy="2487561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107950" y="4145014"/>
              <a:ext cx="3363913" cy="2487561"/>
              <a:chOff x="107950" y="4145014"/>
              <a:chExt cx="3363913" cy="2487561"/>
            </a:xfrm>
          </p:grpSpPr>
          <p:sp>
            <p:nvSpPr>
              <p:cNvPr id="102" name="Google Shape;102;p2"/>
              <p:cNvSpPr txBox="1"/>
              <p:nvPr/>
            </p:nvSpPr>
            <p:spPr>
              <a:xfrm>
                <a:off x="107950" y="4602205"/>
                <a:ext cx="3363913" cy="203037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D9D9D9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Procedure</a:t>
                </a: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preOrden( a: arbol );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begin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if ( a &lt;&gt; nil ) then begin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writeln (a^.dato);       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preOrden (a^.HI);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 preOrden (a^.HD)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end;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onsolas"/>
                  <a:buNone/>
                </a:pPr>
                <a:r>
                  <a:rPr b="1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</a:t>
                </a:r>
                <a:r>
                  <a:rPr b="0" i="0" lang="en-US" sz="1400" u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485775" y="4145014"/>
                <a:ext cx="210600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Comic Sans MS"/>
                  <a:buNone/>
                </a:pPr>
                <a:r>
                  <a:rPr b="0" i="0" lang="en-US" sz="20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Retomando…</a:t>
                </a:r>
                <a:endParaRPr/>
              </a:p>
            </p:txBody>
          </p:sp>
        </p:grpSp>
        <p:sp>
          <p:nvSpPr>
            <p:cNvPr id="104" name="Google Shape;104;p2"/>
            <p:cNvSpPr txBox="1"/>
            <p:nvPr/>
          </p:nvSpPr>
          <p:spPr>
            <a:xfrm>
              <a:off x="485775" y="5300690"/>
              <a:ext cx="2106613" cy="215896"/>
            </a:xfrm>
            <a:prstGeom prst="rect">
              <a:avLst/>
            </a:prstGeom>
            <a:noFill/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524000" y="2254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524000" y="1824037"/>
            <a:ext cx="8713787" cy="3908425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(arbol, inf, sup);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arbol no está vacío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= inf and el valor en arbol es &lt; =  sup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mostrar valor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8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(hijo_izq_arbol, inf, sup);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8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(hijo_der_arbol, inf, sup);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&gt; sup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8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 (a^.izq, inf, sup);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 valor en arbol es &lt; inf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18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recorridoAcotado </a:t>
            </a:r>
            <a:r>
              <a:rPr b="0" i="0" lang="en-US" sz="18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(a^.der, inf, sup);         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 rot="-600000">
            <a:off x="3235325" y="5532437"/>
            <a:ext cx="76962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4887"/>
              </a:buClr>
              <a:buSzPts val="2000"/>
              <a:buFont typeface="Comic Sans MS"/>
              <a:buNone/>
            </a:pPr>
            <a:r>
              <a:rPr b="0" i="1" lang="en-US" sz="2000" u="none">
                <a:solidFill>
                  <a:srgbClr val="314887"/>
                </a:solidFill>
                <a:latin typeface="Comic Sans MS"/>
                <a:ea typeface="Comic Sans MS"/>
                <a:cs typeface="Comic Sans MS"/>
                <a:sym typeface="Comic Sans MS"/>
              </a:rPr>
              <a:t>¿se puede mejorar esta solución para evitar comparaciones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1666875" y="1628775"/>
            <a:ext cx="8086725" cy="428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 busquedaAcotada(a: Arbol_Usuarios; inf:integer; sup:integer); </a:t>
            </a:r>
            <a:endParaRPr b="1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0" i="0" sz="1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 &lt;&gt; nil)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(a^.dato.id &gt;= inf)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(a^.dato.id &lt;= sup)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write(a^.dato.nombre);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busquedaAcotada(a^.hi, inf, sup);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 (a^.hd, inf, sup);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busquedaAcotada(a^.hi, inf, sup)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busquedaAcotada(a^.hd, inf, sup);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1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None/>
            </a:pPr>
            <a:r>
              <a:rPr b="0" i="0" lang="en-US" sz="1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1416050" y="11588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Recorrido acotado en un ABB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627"/>
          </a:srgbClr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3648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descr="http://3.bp.blogspot.com/-BPf1HXI4kjk/VUFI53h4TMI/AAAAAAAAALE/4V7ytVtT6aE/s1600/imagen.gif"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1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 txBox="1"/>
          <p:nvPr/>
        </p:nvSpPr>
        <p:spPr>
          <a:xfrm>
            <a:off x="1524000" y="1773237"/>
            <a:ext cx="8208900" cy="44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el  </a:t>
            </a:r>
            <a:r>
              <a:rPr b="1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ProgramaGenerarArbol 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(de la clase anterior)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b="1" i="0" sz="2000" u="none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7</a:t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Generar un árbol de números enteros utilizando la lista ya creada.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Mostrar el contenido del árbol en forma creciente.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b="0"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verValoresEnRango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reciba un árbol  y dos valores, que indiquen un rango, e informe los valores del árbol que se encuentren en dicho </a:t>
            </a:r>
            <a:r>
              <a:rPr b="1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rango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11760" lvl="0" marL="0" marR="0" rtl="0" algn="just">
              <a:lnSpc>
                <a:spcPct val="135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al módulo </a:t>
            </a:r>
            <a:r>
              <a:rPr b="0" i="0" lang="en-US" sz="2000" u="non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verValoresEnRango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dos valores leídos de teclados.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2152650" y="2254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2611437" y="1282700"/>
            <a:ext cx="737235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deben considerar diferentes situaciones:</a:t>
            </a:r>
            <a:endParaRPr/>
          </a:p>
        </p:txBody>
      </p:sp>
      <p:grpSp>
        <p:nvGrpSpPr>
          <p:cNvPr id="131" name="Google Shape;131;p6"/>
          <p:cNvGrpSpPr/>
          <p:nvPr/>
        </p:nvGrpSpPr>
        <p:grpSpPr>
          <a:xfrm>
            <a:off x="2495550" y="2566987"/>
            <a:ext cx="2303462" cy="2733675"/>
            <a:chOff x="658" y="1980"/>
            <a:chExt cx="1451" cy="1722"/>
          </a:xfrm>
        </p:grpSpPr>
        <p:sp>
          <p:nvSpPr>
            <p:cNvPr id="132" name="Google Shape;132;p6"/>
            <p:cNvSpPr/>
            <p:nvPr/>
          </p:nvSpPr>
          <p:spPr>
            <a:xfrm>
              <a:off x="1178" y="3046"/>
              <a:ext cx="354" cy="353"/>
            </a:xfrm>
            <a:prstGeom prst="ellipse">
              <a:avLst/>
            </a:prstGeom>
            <a:solidFill>
              <a:srgbClr val="BED1E0"/>
            </a:solidFill>
            <a:ln cap="flat" cmpd="sng" w="508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201" y="2071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20</a:t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1473" y="1980"/>
              <a:ext cx="22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A</a:t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975" y="2570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</a:t>
              </a:r>
              <a:endParaRPr/>
            </a:p>
          </p:txBody>
        </p:sp>
        <p:cxnSp>
          <p:nvCxnSpPr>
            <p:cNvPr id="136" name="Google Shape;136;p6"/>
            <p:cNvCxnSpPr/>
            <p:nvPr/>
          </p:nvCxnSpPr>
          <p:spPr>
            <a:xfrm flipH="1">
              <a:off x="1201" y="2365"/>
              <a:ext cx="91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7" name="Google Shape;137;p6"/>
            <p:cNvSpPr/>
            <p:nvPr/>
          </p:nvSpPr>
          <p:spPr>
            <a:xfrm>
              <a:off x="1428" y="2570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36</a:t>
              </a:r>
              <a:endParaRPr/>
            </a:p>
          </p:txBody>
        </p:sp>
        <p:cxnSp>
          <p:nvCxnSpPr>
            <p:cNvPr id="138" name="Google Shape;138;p6"/>
            <p:cNvCxnSpPr/>
            <p:nvPr/>
          </p:nvCxnSpPr>
          <p:spPr>
            <a:xfrm>
              <a:off x="1450" y="2388"/>
              <a:ext cx="136" cy="1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39" name="Google Shape;139;p6"/>
            <p:cNvSpPr/>
            <p:nvPr/>
          </p:nvSpPr>
          <p:spPr>
            <a:xfrm>
              <a:off x="658" y="2976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/>
            </a:p>
          </p:txBody>
        </p:sp>
        <p:cxnSp>
          <p:nvCxnSpPr>
            <p:cNvPr id="140" name="Google Shape;140;p6"/>
            <p:cNvCxnSpPr/>
            <p:nvPr/>
          </p:nvCxnSpPr>
          <p:spPr>
            <a:xfrm flipH="1">
              <a:off x="883" y="2773"/>
              <a:ext cx="91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1" name="Google Shape;141;p6"/>
            <p:cNvSpPr/>
            <p:nvPr/>
          </p:nvSpPr>
          <p:spPr>
            <a:xfrm>
              <a:off x="929" y="3340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/>
            </a:p>
          </p:txBody>
        </p:sp>
        <p:cxnSp>
          <p:nvCxnSpPr>
            <p:cNvPr id="142" name="Google Shape;142;p6"/>
            <p:cNvCxnSpPr/>
            <p:nvPr/>
          </p:nvCxnSpPr>
          <p:spPr>
            <a:xfrm>
              <a:off x="929" y="3204"/>
              <a:ext cx="91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3" name="Google Shape;143;p6"/>
            <p:cNvSpPr/>
            <p:nvPr/>
          </p:nvSpPr>
          <p:spPr>
            <a:xfrm>
              <a:off x="1202" y="3067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23</a:t>
              </a:r>
              <a:endParaRPr/>
            </a:p>
          </p:txBody>
        </p:sp>
        <p:cxnSp>
          <p:nvCxnSpPr>
            <p:cNvPr id="144" name="Google Shape;144;p6"/>
            <p:cNvCxnSpPr/>
            <p:nvPr/>
          </p:nvCxnSpPr>
          <p:spPr>
            <a:xfrm flipH="1">
              <a:off x="1383" y="2842"/>
              <a:ext cx="91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45" name="Google Shape;145;p6"/>
            <p:cNvSpPr/>
            <p:nvPr/>
          </p:nvSpPr>
          <p:spPr>
            <a:xfrm>
              <a:off x="1791" y="2977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</a:t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1610" y="3385"/>
              <a:ext cx="318" cy="317"/>
            </a:xfrm>
            <a:prstGeom prst="ellipse">
              <a:avLst/>
            </a:prstGeom>
            <a:solidFill>
              <a:srgbClr val="B2DE8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38</a:t>
              </a:r>
              <a:endParaRPr/>
            </a:p>
          </p:txBody>
        </p:sp>
        <p:cxnSp>
          <p:nvCxnSpPr>
            <p:cNvPr id="147" name="Google Shape;147;p6"/>
            <p:cNvCxnSpPr/>
            <p:nvPr/>
          </p:nvCxnSpPr>
          <p:spPr>
            <a:xfrm>
              <a:off x="1701" y="2840"/>
              <a:ext cx="90" cy="18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8" name="Google Shape;148;p6"/>
            <p:cNvCxnSpPr/>
            <p:nvPr/>
          </p:nvCxnSpPr>
          <p:spPr>
            <a:xfrm flipH="1">
              <a:off x="1791" y="3294"/>
              <a:ext cx="91" cy="9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49" name="Google Shape;149;p6"/>
          <p:cNvGrpSpPr/>
          <p:nvPr/>
        </p:nvGrpSpPr>
        <p:grpSpPr>
          <a:xfrm>
            <a:off x="5808662" y="2636837"/>
            <a:ext cx="4679950" cy="977900"/>
            <a:chOff x="2699" y="1661"/>
            <a:chExt cx="2948" cy="616"/>
          </a:xfrm>
        </p:grpSpPr>
        <p:sp>
          <p:nvSpPr>
            <p:cNvPr id="150" name="Google Shape;150;p6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1</a:t>
              </a: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</a:t>
              </a:r>
              <a:r>
                <a:rPr b="1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es una hoja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sp>
        <p:nvSpPr>
          <p:cNvPr id="152" name="Google Shape;152;p6"/>
          <p:cNvSpPr txBox="1"/>
          <p:nvPr/>
        </p:nvSpPr>
        <p:spPr>
          <a:xfrm>
            <a:off x="6096000" y="4005262"/>
            <a:ext cx="417671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✔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puede borrar inmediatamente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(actualizando direcciones)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2152650" y="115887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5375275" y="2860675"/>
            <a:ext cx="4752975" cy="164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nodo tiene un hijo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el  nodo puede ser borrado después que su padre actualice el puntero al hijo del nodo que se quiere borrar.</a:t>
            </a:r>
            <a:endParaRPr/>
          </a:p>
        </p:txBody>
      </p:sp>
      <p:sp>
        <p:nvSpPr>
          <p:cNvPr id="159" name="Google Shape;159;p7"/>
          <p:cNvSpPr/>
          <p:nvPr/>
        </p:nvSpPr>
        <p:spPr>
          <a:xfrm>
            <a:off x="2279650" y="3611562"/>
            <a:ext cx="561975" cy="560387"/>
          </a:xfrm>
          <a:prstGeom prst="ellipse">
            <a:avLst/>
          </a:prstGeom>
          <a:solidFill>
            <a:srgbClr val="BED1E0"/>
          </a:solidFill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3176587" y="2205037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3608387" y="2060575"/>
            <a:ext cx="360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2817812" y="299720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flipH="1">
            <a:off x="3176587" y="2671762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" name="Google Shape;164;p7"/>
          <p:cNvSpPr/>
          <p:nvPr/>
        </p:nvSpPr>
        <p:spPr>
          <a:xfrm>
            <a:off x="3536950" y="299720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/>
          </a:p>
        </p:txBody>
      </p:sp>
      <p:cxnSp>
        <p:nvCxnSpPr>
          <p:cNvPr id="165" name="Google Shape;165;p7"/>
          <p:cNvCxnSpPr/>
          <p:nvPr/>
        </p:nvCxnSpPr>
        <p:spPr>
          <a:xfrm>
            <a:off x="3571875" y="2708275"/>
            <a:ext cx="21590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7"/>
          <p:cNvSpPr/>
          <p:nvPr/>
        </p:nvSpPr>
        <p:spPr>
          <a:xfrm>
            <a:off x="2314575" y="364172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67" name="Google Shape;167;p7"/>
          <p:cNvCxnSpPr/>
          <p:nvPr/>
        </p:nvCxnSpPr>
        <p:spPr>
          <a:xfrm flipH="1">
            <a:off x="2671762" y="3319462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7"/>
          <p:cNvSpPr/>
          <p:nvPr/>
        </p:nvSpPr>
        <p:spPr>
          <a:xfrm>
            <a:off x="2744787" y="421957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169" name="Google Shape;169;p7"/>
          <p:cNvCxnSpPr/>
          <p:nvPr/>
        </p:nvCxnSpPr>
        <p:spPr>
          <a:xfrm>
            <a:off x="2744787" y="4003675"/>
            <a:ext cx="144462" cy="21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0" name="Google Shape;170;p7"/>
          <p:cNvSpPr/>
          <p:nvPr/>
        </p:nvSpPr>
        <p:spPr>
          <a:xfrm>
            <a:off x="3176587" y="381000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 flipH="1">
            <a:off x="3465512" y="3429000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7"/>
          <p:cNvSpPr/>
          <p:nvPr/>
        </p:nvSpPr>
        <p:spPr>
          <a:xfrm>
            <a:off x="4113212" y="371792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>
            <a:off x="3825875" y="436562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r>
            <a:endParaRPr/>
          </a:p>
        </p:txBody>
      </p:sp>
      <p:cxnSp>
        <p:nvCxnSpPr>
          <p:cNvPr id="174" name="Google Shape;174;p7"/>
          <p:cNvCxnSpPr/>
          <p:nvPr/>
        </p:nvCxnSpPr>
        <p:spPr>
          <a:xfrm>
            <a:off x="3970337" y="3500437"/>
            <a:ext cx="142875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5" name="Google Shape;175;p7"/>
          <p:cNvCxnSpPr/>
          <p:nvPr/>
        </p:nvCxnSpPr>
        <p:spPr>
          <a:xfrm flipH="1">
            <a:off x="4113212" y="4221162"/>
            <a:ext cx="144462" cy="144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76" name="Google Shape;176;p7"/>
          <p:cNvGrpSpPr/>
          <p:nvPr/>
        </p:nvGrpSpPr>
        <p:grpSpPr>
          <a:xfrm>
            <a:off x="4943475" y="1341437"/>
            <a:ext cx="4679950" cy="977900"/>
            <a:chOff x="2699" y="1661"/>
            <a:chExt cx="2948" cy="616"/>
          </a:xfrm>
        </p:grpSpPr>
        <p:sp>
          <p:nvSpPr>
            <p:cNvPr id="177" name="Google Shape;177;p7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2</a:t>
              </a: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tiene un hijo</a:t>
              </a:r>
              <a:endParaRPr b="1" i="0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3071812" y="2925762"/>
            <a:ext cx="504825" cy="503237"/>
          </a:xfrm>
          <a:prstGeom prst="ellipse">
            <a:avLst/>
          </a:prstGeom>
          <a:solidFill>
            <a:srgbClr val="BED1E0"/>
          </a:solidFill>
          <a:ln cap="flat" cmpd="sng" w="889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3549650" y="3692525"/>
            <a:ext cx="561975" cy="560387"/>
          </a:xfrm>
          <a:prstGeom prst="ellipse">
            <a:avLst/>
          </a:prstGeom>
          <a:solidFill>
            <a:srgbClr val="BED1E0"/>
          </a:solidFill>
          <a:ln cap="flat" cmpd="sng" w="508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3071812" y="2925762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3575050" y="2708275"/>
            <a:ext cx="3603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2711450" y="371792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endParaRPr/>
          </a:p>
        </p:txBody>
      </p:sp>
      <p:cxnSp>
        <p:nvCxnSpPr>
          <p:cNvPr id="188" name="Google Shape;188;p8"/>
          <p:cNvCxnSpPr/>
          <p:nvPr/>
        </p:nvCxnSpPr>
        <p:spPr>
          <a:xfrm flipH="1">
            <a:off x="3070225" y="3392487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9" name="Google Shape;189;p8"/>
          <p:cNvSpPr/>
          <p:nvPr/>
        </p:nvSpPr>
        <p:spPr>
          <a:xfrm>
            <a:off x="3576637" y="372110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36</a:t>
            </a:r>
            <a:endParaRPr/>
          </a:p>
        </p:txBody>
      </p:sp>
      <p:cxnSp>
        <p:nvCxnSpPr>
          <p:cNvPr id="190" name="Google Shape;190;p8"/>
          <p:cNvCxnSpPr/>
          <p:nvPr/>
        </p:nvCxnSpPr>
        <p:spPr>
          <a:xfrm>
            <a:off x="3465512" y="3429000"/>
            <a:ext cx="215900" cy="288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1" name="Google Shape;191;p8"/>
          <p:cNvSpPr/>
          <p:nvPr/>
        </p:nvSpPr>
        <p:spPr>
          <a:xfrm>
            <a:off x="2208212" y="436245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cxnSp>
        <p:nvCxnSpPr>
          <p:cNvPr id="192" name="Google Shape;192;p8"/>
          <p:cNvCxnSpPr/>
          <p:nvPr/>
        </p:nvCxnSpPr>
        <p:spPr>
          <a:xfrm flipH="1">
            <a:off x="2565400" y="4040187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3" name="Google Shape;193;p8"/>
          <p:cNvSpPr/>
          <p:nvPr/>
        </p:nvSpPr>
        <p:spPr>
          <a:xfrm>
            <a:off x="2495550" y="5086350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cxnSp>
        <p:nvCxnSpPr>
          <p:cNvPr id="194" name="Google Shape;194;p8"/>
          <p:cNvCxnSpPr/>
          <p:nvPr/>
        </p:nvCxnSpPr>
        <p:spPr>
          <a:xfrm>
            <a:off x="2566987" y="4870450"/>
            <a:ext cx="144462" cy="21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5" name="Google Shape;195;p8"/>
          <p:cNvSpPr/>
          <p:nvPr/>
        </p:nvSpPr>
        <p:spPr>
          <a:xfrm>
            <a:off x="3286125" y="4583112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3573462" y="4222750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7" name="Google Shape;197;p8"/>
          <p:cNvSpPr/>
          <p:nvPr/>
        </p:nvSpPr>
        <p:spPr>
          <a:xfrm>
            <a:off x="4151312" y="4365625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</a:t>
            </a:r>
            <a:endParaRPr/>
          </a:p>
        </p:txBody>
      </p:sp>
      <p:cxnSp>
        <p:nvCxnSpPr>
          <p:cNvPr id="198" name="Google Shape;198;p8"/>
          <p:cNvCxnSpPr/>
          <p:nvPr/>
        </p:nvCxnSpPr>
        <p:spPr>
          <a:xfrm>
            <a:off x="4078287" y="4149725"/>
            <a:ext cx="144462" cy="215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9" name="Google Shape;199;p8"/>
          <p:cNvSpPr/>
          <p:nvPr/>
        </p:nvSpPr>
        <p:spPr>
          <a:xfrm>
            <a:off x="3719512" y="5157787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r>
            <a:endParaRPr/>
          </a:p>
        </p:txBody>
      </p:sp>
      <p:cxnSp>
        <p:nvCxnSpPr>
          <p:cNvPr id="200" name="Google Shape;200;p8"/>
          <p:cNvCxnSpPr/>
          <p:nvPr/>
        </p:nvCxnSpPr>
        <p:spPr>
          <a:xfrm flipH="1">
            <a:off x="4006850" y="4797425"/>
            <a:ext cx="144462" cy="3603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8"/>
          <p:cNvSpPr txBox="1"/>
          <p:nvPr/>
        </p:nvSpPr>
        <p:spPr>
          <a:xfrm>
            <a:off x="5375275" y="2062162"/>
            <a:ext cx="43211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Se busca el valor a borrar (ej 36).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620000">
            <a:off x="4008437" y="3141662"/>
            <a:ext cx="244475" cy="4921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 rot="7020000">
            <a:off x="3929033" y="3299365"/>
            <a:ext cx="431006" cy="12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8"/>
          <p:cNvSpPr txBox="1"/>
          <p:nvPr/>
        </p:nvSpPr>
        <p:spPr>
          <a:xfrm>
            <a:off x="5375275" y="2636837"/>
            <a:ext cx="5051425" cy="122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Se busca y selecciona  el hijo mas  a la izquierda del subárbol derecho del nodo a borrar (o el hijo mas a la derecha del subárbol izquierdo). ¿Por qué?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4740000">
            <a:off x="4368800" y="5157787"/>
            <a:ext cx="244475" cy="4921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 txBox="1"/>
          <p:nvPr/>
        </p:nvSpPr>
        <p:spPr>
          <a:xfrm rot="10140000">
            <a:off x="4305532" y="5336888"/>
            <a:ext cx="431006" cy="1222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5375275" y="4003675"/>
            <a:ext cx="4968875" cy="64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Se intercambia el valor del nodo encontrado por el que se quiere borrar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5375275" y="4868862"/>
            <a:ext cx="4968875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4. Se llama al borrar a partir del hijo derecho con el valor del nodo encontrado. ¿Qué característica tiene ese nodo encontrado?</a:t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>
            <a:off x="3575050" y="3716337"/>
            <a:ext cx="504825" cy="503237"/>
          </a:xfrm>
          <a:prstGeom prst="ellipse">
            <a:avLst/>
          </a:prstGeom>
          <a:solidFill>
            <a:srgbClr val="B2DE8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38</a:t>
            </a: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>
            <a:off x="1595437" y="1100137"/>
            <a:ext cx="4679950" cy="977900"/>
            <a:chOff x="2699" y="1661"/>
            <a:chExt cx="2948" cy="616"/>
          </a:xfrm>
        </p:grpSpPr>
        <p:sp>
          <p:nvSpPr>
            <p:cNvPr id="211" name="Google Shape;211;p8"/>
            <p:cNvSpPr/>
            <p:nvPr/>
          </p:nvSpPr>
          <p:spPr>
            <a:xfrm>
              <a:off x="2699" y="1661"/>
              <a:ext cx="2766" cy="590"/>
            </a:xfrm>
            <a:prstGeom prst="ellipse">
              <a:avLst/>
            </a:prstGeom>
            <a:solidFill>
              <a:srgbClr val="0060A8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2925" y="1797"/>
              <a:ext cx="2722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1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   3</a:t>
              </a: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. Si el nodo tiene dos hijos</a:t>
              </a:r>
              <a:endParaRPr b="1" i="0" sz="2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endParaRPr/>
            </a:p>
          </p:txBody>
        </p:sp>
      </p:grpSp>
      <p:sp>
        <p:nvSpPr>
          <p:cNvPr id="213" name="Google Shape;213;p8"/>
          <p:cNvSpPr txBox="1"/>
          <p:nvPr/>
        </p:nvSpPr>
        <p:spPr>
          <a:xfrm>
            <a:off x="5995987" y="1595437"/>
            <a:ext cx="331311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0" i="1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 asume una estrategia...</a:t>
            </a:r>
            <a:endParaRPr/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1431925" y="3175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Borrar un elemento en un ABB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1524000" y="0"/>
            <a:ext cx="9036000" cy="6373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t/>
            </a:r>
            <a:endParaRPr b="1" sz="2172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t/>
            </a:r>
            <a:endParaRPr b="1" sz="2172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rPr b="1" i="0" lang="en-US" sz="2172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</a:t>
            </a: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(árbol, dato, resultado)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 árbol es vacío no se encontró el dato a borrar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 el dato en árbol es &gt; dato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2172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 </a:t>
            </a: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(hijo_izquierdo_del_árbol, dato, resultado);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el dato en árbol es &lt; dato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2172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 </a:t>
            </a: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 dato, resultado);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 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se encontró el dato a borrar</a:t>
            </a:r>
            <a:endParaRPr b="0" i="0" sz="2172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>
                <a:latin typeface="Consolas"/>
                <a:ea typeface="Consolas"/>
                <a:cs typeface="Consolas"/>
                <a:sym typeface="Consolas"/>
              </a:rPr>
              <a:t>		si no tiene ningún hijo</a:t>
            </a:r>
            <a:endParaRPr sz="21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lang="en-US" sz="2172">
                <a:latin typeface="Consolas"/>
                <a:ea typeface="Consolas"/>
                <a:cs typeface="Consolas"/>
                <a:sym typeface="Consolas"/>
              </a:rPr>
              <a:t>		sino</a:t>
            </a:r>
            <a:endParaRPr sz="2172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si tiene sólo hijo derecho …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sino 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si tiene sólo hijo izquierdo …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sino 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buscar el mínimo del hijo derecho 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reemplazar el valor del árbol por el mínimo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78253"/>
              <a:buFont typeface="Arial"/>
              <a:buNone/>
            </a:pPr>
            <a:r>
              <a:rPr b="0" i="0" lang="en-US" sz="2172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i="0" lang="en-US" sz="2172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borrarElemento </a:t>
            </a:r>
            <a:r>
              <a:rPr b="0" i="0" lang="en-US" sz="2172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(hijo_derecho_del_árbol,mínimo,resultado);</a:t>
            </a:r>
            <a:endParaRPr sz="3272"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/>
          </a:p>
          <a:p>
            <a:pPr indent="-12065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434512" y="3888687"/>
            <a:ext cx="2395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{tiene los 2 hijos}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Gladys Gorga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