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cKIIsgWG3BBoK810UL+vfx50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806549" y="448406"/>
            <a:ext cx="9434731" cy="3940714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Módulo de Programación Imperativa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6956473" y="2671104"/>
            <a:ext cx="4428978" cy="373849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Clase de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Ejercicio 2</a:t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4167272" y="319088"/>
            <a:ext cx="7832470" cy="64078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biblioteca quiere tener un mejor acceso a sus libros. Para ello, nos piden generar un árbol binario de búsqueda con los datos de todos sus libros. De cada libro se conoce: título, ISBN y clasificador bibliográfico (código alfanumérico que permite clasificar el tema del ejemplar), que se leen desde teclado. La lectura finaliza con el ISBN 0 (cero). Interesa poder buscar los libros eficientemente por ISBN.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pide: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árbol binario de búsqueda según el enunciado.</a:t>
            </a:r>
            <a:endParaRPr/>
          </a:p>
          <a:p>
            <a:pPr indent="-38989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generado el árbol: 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 startAt="2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un módulo que reciba el árbol y un ISBN de libro, y retorne verdadero si existe dicho libro en el árbol o falso en caso contrario.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 startAt="2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módulo que reciba el árbol y un código clasificador, y devuelva la cantidad de veces que aparece en el árbol (el módulo debe tener en cuenta que puede no existir).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 startAt="2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un módulo que reciba el árbol y un título de libro, y retorne verdadero si existe dicho libro en el árbol o falso en caso contrario.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 startAt="2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un programa que invoque a los módulos realizados e informe desde el programa principal los datos correspondientes.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Listas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y 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Punteros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14488" r="25881" t="40429"/>
          <a:stretch/>
        </p:blipFill>
        <p:spPr>
          <a:xfrm>
            <a:off x="4235878" y="892395"/>
            <a:ext cx="7912374" cy="444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Recursión</a:t>
            </a:r>
            <a:endParaRPr/>
          </a:p>
        </p:txBody>
      </p:sp>
      <p:sp>
        <p:nvSpPr>
          <p:cNvPr id="102" name="Google Shape;102;p3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290645" y="450168"/>
            <a:ext cx="5978769" cy="6064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AR"/>
              <a:t>Pasos para pensar la solución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s-AR"/>
              <a:t>Búsqueda del caso o los casos base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s-AR"/>
              <a:t>¿Cómo se reduce el problema?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arenR"/>
            </a:pPr>
            <a:r>
              <a:rPr lang="es-AR"/>
              <a:t>¿Qué tipo de módulo utilizar?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Función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Procedimiento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12541" r="12704" t="0"/>
          <a:stretch/>
        </p:blipFill>
        <p:spPr>
          <a:xfrm>
            <a:off x="1528997" y="1673"/>
            <a:ext cx="9114019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12663" r="12705" t="0"/>
          <a:stretch/>
        </p:blipFill>
        <p:spPr>
          <a:xfrm>
            <a:off x="1543987" y="1673"/>
            <a:ext cx="909903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Árboles</a:t>
            </a:r>
            <a:endParaRPr/>
          </a:p>
        </p:txBody>
      </p:sp>
      <p:sp>
        <p:nvSpPr>
          <p:cNvPr id="121" name="Google Shape;121;p6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112319" y="450168"/>
            <a:ext cx="8196914" cy="6064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s-AR"/>
              <a:t>Eficiencia en la búsqueda (altura)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s-AR"/>
              <a:t>Tener siempre presente el criterio de ordenación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s-AR"/>
              <a:t>Observar qué datos interesa almacenar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s-AR"/>
              <a:t>Tipos de recorridos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Pre Orden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En Orden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Pos Orden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/>
              <a:t>Por niveles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LcParenR"/>
            </a:pPr>
            <a:r>
              <a:rPr lang="es-AR" u="sng"/>
              <a:t>Acotados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123" name="Google Shape;123;p6"/>
          <p:cNvGrpSpPr/>
          <p:nvPr/>
        </p:nvGrpSpPr>
        <p:grpSpPr>
          <a:xfrm>
            <a:off x="7714899" y="3586286"/>
            <a:ext cx="3754438" cy="2379663"/>
            <a:chOff x="244297" y="2605773"/>
            <a:chExt cx="4808894" cy="3350783"/>
          </a:xfrm>
        </p:grpSpPr>
        <p:grpSp>
          <p:nvGrpSpPr>
            <p:cNvPr id="124" name="Google Shape;124;p6"/>
            <p:cNvGrpSpPr/>
            <p:nvPr/>
          </p:nvGrpSpPr>
          <p:grpSpPr>
            <a:xfrm>
              <a:off x="244297" y="2605773"/>
              <a:ext cx="4808894" cy="2324759"/>
              <a:chOff x="244297" y="2965491"/>
              <a:chExt cx="4808894" cy="2324759"/>
            </a:xfrm>
          </p:grpSpPr>
          <p:cxnSp>
            <p:nvCxnSpPr>
              <p:cNvPr id="125" name="Google Shape;125;p6"/>
              <p:cNvCxnSpPr/>
              <p:nvPr/>
            </p:nvCxnSpPr>
            <p:spPr>
              <a:xfrm flipH="1">
                <a:off x="1589088" y="3440113"/>
                <a:ext cx="990600" cy="381000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6" name="Google Shape;126;p6"/>
              <p:cNvSpPr/>
              <p:nvPr/>
            </p:nvSpPr>
            <p:spPr>
              <a:xfrm>
                <a:off x="2405758" y="2965491"/>
                <a:ext cx="760476" cy="650486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37</a:t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3794541" y="3647272"/>
                <a:ext cx="762510" cy="652721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62</a:t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1006807" y="3667389"/>
                <a:ext cx="762509" cy="650486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21</a:t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244297" y="4581646"/>
                <a:ext cx="762510" cy="650485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13</a:t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1616815" y="4581646"/>
                <a:ext cx="760476" cy="650485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27</a:t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3259769" y="4639765"/>
                <a:ext cx="762509" cy="650485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45</a:t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4290681" y="4639765"/>
                <a:ext cx="762510" cy="650485"/>
              </a:xfrm>
              <a:prstGeom prst="ellipse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025" lIns="92075" spcFirstLastPara="1" rIns="92075" wrap="square" tIns="46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Arial"/>
                  <a:buNone/>
                </a:pPr>
                <a:r>
                  <a:rPr b="0" i="0" lang="es-AR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84</a:t>
                </a:r>
                <a:endParaRPr/>
              </a:p>
            </p:txBody>
          </p:sp>
          <p:cxnSp>
            <p:nvCxnSpPr>
              <p:cNvPr id="133" name="Google Shape;133;p6"/>
              <p:cNvCxnSpPr/>
              <p:nvPr/>
            </p:nvCxnSpPr>
            <p:spPr>
              <a:xfrm flipH="1">
                <a:off x="663575" y="4221163"/>
                <a:ext cx="457200" cy="381000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6"/>
              <p:cNvCxnSpPr/>
              <p:nvPr/>
            </p:nvCxnSpPr>
            <p:spPr>
              <a:xfrm>
                <a:off x="1654175" y="4221163"/>
                <a:ext cx="228600" cy="457200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" name="Google Shape;135;p6"/>
              <p:cNvCxnSpPr/>
              <p:nvPr/>
            </p:nvCxnSpPr>
            <p:spPr>
              <a:xfrm flipH="1">
                <a:off x="3756025" y="4202113"/>
                <a:ext cx="304800" cy="533400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" name="Google Shape;136;p6"/>
              <p:cNvCxnSpPr/>
              <p:nvPr/>
            </p:nvCxnSpPr>
            <p:spPr>
              <a:xfrm>
                <a:off x="4252913" y="4202113"/>
                <a:ext cx="392112" cy="534987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6"/>
              <p:cNvCxnSpPr/>
              <p:nvPr/>
            </p:nvCxnSpPr>
            <p:spPr>
              <a:xfrm>
                <a:off x="3145915" y="3458855"/>
                <a:ext cx="762510" cy="362258"/>
              </a:xfrm>
              <a:prstGeom prst="straightConnector1">
                <a:avLst/>
              </a:prstGeom>
              <a:solidFill>
                <a:srgbClr val="833C0B"/>
              </a:solidFill>
              <a:ln cap="flat" cmpd="sng" w="28575">
                <a:solidFill>
                  <a:srgbClr val="A5002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8" name="Google Shape;138;p6"/>
            <p:cNvSpPr/>
            <p:nvPr/>
          </p:nvSpPr>
          <p:spPr>
            <a:xfrm>
              <a:off x="581835" y="5230068"/>
              <a:ext cx="762510" cy="650486"/>
            </a:xfrm>
            <a:prstGeom prst="ellipse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/>
            </a:p>
          </p:txBody>
        </p:sp>
        <p:cxnSp>
          <p:nvCxnSpPr>
            <p:cNvPr id="139" name="Google Shape;139;p6"/>
            <p:cNvCxnSpPr/>
            <p:nvPr/>
          </p:nvCxnSpPr>
          <p:spPr>
            <a:xfrm>
              <a:off x="719572" y="4797152"/>
              <a:ext cx="190872" cy="453008"/>
            </a:xfrm>
            <a:prstGeom prst="straightConnector1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6"/>
            <p:cNvSpPr/>
            <p:nvPr/>
          </p:nvSpPr>
          <p:spPr>
            <a:xfrm>
              <a:off x="2755496" y="5306070"/>
              <a:ext cx="762509" cy="650486"/>
            </a:xfrm>
            <a:prstGeom prst="ellipse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/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3786408" y="5306070"/>
              <a:ext cx="762510" cy="650486"/>
            </a:xfrm>
            <a:prstGeom prst="ellipse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  <p:cxnSp>
          <p:nvCxnSpPr>
            <p:cNvPr id="142" name="Google Shape;142;p6"/>
            <p:cNvCxnSpPr/>
            <p:nvPr/>
          </p:nvCxnSpPr>
          <p:spPr>
            <a:xfrm flipH="1">
              <a:off x="3251646" y="4869160"/>
              <a:ext cx="304800" cy="533400"/>
            </a:xfrm>
            <a:prstGeom prst="straightConnector1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6"/>
            <p:cNvCxnSpPr/>
            <p:nvPr/>
          </p:nvCxnSpPr>
          <p:spPr>
            <a:xfrm>
              <a:off x="3748534" y="4869160"/>
              <a:ext cx="392112" cy="534987"/>
            </a:xfrm>
            <a:prstGeom prst="straightConnector1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6"/>
            <p:cNvSpPr/>
            <p:nvPr/>
          </p:nvSpPr>
          <p:spPr>
            <a:xfrm>
              <a:off x="1425679" y="5198773"/>
              <a:ext cx="762509" cy="650486"/>
            </a:xfrm>
            <a:prstGeom prst="ellipse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0" i="0" lang="es-AR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  <p:cxnSp>
          <p:nvCxnSpPr>
            <p:cNvPr id="145" name="Google Shape;145;p6"/>
            <p:cNvCxnSpPr/>
            <p:nvPr/>
          </p:nvCxnSpPr>
          <p:spPr>
            <a:xfrm flipH="1">
              <a:off x="1835611" y="4797151"/>
              <a:ext cx="44436" cy="400598"/>
            </a:xfrm>
            <a:prstGeom prst="straightConnector1">
              <a:avLst/>
            </a:prstGeom>
            <a:solidFill>
              <a:srgbClr val="833C0B"/>
            </a:solidFill>
            <a:ln cap="flat" cmpd="sng" w="28575">
              <a:solidFill>
                <a:srgbClr val="A5002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Árboles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y 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punteros</a:t>
            </a:r>
            <a:endParaRPr/>
          </a:p>
        </p:txBody>
      </p:sp>
      <p:sp>
        <p:nvSpPr>
          <p:cNvPr id="153" name="Google Shape;153;p7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7234" y="212867"/>
            <a:ext cx="5316392" cy="3176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194440"/>
            <a:ext cx="5926113" cy="317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Resolución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de </a:t>
            </a:r>
            <a:br>
              <a:rPr lang="es-AR">
                <a:solidFill>
                  <a:srgbClr val="FFFFFF"/>
                </a:solidFill>
              </a:rPr>
            </a:br>
            <a:r>
              <a:rPr lang="es-AR">
                <a:solidFill>
                  <a:srgbClr val="FFFFFF"/>
                </a:solidFill>
              </a:rPr>
              <a:t>Problemas</a:t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>
            <p:ph idx="1" type="body"/>
          </p:nvPr>
        </p:nvSpPr>
        <p:spPr>
          <a:xfrm>
            <a:off x="4290646" y="450168"/>
            <a:ext cx="6879102" cy="6064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/>
              <a:t>Interrogantes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s-AR"/>
              <a:t>Estructura de datos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¿Tiene  algún orden?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¿Es eficiente mi decisión? Memoria/tiempo</a:t>
            </a:r>
            <a:endParaRPr/>
          </a:p>
          <a:p>
            <a:pPr indent="-38481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s-AR"/>
              <a:t>¿Qué hacer?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¿Cómo es el ingreso de datos?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¿Cómo se generan los datos?</a:t>
            </a:r>
            <a:endParaRPr/>
          </a:p>
          <a:p>
            <a:pPr indent="-38481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s-AR"/>
              <a:t>¿Hay recorridos?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¿Dependen del orden o no?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¿Se ven afectada la salida por la forma del recorrido?</a:t>
            </a:r>
            <a:endParaRPr/>
          </a:p>
          <a:p>
            <a:pPr indent="-38481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s-AR"/>
              <a:t>Módulos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¿Qué funcionalidades principales se diferencian?</a:t>
            </a:r>
            <a:endParaRPr/>
          </a:p>
          <a:p>
            <a:pPr indent="-38481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s-AR"/>
              <a:t>Programa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/>
              <a:t>Variables y secuencia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9"/>
          <p:cNvSpPr txBox="1"/>
          <p:nvPr>
            <p:ph type="title"/>
          </p:nvPr>
        </p:nvSpPr>
        <p:spPr>
          <a:xfrm>
            <a:off x="351692" y="1153572"/>
            <a:ext cx="3535542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s-AR">
                <a:solidFill>
                  <a:srgbClr val="FFFFFF"/>
                </a:solidFill>
              </a:rPr>
              <a:t>Ejercicio 1</a:t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9"/>
          <p:cNvSpPr txBox="1"/>
          <p:nvPr>
            <p:ph idx="1" type="body"/>
          </p:nvPr>
        </p:nvSpPr>
        <p:spPr>
          <a:xfrm>
            <a:off x="4167272" y="131080"/>
            <a:ext cx="8024728" cy="64078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10000"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/>
              <a:t>X </a:t>
            </a: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dispone de una lista simple con los tweets realizados durante los últimos 5 segundos. De cada tweet se conoce: el código y nombre de usuario que lo generó, el contenido del mensaje y si el mismo es o no un retweet. Esta información no tiene ningún orden y se debe tener en cuenta que podrían existir en la lista varios tweets del mismo usuario.</a:t>
            </a:r>
            <a:endParaRPr/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pide: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un módulo que reciba la lista con los tweets y genere una nueva estructura donde para cada usuario se almacene la cantidad de mensajes publicados. Esta estructura debe estar ordenada por código de usuario y debe ser eficiente para la búsqueda por dicho criterio. </a:t>
            </a:r>
            <a:endParaRPr/>
          </a:p>
          <a:p>
            <a:pPr indent="-38989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generado el árbol: 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 startAt="2"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Informar la cantidad de tweets de los usuarios con código entre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100 y 700. 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lphaLcParenR" startAt="2"/>
            </a:pPr>
            <a:r>
              <a:rPr lang="es-A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Informar el nombre del usuario con mayor cantidad de tweets. </a:t>
            </a:r>
            <a:endParaRPr/>
          </a:p>
          <a:p>
            <a:pPr indent="-514350" lvl="0" marL="51435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lphaLcParenR" startAt="2"/>
            </a:pPr>
            <a:r>
              <a:rPr lang="es-A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¿Qué cambiaría del ejercicio implementado si la lista inicial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s-A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AR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fuera una lista de listas? (Del usuario y sus tweets)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2020-06-01T12:18:26Z</dcterms:created>
  <dc:creator>Silvana Lis Gallo</dc:creator>
</cp:coreProperties>
</file>