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 SemiBold"/>
      <p:regular r:id="rId18"/>
      <p:bold r:id="rId19"/>
      <p:italic r:id="rId20"/>
      <p:boldItalic r:id="rId21"/>
    </p:embeddedFont>
    <p:embeddedFont>
      <p:font typeface="Barlow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GHhouK26xlDVfdqiaFKJtY8Qg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italic.fntdata"/><Relationship Id="rId22" Type="http://schemas.openxmlformats.org/officeDocument/2006/relationships/font" Target="fonts/BarlowLight-regular.fntdata"/><Relationship Id="rId21" Type="http://schemas.openxmlformats.org/officeDocument/2006/relationships/font" Target="fonts/RalewaySemiBold-boldItalic.fntdata"/><Relationship Id="rId24" Type="http://schemas.openxmlformats.org/officeDocument/2006/relationships/font" Target="fonts/BarlowLight-italic.fntdata"/><Relationship Id="rId23" Type="http://schemas.openxmlformats.org/officeDocument/2006/relationships/font" Target="fonts/Barlow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Barlow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SemiBold-bold.fntdata"/><Relationship Id="rId18" Type="http://schemas.openxmlformats.org/officeDocument/2006/relationships/font" Target="fonts/Raleway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02" name="Google Shape;302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" name="Google Shape;18;p16"/>
          <p:cNvSpPr txBox="1"/>
          <p:nvPr/>
        </p:nvSpPr>
        <p:spPr>
          <a:xfrm>
            <a:off x="3610583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005C8A"/>
                </a:solidFill>
                <a:latin typeface="Arial"/>
                <a:ea typeface="Arial"/>
                <a:cs typeface="Arial"/>
                <a:sym typeface="Arial"/>
              </a:rPr>
              <a:t>Clase 3</a:t>
            </a:r>
            <a:endParaRPr b="1" i="0" sz="1200" u="none" cap="none" strike="noStrike">
              <a:solidFill>
                <a:srgbClr val="005C8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ctrTitle"/>
          </p:nvPr>
        </p:nvSpPr>
        <p:spPr>
          <a:xfrm>
            <a:off x="890400" y="793225"/>
            <a:ext cx="4962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3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None/>
            </a:pPr>
            <a:r>
              <a:rPr lang="es-ES" sz="3200"/>
              <a:t>POO-UTILIZANDO JAVA</a:t>
            </a:r>
            <a:br>
              <a:rPr lang="es-ES" sz="3200"/>
            </a:br>
            <a:r>
              <a:rPr lang="es-ES" sz="3200"/>
              <a:t>Clase Libro</a:t>
            </a:r>
            <a:endParaRPr/>
          </a:p>
        </p:txBody>
      </p:sp>
      <p:grpSp>
        <p:nvGrpSpPr>
          <p:cNvPr id="24" name="Google Shape;24;p1"/>
          <p:cNvGrpSpPr/>
          <p:nvPr/>
        </p:nvGrpSpPr>
        <p:grpSpPr>
          <a:xfrm>
            <a:off x="5813677" y="933441"/>
            <a:ext cx="2948736" cy="3276616"/>
            <a:chOff x="2533225" y="322726"/>
            <a:chExt cx="3925890" cy="4762523"/>
          </a:xfrm>
        </p:grpSpPr>
        <p:sp>
          <p:nvSpPr>
            <p:cNvPr id="25" name="Google Shape;25;p1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" name="Google Shape;68;p1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9" name="Google Shape;69;p1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" name="Google Shape;77;p1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1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29" name="Google Shape;129;p1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1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/>
          <p:nvPr/>
        </p:nvSpPr>
        <p:spPr>
          <a:xfrm>
            <a:off x="7033289" y="3807059"/>
            <a:ext cx="1440160" cy="1200328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7407761" y="4083918"/>
            <a:ext cx="6912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"Java"</a:t>
            </a:r>
            <a:endParaRPr/>
          </a:p>
        </p:txBody>
      </p:sp>
      <p:sp>
        <p:nvSpPr>
          <p:cNvPr id="262" name="Google Shape;262;p1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del comportamiento. Parámetros. </a:t>
            </a:r>
            <a:endParaRPr/>
          </a:p>
        </p:txBody>
      </p:sp>
      <p:sp>
        <p:nvSpPr>
          <p:cNvPr id="263" name="Google Shape;263;p10"/>
          <p:cNvSpPr txBox="1"/>
          <p:nvPr>
            <p:ph idx="1" type="body"/>
          </p:nvPr>
        </p:nvSpPr>
        <p:spPr>
          <a:xfrm>
            <a:off x="244307" y="1022435"/>
            <a:ext cx="9001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>
                <a:solidFill>
                  <a:srgbClr val="1D1F28"/>
                </a:solidFill>
              </a:rPr>
              <a:t>Parámetros: únicamente pasaje por valor</a:t>
            </a:r>
            <a:endParaRPr/>
          </a:p>
          <a:p>
            <a:pPr indent="0" lvl="2" marL="54864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i="1" sz="1600">
              <a:solidFill>
                <a:srgbClr val="1D1F28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s-ES" sz="1800">
                <a:solidFill>
                  <a:srgbClr val="1D1F28"/>
                </a:solidFill>
              </a:rPr>
              <a:t>b) Parámetro objeto:</a:t>
            </a:r>
            <a:endParaRPr/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b="1" lang="es-ES" sz="1600">
                <a:solidFill>
                  <a:srgbClr val="1D1F28"/>
                </a:solidFill>
              </a:rPr>
              <a:t>Parámetro formal </a:t>
            </a:r>
            <a:r>
              <a:rPr lang="es-ES" sz="1600">
                <a:solidFill>
                  <a:srgbClr val="1D1F28"/>
                </a:solidFill>
              </a:rPr>
              <a:t>recibe </a:t>
            </a:r>
            <a:r>
              <a:rPr b="1" lang="es-ES" sz="1600">
                <a:solidFill>
                  <a:srgbClr val="1D1F28"/>
                </a:solidFill>
              </a:rPr>
              <a:t>copia de la referencia </a:t>
            </a:r>
            <a:r>
              <a:rPr lang="es-ES" sz="1600">
                <a:solidFill>
                  <a:srgbClr val="1D1F28"/>
                </a:solidFill>
              </a:rPr>
              <a:t>del parámetro actual. </a:t>
            </a:r>
            <a:endParaRPr/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600">
                <a:solidFill>
                  <a:srgbClr val="1D1F28"/>
                </a:solidFill>
              </a:rPr>
              <a:t>Si se modifica el estado interno del objeto parámetro formal, el cambio en el estado es visible en el parámetro actual.</a:t>
            </a:r>
            <a:endParaRPr/>
          </a:p>
          <a:p>
            <a:pPr indent="0" lvl="2" marL="54864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i="1" sz="1600">
              <a:solidFill>
                <a:srgbClr val="1D1F28"/>
              </a:solidFill>
            </a:endParaRPr>
          </a:p>
          <a:p>
            <a:pPr indent="0" lvl="2" marL="54864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sp>
        <p:nvSpPr>
          <p:cNvPr id="264" name="Google Shape;264;p1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5" name="Google Shape;265;p10"/>
          <p:cNvSpPr txBox="1"/>
          <p:nvPr/>
        </p:nvSpPr>
        <p:spPr>
          <a:xfrm>
            <a:off x="107504" y="3346995"/>
            <a:ext cx="2520280" cy="1384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Libro l1 = new Libro();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Libro l2 = new Libro();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l2.setTitulo("Java");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l1.hacerDos(l2);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System.out.println(l2.getTitulo());</a:t>
            </a:r>
            <a:endParaRPr/>
          </a:p>
        </p:txBody>
      </p:sp>
      <p:sp>
        <p:nvSpPr>
          <p:cNvPr id="266" name="Google Shape;266;p10"/>
          <p:cNvSpPr txBox="1"/>
          <p:nvPr/>
        </p:nvSpPr>
        <p:spPr>
          <a:xfrm>
            <a:off x="2843808" y="3223300"/>
            <a:ext cx="2448272" cy="1200329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hacerDos(Libro l){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l.setTitulo("otro");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6588224" y="3631543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6912793" y="3291161"/>
            <a:ext cx="2279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(parámetro formal)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0"/>
          <p:cNvCxnSpPr>
            <a:stCxn id="267" idx="2"/>
          </p:cNvCxnSpPr>
          <p:nvPr/>
        </p:nvCxnSpPr>
        <p:spPr>
          <a:xfrm>
            <a:off x="6802385" y="4000875"/>
            <a:ext cx="231000" cy="199500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10"/>
          <p:cNvCxnSpPr/>
          <p:nvPr/>
        </p:nvCxnSpPr>
        <p:spPr>
          <a:xfrm>
            <a:off x="7185689" y="3616737"/>
            <a:ext cx="230904" cy="199472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1" name="Google Shape;271;p10"/>
          <p:cNvSpPr/>
          <p:nvPr/>
        </p:nvSpPr>
        <p:spPr>
          <a:xfrm>
            <a:off x="7376175" y="4083918"/>
            <a:ext cx="754388" cy="29906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"otro"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5367814" y="306651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0"/>
          <p:cNvCxnSpPr/>
          <p:nvPr/>
        </p:nvCxnSpPr>
        <p:spPr>
          <a:xfrm>
            <a:off x="5580112" y="3380390"/>
            <a:ext cx="115452" cy="199472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4" name="Google Shape;274;p10"/>
          <p:cNvSpPr/>
          <p:nvPr/>
        </p:nvSpPr>
        <p:spPr>
          <a:xfrm>
            <a:off x="5559768" y="3535582"/>
            <a:ext cx="720080" cy="60016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2987824" y="4526146"/>
            <a:ext cx="15841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4401232" y="4751774"/>
            <a:ext cx="17816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Imprime: "otro"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del comportamiento. Parámetros. </a:t>
            </a:r>
            <a:endParaRPr/>
          </a:p>
        </p:txBody>
      </p:sp>
      <p:sp>
        <p:nvSpPr>
          <p:cNvPr id="283" name="Google Shape;283;p11"/>
          <p:cNvSpPr txBox="1"/>
          <p:nvPr>
            <p:ph idx="1" type="body"/>
          </p:nvPr>
        </p:nvSpPr>
        <p:spPr>
          <a:xfrm>
            <a:off x="251520" y="701152"/>
            <a:ext cx="889248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>
                <a:solidFill>
                  <a:srgbClr val="1D1F28"/>
                </a:solidFill>
              </a:rPr>
              <a:t>Parámetros: únicamente pasaje por valor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s-ES" sz="1800">
                <a:solidFill>
                  <a:srgbClr val="1D1F28"/>
                </a:solidFill>
              </a:rPr>
              <a:t>b) Parámetro objeto:</a:t>
            </a:r>
            <a:endParaRPr/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b="1" lang="es-ES" sz="1600">
                <a:solidFill>
                  <a:srgbClr val="1D1F28"/>
                </a:solidFill>
              </a:rPr>
              <a:t>Parámetro formal </a:t>
            </a:r>
            <a:r>
              <a:rPr lang="es-ES" sz="1600">
                <a:solidFill>
                  <a:srgbClr val="1D1F28"/>
                </a:solidFill>
              </a:rPr>
              <a:t>recibe </a:t>
            </a:r>
            <a:r>
              <a:rPr b="1" lang="es-ES" sz="1600">
                <a:solidFill>
                  <a:srgbClr val="1D1F28"/>
                </a:solidFill>
              </a:rPr>
              <a:t>copia de la referencia </a:t>
            </a:r>
            <a:r>
              <a:rPr lang="es-ES" sz="1600">
                <a:solidFill>
                  <a:srgbClr val="1D1F28"/>
                </a:solidFill>
              </a:rPr>
              <a:t>del parámetro actual. </a:t>
            </a:r>
            <a:endParaRPr/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600">
                <a:solidFill>
                  <a:srgbClr val="1D1F28"/>
                </a:solidFill>
              </a:rPr>
              <a:t>Si se modifica la referencia del parámetro formal, el parámetro actual sigue referenciando al mismo objeto.</a:t>
            </a:r>
            <a:r>
              <a:rPr b="1" lang="es-ES" sz="1600">
                <a:solidFill>
                  <a:srgbClr val="1D1F28"/>
                </a:solidFill>
              </a:rPr>
              <a:t> </a:t>
            </a:r>
            <a:endParaRPr/>
          </a:p>
        </p:txBody>
      </p:sp>
      <p:sp>
        <p:nvSpPr>
          <p:cNvPr id="284" name="Google Shape;284;p1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5" name="Google Shape;285;p11"/>
          <p:cNvSpPr txBox="1"/>
          <p:nvPr/>
        </p:nvSpPr>
        <p:spPr>
          <a:xfrm>
            <a:off x="107504" y="3363838"/>
            <a:ext cx="2520280" cy="1384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Libro l1 = new Libro();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Libro l2 = new Libro();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l2.setTitulo("Java");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l1.hacerTres(l2);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System.out.println(l2.getTitulo());</a:t>
            </a:r>
            <a:endParaRPr/>
          </a:p>
        </p:txBody>
      </p:sp>
      <p:sp>
        <p:nvSpPr>
          <p:cNvPr id="286" name="Google Shape;286;p11"/>
          <p:cNvSpPr txBox="1"/>
          <p:nvPr/>
        </p:nvSpPr>
        <p:spPr>
          <a:xfrm>
            <a:off x="2771800" y="3075806"/>
            <a:ext cx="2808312" cy="1384995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hacerTres(Libro l){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l= new Libro();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l.setTitulo("otro");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5725547" y="4100611"/>
            <a:ext cx="1209700" cy="92493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"Java"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5725547" y="3631543"/>
            <a:ext cx="373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6050116" y="3488109"/>
            <a:ext cx="17540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(parámetro formal)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1"/>
          <p:cNvCxnSpPr/>
          <p:nvPr/>
        </p:nvCxnSpPr>
        <p:spPr>
          <a:xfrm>
            <a:off x="5912457" y="3867894"/>
            <a:ext cx="137659" cy="261027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11"/>
          <p:cNvCxnSpPr>
            <a:endCxn id="287" idx="0"/>
          </p:cNvCxnSpPr>
          <p:nvPr/>
        </p:nvCxnSpPr>
        <p:spPr>
          <a:xfrm>
            <a:off x="6322897" y="3785311"/>
            <a:ext cx="7500" cy="315300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2" name="Google Shape;292;p11"/>
          <p:cNvSpPr/>
          <p:nvPr/>
        </p:nvSpPr>
        <p:spPr>
          <a:xfrm>
            <a:off x="7149252" y="4091607"/>
            <a:ext cx="1209700" cy="924931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"Otro"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1"/>
          <p:cNvCxnSpPr/>
          <p:nvPr/>
        </p:nvCxnSpPr>
        <p:spPr>
          <a:xfrm>
            <a:off x="7380312" y="3795886"/>
            <a:ext cx="151401" cy="315299"/>
          </a:xfrm>
          <a:prstGeom prst="straightConnector1">
            <a:avLst/>
          </a:prstGeom>
          <a:noFill/>
          <a:ln cap="flat" cmpd="sng" w="9525">
            <a:solidFill>
              <a:srgbClr val="0079B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4" name="Google Shape;294;p11"/>
          <p:cNvSpPr/>
          <p:nvPr/>
        </p:nvSpPr>
        <p:spPr>
          <a:xfrm>
            <a:off x="6015886" y="2859782"/>
            <a:ext cx="373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1"/>
          <p:cNvCxnSpPr/>
          <p:nvPr/>
        </p:nvCxnSpPr>
        <p:spPr>
          <a:xfrm>
            <a:off x="6326704" y="3115460"/>
            <a:ext cx="314228" cy="99736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6" name="Google Shape;296;p11"/>
          <p:cNvSpPr/>
          <p:nvPr/>
        </p:nvSpPr>
        <p:spPr>
          <a:xfrm>
            <a:off x="6660232" y="2893846"/>
            <a:ext cx="720080" cy="60016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2430264" y="4504070"/>
            <a:ext cx="15841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 txBox="1"/>
          <p:nvPr/>
        </p:nvSpPr>
        <p:spPr>
          <a:xfrm>
            <a:off x="2502272" y="4794706"/>
            <a:ext cx="17816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Imprime: "Java"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Repaso. Instanciación (creación de objetos) </a:t>
            </a:r>
            <a:endParaRPr/>
          </a:p>
        </p:txBody>
      </p:sp>
      <p:sp>
        <p:nvSpPr>
          <p:cNvPr id="305" name="Google Shape;305;p12"/>
          <p:cNvSpPr txBox="1"/>
          <p:nvPr>
            <p:ph idx="1" type="body"/>
          </p:nvPr>
        </p:nvSpPr>
        <p:spPr>
          <a:xfrm>
            <a:off x="386298" y="1130862"/>
            <a:ext cx="857929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600">
                <a:solidFill>
                  <a:srgbClr val="1D1F28"/>
                </a:solidFill>
              </a:rPr>
              <a:t>Declarar</a:t>
            </a:r>
            <a:r>
              <a:rPr b="1" lang="es-ES" sz="1600"/>
              <a:t> variable para mantener la referencia: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600"/>
              <a:t>          </a:t>
            </a:r>
            <a:r>
              <a:rPr lang="es-ES" sz="1400"/>
              <a:t>NombreDeClase miVariable;                     </a:t>
            </a:r>
            <a:endParaRPr sz="1400"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600"/>
              <a:t>Enviar a la clase el mensaje de creación: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600"/>
              <a:t>          </a:t>
            </a:r>
            <a:r>
              <a:rPr lang="es-ES" sz="1400"/>
              <a:t>miVariable= new NombreDeClase();      </a:t>
            </a:r>
            <a:endParaRPr b="1" sz="1400"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i="1" lang="es-ES" sz="1600"/>
              <a:t>Se puede unir los dos pasos anteriores: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400"/>
              <a:t>           NombreDeClase miVariable= new NombreDeClase();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600"/>
              <a:t>Secuencia de pasos en la creación: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i="1" lang="es-ES" sz="1400"/>
              <a:t>Reserva de Memoria</a:t>
            </a:r>
            <a:r>
              <a:rPr i="1" lang="es-ES" sz="1400"/>
              <a:t>. </a:t>
            </a:r>
            <a:r>
              <a:rPr lang="es-ES" sz="1400"/>
              <a:t>Las variables de instancia se inicializan a valores por defecto o explícito (si hubiese).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i="1" lang="es-ES" sz="1400"/>
              <a:t>Ejecución del Constructor </a:t>
            </a:r>
            <a:r>
              <a:rPr lang="es-ES" sz="1400"/>
              <a:t>(código para inicializar variables de instancia con los valores que enviamos en el mensaje de creación).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i="1" lang="es-ES" sz="1400"/>
              <a:t>Asignación de la referencia a la variable</a:t>
            </a:r>
            <a:r>
              <a:rPr i="1" lang="es-ES" sz="1400"/>
              <a:t>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</p:txBody>
      </p:sp>
      <p:sp>
        <p:nvSpPr>
          <p:cNvPr id="306" name="Google Shape;306;p1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7" name="Google Shape;307;p12"/>
          <p:cNvSpPr txBox="1"/>
          <p:nvPr/>
        </p:nvSpPr>
        <p:spPr>
          <a:xfrm>
            <a:off x="6035473" y="1268175"/>
            <a:ext cx="2232248" cy="36933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Libro libro;</a:t>
            </a:r>
            <a:endParaRPr/>
          </a:p>
        </p:txBody>
      </p:sp>
      <p:sp>
        <p:nvSpPr>
          <p:cNvPr id="308" name="Google Shape;308;p12"/>
          <p:cNvSpPr txBox="1"/>
          <p:nvPr/>
        </p:nvSpPr>
        <p:spPr>
          <a:xfrm>
            <a:off x="5988365" y="1976524"/>
            <a:ext cx="2640983" cy="36933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libro = new Libro();</a:t>
            </a:r>
            <a:endParaRPr/>
          </a:p>
        </p:txBody>
      </p:sp>
      <p:sp>
        <p:nvSpPr>
          <p:cNvPr id="309" name="Google Shape;309;p12"/>
          <p:cNvSpPr txBox="1"/>
          <p:nvPr/>
        </p:nvSpPr>
        <p:spPr>
          <a:xfrm>
            <a:off x="5927461" y="953821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</p:txBody>
      </p:sp>
      <p:sp>
        <p:nvSpPr>
          <p:cNvPr id="310" name="Google Shape;310;p12"/>
          <p:cNvSpPr txBox="1"/>
          <p:nvPr/>
        </p:nvSpPr>
        <p:spPr>
          <a:xfrm>
            <a:off x="5652120" y="2619945"/>
            <a:ext cx="3313474" cy="369332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Libro libro = new Libro();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3"/>
          <p:cNvPicPr preferRelativeResize="0"/>
          <p:nvPr/>
        </p:nvPicPr>
        <p:blipFill rotWithShape="1">
          <a:blip r:embed="rId3">
            <a:alphaModFix/>
          </a:blip>
          <a:srcRect b="0" l="1553" r="0" t="16667"/>
          <a:stretch/>
        </p:blipFill>
        <p:spPr>
          <a:xfrm>
            <a:off x="4644006" y="3882849"/>
            <a:ext cx="4560663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Repaso. Envío de mensaje al objeto</a:t>
            </a:r>
            <a:endParaRPr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457200" y="1125616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s-ES">
                <a:solidFill>
                  <a:srgbClr val="1D1F28"/>
                </a:solidFill>
              </a:rPr>
              <a:t>Sintaxis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	objeto.nombreMétodo(parámetros actuales);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>
              <a:solidFill>
                <a:srgbClr val="1D1F28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b="1" lang="es-ES" sz="1800" u="sng">
                <a:solidFill>
                  <a:srgbClr val="1D1F28"/>
                </a:solidFill>
              </a:rPr>
              <a:t>Ejemplo </a:t>
            </a:r>
            <a:r>
              <a:rPr b="1" i="1" lang="es-ES" sz="1800" u="sng">
                <a:solidFill>
                  <a:srgbClr val="1D1F28"/>
                </a:solidFill>
              </a:rPr>
              <a:t>main</a:t>
            </a:r>
            <a:endParaRPr b="1" u="sng">
              <a:solidFill>
                <a:srgbClr val="1D1F28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        Libro libro = new Libro();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        libro.setTitulo("Java: A Beginner's Guide");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        libro.setEditorial("Mcgraw-Hill");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        libro.setAñoEdicion(2014);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        libro.setPrimerAutor("Herbert Schildt");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        libro.setISBN("978-0071809252");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        libro.setPrecio(21.72);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s-ES">
                <a:solidFill>
                  <a:srgbClr val="1D1F28"/>
                </a:solidFill>
              </a:rPr>
              <a:t>        System.out.println(libro.toString());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>
              <a:solidFill>
                <a:srgbClr val="1D1F28"/>
              </a:solidFill>
            </a:endParaRPr>
          </a:p>
        </p:txBody>
      </p:sp>
      <p:sp>
        <p:nvSpPr>
          <p:cNvPr id="319" name="Google Shape;319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5412170" y="2100253"/>
            <a:ext cx="3024336" cy="504056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Ver DemoLibro.java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Enunciado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0" y="1353808"/>
            <a:ext cx="5725391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800">
                <a:solidFill>
                  <a:srgbClr val="11131D"/>
                </a:solidFill>
              </a:rPr>
              <a:t>Generar una clase </a:t>
            </a:r>
            <a:r>
              <a:rPr lang="es-ES" sz="1800">
                <a:solidFill>
                  <a:srgbClr val="11131D"/>
                </a:solidFill>
              </a:rPr>
              <a:t>para representar </a:t>
            </a:r>
            <a:r>
              <a:rPr b="1" lang="es-ES" sz="1800">
                <a:solidFill>
                  <a:srgbClr val="11131D"/>
                </a:solidFill>
              </a:rPr>
              <a:t>libros</a:t>
            </a:r>
            <a:r>
              <a:rPr lang="es-ES" sz="1800">
                <a:solidFill>
                  <a:srgbClr val="11131D"/>
                </a:solidFill>
              </a:rPr>
              <a:t>. Un libro se caracteriza por:  título, nombre del primer autor, nombre de la editorial, año de edición, ISBN, precio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11131D"/>
              </a:solidFill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>
                <a:solidFill>
                  <a:srgbClr val="11131D"/>
                </a:solidFill>
              </a:rPr>
              <a:t>El libro debe saber: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536713"/>
                </a:solidFill>
              </a:rPr>
              <a:t>Devolver el valor de cada atributo</a:t>
            </a:r>
            <a:r>
              <a:rPr lang="es-ES" sz="1600">
                <a:solidFill>
                  <a:srgbClr val="11131D"/>
                </a:solidFill>
              </a:rPr>
              <a:t>.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0070C0"/>
                </a:solidFill>
              </a:rPr>
              <a:t>Modificar el valor de cada atributo</a:t>
            </a:r>
            <a:r>
              <a:rPr lang="es-ES" sz="1600">
                <a:solidFill>
                  <a:srgbClr val="11131D"/>
                </a:solidFill>
              </a:rPr>
              <a:t>. 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600">
                <a:solidFill>
                  <a:srgbClr val="5600FB"/>
                </a:solidFill>
              </a:rPr>
              <a:t>Devolver su representación en formato String</a:t>
            </a:r>
            <a:r>
              <a:rPr lang="es-ES" sz="1600">
                <a:solidFill>
                  <a:srgbClr val="11131D"/>
                </a:solidFill>
              </a:rPr>
              <a:t>. Ejemplo: </a:t>
            </a:r>
            <a:endParaRPr sz="1600">
              <a:solidFill>
                <a:srgbClr val="11131D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s-ES" sz="1600">
                <a:solidFill>
                  <a:srgbClr val="11131D"/>
                </a:solidFill>
              </a:rPr>
              <a:t>Repr. </a:t>
            </a:r>
            <a:r>
              <a:rPr i="1" lang="es-ES" sz="1600">
                <a:solidFill>
                  <a:srgbClr val="11131D"/>
                </a:solidFill>
              </a:rPr>
              <a:t>“Java: A Beginner's Guide por Herbert Schildt –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s-ES" sz="1600">
                <a:solidFill>
                  <a:srgbClr val="11131D"/>
                </a:solidFill>
              </a:rPr>
              <a:t>2014 -  ISBN: 978-0071809252”</a:t>
            </a:r>
            <a:endParaRPr/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63" name="Google Shape;163;p2"/>
          <p:cNvGrpSpPr/>
          <p:nvPr/>
        </p:nvGrpSpPr>
        <p:grpSpPr>
          <a:xfrm>
            <a:off x="6466753" y="2990377"/>
            <a:ext cx="2306494" cy="2153123"/>
            <a:chOff x="5104010" y="1779662"/>
            <a:chExt cx="2448750" cy="3138450"/>
          </a:xfrm>
        </p:grpSpPr>
        <p:sp>
          <p:nvSpPr>
            <p:cNvPr id="164" name="Google Shape;164;p2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4CD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Libro</a:t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4CD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titulo, primerAutor, editorial, añoEdicion, ISBN, precio</a:t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A4CD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String getTitulo()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double getPrecio()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void setTitulo(String unTitulo)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5600FB"/>
                  </a:solidFill>
                  <a:latin typeface="Arial"/>
                  <a:ea typeface="Arial"/>
                  <a:cs typeface="Arial"/>
                  <a:sym typeface="Arial"/>
                </a:rPr>
                <a:t>void setPrecio(double unPrecio)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050" u="none" cap="none" strike="noStrike">
                  <a:solidFill>
                    <a:srgbClr val="BB9804"/>
                  </a:solidFill>
                  <a:latin typeface="Arial"/>
                  <a:ea typeface="Arial"/>
                  <a:cs typeface="Arial"/>
                  <a:sym typeface="Arial"/>
                </a:rPr>
                <a:t>String toString()</a:t>
              </a:r>
              <a:endParaRPr/>
            </a:p>
          </p:txBody>
        </p:sp>
      </p:grpSp>
      <p:pic>
        <p:nvPicPr>
          <p:cNvPr id="167" name="Google Shape;1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938" y="93324"/>
            <a:ext cx="16764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Definición de clases.</a:t>
            </a:r>
            <a:endParaRPr/>
          </a:p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/>
              <a:t>Sintaxis</a:t>
            </a:r>
            <a:endParaRPr/>
          </a:p>
        </p:txBody>
      </p:sp>
      <p:sp>
        <p:nvSpPr>
          <p:cNvPr id="175" name="Google Shape;175;p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929308" y="2089683"/>
            <a:ext cx="6912768" cy="116955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NombreDeClase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/* Declaración del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interno del objeto*/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/* Declaración de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constructor(es)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/* Declaración de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implementan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del estado.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282352" y="1030873"/>
            <a:ext cx="8579296" cy="37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>
                <a:solidFill>
                  <a:srgbClr val="1D1F28"/>
                </a:solidFill>
              </a:rPr>
              <a:t>Estado interno: 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i="1" lang="es-ES" sz="1800">
                <a:solidFill>
                  <a:srgbClr val="1D1F28"/>
                </a:solidFill>
              </a:rPr>
              <a:t>Datos de tipos primitivos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i="1" lang="es-ES" sz="1800">
                <a:solidFill>
                  <a:srgbClr val="1D1F28"/>
                </a:solidFill>
              </a:rPr>
              <a:t>Referencias a otros objetos</a:t>
            </a:r>
            <a:r>
              <a:rPr lang="es-ES" sz="1800">
                <a:solidFill>
                  <a:srgbClr val="1D1F28"/>
                </a:solidFill>
              </a:rPr>
              <a:t>.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>
                <a:solidFill>
                  <a:srgbClr val="1D1F28"/>
                </a:solidFill>
              </a:rPr>
              <a:t>Anteponer a la declaración la palabra </a:t>
            </a:r>
            <a:r>
              <a:rPr b="1" i="1" lang="es-ES" sz="2000">
                <a:solidFill>
                  <a:srgbClr val="1D1F28"/>
                </a:solidFill>
              </a:rPr>
              <a:t>private </a:t>
            </a:r>
            <a:r>
              <a:rPr i="1" lang="es-ES" sz="2000">
                <a:solidFill>
                  <a:srgbClr val="1D1F28"/>
                </a:solidFill>
              </a:rPr>
              <a:t>para lograr encapsulamiento (ocultamiento de la información).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>
                <a:solidFill>
                  <a:srgbClr val="1D1F28"/>
                </a:solidFill>
              </a:rPr>
              <a:t>En la declaración del dato se puede dar un valor inicial (inicialización explícita).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</p:txBody>
      </p:sp>
      <p:sp>
        <p:nvSpPr>
          <p:cNvPr id="184" name="Google Shape;184;p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4067944" y="1570683"/>
            <a:ext cx="48245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TipoPrimitivo nombreDato;             double precio;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7370197" y="1131590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4067944" y="1923678"/>
            <a:ext cx="5076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NombreDeClase  nombreDato;      String titulo;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1930830" y="4272394"/>
            <a:ext cx="39604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double precio  = 10.5;</a:t>
            </a:r>
            <a:endParaRPr/>
          </a:p>
        </p:txBody>
      </p:sp>
      <p:sp>
        <p:nvSpPr>
          <p:cNvPr id="189" name="Google Shape;189;p4"/>
          <p:cNvSpPr/>
          <p:nvPr/>
        </p:nvSpPr>
        <p:spPr>
          <a:xfrm>
            <a:off x="1933104" y="4609460"/>
            <a:ext cx="59716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String titulo = "Java: A Beginner's Guide";</a:t>
            </a: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2411760" y="3219822"/>
            <a:ext cx="22605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s-E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precio;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4901168" y="485297"/>
            <a:ext cx="2100185" cy="954107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Las v.i. </a:t>
            </a:r>
            <a:r>
              <a:rPr b="1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privadas</a:t>
            </a: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pueden ser accedidas sólo dentro de la clase  que las declara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del estado. Ejemplo. </a:t>
            </a:r>
            <a:endParaRPr/>
          </a:p>
        </p:txBody>
      </p:sp>
      <p:sp>
        <p:nvSpPr>
          <p:cNvPr id="198" name="Google Shape;198;p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403648" y="1707654"/>
            <a:ext cx="4572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/* Declaración del estado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primerAutor;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editorial;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ISBN;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precio;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5486400" y="3277314"/>
            <a:ext cx="3303848" cy="1323439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debo hacer si quiero que mis libros tengan por defecto año de edición 2015 y precio 100? </a:t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5486400" y="1373184"/>
            <a:ext cx="351013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Los datos correspondientes al estado toman un valor por defecto cuando no se inicializan explícitamente.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(numéricos =&gt; 0; boolean =&gt; false;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char =&gt; ''; objetos =&gt; null)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del comportamiento: </a:t>
            </a:r>
            <a:r>
              <a:rPr lang="es-ES" sz="2800"/>
              <a:t>MÉTODOS</a:t>
            </a:r>
            <a:endParaRPr sz="2800"/>
          </a:p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191647" y="771525"/>
            <a:ext cx="9144000" cy="3819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>
                <a:solidFill>
                  <a:srgbClr val="1D1F28"/>
                </a:solidFill>
              </a:rPr>
              <a:t>Sintaxis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>
              <a:solidFill>
                <a:srgbClr val="1D1F28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600">
                <a:solidFill>
                  <a:srgbClr val="1D1F28"/>
                </a:solidFill>
              </a:rPr>
              <a:t>public: </a:t>
            </a:r>
            <a:r>
              <a:rPr lang="es-ES" sz="1600">
                <a:solidFill>
                  <a:srgbClr val="1D1F28"/>
                </a:solidFill>
              </a:rPr>
              <a:t>indica que el método forma parte de la interfaz.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i="1" lang="es-ES" sz="1600">
                <a:solidFill>
                  <a:srgbClr val="1D1F28"/>
                </a:solidFill>
              </a:rPr>
              <a:t>TipoRetorno</a:t>
            </a:r>
            <a:r>
              <a:rPr b="1" lang="es-ES" sz="1600">
                <a:solidFill>
                  <a:srgbClr val="1D1F28"/>
                </a:solidFill>
              </a:rPr>
              <a:t>: </a:t>
            </a:r>
            <a:r>
              <a:rPr lang="es-ES" sz="1600">
                <a:solidFill>
                  <a:srgbClr val="1D1F28"/>
                </a:solidFill>
              </a:rPr>
              <a:t>tipo de dato primitivo / nombre de clase / void (no retorna dato). 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600">
                <a:solidFill>
                  <a:srgbClr val="1D1F28"/>
                </a:solidFill>
              </a:rPr>
              <a:t>nombreMetodo: </a:t>
            </a:r>
            <a:r>
              <a:rPr lang="es-ES" sz="1600">
                <a:solidFill>
                  <a:srgbClr val="1D1F28"/>
                </a:solidFill>
              </a:rPr>
              <a:t>verbo seguido de palabras. Convención de nombres.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600">
                <a:solidFill>
                  <a:srgbClr val="1D1F28"/>
                </a:solidFill>
              </a:rPr>
              <a:t>Lista de parámetros: </a:t>
            </a:r>
            <a:r>
              <a:rPr lang="es-ES" sz="1600">
                <a:solidFill>
                  <a:srgbClr val="1D1F28"/>
                </a:solidFill>
              </a:rPr>
              <a:t>datos de tipos primitivos u objetos. </a:t>
            </a:r>
            <a:endParaRPr/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400">
                <a:solidFill>
                  <a:srgbClr val="1D1F28"/>
                </a:solidFill>
              </a:rPr>
              <a:t>TipoPrimitivo nombreParam     //   NombreClase nombreParam</a:t>
            </a:r>
            <a:endParaRPr sz="1400">
              <a:solidFill>
                <a:srgbClr val="1D1F28"/>
              </a:solidFill>
            </a:endParaRPr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400">
                <a:solidFill>
                  <a:srgbClr val="1D1F28"/>
                </a:solidFill>
              </a:rPr>
              <a:t>Separación por coma. </a:t>
            </a:r>
            <a:endParaRPr/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400">
                <a:solidFill>
                  <a:srgbClr val="1D1F28"/>
                </a:solidFill>
              </a:rPr>
              <a:t>Pasaje por valor únicamente. 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600">
                <a:solidFill>
                  <a:srgbClr val="1D1F28"/>
                </a:solidFill>
              </a:rPr>
              <a:t>Declaración de variables locales</a:t>
            </a:r>
            <a:r>
              <a:rPr lang="es-ES" sz="1600">
                <a:solidFill>
                  <a:srgbClr val="1D1F28"/>
                </a:solidFill>
              </a:rPr>
              <a:t>. Ámbito. Tiempo de vida. (Declaración idem que en Main)</a:t>
            </a:r>
            <a:endParaRPr/>
          </a:p>
          <a:p>
            <a:pPr indent="-325755" lvl="1" marL="9144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s-ES" sz="1600">
                <a:solidFill>
                  <a:srgbClr val="1D1F28"/>
                </a:solidFill>
              </a:rPr>
              <a:t>Cuerpo. </a:t>
            </a:r>
            <a:r>
              <a:rPr lang="es-ES" sz="1600">
                <a:solidFill>
                  <a:srgbClr val="1D1F28"/>
                </a:solidFill>
              </a:rPr>
              <a:t>Código puede utilizar estado y modificarlo (v.i.) – devolver resultado </a:t>
            </a:r>
            <a:r>
              <a:rPr b="1" lang="es-ES" sz="1600">
                <a:solidFill>
                  <a:srgbClr val="1D1F28"/>
                </a:solidFill>
              </a:rPr>
              <a:t>return</a:t>
            </a:r>
            <a:endParaRPr sz="1600">
              <a:solidFill>
                <a:srgbClr val="1D1F28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</p:txBody>
      </p:sp>
      <p:sp>
        <p:nvSpPr>
          <p:cNvPr id="209" name="Google Shape;209;p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1826033" y="1129405"/>
            <a:ext cx="6408712" cy="107721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TipoRetorno nombreMetodo ( lista de parámetros formales ) {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/* Declaración de variables locales al método */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/* Cuerpo del método */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6431973" y="3719945"/>
            <a:ext cx="2712027" cy="738664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Los métodos de un clase no leen por teclado y no imprimen por pantalla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639510" y="2859782"/>
            <a:ext cx="8504490" cy="2283718"/>
          </a:xfrm>
          <a:prstGeom prst="rect">
            <a:avLst/>
          </a:prstGeom>
          <a:solidFill>
            <a:srgbClr val="575C66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Definición de clases. </a:t>
            </a:r>
            <a:endParaRPr/>
          </a:p>
        </p:txBody>
      </p:sp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467544" y="1131590"/>
            <a:ext cx="457200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Libro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primerAutor;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editorial;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añoEdicion;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ISBN;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precio;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-ES" sz="1400" u="none" cap="none" strike="noStrike">
                <a:solidFill>
                  <a:srgbClr val="7C650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 getTitulo(){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titulo;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-ES" sz="1400" u="none" cap="none" strike="noStrike">
                <a:solidFill>
                  <a:srgbClr val="7C650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setTitulo(String </a:t>
            </a: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unTitulo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titulo = </a:t>
            </a:r>
            <a:r>
              <a:rPr b="0" i="0" lang="es-E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unTitulo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s-ES" sz="1400" u="none" cap="none" strike="noStrike">
                <a:solidFill>
                  <a:srgbClr val="7C650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 getPrecio{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>
            <a:off x="4458057" y="2485801"/>
            <a:ext cx="457843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…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7C6503"/>
                </a:solidFill>
                <a:latin typeface="Arial"/>
                <a:ea typeface="Arial"/>
                <a:cs typeface="Arial"/>
                <a:sym typeface="Arial"/>
              </a:rPr>
              <a:t>    public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setPrecio(double unPrecio){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precio= unPrecio;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s-ES" sz="1400" u="none" cap="none" strike="noStrike">
                <a:solidFill>
                  <a:srgbClr val="7C6503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 toString(){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s-E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aux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titulo + </a:t>
            </a:r>
            <a:r>
              <a:rPr b="0" i="0" lang="es-ES" sz="1400" u="none" cap="none" strike="noStrike">
                <a:solidFill>
                  <a:srgbClr val="5600FB"/>
                </a:solidFill>
                <a:latin typeface="Arial"/>
                <a:ea typeface="Arial"/>
                <a:cs typeface="Arial"/>
                <a:sym typeface="Arial"/>
              </a:rPr>
              <a:t>" por "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primerAutor + </a:t>
            </a:r>
            <a:r>
              <a:rPr b="0" i="0" lang="es-ES" sz="1400" u="none" cap="none" strike="noStrike">
                <a:solidFill>
                  <a:srgbClr val="5600FB"/>
                </a:solidFill>
                <a:latin typeface="Arial"/>
                <a:ea typeface="Arial"/>
                <a:cs typeface="Arial"/>
                <a:sym typeface="Arial"/>
              </a:rPr>
              <a:t>" - "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añoEdicion + </a:t>
            </a:r>
            <a:r>
              <a:rPr b="0" i="0" lang="es-ES" sz="1400" u="none" cap="none" strike="noStrike">
                <a:solidFill>
                  <a:srgbClr val="5600FB"/>
                </a:solidFill>
                <a:latin typeface="Arial"/>
                <a:ea typeface="Arial"/>
                <a:cs typeface="Arial"/>
                <a:sym typeface="Arial"/>
              </a:rPr>
              <a:t>" -  ISBN: "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ISBN;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return </a:t>
            </a:r>
            <a:r>
              <a:rPr b="0" i="0" lang="es-ES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aux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5049888" y="-7737"/>
            <a:ext cx="4068960" cy="163891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Generar una clase para representar libros. Un Libro se caracteriza por: título, nombre del primer autor, editorial, año de edición, ISBN, precio.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libro debe saber: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Devolver el valor de cada atributo.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Modificar el valor de cada atributo.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Devolver su representación en formato String.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Repr. </a:t>
            </a:r>
            <a:r>
              <a:rPr b="0" i="1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“Java: A Beginner's Guide por Herbert Schildt - 2014 -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ISBN: 978-0071809252”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6867694" y="1997628"/>
            <a:ext cx="2168802" cy="682054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Ver archivo de ejemplo en </a:t>
            </a:r>
            <a:r>
              <a:rPr b="1" lang="es-ES">
                <a:solidFill>
                  <a:srgbClr val="1D1F28"/>
                </a:solidFill>
              </a:rPr>
              <a:t>el entorno </a:t>
            </a:r>
            <a:r>
              <a:rPr b="1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Libro.java</a:t>
            </a:r>
            <a:endParaRPr b="1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611560" y="1413813"/>
            <a:ext cx="2304256" cy="1373961"/>
          </a:xfrm>
          <a:prstGeom prst="rect">
            <a:avLst/>
          </a:prstGeom>
          <a:solidFill>
            <a:srgbClr val="FFFF00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 rot="2598506">
            <a:off x="2699792" y="1881205"/>
            <a:ext cx="432048" cy="50405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C83FF"/>
              </a:gs>
              <a:gs pos="35000">
                <a:srgbClr val="C5A7FF"/>
              </a:gs>
              <a:gs pos="100000">
                <a:srgbClr val="E6D8FF"/>
              </a:gs>
            </a:gsLst>
            <a:lin ang="16200000" scaled="0"/>
          </a:gradFill>
          <a:ln cap="flat" cmpd="sng" w="9525">
            <a:solidFill>
              <a:srgbClr val="8649F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3062468" y="1241447"/>
            <a:ext cx="19770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(características)</a:t>
            </a:r>
            <a:endParaRPr/>
          </a:p>
        </p:txBody>
      </p:sp>
      <p:sp>
        <p:nvSpPr>
          <p:cNvPr id="226" name="Google Shape;226;p7"/>
          <p:cNvSpPr/>
          <p:nvPr/>
        </p:nvSpPr>
        <p:spPr>
          <a:xfrm rot="2598506">
            <a:off x="3359926" y="2730663"/>
            <a:ext cx="432048" cy="504056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5F1FF"/>
              </a:gs>
              <a:gs pos="35000">
                <a:srgbClr val="ABF3FF"/>
              </a:gs>
              <a:gs pos="100000">
                <a:srgbClr val="DCFCFF"/>
              </a:gs>
            </a:gsLst>
            <a:lin ang="16200000" scaled="0"/>
          </a:gradFill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3720938" y="2062329"/>
            <a:ext cx="19770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(acciones)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5436096" y="4794706"/>
            <a:ext cx="3528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aux: variable local al método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del comportamiento. Parámetros.  </a:t>
            </a:r>
            <a:endParaRPr/>
          </a:p>
        </p:txBody>
      </p:sp>
      <p:sp>
        <p:nvSpPr>
          <p:cNvPr id="234" name="Google Shape;234;p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/>
              <a:t>Gráficamente</a:t>
            </a:r>
            <a:endParaRPr/>
          </a:p>
        </p:txBody>
      </p:sp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6300192" y="1996188"/>
            <a:ext cx="2448272" cy="307777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 cap="flat" cmpd="sng" w="9525">
            <a:solidFill>
              <a:srgbClr val="FD464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Parámetros actuales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6300192" y="3002506"/>
            <a:ext cx="2448272" cy="307777"/>
          </a:xfrm>
          <a:prstGeom prst="rect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 cap="flat" cmpd="sng" w="9525">
            <a:solidFill>
              <a:srgbClr val="8649F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Parámetros formales</a:t>
            </a:r>
            <a:endParaRPr/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1707652"/>
            <a:ext cx="3576962" cy="29590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 txBox="1"/>
          <p:nvPr/>
        </p:nvSpPr>
        <p:spPr>
          <a:xfrm>
            <a:off x="280554" y="1903855"/>
            <a:ext cx="2421155" cy="738664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Envío de mensaje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Código llamador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queda pendiente</a:t>
            </a:r>
            <a:endParaRPr/>
          </a:p>
        </p:txBody>
      </p:sp>
      <p:sp>
        <p:nvSpPr>
          <p:cNvPr id="240" name="Google Shape;240;p8"/>
          <p:cNvSpPr txBox="1"/>
          <p:nvPr/>
        </p:nvSpPr>
        <p:spPr>
          <a:xfrm>
            <a:off x="433762" y="3002506"/>
            <a:ext cx="2267947" cy="307777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Ejecución del método</a:t>
            </a:r>
            <a:endParaRPr/>
          </a:p>
        </p:txBody>
      </p:sp>
      <p:sp>
        <p:nvSpPr>
          <p:cNvPr id="241" name="Google Shape;241;p8"/>
          <p:cNvSpPr txBox="1"/>
          <p:nvPr/>
        </p:nvSpPr>
        <p:spPr>
          <a:xfrm>
            <a:off x="280554" y="3716960"/>
            <a:ext cx="2421155" cy="738664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Retorno del resultado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control vuelve al llamador</a:t>
            </a:r>
            <a:endParaRPr/>
          </a:p>
        </p:txBody>
      </p:sp>
      <p:sp>
        <p:nvSpPr>
          <p:cNvPr id="242" name="Google Shape;242;p8"/>
          <p:cNvSpPr txBox="1"/>
          <p:nvPr/>
        </p:nvSpPr>
        <p:spPr>
          <a:xfrm>
            <a:off x="6267669" y="3977391"/>
            <a:ext cx="2704662" cy="52322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B594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 de retorno (puede no existir - </a:t>
            </a:r>
            <a:r>
              <a:rPr b="0" i="1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ES" sz="2800"/>
              <a:t>Declaración del comportamiento. Parámetros. </a:t>
            </a:r>
            <a:endParaRPr/>
          </a:p>
        </p:txBody>
      </p:sp>
      <p:sp>
        <p:nvSpPr>
          <p:cNvPr id="249" name="Google Shape;249;p9"/>
          <p:cNvSpPr txBox="1"/>
          <p:nvPr>
            <p:ph idx="1" type="body"/>
          </p:nvPr>
        </p:nvSpPr>
        <p:spPr>
          <a:xfrm>
            <a:off x="179512" y="1059582"/>
            <a:ext cx="698477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/>
              <a:t>Parámetros: únicamente pasaje por valor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0" lvl="1" marL="27432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s-ES" sz="1800"/>
              <a:t>a) Parámetro dato primitivo: </a:t>
            </a:r>
            <a:endParaRPr/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b="1" lang="es-ES" sz="1600"/>
              <a:t>Parámetro</a:t>
            </a:r>
            <a:r>
              <a:rPr lang="es-ES" sz="1600"/>
              <a:t> </a:t>
            </a:r>
            <a:r>
              <a:rPr b="1" lang="es-ES" sz="1600"/>
              <a:t>formal </a:t>
            </a:r>
            <a:r>
              <a:rPr lang="es-ES" sz="1600"/>
              <a:t>recibe </a:t>
            </a:r>
            <a:r>
              <a:rPr b="1" lang="es-ES" sz="1600"/>
              <a:t>copia del valor </a:t>
            </a:r>
            <a:r>
              <a:rPr lang="es-ES" sz="1600"/>
              <a:t>del parámetro actual .</a:t>
            </a:r>
            <a:endParaRPr/>
          </a:p>
          <a:p>
            <a:pPr indent="-33146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s-ES" sz="1600">
                <a:solidFill>
                  <a:srgbClr val="3900A7"/>
                </a:solidFill>
              </a:rPr>
              <a:t>Si se modifica el parámetro formal, no altera el parámetro actual. </a:t>
            </a:r>
            <a:endParaRPr/>
          </a:p>
          <a:p>
            <a:pPr indent="-228599" lvl="2" marL="13716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i="1" sz="1600"/>
          </a:p>
        </p:txBody>
      </p:sp>
      <p:sp>
        <p:nvSpPr>
          <p:cNvPr id="250" name="Google Shape;250;p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683568" y="3210305"/>
            <a:ext cx="3240360" cy="141577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1" i="0" sz="1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Libro l1 = new Libro();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int x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l1.hacerUno(x);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System.out.println(x);</a:t>
            </a:r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5369840" y="3056417"/>
            <a:ext cx="3290739" cy="156966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Libro{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void hacerUno(int y){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y++;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2483768" y="3795843"/>
            <a:ext cx="15841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imprime?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3965104" y="4099177"/>
            <a:ext cx="14401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Imprime: 1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