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3" r:id="rId3"/>
    <p:sldId id="304" r:id="rId4"/>
    <p:sldId id="257" r:id="rId5"/>
    <p:sldId id="258" r:id="rId6"/>
    <p:sldId id="273" r:id="rId7"/>
    <p:sldId id="274" r:id="rId8"/>
    <p:sldId id="275" r:id="rId9"/>
    <p:sldId id="276" r:id="rId10"/>
    <p:sldId id="277" r:id="rId11"/>
    <p:sldId id="259" r:id="rId12"/>
    <p:sldId id="278" r:id="rId13"/>
    <p:sldId id="279" r:id="rId14"/>
    <p:sldId id="280" r:id="rId15"/>
    <p:sldId id="285" r:id="rId16"/>
    <p:sldId id="261" r:id="rId17"/>
    <p:sldId id="263" r:id="rId18"/>
    <p:sldId id="286" r:id="rId19"/>
    <p:sldId id="287" r:id="rId20"/>
    <p:sldId id="288" r:id="rId21"/>
    <p:sldId id="289" r:id="rId22"/>
    <p:sldId id="290" r:id="rId23"/>
    <p:sldId id="291" r:id="rId24"/>
    <p:sldId id="316" r:id="rId25"/>
    <p:sldId id="306" r:id="rId26"/>
    <p:sldId id="281" r:id="rId27"/>
    <p:sldId id="307" r:id="rId28"/>
    <p:sldId id="308" r:id="rId29"/>
    <p:sldId id="296" r:id="rId30"/>
    <p:sldId id="309" r:id="rId31"/>
    <p:sldId id="310" r:id="rId32"/>
    <p:sldId id="311" r:id="rId33"/>
    <p:sldId id="312" r:id="rId34"/>
    <p:sldId id="313" r:id="rId35"/>
    <p:sldId id="314" r:id="rId36"/>
    <p:sldId id="315" r:id="rId37"/>
    <p:sldId id="29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51"/>
  </p:normalViewPr>
  <p:slideViewPr>
    <p:cSldViewPr snapToGrid="0" snapToObjects="1">
      <p:cViewPr varScale="1">
        <p:scale>
          <a:sx n="117" d="100"/>
          <a:sy n="117" d="100"/>
        </p:scale>
        <p:origin x="36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8A38A-C891-2A44-A72C-2CF01726FE55}"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28FB337B-80F4-4F43-8BED-35538AB4B14C}">
      <dgm:prSet phldrT="[Text]"/>
      <dgm:spPr/>
      <dgm:t>
        <a:bodyPr/>
        <a:lstStyle/>
        <a:p>
          <a:r>
            <a:rPr lang="en-US"/>
            <a:t>1</a:t>
          </a:r>
          <a:endParaRPr lang="en-US" dirty="0"/>
        </a:p>
      </dgm:t>
    </dgm:pt>
    <dgm:pt modelId="{96D3874C-BC75-014C-A7F1-E5D92CE3C5AC}" type="parTrans" cxnId="{AE68DCA1-954B-B542-98C0-102852E786A2}">
      <dgm:prSet/>
      <dgm:spPr/>
      <dgm:t>
        <a:bodyPr/>
        <a:lstStyle/>
        <a:p>
          <a:endParaRPr lang="en-US"/>
        </a:p>
      </dgm:t>
    </dgm:pt>
    <dgm:pt modelId="{EB7BAFE5-C717-4647-95CB-488E3890B35E}" type="sibTrans" cxnId="{AE68DCA1-954B-B542-98C0-102852E786A2}">
      <dgm:prSet/>
      <dgm:spPr/>
      <dgm:t>
        <a:bodyPr/>
        <a:lstStyle/>
        <a:p>
          <a:endParaRPr lang="en-US"/>
        </a:p>
      </dgm:t>
    </dgm:pt>
    <dgm:pt modelId="{B06C886E-8AC4-7446-BB90-6B7CAA0E858B}">
      <dgm:prSet phldrT="[Text]" custT="1"/>
      <dgm:spPr/>
      <dgm:t>
        <a:bodyPr/>
        <a:lstStyle/>
        <a:p>
          <a:pPr>
            <a:buFont typeface="Arial" panose="020B0604020202020204" pitchFamily="34" charset="0"/>
            <a:buChar char="•"/>
          </a:pPr>
          <a:r>
            <a:rPr lang="en-US" sz="1800" b="0" i="0" u="none" dirty="0">
              <a:solidFill>
                <a:schemeClr val="tx2">
                  <a:lumMod val="50000"/>
                </a:schemeClr>
              </a:solidFill>
            </a:rPr>
            <a:t>Does the number of high rated restaurants in a given area correlate to the number of crimes in the area? </a:t>
          </a:r>
          <a:endParaRPr lang="en-US" sz="1800" dirty="0">
            <a:solidFill>
              <a:schemeClr val="tx2">
                <a:lumMod val="50000"/>
              </a:schemeClr>
            </a:solidFill>
          </a:endParaRPr>
        </a:p>
      </dgm:t>
    </dgm:pt>
    <dgm:pt modelId="{BD19D3F2-830D-904A-BED8-209C7735EDF7}" type="parTrans" cxnId="{ADE17D96-4BBF-FA48-9043-AF586F1D6775}">
      <dgm:prSet/>
      <dgm:spPr/>
      <dgm:t>
        <a:bodyPr/>
        <a:lstStyle/>
        <a:p>
          <a:endParaRPr lang="en-US"/>
        </a:p>
      </dgm:t>
    </dgm:pt>
    <dgm:pt modelId="{1272C3B5-6CB5-8447-8F25-7A12075CECAB}" type="sibTrans" cxnId="{ADE17D96-4BBF-FA48-9043-AF586F1D6775}">
      <dgm:prSet/>
      <dgm:spPr/>
      <dgm:t>
        <a:bodyPr/>
        <a:lstStyle/>
        <a:p>
          <a:endParaRPr lang="en-US"/>
        </a:p>
      </dgm:t>
    </dgm:pt>
    <dgm:pt modelId="{8451FEE9-3EFD-9D44-8961-DB637F3705FC}">
      <dgm:prSet phldrT="[Text]"/>
      <dgm:spPr/>
      <dgm:t>
        <a:bodyPr/>
        <a:lstStyle/>
        <a:p>
          <a:r>
            <a:rPr lang="en-US"/>
            <a:t>2</a:t>
          </a:r>
          <a:endParaRPr lang="en-US" dirty="0"/>
        </a:p>
      </dgm:t>
    </dgm:pt>
    <dgm:pt modelId="{A0A2013F-DA85-7644-9442-B6864AF0EFDF}" type="parTrans" cxnId="{13FB3864-E02C-1042-B8A9-D96E2CAC5E4F}">
      <dgm:prSet/>
      <dgm:spPr/>
      <dgm:t>
        <a:bodyPr/>
        <a:lstStyle/>
        <a:p>
          <a:endParaRPr lang="en-US"/>
        </a:p>
      </dgm:t>
    </dgm:pt>
    <dgm:pt modelId="{04C2086C-1982-9C44-A0FC-5ABF3C1B7B69}" type="sibTrans" cxnId="{13FB3864-E02C-1042-B8A9-D96E2CAC5E4F}">
      <dgm:prSet/>
      <dgm:spPr/>
      <dgm:t>
        <a:bodyPr/>
        <a:lstStyle/>
        <a:p>
          <a:endParaRPr lang="en-US"/>
        </a:p>
      </dgm:t>
    </dgm:pt>
    <dgm:pt modelId="{83B16687-1AD2-5D42-B3EF-CFF9E3FCC0FF}">
      <dgm:prSet phldrT="[Text]" custT="1"/>
      <dgm:spPr/>
      <dgm:t>
        <a:bodyPr/>
        <a:lstStyle/>
        <a:p>
          <a:pPr>
            <a:buFont typeface="Arial" panose="020B0604020202020204" pitchFamily="34" charset="0"/>
            <a:buChar char="•"/>
          </a:pPr>
          <a:r>
            <a:rPr lang="en-US" sz="1800" b="0" i="0" u="none" dirty="0">
              <a:solidFill>
                <a:schemeClr val="tx2">
                  <a:lumMod val="50000"/>
                </a:schemeClr>
              </a:solidFill>
            </a:rPr>
            <a:t>How does it differ by different types of crimes?</a:t>
          </a:r>
          <a:endParaRPr lang="en-US" sz="1800" dirty="0">
            <a:solidFill>
              <a:schemeClr val="tx2">
                <a:lumMod val="50000"/>
              </a:schemeClr>
            </a:solidFill>
          </a:endParaRPr>
        </a:p>
      </dgm:t>
    </dgm:pt>
    <dgm:pt modelId="{A3DC315A-4A73-8947-BBC5-37450489CA96}" type="parTrans" cxnId="{2814BEB4-4AF1-7A48-A438-12FBE684EB29}">
      <dgm:prSet/>
      <dgm:spPr/>
      <dgm:t>
        <a:bodyPr/>
        <a:lstStyle/>
        <a:p>
          <a:endParaRPr lang="en-US"/>
        </a:p>
      </dgm:t>
    </dgm:pt>
    <dgm:pt modelId="{9D962AA6-5520-524B-8F25-2BE7AD7778BE}" type="sibTrans" cxnId="{2814BEB4-4AF1-7A48-A438-12FBE684EB29}">
      <dgm:prSet/>
      <dgm:spPr/>
      <dgm:t>
        <a:bodyPr/>
        <a:lstStyle/>
        <a:p>
          <a:endParaRPr lang="en-US"/>
        </a:p>
      </dgm:t>
    </dgm:pt>
    <dgm:pt modelId="{28DB6314-DE8A-7C47-8730-0FC9C4A30004}">
      <dgm:prSet phldrT="[Text]"/>
      <dgm:spPr/>
      <dgm:t>
        <a:bodyPr/>
        <a:lstStyle/>
        <a:p>
          <a:r>
            <a:rPr lang="en-US"/>
            <a:t>3</a:t>
          </a:r>
          <a:endParaRPr lang="en-US" dirty="0"/>
        </a:p>
      </dgm:t>
    </dgm:pt>
    <dgm:pt modelId="{AFE92A34-3477-F248-9EDD-615E0DC808FB}" type="parTrans" cxnId="{DBCE0053-213A-5A40-969C-3170E4659C9E}">
      <dgm:prSet/>
      <dgm:spPr/>
      <dgm:t>
        <a:bodyPr/>
        <a:lstStyle/>
        <a:p>
          <a:endParaRPr lang="en-US"/>
        </a:p>
      </dgm:t>
    </dgm:pt>
    <dgm:pt modelId="{94E8E9CE-3326-D440-A2E8-088503D73ED5}" type="sibTrans" cxnId="{DBCE0053-213A-5A40-969C-3170E4659C9E}">
      <dgm:prSet/>
      <dgm:spPr/>
      <dgm:t>
        <a:bodyPr/>
        <a:lstStyle/>
        <a:p>
          <a:endParaRPr lang="en-US"/>
        </a:p>
      </dgm:t>
    </dgm:pt>
    <dgm:pt modelId="{15459DE1-A04D-E24D-A8DC-E8AC5B6B6924}">
      <dgm:prSet phldrT="[Text]" custT="1"/>
      <dgm:spPr/>
      <dgm:t>
        <a:bodyPr/>
        <a:lstStyle/>
        <a:p>
          <a:pPr>
            <a:buFont typeface="Arial" panose="020B0604020202020204" pitchFamily="34" charset="0"/>
            <a:buNone/>
          </a:pPr>
          <a:r>
            <a:rPr lang="en-US" sz="1800" b="0" i="0" u="none" dirty="0">
              <a:solidFill>
                <a:schemeClr val="tx2">
                  <a:lumMod val="50000"/>
                </a:schemeClr>
              </a:solidFill>
            </a:rPr>
            <a:t>   </a:t>
          </a:r>
          <a:endParaRPr lang="en-US" sz="1800" dirty="0">
            <a:solidFill>
              <a:schemeClr val="tx2">
                <a:lumMod val="50000"/>
              </a:schemeClr>
            </a:solidFill>
          </a:endParaRPr>
        </a:p>
      </dgm:t>
    </dgm:pt>
    <dgm:pt modelId="{C74EB439-A116-F946-A86E-7733F85185AB}" type="parTrans" cxnId="{9CFD562E-921B-A049-89DA-BE3353FC4DAE}">
      <dgm:prSet/>
      <dgm:spPr/>
      <dgm:t>
        <a:bodyPr/>
        <a:lstStyle/>
        <a:p>
          <a:endParaRPr lang="en-US"/>
        </a:p>
      </dgm:t>
    </dgm:pt>
    <dgm:pt modelId="{8746D0B8-D185-4146-96DA-DEE527E3F8A5}" type="sibTrans" cxnId="{9CFD562E-921B-A049-89DA-BE3353FC4DAE}">
      <dgm:prSet/>
      <dgm:spPr/>
      <dgm:t>
        <a:bodyPr/>
        <a:lstStyle/>
        <a:p>
          <a:endParaRPr lang="en-US"/>
        </a:p>
      </dgm:t>
    </dgm:pt>
    <dgm:pt modelId="{3BCF4950-18A4-6F46-8BEB-E5CA4E44BFEB}">
      <dgm:prSet phldrT="[Text]" custT="1"/>
      <dgm:spPr/>
      <dgm:t>
        <a:bodyPr/>
        <a:lstStyle/>
        <a:p>
          <a:pPr>
            <a:buFont typeface="Arial" panose="020B0604020202020204" pitchFamily="34" charset="0"/>
            <a:buChar char="•"/>
          </a:pPr>
          <a:r>
            <a:rPr lang="en-US" sz="1800" b="0" i="0" u="none" dirty="0">
              <a:solidFill>
                <a:schemeClr val="tx2">
                  <a:lumMod val="50000"/>
                </a:schemeClr>
              </a:solidFill>
            </a:rPr>
            <a:t>Will a dining establishment Yelp review be impacted by population metrics (i.e. a more populous area have a higher rating)?</a:t>
          </a:r>
          <a:endParaRPr lang="en-US" sz="1800" dirty="0">
            <a:solidFill>
              <a:schemeClr val="tx2">
                <a:lumMod val="50000"/>
              </a:schemeClr>
            </a:solidFill>
          </a:endParaRPr>
        </a:p>
      </dgm:t>
    </dgm:pt>
    <dgm:pt modelId="{751D5822-2777-2E4D-963F-A6AAB02AD51C}" type="sibTrans" cxnId="{7F733812-3725-BE41-9AA4-B39F85FE6A14}">
      <dgm:prSet/>
      <dgm:spPr/>
    </dgm:pt>
    <dgm:pt modelId="{BF5E9C8D-EFDB-0643-AA4C-6C1E99A6E4AF}" type="parTrans" cxnId="{7F733812-3725-BE41-9AA4-B39F85FE6A14}">
      <dgm:prSet/>
      <dgm:spPr/>
    </dgm:pt>
    <dgm:pt modelId="{14A16E2C-BAED-5242-A5B7-E6B07A3997C1}" type="pres">
      <dgm:prSet presAssocID="{7E98A38A-C891-2A44-A72C-2CF01726FE55}" presName="Name0" presStyleCnt="0">
        <dgm:presLayoutVars>
          <dgm:dir/>
          <dgm:animLvl val="lvl"/>
          <dgm:resizeHandles val="exact"/>
        </dgm:presLayoutVars>
      </dgm:prSet>
      <dgm:spPr/>
    </dgm:pt>
    <dgm:pt modelId="{CE656BF9-886A-0242-AA66-478E1FB34778}" type="pres">
      <dgm:prSet presAssocID="{28FB337B-80F4-4F43-8BED-35538AB4B14C}" presName="linNode" presStyleCnt="0"/>
      <dgm:spPr/>
    </dgm:pt>
    <dgm:pt modelId="{5336AF33-FCAF-CB4C-9FDC-D579E982F896}" type="pres">
      <dgm:prSet presAssocID="{28FB337B-80F4-4F43-8BED-35538AB4B14C}" presName="parentText" presStyleLbl="node1" presStyleIdx="0" presStyleCnt="3" custScaleX="27194" custLinFactNeighborX="65" custLinFactNeighborY="3142">
        <dgm:presLayoutVars>
          <dgm:chMax val="1"/>
          <dgm:bulletEnabled val="1"/>
        </dgm:presLayoutVars>
      </dgm:prSet>
      <dgm:spPr/>
    </dgm:pt>
    <dgm:pt modelId="{B452E30B-85B9-DB4F-9CD7-22836AA84E4A}" type="pres">
      <dgm:prSet presAssocID="{28FB337B-80F4-4F43-8BED-35538AB4B14C}" presName="descendantText" presStyleLbl="alignAccFollowNode1" presStyleIdx="0" presStyleCnt="3" custScaleX="127434" custScaleY="103851" custLinFactNeighborX="5687" custLinFactNeighborY="3928">
        <dgm:presLayoutVars>
          <dgm:bulletEnabled val="1"/>
        </dgm:presLayoutVars>
      </dgm:prSet>
      <dgm:spPr/>
    </dgm:pt>
    <dgm:pt modelId="{CB6BBB61-388C-E248-866F-A28A71800A46}" type="pres">
      <dgm:prSet presAssocID="{EB7BAFE5-C717-4647-95CB-488E3890B35E}" presName="sp" presStyleCnt="0"/>
      <dgm:spPr/>
    </dgm:pt>
    <dgm:pt modelId="{FBA8B6DB-78CD-4E48-8A9C-453B33FBE9EB}" type="pres">
      <dgm:prSet presAssocID="{8451FEE9-3EFD-9D44-8961-DB637F3705FC}" presName="linNode" presStyleCnt="0"/>
      <dgm:spPr/>
    </dgm:pt>
    <dgm:pt modelId="{CE92A352-6355-ED48-9421-2E9DD66A0190}" type="pres">
      <dgm:prSet presAssocID="{8451FEE9-3EFD-9D44-8961-DB637F3705FC}" presName="parentText" presStyleLbl="node1" presStyleIdx="1" presStyleCnt="3" custFlipHor="1" custScaleX="27716">
        <dgm:presLayoutVars>
          <dgm:chMax val="1"/>
          <dgm:bulletEnabled val="1"/>
        </dgm:presLayoutVars>
      </dgm:prSet>
      <dgm:spPr/>
    </dgm:pt>
    <dgm:pt modelId="{DF3CFF74-47A0-1347-9CDE-4676C9722487}" type="pres">
      <dgm:prSet presAssocID="{8451FEE9-3EFD-9D44-8961-DB637F3705FC}" presName="descendantText" presStyleLbl="alignAccFollowNode1" presStyleIdx="1" presStyleCnt="3" custScaleX="127433" custScaleY="103865" custLinFactNeighborX="5505" custLinFactNeighborY="-651">
        <dgm:presLayoutVars>
          <dgm:bulletEnabled val="1"/>
        </dgm:presLayoutVars>
      </dgm:prSet>
      <dgm:spPr/>
    </dgm:pt>
    <dgm:pt modelId="{DBB1598B-5FE6-0843-8BA3-670662AE67DD}" type="pres">
      <dgm:prSet presAssocID="{04C2086C-1982-9C44-A0FC-5ABF3C1B7B69}" presName="sp" presStyleCnt="0"/>
      <dgm:spPr/>
    </dgm:pt>
    <dgm:pt modelId="{FB247CCD-DFE2-AD4D-95CA-5EEAC2A5058B}" type="pres">
      <dgm:prSet presAssocID="{28DB6314-DE8A-7C47-8730-0FC9C4A30004}" presName="linNode" presStyleCnt="0"/>
      <dgm:spPr/>
    </dgm:pt>
    <dgm:pt modelId="{29E99469-8A43-3C4D-9AAF-1FC45FB14E5F}" type="pres">
      <dgm:prSet presAssocID="{28DB6314-DE8A-7C47-8730-0FC9C4A30004}" presName="parentText" presStyleLbl="node1" presStyleIdx="2" presStyleCnt="3" custScaleX="27640">
        <dgm:presLayoutVars>
          <dgm:chMax val="1"/>
          <dgm:bulletEnabled val="1"/>
        </dgm:presLayoutVars>
      </dgm:prSet>
      <dgm:spPr/>
    </dgm:pt>
    <dgm:pt modelId="{028695C3-29E1-6743-A519-AAD150D50C73}" type="pres">
      <dgm:prSet presAssocID="{28DB6314-DE8A-7C47-8730-0FC9C4A30004}" presName="descendantText" presStyleLbl="alignAccFollowNode1" presStyleIdx="2" presStyleCnt="3" custScaleX="127476" custScaleY="103348" custLinFactNeighborX="4288" custLinFactNeighborY="-1478">
        <dgm:presLayoutVars>
          <dgm:bulletEnabled val="1"/>
        </dgm:presLayoutVars>
      </dgm:prSet>
      <dgm:spPr/>
    </dgm:pt>
  </dgm:ptLst>
  <dgm:cxnLst>
    <dgm:cxn modelId="{84E7FA11-CF09-7C41-978B-55E0D66A0B5A}" type="presOf" srcId="{8451FEE9-3EFD-9D44-8961-DB637F3705FC}" destId="{CE92A352-6355-ED48-9421-2E9DD66A0190}" srcOrd="0" destOrd="0" presId="urn:microsoft.com/office/officeart/2005/8/layout/vList5"/>
    <dgm:cxn modelId="{7F733812-3725-BE41-9AA4-B39F85FE6A14}" srcId="{28DB6314-DE8A-7C47-8730-0FC9C4A30004}" destId="{3BCF4950-18A4-6F46-8BEB-E5CA4E44BFEB}" srcOrd="1" destOrd="0" parTransId="{BF5E9C8D-EFDB-0643-AA4C-6C1E99A6E4AF}" sibTransId="{751D5822-2777-2E4D-963F-A6AAB02AD51C}"/>
    <dgm:cxn modelId="{5A10DE29-7CB3-5E40-B66C-3ECD5CC96A86}" type="presOf" srcId="{28DB6314-DE8A-7C47-8730-0FC9C4A30004}" destId="{29E99469-8A43-3C4D-9AAF-1FC45FB14E5F}" srcOrd="0" destOrd="0" presId="urn:microsoft.com/office/officeart/2005/8/layout/vList5"/>
    <dgm:cxn modelId="{9CFD562E-921B-A049-89DA-BE3353FC4DAE}" srcId="{28DB6314-DE8A-7C47-8730-0FC9C4A30004}" destId="{15459DE1-A04D-E24D-A8DC-E8AC5B6B6924}" srcOrd="0" destOrd="0" parTransId="{C74EB439-A116-F946-A86E-7733F85185AB}" sibTransId="{8746D0B8-D185-4146-96DA-DEE527E3F8A5}"/>
    <dgm:cxn modelId="{C7853E30-87DA-174C-9C3E-3F20BBDB82B4}" type="presOf" srcId="{15459DE1-A04D-E24D-A8DC-E8AC5B6B6924}" destId="{028695C3-29E1-6743-A519-AAD150D50C73}" srcOrd="0" destOrd="0" presId="urn:microsoft.com/office/officeart/2005/8/layout/vList5"/>
    <dgm:cxn modelId="{DCBFC938-50E9-4F49-9F80-424DD1704877}" type="presOf" srcId="{28FB337B-80F4-4F43-8BED-35538AB4B14C}" destId="{5336AF33-FCAF-CB4C-9FDC-D579E982F896}" srcOrd="0" destOrd="0" presId="urn:microsoft.com/office/officeart/2005/8/layout/vList5"/>
    <dgm:cxn modelId="{DBCE0053-213A-5A40-969C-3170E4659C9E}" srcId="{7E98A38A-C891-2A44-A72C-2CF01726FE55}" destId="{28DB6314-DE8A-7C47-8730-0FC9C4A30004}" srcOrd="2" destOrd="0" parTransId="{AFE92A34-3477-F248-9EDD-615E0DC808FB}" sibTransId="{94E8E9CE-3326-D440-A2E8-088503D73ED5}"/>
    <dgm:cxn modelId="{13FB3864-E02C-1042-B8A9-D96E2CAC5E4F}" srcId="{7E98A38A-C891-2A44-A72C-2CF01726FE55}" destId="{8451FEE9-3EFD-9D44-8961-DB637F3705FC}" srcOrd="1" destOrd="0" parTransId="{A0A2013F-DA85-7644-9442-B6864AF0EFDF}" sibTransId="{04C2086C-1982-9C44-A0FC-5ABF3C1B7B69}"/>
    <dgm:cxn modelId="{8602FA6A-D94E-CB4B-B269-7B89FEFD467E}" type="presOf" srcId="{3BCF4950-18A4-6F46-8BEB-E5CA4E44BFEB}" destId="{028695C3-29E1-6743-A519-AAD150D50C73}" srcOrd="0" destOrd="1" presId="urn:microsoft.com/office/officeart/2005/8/layout/vList5"/>
    <dgm:cxn modelId="{ADE17D96-4BBF-FA48-9043-AF586F1D6775}" srcId="{28FB337B-80F4-4F43-8BED-35538AB4B14C}" destId="{B06C886E-8AC4-7446-BB90-6B7CAA0E858B}" srcOrd="0" destOrd="0" parTransId="{BD19D3F2-830D-904A-BED8-209C7735EDF7}" sibTransId="{1272C3B5-6CB5-8447-8F25-7A12075CECAB}"/>
    <dgm:cxn modelId="{AE68DCA1-954B-B542-98C0-102852E786A2}" srcId="{7E98A38A-C891-2A44-A72C-2CF01726FE55}" destId="{28FB337B-80F4-4F43-8BED-35538AB4B14C}" srcOrd="0" destOrd="0" parTransId="{96D3874C-BC75-014C-A7F1-E5D92CE3C5AC}" sibTransId="{EB7BAFE5-C717-4647-95CB-488E3890B35E}"/>
    <dgm:cxn modelId="{2814BEB4-4AF1-7A48-A438-12FBE684EB29}" srcId="{8451FEE9-3EFD-9D44-8961-DB637F3705FC}" destId="{83B16687-1AD2-5D42-B3EF-CFF9E3FCC0FF}" srcOrd="0" destOrd="0" parTransId="{A3DC315A-4A73-8947-BBC5-37450489CA96}" sibTransId="{9D962AA6-5520-524B-8F25-2BE7AD7778BE}"/>
    <dgm:cxn modelId="{A53AC7CC-A3F0-644D-A5CA-CF8915301CB0}" type="presOf" srcId="{B06C886E-8AC4-7446-BB90-6B7CAA0E858B}" destId="{B452E30B-85B9-DB4F-9CD7-22836AA84E4A}" srcOrd="0" destOrd="0" presId="urn:microsoft.com/office/officeart/2005/8/layout/vList5"/>
    <dgm:cxn modelId="{11EA71D1-98EF-D140-B697-06981CD11774}" type="presOf" srcId="{7E98A38A-C891-2A44-A72C-2CF01726FE55}" destId="{14A16E2C-BAED-5242-A5B7-E6B07A3997C1}" srcOrd="0" destOrd="0" presId="urn:microsoft.com/office/officeart/2005/8/layout/vList5"/>
    <dgm:cxn modelId="{EBB299DA-AD89-084B-8D35-3B59ADF2E941}" type="presOf" srcId="{83B16687-1AD2-5D42-B3EF-CFF9E3FCC0FF}" destId="{DF3CFF74-47A0-1347-9CDE-4676C9722487}" srcOrd="0" destOrd="0" presId="urn:microsoft.com/office/officeart/2005/8/layout/vList5"/>
    <dgm:cxn modelId="{4A3192B8-B913-6C44-AA8F-5600F2BA6C5F}" type="presParOf" srcId="{14A16E2C-BAED-5242-A5B7-E6B07A3997C1}" destId="{CE656BF9-886A-0242-AA66-478E1FB34778}" srcOrd="0" destOrd="0" presId="urn:microsoft.com/office/officeart/2005/8/layout/vList5"/>
    <dgm:cxn modelId="{471038E7-780F-5C49-B16B-93F02546DCD8}" type="presParOf" srcId="{CE656BF9-886A-0242-AA66-478E1FB34778}" destId="{5336AF33-FCAF-CB4C-9FDC-D579E982F896}" srcOrd="0" destOrd="0" presId="urn:microsoft.com/office/officeart/2005/8/layout/vList5"/>
    <dgm:cxn modelId="{A885D2D4-AD23-684E-9294-34B0FF8BA45B}" type="presParOf" srcId="{CE656BF9-886A-0242-AA66-478E1FB34778}" destId="{B452E30B-85B9-DB4F-9CD7-22836AA84E4A}" srcOrd="1" destOrd="0" presId="urn:microsoft.com/office/officeart/2005/8/layout/vList5"/>
    <dgm:cxn modelId="{E8C75792-3B85-2841-B292-23AFFEA9843A}" type="presParOf" srcId="{14A16E2C-BAED-5242-A5B7-E6B07A3997C1}" destId="{CB6BBB61-388C-E248-866F-A28A71800A46}" srcOrd="1" destOrd="0" presId="urn:microsoft.com/office/officeart/2005/8/layout/vList5"/>
    <dgm:cxn modelId="{F16BCEDE-C836-B54D-A2EB-CEB87B2D5017}" type="presParOf" srcId="{14A16E2C-BAED-5242-A5B7-E6B07A3997C1}" destId="{FBA8B6DB-78CD-4E48-8A9C-453B33FBE9EB}" srcOrd="2" destOrd="0" presId="urn:microsoft.com/office/officeart/2005/8/layout/vList5"/>
    <dgm:cxn modelId="{D956577C-1187-BB45-93B1-30EFF808ACB2}" type="presParOf" srcId="{FBA8B6DB-78CD-4E48-8A9C-453B33FBE9EB}" destId="{CE92A352-6355-ED48-9421-2E9DD66A0190}" srcOrd="0" destOrd="0" presId="urn:microsoft.com/office/officeart/2005/8/layout/vList5"/>
    <dgm:cxn modelId="{85F1F955-2B6D-2542-A6B0-8F4F68CEE45F}" type="presParOf" srcId="{FBA8B6DB-78CD-4E48-8A9C-453B33FBE9EB}" destId="{DF3CFF74-47A0-1347-9CDE-4676C9722487}" srcOrd="1" destOrd="0" presId="urn:microsoft.com/office/officeart/2005/8/layout/vList5"/>
    <dgm:cxn modelId="{0B45549F-C7EB-B849-8F79-4FE1190676C7}" type="presParOf" srcId="{14A16E2C-BAED-5242-A5B7-E6B07A3997C1}" destId="{DBB1598B-5FE6-0843-8BA3-670662AE67DD}" srcOrd="3" destOrd="0" presId="urn:microsoft.com/office/officeart/2005/8/layout/vList5"/>
    <dgm:cxn modelId="{5A2D25C3-47C8-B34A-9256-AEA9D8E654F6}" type="presParOf" srcId="{14A16E2C-BAED-5242-A5B7-E6B07A3997C1}" destId="{FB247CCD-DFE2-AD4D-95CA-5EEAC2A5058B}" srcOrd="4" destOrd="0" presId="urn:microsoft.com/office/officeart/2005/8/layout/vList5"/>
    <dgm:cxn modelId="{877518ED-5D0A-4D45-AFAD-7843BCB053A4}" type="presParOf" srcId="{FB247CCD-DFE2-AD4D-95CA-5EEAC2A5058B}" destId="{29E99469-8A43-3C4D-9AAF-1FC45FB14E5F}" srcOrd="0" destOrd="0" presId="urn:microsoft.com/office/officeart/2005/8/layout/vList5"/>
    <dgm:cxn modelId="{08912065-3E30-E54F-91B3-1A5FDF38E16F}" type="presParOf" srcId="{FB247CCD-DFE2-AD4D-95CA-5EEAC2A5058B}" destId="{028695C3-29E1-6743-A519-AAD150D50C7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2E30B-85B9-DB4F-9CD7-22836AA84E4A}">
      <dsp:nvSpPr>
        <dsp:cNvPr id="0" name=""/>
        <dsp:cNvSpPr/>
      </dsp:nvSpPr>
      <dsp:spPr>
        <a:xfrm rot="5400000">
          <a:off x="4500846" y="-2907625"/>
          <a:ext cx="1134853" cy="7271200"/>
        </a:xfrm>
        <a:prstGeom prst="round2Same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i="0" u="none" kern="1200" dirty="0">
              <a:solidFill>
                <a:schemeClr val="tx2">
                  <a:lumMod val="50000"/>
                </a:schemeClr>
              </a:solidFill>
            </a:rPr>
            <a:t>Does the number of high rated restaurants in a given area correlate to the number of crimes in the area? </a:t>
          </a:r>
          <a:endParaRPr lang="en-US" sz="1800" kern="1200" dirty="0">
            <a:solidFill>
              <a:schemeClr val="tx2">
                <a:lumMod val="50000"/>
              </a:schemeClr>
            </a:solidFill>
          </a:endParaRPr>
        </a:p>
      </dsp:txBody>
      <dsp:txXfrm rot="-5400000">
        <a:off x="1432673" y="215947"/>
        <a:ext cx="7215801" cy="1024055"/>
      </dsp:txXfrm>
    </dsp:sp>
    <dsp:sp modelId="{5336AF33-FCAF-CB4C-9FDC-D579E982F896}">
      <dsp:nvSpPr>
        <dsp:cNvPr id="0" name=""/>
        <dsp:cNvSpPr/>
      </dsp:nvSpPr>
      <dsp:spPr>
        <a:xfrm>
          <a:off x="381051" y="44988"/>
          <a:ext cx="872803" cy="1365963"/>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1</a:t>
          </a:r>
          <a:endParaRPr lang="en-US" sz="5300" kern="1200" dirty="0"/>
        </a:p>
      </dsp:txBody>
      <dsp:txXfrm>
        <a:off x="423658" y="87595"/>
        <a:ext cx="787589" cy="1280749"/>
      </dsp:txXfrm>
    </dsp:sp>
    <dsp:sp modelId="{DF3CFF74-47A0-1347-9CDE-4676C9722487}">
      <dsp:nvSpPr>
        <dsp:cNvPr id="0" name=""/>
        <dsp:cNvSpPr/>
      </dsp:nvSpPr>
      <dsp:spPr>
        <a:xfrm rot="5400000">
          <a:off x="4511653" y="-1523373"/>
          <a:ext cx="1135006" cy="7271143"/>
        </a:xfrm>
        <a:prstGeom prst="round2Same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i="0" u="none" kern="1200" dirty="0">
              <a:solidFill>
                <a:schemeClr val="tx2">
                  <a:lumMod val="50000"/>
                </a:schemeClr>
              </a:solidFill>
            </a:rPr>
            <a:t>How does it differ by different types of crimes?</a:t>
          </a:r>
          <a:endParaRPr lang="en-US" sz="1800" kern="1200" dirty="0">
            <a:solidFill>
              <a:schemeClr val="tx2">
                <a:lumMod val="50000"/>
              </a:schemeClr>
            </a:solidFill>
          </a:endParaRPr>
        </a:p>
      </dsp:txBody>
      <dsp:txXfrm rot="-5400000">
        <a:off x="1443585" y="1600101"/>
        <a:ext cx="7215737" cy="1024194"/>
      </dsp:txXfrm>
    </dsp:sp>
    <dsp:sp modelId="{CE92A352-6355-ED48-9421-2E9DD66A0190}">
      <dsp:nvSpPr>
        <dsp:cNvPr id="0" name=""/>
        <dsp:cNvSpPr/>
      </dsp:nvSpPr>
      <dsp:spPr>
        <a:xfrm flipH="1">
          <a:off x="377342" y="1436330"/>
          <a:ext cx="889557" cy="1365963"/>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2</a:t>
          </a:r>
          <a:endParaRPr lang="en-US" sz="5300" kern="1200" dirty="0"/>
        </a:p>
      </dsp:txBody>
      <dsp:txXfrm>
        <a:off x="420767" y="1479755"/>
        <a:ext cx="802707" cy="1279113"/>
      </dsp:txXfrm>
    </dsp:sp>
    <dsp:sp modelId="{028695C3-29E1-6743-A519-AAD150D50C73}">
      <dsp:nvSpPr>
        <dsp:cNvPr id="0" name=""/>
        <dsp:cNvSpPr/>
      </dsp:nvSpPr>
      <dsp:spPr>
        <a:xfrm rot="5400000">
          <a:off x="4474205" y="-99375"/>
          <a:ext cx="1129356" cy="7273596"/>
        </a:xfrm>
        <a:prstGeom prst="round2Same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None/>
          </a:pPr>
          <a:r>
            <a:rPr lang="en-US" sz="1800" b="0" i="0" u="none" kern="1200" dirty="0">
              <a:solidFill>
                <a:schemeClr val="tx2">
                  <a:lumMod val="50000"/>
                </a:schemeClr>
              </a:solidFill>
            </a:rPr>
            <a:t>   </a:t>
          </a:r>
          <a:endParaRPr lang="en-US" sz="1800" kern="1200" dirty="0">
            <a:solidFill>
              <a:schemeClr val="tx2">
                <a:lumMod val="50000"/>
              </a:schemeClr>
            </a:solidFill>
          </a:endParaRPr>
        </a:p>
        <a:p>
          <a:pPr marL="171450" lvl="1" indent="-171450" algn="l" defTabSz="800100">
            <a:lnSpc>
              <a:spcPct val="90000"/>
            </a:lnSpc>
            <a:spcBef>
              <a:spcPct val="0"/>
            </a:spcBef>
            <a:spcAft>
              <a:spcPct val="15000"/>
            </a:spcAft>
            <a:buFont typeface="Arial" panose="020B0604020202020204" pitchFamily="34" charset="0"/>
            <a:buChar char="•"/>
          </a:pPr>
          <a:r>
            <a:rPr lang="en-US" sz="1800" b="0" i="0" u="none" kern="1200" dirty="0">
              <a:solidFill>
                <a:schemeClr val="tx2">
                  <a:lumMod val="50000"/>
                </a:schemeClr>
              </a:solidFill>
            </a:rPr>
            <a:t>Will a dining establishment Yelp review be impacted by population metrics (i.e. a more populous area have a higher rating)?</a:t>
          </a:r>
          <a:endParaRPr lang="en-US" sz="1800" kern="1200" dirty="0">
            <a:solidFill>
              <a:schemeClr val="tx2">
                <a:lumMod val="50000"/>
              </a:schemeClr>
            </a:solidFill>
          </a:endParaRPr>
        </a:p>
      </dsp:txBody>
      <dsp:txXfrm rot="-5400000">
        <a:off x="1402086" y="3027875"/>
        <a:ext cx="7218465" cy="1019094"/>
      </dsp:txXfrm>
    </dsp:sp>
    <dsp:sp modelId="{29E99469-8A43-3C4D-9AAF-1FC45FB14E5F}">
      <dsp:nvSpPr>
        <dsp:cNvPr id="0" name=""/>
        <dsp:cNvSpPr/>
      </dsp:nvSpPr>
      <dsp:spPr>
        <a:xfrm>
          <a:off x="377342" y="2870592"/>
          <a:ext cx="887117" cy="1365963"/>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3</a:t>
          </a:r>
          <a:endParaRPr lang="en-US" sz="5300" kern="1200" dirty="0"/>
        </a:p>
      </dsp:txBody>
      <dsp:txXfrm>
        <a:off x="420647" y="2913897"/>
        <a:ext cx="800507" cy="127935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catalog.data.gov/dataset/crime-in-the-united-states-201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elp.com/developers/documentation/v3/business_search" TargetMode="External"/><Relationship Id="rId2" Type="http://schemas.openxmlformats.org/officeDocument/2006/relationships/hyperlink" Target="https://api.yelp.com/v3/businesses/search" TargetMode="External"/><Relationship Id="rId1" Type="http://schemas.openxmlformats.org/officeDocument/2006/relationships/slideLayout" Target="../slideLayouts/slideLayout2.xml"/><Relationship Id="rId4" Type="http://schemas.openxmlformats.org/officeDocument/2006/relationships/hyperlink" Target="https://www.kaggle.com/uciml/restaurant-data-with-consumer-rating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18C1-B2F2-FC46-A888-C30153FADE9F}"/>
              </a:ext>
            </a:extLst>
          </p:cNvPr>
          <p:cNvSpPr>
            <a:spLocks noGrp="1"/>
          </p:cNvSpPr>
          <p:nvPr>
            <p:ph type="ctrTitle"/>
          </p:nvPr>
        </p:nvSpPr>
        <p:spPr/>
        <p:txBody>
          <a:bodyPr/>
          <a:lstStyle/>
          <a:p>
            <a:pPr algn="ctr"/>
            <a:r>
              <a:rPr lang="en-US" dirty="0">
                <a:solidFill>
                  <a:srgbClr val="6F3F0C"/>
                </a:solidFill>
              </a:rPr>
              <a:t>Crime and Dine</a:t>
            </a:r>
            <a:br>
              <a:rPr lang="en-US" dirty="0">
                <a:solidFill>
                  <a:srgbClr val="6F3F0C"/>
                </a:solidFill>
              </a:rPr>
            </a:br>
            <a:endParaRPr lang="en-US" dirty="0">
              <a:solidFill>
                <a:srgbClr val="6F3F0C"/>
              </a:solidFill>
            </a:endParaRPr>
          </a:p>
        </p:txBody>
      </p:sp>
      <p:sp>
        <p:nvSpPr>
          <p:cNvPr id="3" name="Subtitle 2">
            <a:extLst>
              <a:ext uri="{FF2B5EF4-FFF2-40B4-BE49-F238E27FC236}">
                <a16:creationId xmlns:a16="http://schemas.microsoft.com/office/drawing/2014/main" id="{26FF94EB-D27B-0F4C-A324-00FFE5D4E2CC}"/>
              </a:ext>
            </a:extLst>
          </p:cNvPr>
          <p:cNvSpPr>
            <a:spLocks noGrp="1"/>
          </p:cNvSpPr>
          <p:nvPr>
            <p:ph type="subTitle" idx="1"/>
          </p:nvPr>
        </p:nvSpPr>
        <p:spPr/>
        <p:txBody>
          <a:bodyPr>
            <a:normAutofit/>
          </a:bodyPr>
          <a:lstStyle/>
          <a:p>
            <a:pPr algn="ctr"/>
            <a:r>
              <a:rPr lang="en-US" dirty="0">
                <a:solidFill>
                  <a:schemeClr val="accent3">
                    <a:lumMod val="75000"/>
                  </a:schemeClr>
                </a:solidFill>
              </a:rPr>
              <a:t> Rachel Berkowitz, Jeanette Cross, Michael </a:t>
            </a:r>
            <a:r>
              <a:rPr lang="en-US" dirty="0" err="1">
                <a:solidFill>
                  <a:schemeClr val="accent3">
                    <a:lumMod val="75000"/>
                  </a:schemeClr>
                </a:solidFill>
              </a:rPr>
              <a:t>Lygas</a:t>
            </a:r>
            <a:r>
              <a:rPr lang="en-US" dirty="0">
                <a:solidFill>
                  <a:schemeClr val="accent3">
                    <a:lumMod val="75000"/>
                  </a:schemeClr>
                </a:solidFill>
              </a:rPr>
              <a:t>, </a:t>
            </a:r>
            <a:r>
              <a:rPr lang="en-US" dirty="0" err="1">
                <a:solidFill>
                  <a:schemeClr val="accent3">
                    <a:lumMod val="75000"/>
                  </a:schemeClr>
                </a:solidFill>
              </a:rPr>
              <a:t>Xeniya</a:t>
            </a:r>
            <a:r>
              <a:rPr lang="en-US" dirty="0">
                <a:solidFill>
                  <a:schemeClr val="accent3">
                    <a:lumMod val="75000"/>
                  </a:schemeClr>
                </a:solidFill>
              </a:rPr>
              <a:t> </a:t>
            </a:r>
            <a:r>
              <a:rPr lang="en-US" dirty="0" err="1">
                <a:solidFill>
                  <a:schemeClr val="accent3">
                    <a:lumMod val="75000"/>
                  </a:schemeClr>
                </a:solidFill>
              </a:rPr>
              <a:t>Bogoslavskaya</a:t>
            </a:r>
            <a:endParaRPr lang="en-US" dirty="0">
              <a:solidFill>
                <a:schemeClr val="accent3">
                  <a:lumMod val="75000"/>
                </a:schemeClr>
              </a:solidFill>
            </a:endParaRPr>
          </a:p>
          <a:p>
            <a:endParaRPr lang="en-US" sz="1900" dirty="0"/>
          </a:p>
        </p:txBody>
      </p:sp>
    </p:spTree>
    <p:extLst>
      <p:ext uri="{BB962C8B-B14F-4D97-AF65-F5344CB8AC3E}">
        <p14:creationId xmlns:p14="http://schemas.microsoft.com/office/powerpoint/2010/main" val="353291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474690"/>
          </a:xfrm>
        </p:spPr>
        <p:txBody>
          <a:bodyPr>
            <a:normAutofit fontScale="90000"/>
          </a:bodyPr>
          <a:lstStyle/>
          <a:p>
            <a:pPr algn="ctr"/>
            <a:br>
              <a:rPr lang="en-US" dirty="0">
                <a:solidFill>
                  <a:schemeClr val="accent2">
                    <a:lumMod val="50000"/>
                  </a:schemeClr>
                </a:solidFill>
              </a:rPr>
            </a:br>
            <a:br>
              <a:rPr lang="en-US" dirty="0">
                <a:solidFill>
                  <a:schemeClr val="accent2">
                    <a:lumMod val="50000"/>
                  </a:schemeClr>
                </a:solidFill>
              </a:rPr>
            </a:br>
            <a:br>
              <a:rPr lang="en-US" dirty="0">
                <a:solidFill>
                  <a:schemeClr val="accent2">
                    <a:lumMod val="50000"/>
                  </a:schemeClr>
                </a:solidFill>
              </a:rPr>
            </a:br>
            <a:r>
              <a:rPr lang="en-US" dirty="0">
                <a:solidFill>
                  <a:schemeClr val="accent2">
                    <a:lumMod val="50000"/>
                  </a:schemeClr>
                </a:solidFill>
              </a:rPr>
              <a:t>Loading Crime Data</a:t>
            </a:r>
            <a:br>
              <a:rPr lang="en-US" dirty="0">
                <a:solidFill>
                  <a:schemeClr val="accent2">
                    <a:lumMod val="50000"/>
                  </a:schemeClr>
                </a:solidFill>
              </a:rPr>
            </a:br>
            <a:endParaRPr lang="en-US" dirty="0">
              <a:solidFill>
                <a:schemeClr val="accent2">
                  <a:lumMod val="50000"/>
                </a:schemeClr>
              </a:solidFill>
            </a:endParaRPr>
          </a:p>
        </p:txBody>
      </p:sp>
    </p:spTree>
    <p:extLst>
      <p:ext uri="{BB962C8B-B14F-4D97-AF65-F5344CB8AC3E}">
        <p14:creationId xmlns:p14="http://schemas.microsoft.com/office/powerpoint/2010/main" val="311998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9BF9-94C8-854E-93E9-FA0C35199D06}"/>
              </a:ext>
            </a:extLst>
          </p:cNvPr>
          <p:cNvSpPr>
            <a:spLocks noGrp="1"/>
          </p:cNvSpPr>
          <p:nvPr>
            <p:ph type="title"/>
          </p:nvPr>
        </p:nvSpPr>
        <p:spPr>
          <a:xfrm>
            <a:off x="2592925" y="624110"/>
            <a:ext cx="8911687" cy="1369790"/>
          </a:xfrm>
        </p:spPr>
        <p:txBody>
          <a:bodyPr>
            <a:noAutofit/>
          </a:bodyPr>
          <a:lstStyle/>
          <a:p>
            <a:pPr algn="ctr"/>
            <a:br>
              <a:rPr lang="en-US" sz="2000" dirty="0">
                <a:solidFill>
                  <a:srgbClr val="6F3F0C"/>
                </a:solidFill>
              </a:rPr>
            </a:br>
            <a:endParaRPr lang="en-US" sz="2000" dirty="0">
              <a:solidFill>
                <a:srgbClr val="6F3F0C"/>
              </a:solidFill>
            </a:endParaRPr>
          </a:p>
        </p:txBody>
      </p:sp>
      <p:sp>
        <p:nvSpPr>
          <p:cNvPr id="4" name="Content Placeholder 3">
            <a:extLst>
              <a:ext uri="{FF2B5EF4-FFF2-40B4-BE49-F238E27FC236}">
                <a16:creationId xmlns:a16="http://schemas.microsoft.com/office/drawing/2014/main" id="{B185E3D6-97E7-594A-B2B1-5C272B188FD5}"/>
              </a:ext>
            </a:extLst>
          </p:cNvPr>
          <p:cNvSpPr>
            <a:spLocks noGrp="1"/>
          </p:cNvSpPr>
          <p:nvPr>
            <p:ph idx="1"/>
          </p:nvPr>
        </p:nvSpPr>
        <p:spPr/>
        <p:txBody>
          <a:bodyPr/>
          <a:lstStyle/>
          <a:p>
            <a:r>
              <a:rPr lang="en-US" dirty="0">
                <a:solidFill>
                  <a:schemeClr val="tx2">
                    <a:lumMod val="50000"/>
                  </a:schemeClr>
                </a:solidFill>
              </a:rPr>
              <a:t>We found Crime data and started to prepare crime information. First we needed to clean the data. So we listed all the columns to determine which ones we need. </a:t>
            </a:r>
          </a:p>
          <a:p>
            <a:endParaRPr lang="en-US" dirty="0">
              <a:solidFill>
                <a:schemeClr val="tx2">
                  <a:lumMod val="50000"/>
                </a:schemeClr>
              </a:solidFill>
            </a:endParaRPr>
          </a:p>
          <a:p>
            <a:r>
              <a:rPr lang="en-US" dirty="0">
                <a:solidFill>
                  <a:schemeClr val="tx2">
                    <a:lumMod val="50000"/>
                  </a:schemeClr>
                </a:solidFill>
              </a:rPr>
              <a:t>Created a new </a:t>
            </a:r>
            <a:r>
              <a:rPr lang="en-US" dirty="0" err="1">
                <a:solidFill>
                  <a:schemeClr val="tx2">
                    <a:lumMod val="50000"/>
                  </a:schemeClr>
                </a:solidFill>
              </a:rPr>
              <a:t>DataFrame</a:t>
            </a:r>
            <a:r>
              <a:rPr lang="en-US" dirty="0">
                <a:solidFill>
                  <a:schemeClr val="tx2">
                    <a:lumMod val="50000"/>
                  </a:schemeClr>
                </a:solidFill>
              </a:rPr>
              <a:t>, dropped the columns we won’t use and renamed the columns for cleaner look and finally converted it to csv file for further use.  </a:t>
            </a:r>
          </a:p>
        </p:txBody>
      </p:sp>
    </p:spTree>
    <p:extLst>
      <p:ext uri="{BB962C8B-B14F-4D97-AF65-F5344CB8AC3E}">
        <p14:creationId xmlns:p14="http://schemas.microsoft.com/office/powerpoint/2010/main" val="147602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3401790"/>
          </a:xfrm>
        </p:spPr>
        <p:txBody>
          <a:bodyPr>
            <a:normAutofit/>
          </a:bodyPr>
          <a:lstStyle/>
          <a:p>
            <a:pPr algn="ctr"/>
            <a:br>
              <a:rPr lang="en-US" sz="3200" dirty="0">
                <a:solidFill>
                  <a:schemeClr val="accent2">
                    <a:lumMod val="50000"/>
                  </a:schemeClr>
                </a:solidFill>
              </a:rPr>
            </a:br>
            <a:br>
              <a:rPr lang="en-US" sz="3200" dirty="0">
                <a:solidFill>
                  <a:schemeClr val="accent2">
                    <a:lumMod val="50000"/>
                  </a:schemeClr>
                </a:solidFill>
              </a:rPr>
            </a:br>
            <a:br>
              <a:rPr lang="en-US" sz="3200" dirty="0">
                <a:solidFill>
                  <a:schemeClr val="accent2">
                    <a:lumMod val="50000"/>
                  </a:schemeClr>
                </a:solidFill>
              </a:rPr>
            </a:br>
            <a:r>
              <a:rPr lang="en-US" sz="3200" dirty="0">
                <a:solidFill>
                  <a:schemeClr val="accent2">
                    <a:lumMod val="50000"/>
                  </a:schemeClr>
                </a:solidFill>
              </a:rPr>
              <a:t>Loading Restaurant Rating</a:t>
            </a:r>
            <a:br>
              <a:rPr lang="en-US" sz="3200" dirty="0">
                <a:solidFill>
                  <a:schemeClr val="accent2">
                    <a:lumMod val="50000"/>
                  </a:schemeClr>
                </a:solidFill>
              </a:rPr>
            </a:br>
            <a:endParaRPr lang="en-US" sz="3200" dirty="0">
              <a:solidFill>
                <a:schemeClr val="accent2">
                  <a:lumMod val="50000"/>
                </a:schemeClr>
              </a:solidFill>
            </a:endParaRPr>
          </a:p>
        </p:txBody>
      </p:sp>
    </p:spTree>
    <p:extLst>
      <p:ext uri="{BB962C8B-B14F-4D97-AF65-F5344CB8AC3E}">
        <p14:creationId xmlns:p14="http://schemas.microsoft.com/office/powerpoint/2010/main" val="340338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2090"/>
          </a:xfrm>
        </p:spPr>
        <p:txBody>
          <a:bodyPr>
            <a:normAutofit/>
          </a:bodyPr>
          <a:lstStyle/>
          <a:p>
            <a:pPr algn="ctr"/>
            <a:r>
              <a:rPr lang="en-US" sz="3200" dirty="0">
                <a:solidFill>
                  <a:srgbClr val="6F3F0C"/>
                </a:solidFill>
              </a:rPr>
              <a:t>Yelp Documentation</a:t>
            </a:r>
          </a:p>
        </p:txBody>
      </p:sp>
      <p:sp>
        <p:nvSpPr>
          <p:cNvPr id="3" name="Content Placeholder 2"/>
          <p:cNvSpPr>
            <a:spLocks noGrp="1"/>
          </p:cNvSpPr>
          <p:nvPr>
            <p:ph idx="1"/>
          </p:nvPr>
        </p:nvSpPr>
        <p:spPr>
          <a:xfrm>
            <a:off x="2589212" y="2133600"/>
            <a:ext cx="8459788" cy="3777622"/>
          </a:xfrm>
        </p:spPr>
        <p:txBody>
          <a:bodyPr/>
          <a:lstStyle/>
          <a:p>
            <a:endParaRPr lang="en-US" dirty="0"/>
          </a:p>
        </p:txBody>
      </p:sp>
      <p:pic>
        <p:nvPicPr>
          <p:cNvPr id="4" name="Picture 3">
            <a:extLst>
              <a:ext uri="{FF2B5EF4-FFF2-40B4-BE49-F238E27FC236}">
                <a16:creationId xmlns:a16="http://schemas.microsoft.com/office/drawing/2014/main" id="{89DD6471-93DC-4010-AAF8-0C64D86E4D06}"/>
              </a:ext>
            </a:extLst>
          </p:cNvPr>
          <p:cNvPicPr>
            <a:picLocks noChangeAspect="1"/>
          </p:cNvPicPr>
          <p:nvPr/>
        </p:nvPicPr>
        <p:blipFill>
          <a:blip r:embed="rId2"/>
          <a:stretch>
            <a:fillRect/>
          </a:stretch>
        </p:blipFill>
        <p:spPr>
          <a:xfrm>
            <a:off x="2352625" y="1531823"/>
            <a:ext cx="8917676" cy="4500677"/>
          </a:xfrm>
          <a:prstGeom prst="rect">
            <a:avLst/>
          </a:prstGeom>
        </p:spPr>
      </p:pic>
    </p:spTree>
    <p:extLst>
      <p:ext uri="{BB962C8B-B14F-4D97-AF65-F5344CB8AC3E}">
        <p14:creationId xmlns:p14="http://schemas.microsoft.com/office/powerpoint/2010/main" val="106898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0732" y="1437854"/>
            <a:ext cx="6451752" cy="4861346"/>
          </a:xfrm>
        </p:spPr>
        <p:txBody>
          <a:bodyPr/>
          <a:lstStyle/>
          <a:p>
            <a:r>
              <a:rPr lang="en-US" dirty="0">
                <a:solidFill>
                  <a:schemeClr val="tx2">
                    <a:lumMod val="50000"/>
                  </a:schemeClr>
                </a:solidFill>
              </a:rPr>
              <a:t>Set up Yelp URL headers for API calls</a:t>
            </a:r>
          </a:p>
          <a:p>
            <a:endParaRPr lang="en-US" dirty="0">
              <a:solidFill>
                <a:schemeClr val="tx2">
                  <a:lumMod val="50000"/>
                </a:schemeClr>
              </a:solidFill>
            </a:endParaRPr>
          </a:p>
          <a:p>
            <a:r>
              <a:rPr lang="en-US" dirty="0">
                <a:solidFill>
                  <a:schemeClr val="tx2">
                    <a:lumMod val="50000"/>
                  </a:schemeClr>
                </a:solidFill>
              </a:rPr>
              <a:t>Loop through each county and retrieve 50 restaurants</a:t>
            </a:r>
          </a:p>
          <a:p>
            <a:endParaRPr lang="en-US" dirty="0">
              <a:solidFill>
                <a:schemeClr val="tx2">
                  <a:lumMod val="50000"/>
                </a:schemeClr>
              </a:solidFill>
            </a:endParaRPr>
          </a:p>
          <a:p>
            <a:r>
              <a:rPr lang="en-US" dirty="0">
                <a:solidFill>
                  <a:schemeClr val="tx2">
                    <a:lumMod val="50000"/>
                  </a:schemeClr>
                </a:solidFill>
              </a:rPr>
              <a:t>Check for errors or missing values</a:t>
            </a:r>
          </a:p>
          <a:p>
            <a:endParaRPr lang="en-US" dirty="0">
              <a:solidFill>
                <a:schemeClr val="tx2">
                  <a:lumMod val="50000"/>
                </a:schemeClr>
              </a:solidFill>
            </a:endParaRPr>
          </a:p>
          <a:p>
            <a:r>
              <a:rPr lang="en-US" dirty="0">
                <a:solidFill>
                  <a:schemeClr val="tx2">
                    <a:lumMod val="50000"/>
                  </a:schemeClr>
                </a:solidFill>
              </a:rPr>
              <a:t>Added empty columns to capture the data we have received from crime doc</a:t>
            </a:r>
          </a:p>
          <a:p>
            <a:endParaRPr lang="en-US" dirty="0">
              <a:solidFill>
                <a:schemeClr val="tx2">
                  <a:lumMod val="50000"/>
                </a:schemeClr>
              </a:solidFill>
            </a:endParaRPr>
          </a:p>
          <a:p>
            <a:r>
              <a:rPr lang="en-US" dirty="0">
                <a:solidFill>
                  <a:schemeClr val="tx2">
                    <a:lumMod val="50000"/>
                  </a:schemeClr>
                </a:solidFill>
              </a:rPr>
              <a:t>Write to CSV File </a:t>
            </a:r>
          </a:p>
          <a:p>
            <a:endParaRPr lang="en-US" dirty="0">
              <a:solidFill>
                <a:srgbClr val="6F3F0C"/>
              </a:solidFill>
            </a:endParaRPr>
          </a:p>
          <a:p>
            <a:endParaRPr lang="en-US" dirty="0"/>
          </a:p>
        </p:txBody>
      </p:sp>
    </p:spTree>
    <p:extLst>
      <p:ext uri="{BB962C8B-B14F-4D97-AF65-F5344CB8AC3E}">
        <p14:creationId xmlns:p14="http://schemas.microsoft.com/office/powerpoint/2010/main" val="27593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3990"/>
          </a:xfrm>
        </p:spPr>
        <p:txBody>
          <a:bodyPr>
            <a:normAutofit/>
          </a:bodyPr>
          <a:lstStyle/>
          <a:p>
            <a:pPr algn="ctr"/>
            <a:r>
              <a:rPr lang="en-US" sz="3200" dirty="0">
                <a:solidFill>
                  <a:srgbClr val="6F3F0C"/>
                </a:solidFill>
              </a:rPr>
              <a:t>Lessons Learned</a:t>
            </a:r>
          </a:p>
        </p:txBody>
      </p:sp>
      <p:sp>
        <p:nvSpPr>
          <p:cNvPr id="3" name="Content Placeholder 2"/>
          <p:cNvSpPr>
            <a:spLocks noGrp="1"/>
          </p:cNvSpPr>
          <p:nvPr>
            <p:ph idx="1"/>
          </p:nvPr>
        </p:nvSpPr>
        <p:spPr>
          <a:xfrm>
            <a:off x="2589212" y="1498600"/>
            <a:ext cx="8915400" cy="4412622"/>
          </a:xfrm>
        </p:spPr>
        <p:txBody>
          <a:bodyPr>
            <a:normAutofit/>
          </a:bodyPr>
          <a:lstStyle/>
          <a:p>
            <a:pPr marL="0" indent="0">
              <a:buNone/>
            </a:pPr>
            <a:endParaRPr lang="en-US" dirty="0"/>
          </a:p>
          <a:p>
            <a:r>
              <a:rPr lang="en-US" dirty="0">
                <a:solidFill>
                  <a:schemeClr val="tx2">
                    <a:lumMod val="50000"/>
                  </a:schemeClr>
                </a:solidFill>
              </a:rPr>
              <a:t>Crime data </a:t>
            </a:r>
          </a:p>
          <a:p>
            <a:pPr lvl="1"/>
            <a:r>
              <a:rPr lang="en-US" sz="1800" dirty="0">
                <a:solidFill>
                  <a:schemeClr val="tx2">
                    <a:lumMod val="50000"/>
                  </a:schemeClr>
                </a:solidFill>
              </a:rPr>
              <a:t>Data included counties and parishes</a:t>
            </a:r>
          </a:p>
          <a:p>
            <a:pPr marL="0" indent="0">
              <a:buNone/>
            </a:pPr>
            <a:endParaRPr lang="en-US" dirty="0">
              <a:solidFill>
                <a:schemeClr val="tx2">
                  <a:lumMod val="50000"/>
                </a:schemeClr>
              </a:solidFill>
            </a:endParaRPr>
          </a:p>
          <a:p>
            <a:r>
              <a:rPr lang="en-US" dirty="0">
                <a:solidFill>
                  <a:schemeClr val="tx2">
                    <a:lumMod val="50000"/>
                  </a:schemeClr>
                </a:solidFill>
              </a:rPr>
              <a:t>Yelp data</a:t>
            </a:r>
          </a:p>
          <a:p>
            <a:pPr marL="685800" lvl="1"/>
            <a:r>
              <a:rPr lang="en-US" sz="1800" dirty="0">
                <a:solidFill>
                  <a:schemeClr val="tx2">
                    <a:lumMod val="50000"/>
                  </a:schemeClr>
                </a:solidFill>
              </a:rPr>
              <a:t>5,000 limit per day</a:t>
            </a:r>
          </a:p>
          <a:p>
            <a:pPr marL="1085850" lvl="2"/>
            <a:r>
              <a:rPr lang="en-US" sz="1800" dirty="0">
                <a:solidFill>
                  <a:schemeClr val="tx2">
                    <a:lumMod val="50000"/>
                  </a:schemeClr>
                </a:solidFill>
              </a:rPr>
              <a:t>Concatenate cities when executing API to reduce calls to API</a:t>
            </a:r>
          </a:p>
          <a:p>
            <a:pPr marL="685800" lvl="1"/>
            <a:r>
              <a:rPr lang="en-US" sz="1800" dirty="0">
                <a:solidFill>
                  <a:schemeClr val="tx2">
                    <a:lumMod val="50000"/>
                  </a:schemeClr>
                </a:solidFill>
              </a:rPr>
              <a:t>Job failed after executing for 45 minutes</a:t>
            </a:r>
          </a:p>
          <a:p>
            <a:pPr marL="1085850" lvl="2"/>
            <a:r>
              <a:rPr lang="en-US" sz="1800" dirty="0">
                <a:solidFill>
                  <a:schemeClr val="tx2">
                    <a:lumMod val="50000"/>
                  </a:schemeClr>
                </a:solidFill>
              </a:rPr>
              <a:t>Add code to display start and end time when testing for smaller volume to estimate larger tests</a:t>
            </a:r>
          </a:p>
          <a:p>
            <a:pPr marL="1085850" lvl="2"/>
            <a:r>
              <a:rPr lang="en-US" sz="1800" dirty="0">
                <a:solidFill>
                  <a:schemeClr val="tx2">
                    <a:lumMod val="50000"/>
                  </a:schemeClr>
                </a:solidFill>
              </a:rPr>
              <a:t>Add check points to restart code at failure point.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37875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03BF-1E61-544A-91A8-94CF25B605F5}"/>
              </a:ext>
            </a:extLst>
          </p:cNvPr>
          <p:cNvSpPr>
            <a:spLocks noGrp="1"/>
          </p:cNvSpPr>
          <p:nvPr>
            <p:ph type="title"/>
          </p:nvPr>
        </p:nvSpPr>
        <p:spPr/>
        <p:txBody>
          <a:bodyPr/>
          <a:lstStyle/>
          <a:p>
            <a:pPr algn="ctr"/>
            <a:r>
              <a:rPr lang="en-US" sz="3200" dirty="0">
                <a:solidFill>
                  <a:schemeClr val="accent2">
                    <a:lumMod val="50000"/>
                  </a:schemeClr>
                </a:solidFill>
              </a:rPr>
              <a:t>Restaurant Ratings</a:t>
            </a:r>
            <a:br>
              <a:rPr lang="en-US" dirty="0">
                <a:solidFill>
                  <a:schemeClr val="tx2">
                    <a:lumMod val="50000"/>
                  </a:schemeClr>
                </a:solidFill>
              </a:rPr>
            </a:br>
            <a:endParaRPr lang="en-US" dirty="0">
              <a:solidFill>
                <a:schemeClr val="tx2">
                  <a:lumMod val="50000"/>
                </a:schemeClr>
              </a:solidFill>
            </a:endParaRPr>
          </a:p>
        </p:txBody>
      </p:sp>
      <p:sp>
        <p:nvSpPr>
          <p:cNvPr id="7" name="Content Placeholder 6">
            <a:extLst>
              <a:ext uri="{FF2B5EF4-FFF2-40B4-BE49-F238E27FC236}">
                <a16:creationId xmlns:a16="http://schemas.microsoft.com/office/drawing/2014/main" id="{2EBF48A5-3147-2E49-AE50-19B644D3CAEB}"/>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E68CBE6F-DC5B-0346-A971-45DF47923948}"/>
              </a:ext>
            </a:extLst>
          </p:cNvPr>
          <p:cNvPicPr>
            <a:picLocks noChangeAspect="1"/>
          </p:cNvPicPr>
          <p:nvPr/>
        </p:nvPicPr>
        <p:blipFill>
          <a:blip r:embed="rId2"/>
          <a:stretch>
            <a:fillRect/>
          </a:stretch>
        </p:blipFill>
        <p:spPr>
          <a:xfrm>
            <a:off x="2589212" y="2133600"/>
            <a:ext cx="8925729" cy="3777622"/>
          </a:xfrm>
          <a:prstGeom prst="rect">
            <a:avLst/>
          </a:prstGeom>
        </p:spPr>
      </p:pic>
    </p:spTree>
    <p:extLst>
      <p:ext uri="{BB962C8B-B14F-4D97-AF65-F5344CB8AC3E}">
        <p14:creationId xmlns:p14="http://schemas.microsoft.com/office/powerpoint/2010/main" val="371783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2B97-4F5E-164B-A9B8-F3E01E7BF49E}"/>
              </a:ext>
            </a:extLst>
          </p:cNvPr>
          <p:cNvSpPr>
            <a:spLocks noGrp="1"/>
          </p:cNvSpPr>
          <p:nvPr>
            <p:ph type="title"/>
          </p:nvPr>
        </p:nvSpPr>
        <p:spPr/>
        <p:txBody>
          <a:bodyPr>
            <a:normAutofit/>
          </a:bodyPr>
          <a:lstStyle/>
          <a:p>
            <a:pPr algn="ctr"/>
            <a:r>
              <a:rPr lang="en-US" sz="3200" dirty="0">
                <a:solidFill>
                  <a:srgbClr val="6F3F0C"/>
                </a:solidFill>
              </a:rPr>
              <a:t>Crime Rate </a:t>
            </a:r>
            <a:r>
              <a:rPr lang="en-US" sz="3200" dirty="0" err="1">
                <a:solidFill>
                  <a:srgbClr val="6F3F0C"/>
                </a:solidFill>
              </a:rPr>
              <a:t>Heatmap</a:t>
            </a:r>
            <a:endParaRPr lang="en-US" sz="3200" dirty="0">
              <a:solidFill>
                <a:srgbClr val="6F3F0C"/>
              </a:solidFill>
            </a:endParaRPr>
          </a:p>
        </p:txBody>
      </p:sp>
      <p:sp>
        <p:nvSpPr>
          <p:cNvPr id="3" name="Content Placeholder 2">
            <a:extLst>
              <a:ext uri="{FF2B5EF4-FFF2-40B4-BE49-F238E27FC236}">
                <a16:creationId xmlns:a16="http://schemas.microsoft.com/office/drawing/2014/main" id="{2CD1C867-B54C-1A4A-A9D4-AAB01478ED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9A2E63B-1924-4149-A941-3E459A0F0E99}"/>
              </a:ext>
            </a:extLst>
          </p:cNvPr>
          <p:cNvPicPr>
            <a:picLocks noChangeAspect="1"/>
          </p:cNvPicPr>
          <p:nvPr/>
        </p:nvPicPr>
        <p:blipFill>
          <a:blip r:embed="rId2"/>
          <a:stretch>
            <a:fillRect/>
          </a:stretch>
        </p:blipFill>
        <p:spPr>
          <a:xfrm>
            <a:off x="2589212" y="2133600"/>
            <a:ext cx="9029700" cy="3787626"/>
          </a:xfrm>
          <a:prstGeom prst="rect">
            <a:avLst/>
          </a:prstGeom>
        </p:spPr>
      </p:pic>
    </p:spTree>
    <p:extLst>
      <p:ext uri="{BB962C8B-B14F-4D97-AF65-F5344CB8AC3E}">
        <p14:creationId xmlns:p14="http://schemas.microsoft.com/office/powerpoint/2010/main" val="388158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normAutofit/>
          </a:bodyPr>
          <a:lstStyle/>
          <a:p>
            <a:pPr algn="ctr"/>
            <a:r>
              <a:rPr lang="en-US" sz="3200" dirty="0">
                <a:solidFill>
                  <a:srgbClr val="6F3F0C"/>
                </a:solidFill>
              </a:rPr>
              <a:t> Population </a:t>
            </a:r>
            <a:r>
              <a:rPr lang="en-US" sz="3200" dirty="0" err="1">
                <a:solidFill>
                  <a:srgbClr val="6F3F0C"/>
                </a:solidFill>
              </a:rPr>
              <a:t>Heatmap</a:t>
            </a:r>
            <a:endParaRPr lang="en-US" sz="3200" dirty="0">
              <a:solidFill>
                <a:srgbClr val="6F3F0C"/>
              </a:solidFill>
            </a:endParaRPr>
          </a:p>
        </p:txBody>
      </p:sp>
      <p:sp>
        <p:nvSpPr>
          <p:cNvPr id="3" name="Content Placeholder 2"/>
          <p:cNvSpPr>
            <a:spLocks noGrp="1"/>
          </p:cNvSpPr>
          <p:nvPr>
            <p:ph idx="1"/>
          </p:nvPr>
        </p:nvSpPr>
        <p:spPr/>
        <p:txBody>
          <a:bodyPr/>
          <a:lstStyle/>
          <a:p>
            <a:endParaRPr lang="en-US" dirty="0"/>
          </a:p>
        </p:txBody>
      </p:sp>
      <p:pic>
        <p:nvPicPr>
          <p:cNvPr id="4" name="Content Placeholder 4">
            <a:extLst>
              <a:ext uri="{FF2B5EF4-FFF2-40B4-BE49-F238E27FC236}">
                <a16:creationId xmlns:a16="http://schemas.microsoft.com/office/drawing/2014/main" id="{E44536CF-838F-41B9-BC42-C1A39AF433A3}"/>
              </a:ext>
            </a:extLst>
          </p:cNvPr>
          <p:cNvPicPr>
            <a:picLocks noGrp="1" noChangeAspect="1"/>
          </p:cNvPicPr>
          <p:nvPr/>
        </p:nvPicPr>
        <p:blipFill>
          <a:blip r:embed="rId2"/>
          <a:stretch>
            <a:fillRect/>
          </a:stretch>
        </p:blipFill>
        <p:spPr>
          <a:xfrm>
            <a:off x="2326225" y="2133600"/>
            <a:ext cx="9350920" cy="3777622"/>
          </a:xfrm>
          <a:prstGeom prst="rect">
            <a:avLst/>
          </a:prstGeom>
        </p:spPr>
      </p:pic>
    </p:spTree>
    <p:extLst>
      <p:ext uri="{BB962C8B-B14F-4D97-AF65-F5344CB8AC3E}">
        <p14:creationId xmlns:p14="http://schemas.microsoft.com/office/powerpoint/2010/main" val="1406168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50690"/>
          </a:xfrm>
        </p:spPr>
        <p:txBody>
          <a:bodyPr>
            <a:normAutofit/>
          </a:bodyPr>
          <a:lstStyle/>
          <a:p>
            <a:pPr algn="ctr"/>
            <a:r>
              <a:rPr lang="en-US" sz="2000" dirty="0">
                <a:solidFill>
                  <a:srgbClr val="6F3F0C"/>
                </a:solidFill>
              </a:rPr>
              <a:t>Check for Correlation between Crime (Type of Crime across US) data &amp;  Dine (Yelp Review data)</a:t>
            </a:r>
          </a:p>
        </p:txBody>
      </p:sp>
      <p:sp>
        <p:nvSpPr>
          <p:cNvPr id="3" name="Content Placeholder 2"/>
          <p:cNvSpPr>
            <a:spLocks noGrp="1"/>
          </p:cNvSpPr>
          <p:nvPr>
            <p:ph idx="1"/>
          </p:nvPr>
        </p:nvSpPr>
        <p:spPr>
          <a:xfrm>
            <a:off x="3731490" y="2024303"/>
            <a:ext cx="6415809" cy="4389939"/>
          </a:xfrm>
        </p:spPr>
        <p:txBody>
          <a:bodyPr/>
          <a:lstStyle/>
          <a:p>
            <a:endParaRPr lang="en-US" dirty="0"/>
          </a:p>
        </p:txBody>
      </p:sp>
      <p:pic>
        <p:nvPicPr>
          <p:cNvPr id="4" name="Content Placeholder 4">
            <a:extLst>
              <a:ext uri="{FF2B5EF4-FFF2-40B4-BE49-F238E27FC236}">
                <a16:creationId xmlns:a16="http://schemas.microsoft.com/office/drawing/2014/main" id="{62CDE2CB-635F-459C-ABA1-0A91DF01FA87}"/>
              </a:ext>
            </a:extLst>
          </p:cNvPr>
          <p:cNvPicPr>
            <a:picLocks noGrp="1" noChangeAspect="1"/>
          </p:cNvPicPr>
          <p:nvPr/>
        </p:nvPicPr>
        <p:blipFill>
          <a:blip r:embed="rId2"/>
          <a:stretch>
            <a:fillRect/>
          </a:stretch>
        </p:blipFill>
        <p:spPr>
          <a:xfrm>
            <a:off x="3630407" y="1816100"/>
            <a:ext cx="6720094" cy="4598142"/>
          </a:xfrm>
          <a:prstGeom prst="rect">
            <a:avLst/>
          </a:prstGeom>
        </p:spPr>
      </p:pic>
    </p:spTree>
    <p:extLst>
      <p:ext uri="{BB962C8B-B14F-4D97-AF65-F5344CB8AC3E}">
        <p14:creationId xmlns:p14="http://schemas.microsoft.com/office/powerpoint/2010/main" val="221509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C14CA-BC5B-DB4B-8FCC-586D6EF490D3}"/>
              </a:ext>
            </a:extLst>
          </p:cNvPr>
          <p:cNvSpPr>
            <a:spLocks noGrp="1"/>
          </p:cNvSpPr>
          <p:nvPr>
            <p:ph idx="1"/>
          </p:nvPr>
        </p:nvSpPr>
        <p:spPr>
          <a:xfrm>
            <a:off x="2579914" y="1099457"/>
            <a:ext cx="8924698" cy="4811765"/>
          </a:xfrm>
        </p:spPr>
        <p:txBody>
          <a:bodyPr/>
          <a:lstStyle/>
          <a:p>
            <a:r>
              <a:rPr lang="en-US" dirty="0">
                <a:solidFill>
                  <a:schemeClr val="tx2">
                    <a:lumMod val="50000"/>
                  </a:schemeClr>
                </a:solidFill>
              </a:rPr>
              <a:t>In January, a resident of Ohio punched through the drive through window in MacDonald’s when she was told they don’t serve chicken McNuggets early in the morning.</a:t>
            </a:r>
          </a:p>
          <a:p>
            <a:r>
              <a:rPr lang="en-US" dirty="0">
                <a:solidFill>
                  <a:schemeClr val="tx2">
                    <a:lumMod val="50000"/>
                  </a:schemeClr>
                </a:solidFill>
              </a:rPr>
              <a:t>A male in Los Angeles hit the female in the face when she started complaining about him cutting the line. </a:t>
            </a:r>
          </a:p>
          <a:p>
            <a:r>
              <a:rPr lang="en-US" dirty="0">
                <a:solidFill>
                  <a:schemeClr val="tx2">
                    <a:lumMod val="50000"/>
                  </a:schemeClr>
                </a:solidFill>
              </a:rPr>
              <a:t>Just recently another accident happened in California when a male verbally assaulted the cashier because she didn’t wish him to have a good day. </a:t>
            </a:r>
          </a:p>
          <a:p>
            <a:endParaRPr lang="en-US" dirty="0">
              <a:solidFill>
                <a:schemeClr val="tx2">
                  <a:lumMod val="50000"/>
                </a:schemeClr>
              </a:solidFill>
            </a:endParaRPr>
          </a:p>
          <a:p>
            <a:r>
              <a:rPr lang="en-US" dirty="0">
                <a:solidFill>
                  <a:schemeClr val="tx2">
                    <a:lumMod val="50000"/>
                  </a:schemeClr>
                </a:solidFill>
              </a:rPr>
              <a:t>The list goes on…</a:t>
            </a:r>
          </a:p>
        </p:txBody>
      </p:sp>
    </p:spTree>
    <p:extLst>
      <p:ext uri="{BB962C8B-B14F-4D97-AF65-F5344CB8AC3E}">
        <p14:creationId xmlns:p14="http://schemas.microsoft.com/office/powerpoint/2010/main" val="3095578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63390"/>
          </a:xfrm>
        </p:spPr>
        <p:txBody>
          <a:bodyPr>
            <a:normAutofit/>
          </a:bodyPr>
          <a:lstStyle/>
          <a:p>
            <a:pPr algn="ctr"/>
            <a:r>
              <a:rPr lang="en-US" sz="2000" dirty="0">
                <a:solidFill>
                  <a:srgbClr val="6F3F0C"/>
                </a:solidFill>
              </a:rPr>
              <a:t>Check for Correlation between Yelp Restaurant Rating and Population</a:t>
            </a:r>
          </a:p>
        </p:txBody>
      </p:sp>
      <p:sp>
        <p:nvSpPr>
          <p:cNvPr id="3" name="Content Placeholder 2"/>
          <p:cNvSpPr>
            <a:spLocks noGrp="1"/>
          </p:cNvSpPr>
          <p:nvPr>
            <p:ph idx="1"/>
          </p:nvPr>
        </p:nvSpPr>
        <p:spPr>
          <a:xfrm>
            <a:off x="3885575" y="2133600"/>
            <a:ext cx="5029826" cy="3777622"/>
          </a:xfrm>
        </p:spPr>
        <p:txBody>
          <a:bodyPr/>
          <a:lstStyle/>
          <a:p>
            <a:endParaRPr lang="en-US" dirty="0"/>
          </a:p>
        </p:txBody>
      </p:sp>
      <p:pic>
        <p:nvPicPr>
          <p:cNvPr id="4" name="Content Placeholder 4">
            <a:extLst>
              <a:ext uri="{FF2B5EF4-FFF2-40B4-BE49-F238E27FC236}">
                <a16:creationId xmlns:a16="http://schemas.microsoft.com/office/drawing/2014/main" id="{B37A693F-4E4E-4396-95F3-EAAE1EB57701}"/>
              </a:ext>
            </a:extLst>
          </p:cNvPr>
          <p:cNvPicPr>
            <a:picLocks noGrp="1" noChangeAspect="1"/>
          </p:cNvPicPr>
          <p:nvPr/>
        </p:nvPicPr>
        <p:blipFill>
          <a:blip r:embed="rId2"/>
          <a:stretch>
            <a:fillRect/>
          </a:stretch>
        </p:blipFill>
        <p:spPr>
          <a:xfrm>
            <a:off x="3744266" y="1790701"/>
            <a:ext cx="6457951" cy="4305300"/>
          </a:xfrm>
          <a:prstGeom prst="rect">
            <a:avLst/>
          </a:prstGeom>
        </p:spPr>
      </p:pic>
    </p:spTree>
    <p:extLst>
      <p:ext uri="{BB962C8B-B14F-4D97-AF65-F5344CB8AC3E}">
        <p14:creationId xmlns:p14="http://schemas.microsoft.com/office/powerpoint/2010/main" val="369715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63390"/>
          </a:xfrm>
        </p:spPr>
        <p:txBody>
          <a:bodyPr>
            <a:normAutofit/>
          </a:bodyPr>
          <a:lstStyle/>
          <a:p>
            <a:pPr algn="ctr"/>
            <a:r>
              <a:rPr lang="en-US" sz="2000" dirty="0">
                <a:solidFill>
                  <a:srgbClr val="6F3F0C"/>
                </a:solidFill>
              </a:rPr>
              <a:t>Check for Correlation between Murder and Yelp </a:t>
            </a:r>
            <a:r>
              <a:rPr lang="en-US" sz="2000" dirty="0" err="1">
                <a:solidFill>
                  <a:srgbClr val="6F3F0C"/>
                </a:solidFill>
              </a:rPr>
              <a:t>Avg</a:t>
            </a:r>
            <a:r>
              <a:rPr lang="en-US" sz="2000" dirty="0">
                <a:solidFill>
                  <a:srgbClr val="6F3F0C"/>
                </a:solidFill>
              </a:rPr>
              <a:t> Restaurant Rating</a:t>
            </a:r>
          </a:p>
        </p:txBody>
      </p:sp>
      <p:sp>
        <p:nvSpPr>
          <p:cNvPr id="3" name="Content Placeholder 2"/>
          <p:cNvSpPr>
            <a:spLocks noGrp="1"/>
          </p:cNvSpPr>
          <p:nvPr>
            <p:ph idx="1"/>
          </p:nvPr>
        </p:nvSpPr>
        <p:spPr>
          <a:xfrm>
            <a:off x="3658386" y="1828800"/>
            <a:ext cx="6632999" cy="4082422"/>
          </a:xfrm>
        </p:spPr>
        <p:txBody>
          <a:bodyPr/>
          <a:lstStyle/>
          <a:p>
            <a:endParaRPr lang="en-US" dirty="0"/>
          </a:p>
        </p:txBody>
      </p:sp>
      <p:pic>
        <p:nvPicPr>
          <p:cNvPr id="4" name="Picture 3">
            <a:extLst>
              <a:ext uri="{FF2B5EF4-FFF2-40B4-BE49-F238E27FC236}">
                <a16:creationId xmlns:a16="http://schemas.microsoft.com/office/drawing/2014/main" id="{10299189-5F8A-EB46-AC46-F6AD0D9A5F62}"/>
              </a:ext>
            </a:extLst>
          </p:cNvPr>
          <p:cNvPicPr>
            <a:picLocks noChangeAspect="1"/>
          </p:cNvPicPr>
          <p:nvPr/>
        </p:nvPicPr>
        <p:blipFill>
          <a:blip r:embed="rId2"/>
          <a:stretch>
            <a:fillRect/>
          </a:stretch>
        </p:blipFill>
        <p:spPr>
          <a:xfrm>
            <a:off x="3658386" y="1828800"/>
            <a:ext cx="6632999" cy="4452707"/>
          </a:xfrm>
          <a:prstGeom prst="rect">
            <a:avLst/>
          </a:prstGeom>
        </p:spPr>
      </p:pic>
    </p:spTree>
    <p:extLst>
      <p:ext uri="{BB962C8B-B14F-4D97-AF65-F5344CB8AC3E}">
        <p14:creationId xmlns:p14="http://schemas.microsoft.com/office/powerpoint/2010/main" val="597452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2590"/>
          </a:xfrm>
        </p:spPr>
        <p:txBody>
          <a:bodyPr>
            <a:normAutofit/>
          </a:bodyPr>
          <a:lstStyle/>
          <a:p>
            <a:pPr algn="ctr"/>
            <a:r>
              <a:rPr lang="en-US" sz="2000" dirty="0">
                <a:solidFill>
                  <a:srgbClr val="6F3F0C"/>
                </a:solidFill>
              </a:rPr>
              <a:t>Check for Correlation between Robbery Rate and Yelp </a:t>
            </a:r>
            <a:r>
              <a:rPr lang="en-US" sz="2000" dirty="0" err="1">
                <a:solidFill>
                  <a:srgbClr val="6F3F0C"/>
                </a:solidFill>
              </a:rPr>
              <a:t>Avg</a:t>
            </a:r>
            <a:r>
              <a:rPr lang="en-US" sz="2000" dirty="0">
                <a:solidFill>
                  <a:srgbClr val="6F3F0C"/>
                </a:solidFill>
              </a:rPr>
              <a:t> Restaurant Rating</a:t>
            </a:r>
          </a:p>
        </p:txBody>
      </p:sp>
      <p:sp>
        <p:nvSpPr>
          <p:cNvPr id="3" name="Content Placeholder 2"/>
          <p:cNvSpPr>
            <a:spLocks noGrp="1"/>
          </p:cNvSpPr>
          <p:nvPr>
            <p:ph idx="1"/>
          </p:nvPr>
        </p:nvSpPr>
        <p:spPr>
          <a:xfrm>
            <a:off x="3556000" y="1905000"/>
            <a:ext cx="6502401" cy="4453883"/>
          </a:xfrm>
        </p:spPr>
        <p:txBody>
          <a:bodyPr/>
          <a:lstStyle/>
          <a:p>
            <a:endParaRPr lang="en-US" dirty="0"/>
          </a:p>
        </p:txBody>
      </p:sp>
      <p:pic>
        <p:nvPicPr>
          <p:cNvPr id="4" name="Content Placeholder 8">
            <a:extLst>
              <a:ext uri="{FF2B5EF4-FFF2-40B4-BE49-F238E27FC236}">
                <a16:creationId xmlns:a16="http://schemas.microsoft.com/office/drawing/2014/main" id="{21AC7D92-DD8F-419C-B07F-3E15DE7E69AF}"/>
              </a:ext>
            </a:extLst>
          </p:cNvPr>
          <p:cNvPicPr>
            <a:picLocks noGrp="1" noChangeAspect="1"/>
          </p:cNvPicPr>
          <p:nvPr/>
        </p:nvPicPr>
        <p:blipFill>
          <a:blip r:embed="rId2"/>
          <a:stretch>
            <a:fillRect/>
          </a:stretch>
        </p:blipFill>
        <p:spPr>
          <a:xfrm>
            <a:off x="3377575" y="1905000"/>
            <a:ext cx="6680826" cy="4453883"/>
          </a:xfrm>
          <a:prstGeom prst="rect">
            <a:avLst/>
          </a:prstGeom>
        </p:spPr>
      </p:pic>
    </p:spTree>
    <p:extLst>
      <p:ext uri="{BB962C8B-B14F-4D97-AF65-F5344CB8AC3E}">
        <p14:creationId xmlns:p14="http://schemas.microsoft.com/office/powerpoint/2010/main" val="69663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88790"/>
          </a:xfrm>
        </p:spPr>
        <p:txBody>
          <a:bodyPr>
            <a:normAutofit/>
          </a:bodyPr>
          <a:lstStyle/>
          <a:p>
            <a:pPr algn="ctr"/>
            <a:r>
              <a:rPr lang="en-US" sz="2000" dirty="0">
                <a:solidFill>
                  <a:srgbClr val="6F3F0C"/>
                </a:solidFill>
              </a:rPr>
              <a:t>Check for Correlation between MV Theft Rate and Yelp </a:t>
            </a:r>
            <a:r>
              <a:rPr lang="en-US" sz="2000" dirty="0" err="1">
                <a:solidFill>
                  <a:srgbClr val="6F3F0C"/>
                </a:solidFill>
              </a:rPr>
              <a:t>Avg</a:t>
            </a:r>
            <a:r>
              <a:rPr lang="en-US" sz="2000" dirty="0">
                <a:solidFill>
                  <a:srgbClr val="6F3F0C"/>
                </a:solidFill>
              </a:rPr>
              <a:t> Restaurant Rating</a:t>
            </a:r>
          </a:p>
        </p:txBody>
      </p:sp>
      <p:sp>
        <p:nvSpPr>
          <p:cNvPr id="3" name="Content Placeholder 2"/>
          <p:cNvSpPr>
            <a:spLocks noGrp="1"/>
          </p:cNvSpPr>
          <p:nvPr>
            <p:ph idx="1"/>
          </p:nvPr>
        </p:nvSpPr>
        <p:spPr>
          <a:xfrm>
            <a:off x="3323936" y="2133600"/>
            <a:ext cx="7093527" cy="3777622"/>
          </a:xfrm>
        </p:spPr>
        <p:txBody>
          <a:bodyPr/>
          <a:lstStyle/>
          <a:p>
            <a:endParaRPr lang="en-US" dirty="0"/>
          </a:p>
        </p:txBody>
      </p:sp>
      <p:pic>
        <p:nvPicPr>
          <p:cNvPr id="4" name="Content Placeholder 5">
            <a:extLst>
              <a:ext uri="{FF2B5EF4-FFF2-40B4-BE49-F238E27FC236}">
                <a16:creationId xmlns:a16="http://schemas.microsoft.com/office/drawing/2014/main" id="{11E02E69-B287-46B2-A601-95BC8ABD64D0}"/>
              </a:ext>
            </a:extLst>
          </p:cNvPr>
          <p:cNvPicPr>
            <a:picLocks noGrp="1" noChangeAspect="1"/>
          </p:cNvPicPr>
          <p:nvPr/>
        </p:nvPicPr>
        <p:blipFill>
          <a:blip r:embed="rId2"/>
          <a:stretch>
            <a:fillRect/>
          </a:stretch>
        </p:blipFill>
        <p:spPr>
          <a:xfrm>
            <a:off x="3323936" y="1799181"/>
            <a:ext cx="7093527" cy="4251741"/>
          </a:xfrm>
          <a:prstGeom prst="rect">
            <a:avLst/>
          </a:prstGeom>
        </p:spPr>
      </p:pic>
    </p:spTree>
    <p:extLst>
      <p:ext uri="{BB962C8B-B14F-4D97-AF65-F5344CB8AC3E}">
        <p14:creationId xmlns:p14="http://schemas.microsoft.com/office/powerpoint/2010/main" val="2609908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7D8DC-6E4D-C84A-A28C-551745C35D89}"/>
              </a:ext>
            </a:extLst>
          </p:cNvPr>
          <p:cNvSpPr>
            <a:spLocks noGrp="1"/>
          </p:cNvSpPr>
          <p:nvPr>
            <p:ph idx="1"/>
          </p:nvPr>
        </p:nvSpPr>
        <p:spPr>
          <a:xfrm>
            <a:off x="1464816" y="1455938"/>
            <a:ext cx="9934112" cy="3437795"/>
          </a:xfrm>
        </p:spPr>
        <p:txBody>
          <a:bodyPr>
            <a:normAutofit/>
          </a:bodyPr>
          <a:lstStyle/>
          <a:p>
            <a:pPr marL="0" indent="0" algn="ctr">
              <a:buNone/>
            </a:pPr>
            <a:endParaRPr lang="en-US" sz="3600" dirty="0"/>
          </a:p>
          <a:p>
            <a:pPr marL="0" indent="0" algn="ctr">
              <a:buNone/>
            </a:pPr>
            <a:r>
              <a:rPr lang="en-US" sz="3600" b="1" dirty="0"/>
              <a:t>Is the Average Restaurant Rating per County Correlated by the Number of Crimes?</a:t>
            </a:r>
          </a:p>
          <a:p>
            <a:pPr marL="0" indent="0" algn="ctr">
              <a:buNone/>
            </a:pPr>
            <a:r>
              <a:rPr lang="en-US" sz="3600" dirty="0"/>
              <a:t>Let’s look at it statistically!</a:t>
            </a:r>
            <a:endParaRPr lang="en-US" dirty="0"/>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9844592F-E299-8A4B-A2FB-5B6C8674F246}"/>
              </a:ext>
            </a:extLst>
          </p:cNvPr>
          <p:cNvSpPr txBox="1">
            <a:spLocks/>
          </p:cNvSpPr>
          <p:nvPr/>
        </p:nvSpPr>
        <p:spPr>
          <a:xfrm>
            <a:off x="6924145" y="5656641"/>
            <a:ext cx="4827588" cy="5091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hlinkClick r:id="rId2" action="ppaction://hlinksldjump"/>
              </a:rPr>
              <a:t>Skip to the Conclusion</a:t>
            </a:r>
            <a:endParaRPr lang="en-US" dirty="0"/>
          </a:p>
        </p:txBody>
      </p:sp>
    </p:spTree>
    <p:extLst>
      <p:ext uri="{BB962C8B-B14F-4D97-AF65-F5344CB8AC3E}">
        <p14:creationId xmlns:p14="http://schemas.microsoft.com/office/powerpoint/2010/main" val="2407762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D27F-6032-8A4A-9259-F88EEB2438F5}"/>
              </a:ext>
            </a:extLst>
          </p:cNvPr>
          <p:cNvSpPr>
            <a:spLocks noGrp="1"/>
          </p:cNvSpPr>
          <p:nvPr>
            <p:ph type="title"/>
          </p:nvPr>
        </p:nvSpPr>
        <p:spPr/>
        <p:txBody>
          <a:bodyPr/>
          <a:lstStyle/>
          <a:p>
            <a:r>
              <a:rPr lang="en-US" dirty="0"/>
              <a:t>Separate the </a:t>
            </a:r>
            <a:r>
              <a:rPr lang="en-US" dirty="0" err="1"/>
              <a:t>Avg</a:t>
            </a:r>
            <a:r>
              <a:rPr lang="en-US" dirty="0"/>
              <a:t> Restaurant Rating into Groups</a:t>
            </a:r>
          </a:p>
        </p:txBody>
      </p:sp>
      <p:sp>
        <p:nvSpPr>
          <p:cNvPr id="3" name="Content Placeholder 2">
            <a:extLst>
              <a:ext uri="{FF2B5EF4-FFF2-40B4-BE49-F238E27FC236}">
                <a16:creationId xmlns:a16="http://schemas.microsoft.com/office/drawing/2014/main" id="{98547D28-911E-FF4E-87E3-97DBF32E7EA8}"/>
              </a:ext>
            </a:extLst>
          </p:cNvPr>
          <p:cNvSpPr>
            <a:spLocks noGrp="1"/>
          </p:cNvSpPr>
          <p:nvPr>
            <p:ph idx="1"/>
          </p:nvPr>
        </p:nvSpPr>
        <p:spPr>
          <a:xfrm>
            <a:off x="2589212" y="2133600"/>
            <a:ext cx="3506788" cy="3777622"/>
          </a:xfrm>
        </p:spPr>
        <p:txBody>
          <a:bodyPr/>
          <a:lstStyle/>
          <a:p>
            <a:r>
              <a:rPr lang="en-US" dirty="0"/>
              <a:t>First we separated the average restaurant rating into categories from 3 – 4.5 separated by .25 buckets using binning.</a:t>
            </a:r>
          </a:p>
          <a:p>
            <a:endParaRPr lang="en-US" dirty="0"/>
          </a:p>
          <a:p>
            <a:endParaRPr lang="en-US" dirty="0"/>
          </a:p>
          <a:p>
            <a:r>
              <a:rPr lang="en-US" dirty="0"/>
              <a:t>Here is the distribution of the number of counties per average rating block:</a:t>
            </a:r>
          </a:p>
        </p:txBody>
      </p:sp>
      <p:pic>
        <p:nvPicPr>
          <p:cNvPr id="4" name="Picture 3">
            <a:extLst>
              <a:ext uri="{FF2B5EF4-FFF2-40B4-BE49-F238E27FC236}">
                <a16:creationId xmlns:a16="http://schemas.microsoft.com/office/drawing/2014/main" id="{997EBBE8-967B-3D46-B3E7-67CEA749FF80}"/>
              </a:ext>
            </a:extLst>
          </p:cNvPr>
          <p:cNvPicPr>
            <a:picLocks noChangeAspect="1"/>
          </p:cNvPicPr>
          <p:nvPr/>
        </p:nvPicPr>
        <p:blipFill>
          <a:blip r:embed="rId2"/>
          <a:stretch>
            <a:fillRect/>
          </a:stretch>
        </p:blipFill>
        <p:spPr>
          <a:xfrm>
            <a:off x="6018212" y="2133600"/>
            <a:ext cx="5486400" cy="3777622"/>
          </a:xfrm>
          <a:prstGeom prst="rect">
            <a:avLst/>
          </a:prstGeom>
        </p:spPr>
      </p:pic>
    </p:spTree>
    <p:extLst>
      <p:ext uri="{BB962C8B-B14F-4D97-AF65-F5344CB8AC3E}">
        <p14:creationId xmlns:p14="http://schemas.microsoft.com/office/powerpoint/2010/main" val="551940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D27F-6032-8A4A-9259-F88EEB2438F5}"/>
              </a:ext>
            </a:extLst>
          </p:cNvPr>
          <p:cNvSpPr>
            <a:spLocks noGrp="1"/>
          </p:cNvSpPr>
          <p:nvPr>
            <p:ph type="title"/>
          </p:nvPr>
        </p:nvSpPr>
        <p:spPr/>
        <p:txBody>
          <a:bodyPr/>
          <a:lstStyle/>
          <a:p>
            <a:r>
              <a:rPr lang="en-US" dirty="0"/>
              <a:t>Using ANOVA To Evaluate if the Avg. Rating is Correlated to the Crime Rate</a:t>
            </a:r>
          </a:p>
        </p:txBody>
      </p:sp>
      <p:sp>
        <p:nvSpPr>
          <p:cNvPr id="3" name="Content Placeholder 2">
            <a:extLst>
              <a:ext uri="{FF2B5EF4-FFF2-40B4-BE49-F238E27FC236}">
                <a16:creationId xmlns:a16="http://schemas.microsoft.com/office/drawing/2014/main" id="{98547D28-911E-FF4E-87E3-97DBF32E7EA8}"/>
              </a:ext>
            </a:extLst>
          </p:cNvPr>
          <p:cNvSpPr>
            <a:spLocks noGrp="1"/>
          </p:cNvSpPr>
          <p:nvPr>
            <p:ph idx="1"/>
          </p:nvPr>
        </p:nvSpPr>
        <p:spPr>
          <a:xfrm>
            <a:off x="2592924" y="5096932"/>
            <a:ext cx="9209609" cy="1608667"/>
          </a:xfrm>
        </p:spPr>
        <p:txBody>
          <a:bodyPr>
            <a:normAutofit fontScale="92500" lnSpcReduction="20000"/>
          </a:bodyPr>
          <a:lstStyle/>
          <a:p>
            <a:r>
              <a:rPr lang="en-US" dirty="0"/>
              <a:t>Using ANOVA the </a:t>
            </a:r>
            <a:r>
              <a:rPr lang="en-US" b="1" dirty="0"/>
              <a:t>p-value</a:t>
            </a:r>
            <a:r>
              <a:rPr lang="en-US" dirty="0"/>
              <a:t> </a:t>
            </a:r>
            <a:r>
              <a:rPr lang="en-US" b="1" dirty="0"/>
              <a:t>of</a:t>
            </a:r>
            <a:r>
              <a:rPr lang="en-US" dirty="0"/>
              <a:t> all the groups are </a:t>
            </a:r>
            <a:r>
              <a:rPr lang="en-US" b="1" dirty="0"/>
              <a:t>1.4435597466334614e-12 </a:t>
            </a:r>
            <a:r>
              <a:rPr lang="en-US" dirty="0"/>
              <a:t>which indicates that the differences are not due to chance (reject the null hypothesis).</a:t>
            </a:r>
          </a:p>
          <a:p>
            <a:r>
              <a:rPr lang="en-US" dirty="0"/>
              <a:t>Given a</a:t>
            </a:r>
            <a:r>
              <a:rPr lang="en-US" b="1" dirty="0"/>
              <a:t> p-value of 0.274</a:t>
            </a:r>
            <a:r>
              <a:rPr lang="en-US" dirty="0"/>
              <a:t> for the ranges  &lt;3.0 and 3-3.25 we choose to accept the null hypothesis and assume they are similar.</a:t>
            </a:r>
          </a:p>
          <a:p>
            <a:r>
              <a:rPr lang="en-US" dirty="0"/>
              <a:t>Given a </a:t>
            </a:r>
            <a:r>
              <a:rPr lang="en-US" b="1" dirty="0"/>
              <a:t>p-value of 0.204 </a:t>
            </a:r>
            <a:r>
              <a:rPr lang="en-US" dirty="0"/>
              <a:t>for the 3.25-3.5, 3.5-3.75, and 3.75-4.0 we choose to accept the null hypothesis and assume they are similar</a:t>
            </a:r>
          </a:p>
        </p:txBody>
      </p:sp>
      <p:pic>
        <p:nvPicPr>
          <p:cNvPr id="4" name="Picture 3">
            <a:extLst>
              <a:ext uri="{FF2B5EF4-FFF2-40B4-BE49-F238E27FC236}">
                <a16:creationId xmlns:a16="http://schemas.microsoft.com/office/drawing/2014/main" id="{35C13FDE-41EB-FE44-BBDD-1456A9953388}"/>
              </a:ext>
            </a:extLst>
          </p:cNvPr>
          <p:cNvPicPr>
            <a:picLocks noChangeAspect="1"/>
          </p:cNvPicPr>
          <p:nvPr/>
        </p:nvPicPr>
        <p:blipFill rotWithShape="1">
          <a:blip r:embed="rId2"/>
          <a:srcRect l="6475" t="7217" r="8434" b="8039"/>
          <a:stretch/>
        </p:blipFill>
        <p:spPr>
          <a:xfrm>
            <a:off x="3792147" y="1884742"/>
            <a:ext cx="6161608" cy="3068259"/>
          </a:xfrm>
          <a:prstGeom prst="rect">
            <a:avLst/>
          </a:prstGeom>
        </p:spPr>
      </p:pic>
      <p:sp>
        <p:nvSpPr>
          <p:cNvPr id="5" name="Content Placeholder 2">
            <a:extLst>
              <a:ext uri="{FF2B5EF4-FFF2-40B4-BE49-F238E27FC236}">
                <a16:creationId xmlns:a16="http://schemas.microsoft.com/office/drawing/2014/main" id="{787DF25D-CDA5-324E-8AEC-FD7B09E2BFE0}"/>
              </a:ext>
            </a:extLst>
          </p:cNvPr>
          <p:cNvSpPr txBox="1">
            <a:spLocks/>
          </p:cNvSpPr>
          <p:nvPr/>
        </p:nvSpPr>
        <p:spPr>
          <a:xfrm>
            <a:off x="9956800" y="1905001"/>
            <a:ext cx="2235200" cy="3048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Null Hypothesis:</a:t>
            </a:r>
          </a:p>
          <a:p>
            <a:pPr marL="0" indent="0">
              <a:buNone/>
            </a:pPr>
            <a:r>
              <a:rPr lang="en-US" dirty="0"/>
              <a:t>If the p-value is greater than 0.05 then we would accept the null hypotheses that the differences in the groups in based on random chance.</a:t>
            </a:r>
          </a:p>
        </p:txBody>
      </p:sp>
      <p:sp>
        <p:nvSpPr>
          <p:cNvPr id="7" name="Content Placeholder 2">
            <a:extLst>
              <a:ext uri="{FF2B5EF4-FFF2-40B4-BE49-F238E27FC236}">
                <a16:creationId xmlns:a16="http://schemas.microsoft.com/office/drawing/2014/main" id="{3145165C-9AE8-C641-8759-F864DF1F4C14}"/>
              </a:ext>
            </a:extLst>
          </p:cNvPr>
          <p:cNvSpPr txBox="1">
            <a:spLocks/>
          </p:cNvSpPr>
          <p:nvPr/>
        </p:nvSpPr>
        <p:spPr>
          <a:xfrm>
            <a:off x="2238245" y="2140403"/>
            <a:ext cx="1550857" cy="25569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t>Looking at the box plots some look similar and others different.</a:t>
            </a:r>
          </a:p>
        </p:txBody>
      </p:sp>
      <p:sp>
        <p:nvSpPr>
          <p:cNvPr id="8" name="Oval 7">
            <a:extLst>
              <a:ext uri="{FF2B5EF4-FFF2-40B4-BE49-F238E27FC236}">
                <a16:creationId xmlns:a16="http://schemas.microsoft.com/office/drawing/2014/main" id="{D8B45AFE-4A1C-B840-9242-BC270B342C15}"/>
              </a:ext>
            </a:extLst>
          </p:cNvPr>
          <p:cNvSpPr/>
          <p:nvPr/>
        </p:nvSpPr>
        <p:spPr>
          <a:xfrm>
            <a:off x="3996267" y="3367992"/>
            <a:ext cx="1540933" cy="1728939"/>
          </a:xfrm>
          <a:prstGeom prst="ellipse">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6F478E4-2EE7-384C-99D6-AFE993144EC8}"/>
              </a:ext>
            </a:extLst>
          </p:cNvPr>
          <p:cNvSpPr/>
          <p:nvPr/>
        </p:nvSpPr>
        <p:spPr>
          <a:xfrm>
            <a:off x="5537199" y="3367993"/>
            <a:ext cx="2319867" cy="1728939"/>
          </a:xfrm>
          <a:prstGeom prst="ellipse">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50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D27F-6032-8A4A-9259-F88EEB2438F5}"/>
              </a:ext>
            </a:extLst>
          </p:cNvPr>
          <p:cNvSpPr>
            <a:spLocks noGrp="1"/>
          </p:cNvSpPr>
          <p:nvPr>
            <p:ph type="title"/>
          </p:nvPr>
        </p:nvSpPr>
        <p:spPr/>
        <p:txBody>
          <a:bodyPr/>
          <a:lstStyle/>
          <a:p>
            <a:r>
              <a:rPr lang="en-US" dirty="0"/>
              <a:t>Separate the Average Restaurant Rating into Similar Groups</a:t>
            </a:r>
          </a:p>
        </p:txBody>
      </p:sp>
      <p:sp>
        <p:nvSpPr>
          <p:cNvPr id="3" name="Content Placeholder 2">
            <a:extLst>
              <a:ext uri="{FF2B5EF4-FFF2-40B4-BE49-F238E27FC236}">
                <a16:creationId xmlns:a16="http://schemas.microsoft.com/office/drawing/2014/main" id="{98547D28-911E-FF4E-87E3-97DBF32E7EA8}"/>
              </a:ext>
            </a:extLst>
          </p:cNvPr>
          <p:cNvSpPr>
            <a:spLocks noGrp="1"/>
          </p:cNvSpPr>
          <p:nvPr>
            <p:ph idx="1"/>
          </p:nvPr>
        </p:nvSpPr>
        <p:spPr>
          <a:xfrm>
            <a:off x="2589212" y="2133600"/>
            <a:ext cx="3506788" cy="3777622"/>
          </a:xfrm>
        </p:spPr>
        <p:txBody>
          <a:bodyPr>
            <a:normAutofit/>
          </a:bodyPr>
          <a:lstStyle/>
          <a:p>
            <a:r>
              <a:rPr lang="en-US" dirty="0"/>
              <a:t>Next we re-binned the data into groups that were statistically similar:</a:t>
            </a:r>
          </a:p>
          <a:p>
            <a:pPr lvl="1"/>
            <a:r>
              <a:rPr lang="en-US" dirty="0"/>
              <a:t>Less than 3.25</a:t>
            </a:r>
          </a:p>
          <a:p>
            <a:pPr lvl="1"/>
            <a:r>
              <a:rPr lang="en-US" dirty="0"/>
              <a:t>3.25 to 4.0</a:t>
            </a:r>
          </a:p>
          <a:p>
            <a:pPr lvl="1"/>
            <a:r>
              <a:rPr lang="en-US" dirty="0"/>
              <a:t>4.0 to 4.25</a:t>
            </a:r>
          </a:p>
          <a:p>
            <a:pPr lvl="1"/>
            <a:r>
              <a:rPr lang="en-US" dirty="0"/>
              <a:t>Greater than 4.25</a:t>
            </a:r>
          </a:p>
          <a:p>
            <a:r>
              <a:rPr lang="en-US" dirty="0"/>
              <a:t>Here is the distribution of the number of counties per new average rating block:</a:t>
            </a:r>
          </a:p>
        </p:txBody>
      </p:sp>
      <p:pic>
        <p:nvPicPr>
          <p:cNvPr id="5" name="Picture 4">
            <a:extLst>
              <a:ext uri="{FF2B5EF4-FFF2-40B4-BE49-F238E27FC236}">
                <a16:creationId xmlns:a16="http://schemas.microsoft.com/office/drawing/2014/main" id="{0CA55041-90EE-1B4A-B62B-31135D008BFC}"/>
              </a:ext>
            </a:extLst>
          </p:cNvPr>
          <p:cNvPicPr>
            <a:picLocks noChangeAspect="1"/>
          </p:cNvPicPr>
          <p:nvPr/>
        </p:nvPicPr>
        <p:blipFill>
          <a:blip r:embed="rId2"/>
          <a:stretch>
            <a:fillRect/>
          </a:stretch>
        </p:blipFill>
        <p:spPr>
          <a:xfrm>
            <a:off x="6096000" y="1905000"/>
            <a:ext cx="5486400" cy="3657600"/>
          </a:xfrm>
          <a:prstGeom prst="rect">
            <a:avLst/>
          </a:prstGeom>
        </p:spPr>
      </p:pic>
    </p:spTree>
    <p:extLst>
      <p:ext uri="{BB962C8B-B14F-4D97-AF65-F5344CB8AC3E}">
        <p14:creationId xmlns:p14="http://schemas.microsoft.com/office/powerpoint/2010/main" val="3996470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0C124EE-A1F6-C341-A74B-99CA509189BB}"/>
              </a:ext>
            </a:extLst>
          </p:cNvPr>
          <p:cNvPicPr>
            <a:picLocks noChangeAspect="1"/>
          </p:cNvPicPr>
          <p:nvPr/>
        </p:nvPicPr>
        <p:blipFill rotWithShape="1">
          <a:blip r:embed="rId2"/>
          <a:srcRect l="6660" t="4672" r="8695" b="9364"/>
          <a:stretch/>
        </p:blipFill>
        <p:spPr>
          <a:xfrm>
            <a:off x="3789102" y="1840548"/>
            <a:ext cx="5964498" cy="3028765"/>
          </a:xfrm>
          <a:prstGeom prst="rect">
            <a:avLst/>
          </a:prstGeom>
        </p:spPr>
      </p:pic>
      <p:sp>
        <p:nvSpPr>
          <p:cNvPr id="2" name="Title 1">
            <a:extLst>
              <a:ext uri="{FF2B5EF4-FFF2-40B4-BE49-F238E27FC236}">
                <a16:creationId xmlns:a16="http://schemas.microsoft.com/office/drawing/2014/main" id="{D479D27F-6032-8A4A-9259-F88EEB2438F5}"/>
              </a:ext>
            </a:extLst>
          </p:cNvPr>
          <p:cNvSpPr>
            <a:spLocks noGrp="1"/>
          </p:cNvSpPr>
          <p:nvPr>
            <p:ph type="title"/>
          </p:nvPr>
        </p:nvSpPr>
        <p:spPr/>
        <p:txBody>
          <a:bodyPr/>
          <a:lstStyle/>
          <a:p>
            <a:r>
              <a:rPr lang="en-US" dirty="0"/>
              <a:t>Using ANOVA To Evaluate if the Avg. Rating is Correlated to the </a:t>
            </a:r>
            <a:r>
              <a:rPr lang="en-US" b="1" dirty="0"/>
              <a:t>Crime Rate</a:t>
            </a:r>
          </a:p>
        </p:txBody>
      </p:sp>
      <p:sp>
        <p:nvSpPr>
          <p:cNvPr id="3" name="Content Placeholder 2">
            <a:extLst>
              <a:ext uri="{FF2B5EF4-FFF2-40B4-BE49-F238E27FC236}">
                <a16:creationId xmlns:a16="http://schemas.microsoft.com/office/drawing/2014/main" id="{98547D28-911E-FF4E-87E3-97DBF32E7EA8}"/>
              </a:ext>
            </a:extLst>
          </p:cNvPr>
          <p:cNvSpPr>
            <a:spLocks noGrp="1"/>
          </p:cNvSpPr>
          <p:nvPr>
            <p:ph idx="1"/>
          </p:nvPr>
        </p:nvSpPr>
        <p:spPr>
          <a:xfrm>
            <a:off x="2592924" y="5823401"/>
            <a:ext cx="9209609" cy="882197"/>
          </a:xfrm>
        </p:spPr>
        <p:txBody>
          <a:bodyPr>
            <a:normAutofit/>
          </a:bodyPr>
          <a:lstStyle/>
          <a:p>
            <a:r>
              <a:rPr lang="en-US" b="1" dirty="0"/>
              <a:t>We can say that statistically there is a correlation between the average rating and the rate of crime!</a:t>
            </a:r>
          </a:p>
          <a:p>
            <a:endParaRPr lang="en-US" dirty="0"/>
          </a:p>
        </p:txBody>
      </p:sp>
      <p:sp>
        <p:nvSpPr>
          <p:cNvPr id="5" name="Content Placeholder 2">
            <a:extLst>
              <a:ext uri="{FF2B5EF4-FFF2-40B4-BE49-F238E27FC236}">
                <a16:creationId xmlns:a16="http://schemas.microsoft.com/office/drawing/2014/main" id="{787DF25D-CDA5-324E-8AEC-FD7B09E2BFE0}"/>
              </a:ext>
            </a:extLst>
          </p:cNvPr>
          <p:cNvSpPr txBox="1">
            <a:spLocks/>
          </p:cNvSpPr>
          <p:nvPr/>
        </p:nvSpPr>
        <p:spPr>
          <a:xfrm>
            <a:off x="9956800" y="1905001"/>
            <a:ext cx="2235200" cy="3048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Null Hypothesis:</a:t>
            </a:r>
          </a:p>
          <a:p>
            <a:pPr marL="0" indent="0">
              <a:buNone/>
            </a:pPr>
            <a:r>
              <a:rPr lang="en-US" dirty="0"/>
              <a:t>If the p-value is greater than 0.05 then we would accept the null hypotheses that the differences in the groups in based on random chance.</a:t>
            </a:r>
          </a:p>
        </p:txBody>
      </p:sp>
      <p:sp>
        <p:nvSpPr>
          <p:cNvPr id="11" name="Content Placeholder 2">
            <a:extLst>
              <a:ext uri="{FF2B5EF4-FFF2-40B4-BE49-F238E27FC236}">
                <a16:creationId xmlns:a16="http://schemas.microsoft.com/office/drawing/2014/main" id="{434C5411-6312-4D4E-BD52-789103F02CE2}"/>
              </a:ext>
            </a:extLst>
          </p:cNvPr>
          <p:cNvSpPr txBox="1">
            <a:spLocks/>
          </p:cNvSpPr>
          <p:nvPr/>
        </p:nvSpPr>
        <p:spPr>
          <a:xfrm>
            <a:off x="2238245" y="2140403"/>
            <a:ext cx="1550857" cy="25569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t>The medians start higher, go lower and then go up again.</a:t>
            </a:r>
          </a:p>
        </p:txBody>
      </p:sp>
      <p:sp>
        <p:nvSpPr>
          <p:cNvPr id="12" name="Content Placeholder 2">
            <a:extLst>
              <a:ext uri="{FF2B5EF4-FFF2-40B4-BE49-F238E27FC236}">
                <a16:creationId xmlns:a16="http://schemas.microsoft.com/office/drawing/2014/main" id="{CD19814D-FCEB-EB44-AAF6-9725D738A75A}"/>
              </a:ext>
            </a:extLst>
          </p:cNvPr>
          <p:cNvSpPr txBox="1">
            <a:spLocks/>
          </p:cNvSpPr>
          <p:nvPr/>
        </p:nvSpPr>
        <p:spPr>
          <a:xfrm>
            <a:off x="2592924" y="5096932"/>
            <a:ext cx="9209609" cy="88219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Using ANOVA the </a:t>
            </a:r>
            <a:r>
              <a:rPr lang="en-US" b="1" dirty="0"/>
              <a:t>p-value of</a:t>
            </a:r>
            <a:r>
              <a:rPr lang="en-US" dirty="0"/>
              <a:t> all the groups </a:t>
            </a:r>
            <a:r>
              <a:rPr lang="en-US" b="1" dirty="0"/>
              <a:t>are 3.491699496728524e-12 </a:t>
            </a:r>
            <a:r>
              <a:rPr lang="en-US" dirty="0"/>
              <a:t>which indicates that the differences are not due to chance (reject the null hypothesis).</a:t>
            </a:r>
          </a:p>
        </p:txBody>
      </p:sp>
    </p:spTree>
    <p:extLst>
      <p:ext uri="{BB962C8B-B14F-4D97-AF65-F5344CB8AC3E}">
        <p14:creationId xmlns:p14="http://schemas.microsoft.com/office/powerpoint/2010/main" val="15937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D27F-6032-8A4A-9259-F88EEB2438F5}"/>
              </a:ext>
            </a:extLst>
          </p:cNvPr>
          <p:cNvSpPr>
            <a:spLocks noGrp="1"/>
          </p:cNvSpPr>
          <p:nvPr>
            <p:ph type="title"/>
          </p:nvPr>
        </p:nvSpPr>
        <p:spPr/>
        <p:txBody>
          <a:bodyPr/>
          <a:lstStyle/>
          <a:p>
            <a:r>
              <a:rPr lang="en-US" dirty="0"/>
              <a:t>Using ANOVA To Evaluate if the Avg. Rating is Correlated to the </a:t>
            </a:r>
            <a:r>
              <a:rPr lang="en-US" b="1" dirty="0"/>
              <a:t>Population</a:t>
            </a:r>
          </a:p>
        </p:txBody>
      </p:sp>
      <p:sp>
        <p:nvSpPr>
          <p:cNvPr id="3" name="Content Placeholder 2">
            <a:extLst>
              <a:ext uri="{FF2B5EF4-FFF2-40B4-BE49-F238E27FC236}">
                <a16:creationId xmlns:a16="http://schemas.microsoft.com/office/drawing/2014/main" id="{98547D28-911E-FF4E-87E3-97DBF32E7EA8}"/>
              </a:ext>
            </a:extLst>
          </p:cNvPr>
          <p:cNvSpPr>
            <a:spLocks noGrp="1"/>
          </p:cNvSpPr>
          <p:nvPr>
            <p:ph idx="1"/>
          </p:nvPr>
        </p:nvSpPr>
        <p:spPr>
          <a:xfrm>
            <a:off x="2065868" y="5823401"/>
            <a:ext cx="9736666" cy="882197"/>
          </a:xfrm>
        </p:spPr>
        <p:txBody>
          <a:bodyPr>
            <a:normAutofit/>
          </a:bodyPr>
          <a:lstStyle/>
          <a:p>
            <a:r>
              <a:rPr lang="en-US" b="1" dirty="0"/>
              <a:t>We can say that statistically there is a correlation between the average rating and the population!</a:t>
            </a:r>
          </a:p>
          <a:p>
            <a:endParaRPr lang="en-US" dirty="0"/>
          </a:p>
        </p:txBody>
      </p:sp>
      <p:sp>
        <p:nvSpPr>
          <p:cNvPr id="5" name="Content Placeholder 2">
            <a:extLst>
              <a:ext uri="{FF2B5EF4-FFF2-40B4-BE49-F238E27FC236}">
                <a16:creationId xmlns:a16="http://schemas.microsoft.com/office/drawing/2014/main" id="{787DF25D-CDA5-324E-8AEC-FD7B09E2BFE0}"/>
              </a:ext>
            </a:extLst>
          </p:cNvPr>
          <p:cNvSpPr txBox="1">
            <a:spLocks/>
          </p:cNvSpPr>
          <p:nvPr/>
        </p:nvSpPr>
        <p:spPr>
          <a:xfrm>
            <a:off x="9956800" y="1905001"/>
            <a:ext cx="2235200" cy="3048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Null Hypothesis:</a:t>
            </a:r>
          </a:p>
          <a:p>
            <a:pPr marL="0" indent="0">
              <a:buNone/>
            </a:pPr>
            <a:r>
              <a:rPr lang="en-US" dirty="0"/>
              <a:t>If the p-value is greater than 0.05 then we would accept the null hypotheses that the differences in the groups in based on random chance.</a:t>
            </a:r>
          </a:p>
        </p:txBody>
      </p:sp>
      <p:sp>
        <p:nvSpPr>
          <p:cNvPr id="12" name="Content Placeholder 2">
            <a:extLst>
              <a:ext uri="{FF2B5EF4-FFF2-40B4-BE49-F238E27FC236}">
                <a16:creationId xmlns:a16="http://schemas.microsoft.com/office/drawing/2014/main" id="{CD19814D-FCEB-EB44-AAF6-9725D738A75A}"/>
              </a:ext>
            </a:extLst>
          </p:cNvPr>
          <p:cNvSpPr txBox="1">
            <a:spLocks/>
          </p:cNvSpPr>
          <p:nvPr/>
        </p:nvSpPr>
        <p:spPr>
          <a:xfrm>
            <a:off x="2065868" y="5096932"/>
            <a:ext cx="9736666" cy="8821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The </a:t>
            </a:r>
            <a:r>
              <a:rPr lang="en-US" b="1" dirty="0"/>
              <a:t>p-value is 3.467951378204408e-38 </a:t>
            </a:r>
            <a:r>
              <a:rPr lang="en-US" dirty="0"/>
              <a:t>which indicates that the differences are not due to chance (reject the null hypothesis).</a:t>
            </a:r>
          </a:p>
        </p:txBody>
      </p:sp>
      <p:pic>
        <p:nvPicPr>
          <p:cNvPr id="8" name="Picture 7">
            <a:extLst>
              <a:ext uri="{FF2B5EF4-FFF2-40B4-BE49-F238E27FC236}">
                <a16:creationId xmlns:a16="http://schemas.microsoft.com/office/drawing/2014/main" id="{DB85736D-A164-0A46-A32B-F08A54CA6E1E}"/>
              </a:ext>
            </a:extLst>
          </p:cNvPr>
          <p:cNvPicPr>
            <a:picLocks noChangeAspect="1"/>
          </p:cNvPicPr>
          <p:nvPr/>
        </p:nvPicPr>
        <p:blipFill rotWithShape="1">
          <a:blip r:embed="rId2"/>
          <a:srcRect l="6523" t="6304" r="8482" b="9635"/>
          <a:stretch/>
        </p:blipFill>
        <p:spPr>
          <a:xfrm>
            <a:off x="4049091" y="2098070"/>
            <a:ext cx="5773303" cy="2854931"/>
          </a:xfrm>
          <a:prstGeom prst="rect">
            <a:avLst/>
          </a:prstGeom>
        </p:spPr>
      </p:pic>
      <p:sp>
        <p:nvSpPr>
          <p:cNvPr id="9" name="Content Placeholder 2">
            <a:extLst>
              <a:ext uri="{FF2B5EF4-FFF2-40B4-BE49-F238E27FC236}">
                <a16:creationId xmlns:a16="http://schemas.microsoft.com/office/drawing/2014/main" id="{9D50BCEA-7B7B-CF48-920A-35DC06C2F574}"/>
              </a:ext>
            </a:extLst>
          </p:cNvPr>
          <p:cNvSpPr txBox="1">
            <a:spLocks/>
          </p:cNvSpPr>
          <p:nvPr/>
        </p:nvSpPr>
        <p:spPr>
          <a:xfrm>
            <a:off x="2065867" y="2140403"/>
            <a:ext cx="2235200" cy="25569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We also took a quick look at how the average restaurant rating correlates to population size.</a:t>
            </a:r>
          </a:p>
        </p:txBody>
      </p:sp>
    </p:spTree>
    <p:extLst>
      <p:ext uri="{BB962C8B-B14F-4D97-AF65-F5344CB8AC3E}">
        <p14:creationId xmlns:p14="http://schemas.microsoft.com/office/powerpoint/2010/main" val="32012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F71C7-368D-5B41-9430-14CCD39A8A0D}"/>
              </a:ext>
            </a:extLst>
          </p:cNvPr>
          <p:cNvSpPr>
            <a:spLocks noGrp="1"/>
          </p:cNvSpPr>
          <p:nvPr>
            <p:ph idx="1"/>
          </p:nvPr>
        </p:nvSpPr>
        <p:spPr>
          <a:xfrm>
            <a:off x="2569029" y="1175657"/>
            <a:ext cx="8935583" cy="4735565"/>
          </a:xfrm>
        </p:spPr>
        <p:txBody>
          <a:bodyPr/>
          <a:lstStyle/>
          <a:p>
            <a:pPr marL="0" indent="0">
              <a:buNone/>
            </a:pPr>
            <a:r>
              <a:rPr lang="en-US" dirty="0">
                <a:solidFill>
                  <a:schemeClr val="tx2">
                    <a:lumMod val="50000"/>
                  </a:schemeClr>
                </a:solidFill>
              </a:rPr>
              <a:t>U.S. Bureau of Labor Statistics reported that the crime in a neighborhood with a low rated restaurant has decreased from 35% to 15%. </a:t>
            </a:r>
          </a:p>
          <a:p>
            <a:pPr marL="0" indent="0">
              <a:buNone/>
            </a:pPr>
            <a:endParaRPr lang="en-US" dirty="0">
              <a:solidFill>
                <a:schemeClr val="tx2">
                  <a:lumMod val="50000"/>
                </a:schemeClr>
              </a:solidFill>
            </a:endParaRPr>
          </a:p>
          <a:p>
            <a:pPr marL="0" indent="0">
              <a:buNone/>
            </a:pPr>
            <a:r>
              <a:rPr lang="en-US" dirty="0">
                <a:solidFill>
                  <a:schemeClr val="tx2">
                    <a:lumMod val="50000"/>
                  </a:schemeClr>
                </a:solidFill>
              </a:rPr>
              <a:t>The Media tends to think that there is definitely more crime happening in locations with low rated restaurants.  We wanted to see for ourselves if it true and if so to which degree. </a:t>
            </a:r>
          </a:p>
          <a:p>
            <a:pPr marL="0" indent="0">
              <a:buNone/>
            </a:pPr>
            <a:endParaRPr lang="en-US" dirty="0"/>
          </a:p>
        </p:txBody>
      </p:sp>
    </p:spTree>
    <p:extLst>
      <p:ext uri="{BB962C8B-B14F-4D97-AF65-F5344CB8AC3E}">
        <p14:creationId xmlns:p14="http://schemas.microsoft.com/office/powerpoint/2010/main" val="320068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B5E763-FD5B-264F-9D05-4FF9494A1FFF}"/>
              </a:ext>
            </a:extLst>
          </p:cNvPr>
          <p:cNvPicPr>
            <a:picLocks noChangeAspect="1"/>
          </p:cNvPicPr>
          <p:nvPr/>
        </p:nvPicPr>
        <p:blipFill>
          <a:blip r:embed="rId2"/>
          <a:stretch>
            <a:fillRect/>
          </a:stretch>
        </p:blipFill>
        <p:spPr>
          <a:xfrm>
            <a:off x="6555325" y="1760515"/>
            <a:ext cx="5354452" cy="3569635"/>
          </a:xfrm>
          <a:prstGeom prst="rect">
            <a:avLst/>
          </a:prstGeom>
        </p:spPr>
      </p:pic>
      <p:sp>
        <p:nvSpPr>
          <p:cNvPr id="2" name="Title 1">
            <a:extLst>
              <a:ext uri="{FF2B5EF4-FFF2-40B4-BE49-F238E27FC236}">
                <a16:creationId xmlns:a16="http://schemas.microsoft.com/office/drawing/2014/main" id="{D479D27F-6032-8A4A-9259-F88EEB2438F5}"/>
              </a:ext>
            </a:extLst>
          </p:cNvPr>
          <p:cNvSpPr>
            <a:spLocks noGrp="1"/>
          </p:cNvSpPr>
          <p:nvPr>
            <p:ph type="title"/>
          </p:nvPr>
        </p:nvSpPr>
        <p:spPr/>
        <p:txBody>
          <a:bodyPr/>
          <a:lstStyle/>
          <a:p>
            <a:r>
              <a:rPr lang="en-US" dirty="0"/>
              <a:t>Does the type of crime differ?</a:t>
            </a:r>
          </a:p>
        </p:txBody>
      </p:sp>
      <p:sp>
        <p:nvSpPr>
          <p:cNvPr id="5" name="Title 1">
            <a:extLst>
              <a:ext uri="{FF2B5EF4-FFF2-40B4-BE49-F238E27FC236}">
                <a16:creationId xmlns:a16="http://schemas.microsoft.com/office/drawing/2014/main" id="{726B8964-6859-7B43-BC5E-2B02D1B1D224}"/>
              </a:ext>
            </a:extLst>
          </p:cNvPr>
          <p:cNvSpPr txBox="1">
            <a:spLocks/>
          </p:cNvSpPr>
          <p:nvPr/>
        </p:nvSpPr>
        <p:spPr>
          <a:xfrm>
            <a:off x="2592925" y="5577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Yes! We are 95% confident that they are statistically different </a:t>
            </a:r>
          </a:p>
        </p:txBody>
      </p:sp>
      <p:sp>
        <p:nvSpPr>
          <p:cNvPr id="8" name="Content Placeholder 2">
            <a:extLst>
              <a:ext uri="{FF2B5EF4-FFF2-40B4-BE49-F238E27FC236}">
                <a16:creationId xmlns:a16="http://schemas.microsoft.com/office/drawing/2014/main" id="{ACD313E9-7249-5649-8A0D-3D30037522A8}"/>
              </a:ext>
            </a:extLst>
          </p:cNvPr>
          <p:cNvSpPr>
            <a:spLocks noGrp="1"/>
          </p:cNvSpPr>
          <p:nvPr>
            <p:ph idx="1"/>
          </p:nvPr>
        </p:nvSpPr>
        <p:spPr>
          <a:xfrm>
            <a:off x="2643372" y="1709189"/>
            <a:ext cx="3506788" cy="3569635"/>
          </a:xfrm>
        </p:spPr>
        <p:txBody>
          <a:bodyPr>
            <a:normAutofit/>
          </a:bodyPr>
          <a:lstStyle/>
          <a:p>
            <a:r>
              <a:rPr lang="en-US" dirty="0"/>
              <a:t>With a degree of freedom of 7 (there are 8 types of crimes), and a p value of 0.5 there is a critical value of 14.07 and a Chai squared of 23,109,324</a:t>
            </a:r>
          </a:p>
          <a:p>
            <a:endParaRPr lang="en-US" dirty="0"/>
          </a:p>
          <a:p>
            <a:r>
              <a:rPr lang="en-US" dirty="0"/>
              <a:t>So we reject the null hypothesis </a:t>
            </a:r>
            <a:br>
              <a:rPr lang="en-US" dirty="0"/>
            </a:br>
            <a:r>
              <a:rPr lang="en-US" dirty="0"/>
              <a:t>that the types of crimes are random.</a:t>
            </a:r>
          </a:p>
          <a:p>
            <a:endParaRPr lang="en-US" dirty="0"/>
          </a:p>
          <a:p>
            <a:endParaRPr lang="en-US" dirty="0"/>
          </a:p>
        </p:txBody>
      </p:sp>
    </p:spTree>
    <p:extLst>
      <p:ext uri="{BB962C8B-B14F-4D97-AF65-F5344CB8AC3E}">
        <p14:creationId xmlns:p14="http://schemas.microsoft.com/office/powerpoint/2010/main" val="345132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D27F-6032-8A4A-9259-F88EEB2438F5}"/>
              </a:ext>
            </a:extLst>
          </p:cNvPr>
          <p:cNvSpPr>
            <a:spLocks noGrp="1"/>
          </p:cNvSpPr>
          <p:nvPr>
            <p:ph type="title"/>
          </p:nvPr>
        </p:nvSpPr>
        <p:spPr/>
        <p:txBody>
          <a:bodyPr>
            <a:normAutofit/>
          </a:bodyPr>
          <a:lstStyle/>
          <a:p>
            <a:r>
              <a:rPr lang="en-US" sz="3200" dirty="0"/>
              <a:t>Using ANOVA To Evaluate if the Avg. Rating is Correlated to the </a:t>
            </a:r>
            <a:r>
              <a:rPr lang="en-US" sz="3200" b="1" dirty="0"/>
              <a:t>Murder</a:t>
            </a:r>
            <a:r>
              <a:rPr lang="en-US" sz="3200" dirty="0"/>
              <a:t> Rate</a:t>
            </a:r>
          </a:p>
        </p:txBody>
      </p:sp>
      <p:sp>
        <p:nvSpPr>
          <p:cNvPr id="3" name="Content Placeholder 2">
            <a:extLst>
              <a:ext uri="{FF2B5EF4-FFF2-40B4-BE49-F238E27FC236}">
                <a16:creationId xmlns:a16="http://schemas.microsoft.com/office/drawing/2014/main" id="{98547D28-911E-FF4E-87E3-97DBF32E7EA8}"/>
              </a:ext>
            </a:extLst>
          </p:cNvPr>
          <p:cNvSpPr>
            <a:spLocks noGrp="1"/>
          </p:cNvSpPr>
          <p:nvPr>
            <p:ph idx="1"/>
          </p:nvPr>
        </p:nvSpPr>
        <p:spPr>
          <a:xfrm>
            <a:off x="2592924" y="5823401"/>
            <a:ext cx="9209609" cy="882197"/>
          </a:xfrm>
        </p:spPr>
        <p:txBody>
          <a:bodyPr>
            <a:normAutofit/>
          </a:bodyPr>
          <a:lstStyle/>
          <a:p>
            <a:r>
              <a:rPr lang="en-US" b="1" dirty="0"/>
              <a:t>We can say that statistically there is a correlation between the average rating and the murder rate!</a:t>
            </a:r>
          </a:p>
          <a:p>
            <a:endParaRPr lang="en-US" dirty="0"/>
          </a:p>
        </p:txBody>
      </p:sp>
      <p:sp>
        <p:nvSpPr>
          <p:cNvPr id="5" name="Content Placeholder 2">
            <a:extLst>
              <a:ext uri="{FF2B5EF4-FFF2-40B4-BE49-F238E27FC236}">
                <a16:creationId xmlns:a16="http://schemas.microsoft.com/office/drawing/2014/main" id="{787DF25D-CDA5-324E-8AEC-FD7B09E2BFE0}"/>
              </a:ext>
            </a:extLst>
          </p:cNvPr>
          <p:cNvSpPr txBox="1">
            <a:spLocks/>
          </p:cNvSpPr>
          <p:nvPr/>
        </p:nvSpPr>
        <p:spPr>
          <a:xfrm>
            <a:off x="9956800" y="1905001"/>
            <a:ext cx="2235200" cy="3048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Null Hypothesis:</a:t>
            </a:r>
          </a:p>
          <a:p>
            <a:pPr marL="0" indent="0">
              <a:buNone/>
            </a:pPr>
            <a:r>
              <a:rPr lang="en-US" dirty="0"/>
              <a:t>If the p-value is greater than 0.05 then we would accept the null hypotheses that the differences in the groups in based on random chance.</a:t>
            </a:r>
          </a:p>
        </p:txBody>
      </p:sp>
      <p:sp>
        <p:nvSpPr>
          <p:cNvPr id="11" name="Content Placeholder 2">
            <a:extLst>
              <a:ext uri="{FF2B5EF4-FFF2-40B4-BE49-F238E27FC236}">
                <a16:creationId xmlns:a16="http://schemas.microsoft.com/office/drawing/2014/main" id="{434C5411-6312-4D4E-BD52-789103F02CE2}"/>
              </a:ext>
            </a:extLst>
          </p:cNvPr>
          <p:cNvSpPr txBox="1">
            <a:spLocks/>
          </p:cNvSpPr>
          <p:nvPr/>
        </p:nvSpPr>
        <p:spPr>
          <a:xfrm>
            <a:off x="2238245" y="2140403"/>
            <a:ext cx="1550857" cy="25569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t>The higher the </a:t>
            </a:r>
            <a:r>
              <a:rPr lang="en-US" sz="2000" dirty="0" err="1"/>
              <a:t>avg</a:t>
            </a:r>
            <a:r>
              <a:rPr lang="en-US" sz="2000" dirty="0"/>
              <a:t> rating, the higher the median murder rate.</a:t>
            </a:r>
          </a:p>
        </p:txBody>
      </p:sp>
      <p:sp>
        <p:nvSpPr>
          <p:cNvPr id="12" name="Content Placeholder 2">
            <a:extLst>
              <a:ext uri="{FF2B5EF4-FFF2-40B4-BE49-F238E27FC236}">
                <a16:creationId xmlns:a16="http://schemas.microsoft.com/office/drawing/2014/main" id="{CD19814D-FCEB-EB44-AAF6-9725D738A75A}"/>
              </a:ext>
            </a:extLst>
          </p:cNvPr>
          <p:cNvSpPr txBox="1">
            <a:spLocks/>
          </p:cNvSpPr>
          <p:nvPr/>
        </p:nvSpPr>
        <p:spPr>
          <a:xfrm>
            <a:off x="2592924" y="5096932"/>
            <a:ext cx="9209609" cy="8821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Using ANOVA the </a:t>
            </a:r>
            <a:r>
              <a:rPr lang="en-US" b="1" dirty="0"/>
              <a:t>p-value of</a:t>
            </a:r>
            <a:r>
              <a:rPr lang="en-US" dirty="0"/>
              <a:t> all the groups are </a:t>
            </a:r>
            <a:r>
              <a:rPr lang="en-US" b="1" dirty="0"/>
              <a:t>9.556103648099141e-06 </a:t>
            </a:r>
            <a:r>
              <a:rPr lang="en-US" dirty="0"/>
              <a:t>which indicates that the differences are not due to chance (reject the null).</a:t>
            </a:r>
          </a:p>
          <a:p>
            <a:endParaRPr lang="en-US" dirty="0"/>
          </a:p>
        </p:txBody>
      </p:sp>
      <p:pic>
        <p:nvPicPr>
          <p:cNvPr id="8" name="Picture 7">
            <a:extLst>
              <a:ext uri="{FF2B5EF4-FFF2-40B4-BE49-F238E27FC236}">
                <a16:creationId xmlns:a16="http://schemas.microsoft.com/office/drawing/2014/main" id="{507D7632-D873-2B43-835D-DC4FFC018FCE}"/>
              </a:ext>
            </a:extLst>
          </p:cNvPr>
          <p:cNvPicPr>
            <a:picLocks noChangeAspect="1"/>
          </p:cNvPicPr>
          <p:nvPr/>
        </p:nvPicPr>
        <p:blipFill rotWithShape="1">
          <a:blip r:embed="rId2"/>
          <a:srcRect l="8185" t="6078" r="8245" b="10127"/>
          <a:stretch/>
        </p:blipFill>
        <p:spPr>
          <a:xfrm>
            <a:off x="3704435" y="1824331"/>
            <a:ext cx="6079754" cy="3048001"/>
          </a:xfrm>
          <a:prstGeom prst="rect">
            <a:avLst/>
          </a:prstGeom>
        </p:spPr>
      </p:pic>
    </p:spTree>
    <p:extLst>
      <p:ext uri="{BB962C8B-B14F-4D97-AF65-F5344CB8AC3E}">
        <p14:creationId xmlns:p14="http://schemas.microsoft.com/office/powerpoint/2010/main" val="214817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D27F-6032-8A4A-9259-F88EEB2438F5}"/>
              </a:ext>
            </a:extLst>
          </p:cNvPr>
          <p:cNvSpPr>
            <a:spLocks noGrp="1"/>
          </p:cNvSpPr>
          <p:nvPr>
            <p:ph type="title"/>
          </p:nvPr>
        </p:nvSpPr>
        <p:spPr/>
        <p:txBody>
          <a:bodyPr>
            <a:normAutofit/>
          </a:bodyPr>
          <a:lstStyle/>
          <a:p>
            <a:r>
              <a:rPr lang="en-US" sz="3200" dirty="0"/>
              <a:t>Using ANOVA To Evaluate if the Avg. Rating is Correlated to the </a:t>
            </a:r>
            <a:r>
              <a:rPr lang="en-US" sz="3200" b="1" dirty="0"/>
              <a:t>Larceny </a:t>
            </a:r>
            <a:r>
              <a:rPr lang="en-US" sz="3200" dirty="0"/>
              <a:t>Rate</a:t>
            </a:r>
          </a:p>
        </p:txBody>
      </p:sp>
      <p:sp>
        <p:nvSpPr>
          <p:cNvPr id="3" name="Content Placeholder 2">
            <a:extLst>
              <a:ext uri="{FF2B5EF4-FFF2-40B4-BE49-F238E27FC236}">
                <a16:creationId xmlns:a16="http://schemas.microsoft.com/office/drawing/2014/main" id="{98547D28-911E-FF4E-87E3-97DBF32E7EA8}"/>
              </a:ext>
            </a:extLst>
          </p:cNvPr>
          <p:cNvSpPr>
            <a:spLocks noGrp="1"/>
          </p:cNvSpPr>
          <p:nvPr>
            <p:ph idx="1"/>
          </p:nvPr>
        </p:nvSpPr>
        <p:spPr>
          <a:xfrm>
            <a:off x="2592924" y="5823401"/>
            <a:ext cx="9209609" cy="882197"/>
          </a:xfrm>
        </p:spPr>
        <p:txBody>
          <a:bodyPr>
            <a:normAutofit/>
          </a:bodyPr>
          <a:lstStyle/>
          <a:p>
            <a:r>
              <a:rPr lang="en-US" b="1" dirty="0"/>
              <a:t>We can say that statistically there is a correlation between the average rating and the larceny rate!</a:t>
            </a:r>
          </a:p>
          <a:p>
            <a:endParaRPr lang="en-US" dirty="0"/>
          </a:p>
        </p:txBody>
      </p:sp>
      <p:sp>
        <p:nvSpPr>
          <p:cNvPr id="5" name="Content Placeholder 2">
            <a:extLst>
              <a:ext uri="{FF2B5EF4-FFF2-40B4-BE49-F238E27FC236}">
                <a16:creationId xmlns:a16="http://schemas.microsoft.com/office/drawing/2014/main" id="{787DF25D-CDA5-324E-8AEC-FD7B09E2BFE0}"/>
              </a:ext>
            </a:extLst>
          </p:cNvPr>
          <p:cNvSpPr txBox="1">
            <a:spLocks/>
          </p:cNvSpPr>
          <p:nvPr/>
        </p:nvSpPr>
        <p:spPr>
          <a:xfrm>
            <a:off x="9956800" y="1905001"/>
            <a:ext cx="2235200" cy="3048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Null Hypothesis:</a:t>
            </a:r>
          </a:p>
          <a:p>
            <a:pPr marL="0" indent="0">
              <a:buNone/>
            </a:pPr>
            <a:r>
              <a:rPr lang="en-US" dirty="0"/>
              <a:t>If the p-value is greater than 0.05 then we would accept the null hypotheses that the differences in the groups in based on random chance.</a:t>
            </a:r>
          </a:p>
        </p:txBody>
      </p:sp>
      <p:sp>
        <p:nvSpPr>
          <p:cNvPr id="11" name="Content Placeholder 2">
            <a:extLst>
              <a:ext uri="{FF2B5EF4-FFF2-40B4-BE49-F238E27FC236}">
                <a16:creationId xmlns:a16="http://schemas.microsoft.com/office/drawing/2014/main" id="{434C5411-6312-4D4E-BD52-789103F02CE2}"/>
              </a:ext>
            </a:extLst>
          </p:cNvPr>
          <p:cNvSpPr txBox="1">
            <a:spLocks/>
          </p:cNvSpPr>
          <p:nvPr/>
        </p:nvSpPr>
        <p:spPr>
          <a:xfrm>
            <a:off x="2238245" y="1921931"/>
            <a:ext cx="1550857" cy="277540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t>The higher the </a:t>
            </a:r>
            <a:r>
              <a:rPr lang="en-US" sz="2000" dirty="0" err="1"/>
              <a:t>avg</a:t>
            </a:r>
            <a:r>
              <a:rPr lang="en-US" sz="2000" dirty="0"/>
              <a:t> rating, the higher the median larceny rate and larger the 25-75% range</a:t>
            </a:r>
          </a:p>
        </p:txBody>
      </p:sp>
      <p:sp>
        <p:nvSpPr>
          <p:cNvPr id="12" name="Content Placeholder 2">
            <a:extLst>
              <a:ext uri="{FF2B5EF4-FFF2-40B4-BE49-F238E27FC236}">
                <a16:creationId xmlns:a16="http://schemas.microsoft.com/office/drawing/2014/main" id="{CD19814D-FCEB-EB44-AAF6-9725D738A75A}"/>
              </a:ext>
            </a:extLst>
          </p:cNvPr>
          <p:cNvSpPr txBox="1">
            <a:spLocks/>
          </p:cNvSpPr>
          <p:nvPr/>
        </p:nvSpPr>
        <p:spPr>
          <a:xfrm>
            <a:off x="2592924" y="5096932"/>
            <a:ext cx="9209609" cy="8821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Using ANOVA the </a:t>
            </a:r>
            <a:r>
              <a:rPr lang="en-US" b="1" dirty="0"/>
              <a:t>p-value</a:t>
            </a:r>
            <a:r>
              <a:rPr lang="en-US" dirty="0"/>
              <a:t> </a:t>
            </a:r>
            <a:r>
              <a:rPr lang="en-US" b="1" dirty="0"/>
              <a:t>o</a:t>
            </a:r>
            <a:r>
              <a:rPr lang="en-US" dirty="0"/>
              <a:t>f all the groups </a:t>
            </a:r>
            <a:r>
              <a:rPr lang="en-US" b="1" dirty="0"/>
              <a:t>are 4.6858070950656695e-48 </a:t>
            </a:r>
            <a:r>
              <a:rPr lang="en-US" dirty="0"/>
              <a:t>which indicates that the differences are not due to chance (reject the null).</a:t>
            </a:r>
          </a:p>
          <a:p>
            <a:endParaRPr lang="en-US" dirty="0"/>
          </a:p>
        </p:txBody>
      </p:sp>
      <p:pic>
        <p:nvPicPr>
          <p:cNvPr id="8" name="Picture 7">
            <a:extLst>
              <a:ext uri="{FF2B5EF4-FFF2-40B4-BE49-F238E27FC236}">
                <a16:creationId xmlns:a16="http://schemas.microsoft.com/office/drawing/2014/main" id="{C5F6152C-CCDC-924F-87CC-907F1B3D7AED}"/>
              </a:ext>
            </a:extLst>
          </p:cNvPr>
          <p:cNvPicPr>
            <a:picLocks noChangeAspect="1"/>
          </p:cNvPicPr>
          <p:nvPr/>
        </p:nvPicPr>
        <p:blipFill rotWithShape="1">
          <a:blip r:embed="rId2"/>
          <a:srcRect l="7199" t="6477" r="9263" b="9496"/>
          <a:stretch/>
        </p:blipFill>
        <p:spPr>
          <a:xfrm>
            <a:off x="3706417" y="1767875"/>
            <a:ext cx="6060415" cy="3048000"/>
          </a:xfrm>
          <a:prstGeom prst="rect">
            <a:avLst/>
          </a:prstGeom>
        </p:spPr>
      </p:pic>
    </p:spTree>
    <p:extLst>
      <p:ext uri="{BB962C8B-B14F-4D97-AF65-F5344CB8AC3E}">
        <p14:creationId xmlns:p14="http://schemas.microsoft.com/office/powerpoint/2010/main" val="10764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D27F-6032-8A4A-9259-F88EEB2438F5}"/>
              </a:ext>
            </a:extLst>
          </p:cNvPr>
          <p:cNvSpPr>
            <a:spLocks noGrp="1"/>
          </p:cNvSpPr>
          <p:nvPr>
            <p:ph type="title"/>
          </p:nvPr>
        </p:nvSpPr>
        <p:spPr/>
        <p:txBody>
          <a:bodyPr>
            <a:normAutofit/>
          </a:bodyPr>
          <a:lstStyle/>
          <a:p>
            <a:r>
              <a:rPr lang="en-US" sz="3200" dirty="0"/>
              <a:t>Using ANOVA To Evaluate if the Avg. Rating is Correlated to the </a:t>
            </a:r>
            <a:r>
              <a:rPr lang="en-US" sz="3200" b="1" dirty="0"/>
              <a:t>Motor Vehicle Theft</a:t>
            </a:r>
            <a:r>
              <a:rPr lang="en-US" sz="3200" dirty="0"/>
              <a:t> Rate</a:t>
            </a:r>
          </a:p>
        </p:txBody>
      </p:sp>
      <p:sp>
        <p:nvSpPr>
          <p:cNvPr id="3" name="Content Placeholder 2">
            <a:extLst>
              <a:ext uri="{FF2B5EF4-FFF2-40B4-BE49-F238E27FC236}">
                <a16:creationId xmlns:a16="http://schemas.microsoft.com/office/drawing/2014/main" id="{98547D28-911E-FF4E-87E3-97DBF32E7EA8}"/>
              </a:ext>
            </a:extLst>
          </p:cNvPr>
          <p:cNvSpPr>
            <a:spLocks noGrp="1"/>
          </p:cNvSpPr>
          <p:nvPr>
            <p:ph idx="1"/>
          </p:nvPr>
        </p:nvSpPr>
        <p:spPr>
          <a:xfrm>
            <a:off x="2592924" y="5823401"/>
            <a:ext cx="9209609" cy="882197"/>
          </a:xfrm>
        </p:spPr>
        <p:txBody>
          <a:bodyPr>
            <a:normAutofit/>
          </a:bodyPr>
          <a:lstStyle/>
          <a:p>
            <a:r>
              <a:rPr lang="en-US" b="1" dirty="0"/>
              <a:t>We can say that statistically there is a correlation between the average rating and the motor vehicle theft rate!</a:t>
            </a:r>
          </a:p>
          <a:p>
            <a:endParaRPr lang="en-US" dirty="0"/>
          </a:p>
        </p:txBody>
      </p:sp>
      <p:sp>
        <p:nvSpPr>
          <p:cNvPr id="5" name="Content Placeholder 2">
            <a:extLst>
              <a:ext uri="{FF2B5EF4-FFF2-40B4-BE49-F238E27FC236}">
                <a16:creationId xmlns:a16="http://schemas.microsoft.com/office/drawing/2014/main" id="{787DF25D-CDA5-324E-8AEC-FD7B09E2BFE0}"/>
              </a:ext>
            </a:extLst>
          </p:cNvPr>
          <p:cNvSpPr txBox="1">
            <a:spLocks/>
          </p:cNvSpPr>
          <p:nvPr/>
        </p:nvSpPr>
        <p:spPr>
          <a:xfrm>
            <a:off x="9956800" y="1905001"/>
            <a:ext cx="2235200" cy="3048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Null Hypothesis:</a:t>
            </a:r>
          </a:p>
          <a:p>
            <a:pPr marL="0" indent="0">
              <a:buNone/>
            </a:pPr>
            <a:r>
              <a:rPr lang="en-US" dirty="0"/>
              <a:t>If the p-value is greater than 0.05 then we would accept the null hypotheses that the differences in the groups in based on random chance.</a:t>
            </a:r>
          </a:p>
        </p:txBody>
      </p:sp>
      <p:sp>
        <p:nvSpPr>
          <p:cNvPr id="11" name="Content Placeholder 2">
            <a:extLst>
              <a:ext uri="{FF2B5EF4-FFF2-40B4-BE49-F238E27FC236}">
                <a16:creationId xmlns:a16="http://schemas.microsoft.com/office/drawing/2014/main" id="{434C5411-6312-4D4E-BD52-789103F02CE2}"/>
              </a:ext>
            </a:extLst>
          </p:cNvPr>
          <p:cNvSpPr txBox="1">
            <a:spLocks/>
          </p:cNvSpPr>
          <p:nvPr/>
        </p:nvSpPr>
        <p:spPr>
          <a:xfrm>
            <a:off x="2238245" y="1921931"/>
            <a:ext cx="1550857" cy="277540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t>The higher the </a:t>
            </a:r>
            <a:r>
              <a:rPr lang="en-US" sz="2000" dirty="0" err="1"/>
              <a:t>avg</a:t>
            </a:r>
            <a:r>
              <a:rPr lang="en-US" sz="2000" dirty="0"/>
              <a:t> rating, the higher the median MV theft rate and larger the 25-75% range</a:t>
            </a:r>
          </a:p>
        </p:txBody>
      </p:sp>
      <p:sp>
        <p:nvSpPr>
          <p:cNvPr id="12" name="Content Placeholder 2">
            <a:extLst>
              <a:ext uri="{FF2B5EF4-FFF2-40B4-BE49-F238E27FC236}">
                <a16:creationId xmlns:a16="http://schemas.microsoft.com/office/drawing/2014/main" id="{CD19814D-FCEB-EB44-AAF6-9725D738A75A}"/>
              </a:ext>
            </a:extLst>
          </p:cNvPr>
          <p:cNvSpPr txBox="1">
            <a:spLocks/>
          </p:cNvSpPr>
          <p:nvPr/>
        </p:nvSpPr>
        <p:spPr>
          <a:xfrm>
            <a:off x="2592924" y="5096932"/>
            <a:ext cx="9209609" cy="8821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Using ANOVA </a:t>
            </a:r>
            <a:r>
              <a:rPr lang="en-US" b="1" dirty="0"/>
              <a:t>the p-value of </a:t>
            </a:r>
            <a:r>
              <a:rPr lang="en-US" dirty="0"/>
              <a:t>all the groups are </a:t>
            </a:r>
            <a:r>
              <a:rPr lang="en-US" b="1" dirty="0"/>
              <a:t>1.838260587168992e-23 </a:t>
            </a:r>
            <a:r>
              <a:rPr lang="en-US" dirty="0"/>
              <a:t>which indicates that the differences are not due to chance (reject the null).</a:t>
            </a:r>
          </a:p>
          <a:p>
            <a:endParaRPr lang="en-US" dirty="0"/>
          </a:p>
        </p:txBody>
      </p:sp>
      <p:pic>
        <p:nvPicPr>
          <p:cNvPr id="9" name="Picture 8">
            <a:extLst>
              <a:ext uri="{FF2B5EF4-FFF2-40B4-BE49-F238E27FC236}">
                <a16:creationId xmlns:a16="http://schemas.microsoft.com/office/drawing/2014/main" id="{36190A29-D9E6-AC48-883A-3E172318222D}"/>
              </a:ext>
            </a:extLst>
          </p:cNvPr>
          <p:cNvPicPr>
            <a:picLocks noChangeAspect="1"/>
          </p:cNvPicPr>
          <p:nvPr/>
        </p:nvPicPr>
        <p:blipFill rotWithShape="1">
          <a:blip r:embed="rId2"/>
          <a:srcRect l="8245" t="5021" r="8841" b="7029"/>
          <a:stretch/>
        </p:blipFill>
        <p:spPr>
          <a:xfrm>
            <a:off x="3593535" y="1794934"/>
            <a:ext cx="6193931" cy="3285067"/>
          </a:xfrm>
          <a:prstGeom prst="rect">
            <a:avLst/>
          </a:prstGeom>
        </p:spPr>
      </p:pic>
    </p:spTree>
    <p:extLst>
      <p:ext uri="{BB962C8B-B14F-4D97-AF65-F5344CB8AC3E}">
        <p14:creationId xmlns:p14="http://schemas.microsoft.com/office/powerpoint/2010/main" val="323939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7D8DC-6E4D-C84A-A28C-551745C35D89}"/>
              </a:ext>
            </a:extLst>
          </p:cNvPr>
          <p:cNvSpPr>
            <a:spLocks noGrp="1"/>
          </p:cNvSpPr>
          <p:nvPr>
            <p:ph idx="1"/>
          </p:nvPr>
        </p:nvSpPr>
        <p:spPr>
          <a:xfrm>
            <a:off x="1464816" y="1455938"/>
            <a:ext cx="9934112" cy="4455283"/>
          </a:xfrm>
        </p:spPr>
        <p:txBody>
          <a:bodyPr>
            <a:normAutofit/>
          </a:bodyPr>
          <a:lstStyle/>
          <a:p>
            <a:pPr marL="0" indent="0" algn="ctr">
              <a:buNone/>
            </a:pPr>
            <a:endParaRPr lang="en-US" sz="3600" dirty="0"/>
          </a:p>
          <a:p>
            <a:pPr marL="0" indent="0" algn="ctr">
              <a:buNone/>
            </a:pPr>
            <a:r>
              <a:rPr lang="en-US" sz="3600" b="1" dirty="0"/>
              <a:t>Conclusions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62060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093D-4B93-3945-8164-D475AB6E16FA}"/>
              </a:ext>
            </a:extLst>
          </p:cNvPr>
          <p:cNvSpPr>
            <a:spLocks noGrp="1"/>
          </p:cNvSpPr>
          <p:nvPr>
            <p:ph type="title"/>
          </p:nvPr>
        </p:nvSpPr>
        <p:spPr/>
        <p:txBody>
          <a:bodyPr>
            <a:normAutofit/>
          </a:bodyPr>
          <a:lstStyle/>
          <a:p>
            <a:pPr algn="ctr"/>
            <a:r>
              <a:rPr lang="en-US" sz="3200" b="1" dirty="0">
                <a:solidFill>
                  <a:schemeClr val="accent3">
                    <a:lumMod val="50000"/>
                  </a:schemeClr>
                </a:solidFill>
              </a:rPr>
              <a:t>Research Questions &amp; Answers</a:t>
            </a:r>
          </a:p>
        </p:txBody>
      </p:sp>
      <p:sp>
        <p:nvSpPr>
          <p:cNvPr id="4" name="Freeform 3">
            <a:extLst>
              <a:ext uri="{FF2B5EF4-FFF2-40B4-BE49-F238E27FC236}">
                <a16:creationId xmlns:a16="http://schemas.microsoft.com/office/drawing/2014/main" id="{67D7D555-3EBA-4144-BB79-CCC8CBF167E3}"/>
              </a:ext>
            </a:extLst>
          </p:cNvPr>
          <p:cNvSpPr/>
          <p:nvPr/>
        </p:nvSpPr>
        <p:spPr>
          <a:xfrm>
            <a:off x="2877073" y="1343068"/>
            <a:ext cx="8892335" cy="787079"/>
          </a:xfrm>
          <a:custGeom>
            <a:avLst/>
            <a:gdLst>
              <a:gd name="connsiteX0" fmla="*/ 172810 w 1036842"/>
              <a:gd name="connsiteY0" fmla="*/ 0 h 7519633"/>
              <a:gd name="connsiteX1" fmla="*/ 864032 w 1036842"/>
              <a:gd name="connsiteY1" fmla="*/ 0 h 7519633"/>
              <a:gd name="connsiteX2" fmla="*/ 1036842 w 1036842"/>
              <a:gd name="connsiteY2" fmla="*/ 172810 h 7519633"/>
              <a:gd name="connsiteX3" fmla="*/ 1036842 w 1036842"/>
              <a:gd name="connsiteY3" fmla="*/ 7519633 h 7519633"/>
              <a:gd name="connsiteX4" fmla="*/ 1036842 w 1036842"/>
              <a:gd name="connsiteY4" fmla="*/ 7519633 h 7519633"/>
              <a:gd name="connsiteX5" fmla="*/ 0 w 1036842"/>
              <a:gd name="connsiteY5" fmla="*/ 7519633 h 7519633"/>
              <a:gd name="connsiteX6" fmla="*/ 0 w 1036842"/>
              <a:gd name="connsiteY6" fmla="*/ 7519633 h 7519633"/>
              <a:gd name="connsiteX7" fmla="*/ 0 w 1036842"/>
              <a:gd name="connsiteY7" fmla="*/ 172810 h 7519633"/>
              <a:gd name="connsiteX8" fmla="*/ 172810 w 1036842"/>
              <a:gd name="connsiteY8" fmla="*/ 0 h 751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6842" h="7519633">
                <a:moveTo>
                  <a:pt x="1036842" y="1253296"/>
                </a:moveTo>
                <a:lnTo>
                  <a:pt x="1036842" y="6266337"/>
                </a:lnTo>
                <a:cubicBezTo>
                  <a:pt x="1036842" y="6958509"/>
                  <a:pt x="1026174" y="7519629"/>
                  <a:pt x="1013014" y="7519629"/>
                </a:cubicBezTo>
                <a:lnTo>
                  <a:pt x="0" y="7519629"/>
                </a:lnTo>
                <a:lnTo>
                  <a:pt x="0" y="7519629"/>
                </a:lnTo>
                <a:lnTo>
                  <a:pt x="0" y="4"/>
                </a:lnTo>
                <a:lnTo>
                  <a:pt x="0" y="4"/>
                </a:lnTo>
                <a:lnTo>
                  <a:pt x="1013014" y="4"/>
                </a:lnTo>
                <a:cubicBezTo>
                  <a:pt x="1026174" y="4"/>
                  <a:pt x="1036842" y="561124"/>
                  <a:pt x="1036842" y="1253296"/>
                </a:cubicBezTo>
                <a:close/>
              </a:path>
            </a:pathLst>
          </a:custGeom>
          <a:solidFill>
            <a:srgbClr val="766F54">
              <a:alpha val="90000"/>
            </a:srgbClr>
          </a:solidFill>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4439" rIns="298264" bIns="17444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i="0" u="none" kern="1200" dirty="0">
                <a:solidFill>
                  <a:schemeClr val="bg1"/>
                </a:solidFill>
              </a:rPr>
              <a:t>Does the number of high rated restaurants in a given area correlate to the number of crimes in the area? </a:t>
            </a:r>
            <a:endParaRPr lang="en-US" sz="1800" kern="1200" dirty="0">
              <a:solidFill>
                <a:schemeClr val="bg1"/>
              </a:solidFill>
            </a:endParaRPr>
          </a:p>
        </p:txBody>
      </p:sp>
      <p:sp>
        <p:nvSpPr>
          <p:cNvPr id="5" name="Freeform 4">
            <a:extLst>
              <a:ext uri="{FF2B5EF4-FFF2-40B4-BE49-F238E27FC236}">
                <a16:creationId xmlns:a16="http://schemas.microsoft.com/office/drawing/2014/main" id="{6CE6AC06-0FEE-FB49-A2B5-E178AC8D2FA7}"/>
              </a:ext>
            </a:extLst>
          </p:cNvPr>
          <p:cNvSpPr/>
          <p:nvPr/>
        </p:nvSpPr>
        <p:spPr>
          <a:xfrm>
            <a:off x="1810831" y="1379248"/>
            <a:ext cx="872803" cy="1601894"/>
          </a:xfrm>
          <a:custGeom>
            <a:avLst/>
            <a:gdLst>
              <a:gd name="connsiteX0" fmla="*/ 0 w 872803"/>
              <a:gd name="connsiteY0" fmla="*/ 145470 h 1365963"/>
              <a:gd name="connsiteX1" fmla="*/ 145470 w 872803"/>
              <a:gd name="connsiteY1" fmla="*/ 0 h 1365963"/>
              <a:gd name="connsiteX2" fmla="*/ 727333 w 872803"/>
              <a:gd name="connsiteY2" fmla="*/ 0 h 1365963"/>
              <a:gd name="connsiteX3" fmla="*/ 872803 w 872803"/>
              <a:gd name="connsiteY3" fmla="*/ 145470 h 1365963"/>
              <a:gd name="connsiteX4" fmla="*/ 872803 w 872803"/>
              <a:gd name="connsiteY4" fmla="*/ 1220493 h 1365963"/>
              <a:gd name="connsiteX5" fmla="*/ 727333 w 872803"/>
              <a:gd name="connsiteY5" fmla="*/ 1365963 h 1365963"/>
              <a:gd name="connsiteX6" fmla="*/ 145470 w 872803"/>
              <a:gd name="connsiteY6" fmla="*/ 1365963 h 1365963"/>
              <a:gd name="connsiteX7" fmla="*/ 0 w 872803"/>
              <a:gd name="connsiteY7" fmla="*/ 1220493 h 1365963"/>
              <a:gd name="connsiteX8" fmla="*/ 0 w 872803"/>
              <a:gd name="connsiteY8" fmla="*/ 145470 h 1365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2803" h="1365963">
                <a:moveTo>
                  <a:pt x="0" y="145470"/>
                </a:moveTo>
                <a:cubicBezTo>
                  <a:pt x="0" y="65129"/>
                  <a:pt x="65129" y="0"/>
                  <a:pt x="145470" y="0"/>
                </a:cubicBezTo>
                <a:lnTo>
                  <a:pt x="727333" y="0"/>
                </a:lnTo>
                <a:cubicBezTo>
                  <a:pt x="807674" y="0"/>
                  <a:pt x="872803" y="65129"/>
                  <a:pt x="872803" y="145470"/>
                </a:cubicBezTo>
                <a:lnTo>
                  <a:pt x="872803" y="1220493"/>
                </a:lnTo>
                <a:cubicBezTo>
                  <a:pt x="872803" y="1300834"/>
                  <a:pt x="807674" y="1365963"/>
                  <a:pt x="727333" y="1365963"/>
                </a:cubicBezTo>
                <a:lnTo>
                  <a:pt x="145470" y="1365963"/>
                </a:lnTo>
                <a:cubicBezTo>
                  <a:pt x="65129" y="1365963"/>
                  <a:pt x="0" y="1300834"/>
                  <a:pt x="0" y="1220493"/>
                </a:cubicBezTo>
                <a:lnTo>
                  <a:pt x="0" y="145470"/>
                </a:lnTo>
                <a:close/>
              </a:path>
            </a:pathLst>
          </a:custGeom>
          <a:solidFill>
            <a:srgbClr val="766F5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44537" tIns="143572" rIns="244537" bIns="143572" numCol="1" spcCol="1270" anchor="ctr" anchorCtr="0">
            <a:noAutofit/>
          </a:bodyPr>
          <a:lstStyle/>
          <a:p>
            <a:pPr marL="0" lvl="0" indent="0" algn="ctr" defTabSz="2355850">
              <a:lnSpc>
                <a:spcPct val="90000"/>
              </a:lnSpc>
              <a:spcBef>
                <a:spcPct val="0"/>
              </a:spcBef>
              <a:spcAft>
                <a:spcPct val="35000"/>
              </a:spcAft>
              <a:buNone/>
            </a:pPr>
            <a:r>
              <a:rPr lang="en-US" sz="5300" kern="1200" dirty="0"/>
              <a:t>1</a:t>
            </a:r>
          </a:p>
        </p:txBody>
      </p:sp>
      <p:sp>
        <p:nvSpPr>
          <p:cNvPr id="6" name="Freeform 5">
            <a:extLst>
              <a:ext uri="{FF2B5EF4-FFF2-40B4-BE49-F238E27FC236}">
                <a16:creationId xmlns:a16="http://schemas.microsoft.com/office/drawing/2014/main" id="{E1235718-9D8B-FA44-8A9F-6AA58F671BD2}"/>
              </a:ext>
            </a:extLst>
          </p:cNvPr>
          <p:cNvSpPr/>
          <p:nvPr/>
        </p:nvSpPr>
        <p:spPr>
          <a:xfrm>
            <a:off x="2877073" y="3165484"/>
            <a:ext cx="8892335" cy="871326"/>
          </a:xfrm>
          <a:custGeom>
            <a:avLst/>
            <a:gdLst>
              <a:gd name="connsiteX0" fmla="*/ 191308 w 1147824"/>
              <a:gd name="connsiteY0" fmla="*/ 0 h 6718816"/>
              <a:gd name="connsiteX1" fmla="*/ 956516 w 1147824"/>
              <a:gd name="connsiteY1" fmla="*/ 0 h 6718816"/>
              <a:gd name="connsiteX2" fmla="*/ 1147824 w 1147824"/>
              <a:gd name="connsiteY2" fmla="*/ 191308 h 6718816"/>
              <a:gd name="connsiteX3" fmla="*/ 1147824 w 1147824"/>
              <a:gd name="connsiteY3" fmla="*/ 6718816 h 6718816"/>
              <a:gd name="connsiteX4" fmla="*/ 1147824 w 1147824"/>
              <a:gd name="connsiteY4" fmla="*/ 6718816 h 6718816"/>
              <a:gd name="connsiteX5" fmla="*/ 0 w 1147824"/>
              <a:gd name="connsiteY5" fmla="*/ 6718816 h 6718816"/>
              <a:gd name="connsiteX6" fmla="*/ 0 w 1147824"/>
              <a:gd name="connsiteY6" fmla="*/ 6718816 h 6718816"/>
              <a:gd name="connsiteX7" fmla="*/ 0 w 1147824"/>
              <a:gd name="connsiteY7" fmla="*/ 191308 h 6718816"/>
              <a:gd name="connsiteX8" fmla="*/ 191308 w 1147824"/>
              <a:gd name="connsiteY8" fmla="*/ 0 h 671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824" h="6718816">
                <a:moveTo>
                  <a:pt x="1147824" y="1119828"/>
                </a:moveTo>
                <a:lnTo>
                  <a:pt x="1147824" y="5598988"/>
                </a:lnTo>
                <a:cubicBezTo>
                  <a:pt x="1147824" y="6217447"/>
                  <a:pt x="1133191" y="6718813"/>
                  <a:pt x="1115141" y="6718813"/>
                </a:cubicBezTo>
                <a:lnTo>
                  <a:pt x="0" y="6718813"/>
                </a:lnTo>
                <a:lnTo>
                  <a:pt x="0" y="6718813"/>
                </a:lnTo>
                <a:lnTo>
                  <a:pt x="0" y="3"/>
                </a:lnTo>
                <a:lnTo>
                  <a:pt x="0" y="3"/>
                </a:lnTo>
                <a:lnTo>
                  <a:pt x="1115141" y="3"/>
                </a:lnTo>
                <a:cubicBezTo>
                  <a:pt x="1133191" y="3"/>
                  <a:pt x="1147824" y="501369"/>
                  <a:pt x="1147824" y="1119828"/>
                </a:cubicBezTo>
                <a:close/>
              </a:path>
            </a:pathLst>
          </a:custGeom>
          <a:solidFill>
            <a:srgbClr val="766F54">
              <a:alpha val="90000"/>
            </a:srgbClr>
          </a:solidFill>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9857" rIns="303682" bIns="179857"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i="0" u="none" kern="1200" dirty="0">
                <a:solidFill>
                  <a:schemeClr val="bg1"/>
                </a:solidFill>
              </a:rPr>
              <a:t>How does it differ by different types of crimes?</a:t>
            </a:r>
            <a:endParaRPr lang="en-US" sz="1800" kern="1200" dirty="0">
              <a:solidFill>
                <a:schemeClr val="bg1"/>
              </a:solidFill>
            </a:endParaRPr>
          </a:p>
        </p:txBody>
      </p:sp>
      <p:sp>
        <p:nvSpPr>
          <p:cNvPr id="7" name="Freeform 6">
            <a:extLst>
              <a:ext uri="{FF2B5EF4-FFF2-40B4-BE49-F238E27FC236}">
                <a16:creationId xmlns:a16="http://schemas.microsoft.com/office/drawing/2014/main" id="{5C3C3930-448E-DE40-8422-BB3676488399}"/>
              </a:ext>
            </a:extLst>
          </p:cNvPr>
          <p:cNvSpPr/>
          <p:nvPr/>
        </p:nvSpPr>
        <p:spPr>
          <a:xfrm flipH="1">
            <a:off x="1810829" y="3165484"/>
            <a:ext cx="889557" cy="1723216"/>
          </a:xfrm>
          <a:custGeom>
            <a:avLst/>
            <a:gdLst>
              <a:gd name="connsiteX0" fmla="*/ 0 w 889557"/>
              <a:gd name="connsiteY0" fmla="*/ 148262 h 1365963"/>
              <a:gd name="connsiteX1" fmla="*/ 148262 w 889557"/>
              <a:gd name="connsiteY1" fmla="*/ 0 h 1365963"/>
              <a:gd name="connsiteX2" fmla="*/ 741295 w 889557"/>
              <a:gd name="connsiteY2" fmla="*/ 0 h 1365963"/>
              <a:gd name="connsiteX3" fmla="*/ 889557 w 889557"/>
              <a:gd name="connsiteY3" fmla="*/ 148262 h 1365963"/>
              <a:gd name="connsiteX4" fmla="*/ 889557 w 889557"/>
              <a:gd name="connsiteY4" fmla="*/ 1217701 h 1365963"/>
              <a:gd name="connsiteX5" fmla="*/ 741295 w 889557"/>
              <a:gd name="connsiteY5" fmla="*/ 1365963 h 1365963"/>
              <a:gd name="connsiteX6" fmla="*/ 148262 w 889557"/>
              <a:gd name="connsiteY6" fmla="*/ 1365963 h 1365963"/>
              <a:gd name="connsiteX7" fmla="*/ 0 w 889557"/>
              <a:gd name="connsiteY7" fmla="*/ 1217701 h 1365963"/>
              <a:gd name="connsiteX8" fmla="*/ 0 w 889557"/>
              <a:gd name="connsiteY8" fmla="*/ 148262 h 1365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557" h="1365963">
                <a:moveTo>
                  <a:pt x="0" y="148262"/>
                </a:moveTo>
                <a:cubicBezTo>
                  <a:pt x="0" y="66379"/>
                  <a:pt x="66379" y="0"/>
                  <a:pt x="148262" y="0"/>
                </a:cubicBezTo>
                <a:lnTo>
                  <a:pt x="741295" y="0"/>
                </a:lnTo>
                <a:cubicBezTo>
                  <a:pt x="823178" y="0"/>
                  <a:pt x="889557" y="66379"/>
                  <a:pt x="889557" y="148262"/>
                </a:cubicBezTo>
                <a:lnTo>
                  <a:pt x="889557" y="1217701"/>
                </a:lnTo>
                <a:cubicBezTo>
                  <a:pt x="889557" y="1299584"/>
                  <a:pt x="823178" y="1365963"/>
                  <a:pt x="741295" y="1365963"/>
                </a:cubicBezTo>
                <a:lnTo>
                  <a:pt x="148262" y="1365963"/>
                </a:lnTo>
                <a:cubicBezTo>
                  <a:pt x="66379" y="1365963"/>
                  <a:pt x="0" y="1299584"/>
                  <a:pt x="0" y="1217701"/>
                </a:cubicBezTo>
                <a:lnTo>
                  <a:pt x="0" y="148262"/>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45355" tIns="144390" rIns="245355" bIns="144390" numCol="1" spcCol="1270" anchor="ctr" anchorCtr="0">
            <a:noAutofit/>
          </a:bodyPr>
          <a:lstStyle/>
          <a:p>
            <a:pPr marL="0" lvl="0" indent="0" algn="ctr" defTabSz="2355850">
              <a:lnSpc>
                <a:spcPct val="90000"/>
              </a:lnSpc>
              <a:spcBef>
                <a:spcPct val="0"/>
              </a:spcBef>
              <a:spcAft>
                <a:spcPct val="35000"/>
              </a:spcAft>
              <a:buNone/>
            </a:pPr>
            <a:r>
              <a:rPr lang="en-US" sz="5300" kern="1200" dirty="0"/>
              <a:t>2</a:t>
            </a:r>
          </a:p>
        </p:txBody>
      </p:sp>
      <p:sp>
        <p:nvSpPr>
          <p:cNvPr id="8" name="Freeform 7">
            <a:extLst>
              <a:ext uri="{FF2B5EF4-FFF2-40B4-BE49-F238E27FC236}">
                <a16:creationId xmlns:a16="http://schemas.microsoft.com/office/drawing/2014/main" id="{2D7B96D7-A56A-AC4C-8073-2DC78EA6F910}"/>
              </a:ext>
            </a:extLst>
          </p:cNvPr>
          <p:cNvSpPr/>
          <p:nvPr/>
        </p:nvSpPr>
        <p:spPr>
          <a:xfrm>
            <a:off x="2877073" y="5073042"/>
            <a:ext cx="8892335" cy="800899"/>
          </a:xfrm>
          <a:custGeom>
            <a:avLst/>
            <a:gdLst>
              <a:gd name="connsiteX0" fmla="*/ 175845 w 1055048"/>
              <a:gd name="connsiteY0" fmla="*/ 0 h 7553012"/>
              <a:gd name="connsiteX1" fmla="*/ 879203 w 1055048"/>
              <a:gd name="connsiteY1" fmla="*/ 0 h 7553012"/>
              <a:gd name="connsiteX2" fmla="*/ 1055048 w 1055048"/>
              <a:gd name="connsiteY2" fmla="*/ 175845 h 7553012"/>
              <a:gd name="connsiteX3" fmla="*/ 1055048 w 1055048"/>
              <a:gd name="connsiteY3" fmla="*/ 7553012 h 7553012"/>
              <a:gd name="connsiteX4" fmla="*/ 1055048 w 1055048"/>
              <a:gd name="connsiteY4" fmla="*/ 7553012 h 7553012"/>
              <a:gd name="connsiteX5" fmla="*/ 0 w 1055048"/>
              <a:gd name="connsiteY5" fmla="*/ 7553012 h 7553012"/>
              <a:gd name="connsiteX6" fmla="*/ 0 w 1055048"/>
              <a:gd name="connsiteY6" fmla="*/ 7553012 h 7553012"/>
              <a:gd name="connsiteX7" fmla="*/ 0 w 1055048"/>
              <a:gd name="connsiteY7" fmla="*/ 175845 h 7553012"/>
              <a:gd name="connsiteX8" fmla="*/ 175845 w 1055048"/>
              <a:gd name="connsiteY8" fmla="*/ 0 h 755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5048" h="7553012">
                <a:moveTo>
                  <a:pt x="1055048" y="1258862"/>
                </a:moveTo>
                <a:lnTo>
                  <a:pt x="1055048" y="6294150"/>
                </a:lnTo>
                <a:cubicBezTo>
                  <a:pt x="1055048" y="6989404"/>
                  <a:pt x="1044051" y="7553012"/>
                  <a:pt x="1030485" y="7553012"/>
                </a:cubicBezTo>
                <a:lnTo>
                  <a:pt x="0" y="7553012"/>
                </a:lnTo>
                <a:lnTo>
                  <a:pt x="0" y="7553012"/>
                </a:lnTo>
                <a:lnTo>
                  <a:pt x="0" y="0"/>
                </a:lnTo>
                <a:lnTo>
                  <a:pt x="0" y="0"/>
                </a:lnTo>
                <a:lnTo>
                  <a:pt x="1030485" y="0"/>
                </a:lnTo>
                <a:cubicBezTo>
                  <a:pt x="1044051" y="0"/>
                  <a:pt x="1055048" y="563608"/>
                  <a:pt x="1055048" y="1258862"/>
                </a:cubicBezTo>
                <a:close/>
              </a:path>
            </a:pathLst>
          </a:custGeom>
          <a:solidFill>
            <a:srgbClr val="766F54">
              <a:alpha val="90000"/>
            </a:srgbClr>
          </a:solidFill>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5327" rIns="299152" bIns="175329"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solidFill>
                  <a:schemeClr val="bg1"/>
                </a:solidFill>
              </a:rPr>
              <a:t>Will a dining establishment Yelp review be impacted by population metrics (</a:t>
            </a:r>
            <a:r>
              <a:rPr lang="en-US" sz="1800" kern="1200" dirty="0" err="1">
                <a:solidFill>
                  <a:schemeClr val="bg1"/>
                </a:solidFill>
              </a:rPr>
              <a:t>ie</a:t>
            </a:r>
            <a:r>
              <a:rPr lang="en-US" sz="1800" kern="1200" dirty="0">
                <a:solidFill>
                  <a:schemeClr val="bg1"/>
                </a:solidFill>
              </a:rPr>
              <a:t> a more populous area have a higher rating)?</a:t>
            </a:r>
          </a:p>
        </p:txBody>
      </p:sp>
      <p:sp>
        <p:nvSpPr>
          <p:cNvPr id="9" name="Freeform 8">
            <a:extLst>
              <a:ext uri="{FF2B5EF4-FFF2-40B4-BE49-F238E27FC236}">
                <a16:creationId xmlns:a16="http://schemas.microsoft.com/office/drawing/2014/main" id="{CE5E217E-F3B0-1541-A384-D84D3670FEAA}"/>
              </a:ext>
            </a:extLst>
          </p:cNvPr>
          <p:cNvSpPr/>
          <p:nvPr/>
        </p:nvSpPr>
        <p:spPr>
          <a:xfrm>
            <a:off x="1804330" y="5073041"/>
            <a:ext cx="887117" cy="1630329"/>
          </a:xfrm>
          <a:custGeom>
            <a:avLst/>
            <a:gdLst>
              <a:gd name="connsiteX0" fmla="*/ 0 w 887117"/>
              <a:gd name="connsiteY0" fmla="*/ 147856 h 1365963"/>
              <a:gd name="connsiteX1" fmla="*/ 147856 w 887117"/>
              <a:gd name="connsiteY1" fmla="*/ 0 h 1365963"/>
              <a:gd name="connsiteX2" fmla="*/ 739261 w 887117"/>
              <a:gd name="connsiteY2" fmla="*/ 0 h 1365963"/>
              <a:gd name="connsiteX3" fmla="*/ 887117 w 887117"/>
              <a:gd name="connsiteY3" fmla="*/ 147856 h 1365963"/>
              <a:gd name="connsiteX4" fmla="*/ 887117 w 887117"/>
              <a:gd name="connsiteY4" fmla="*/ 1218107 h 1365963"/>
              <a:gd name="connsiteX5" fmla="*/ 739261 w 887117"/>
              <a:gd name="connsiteY5" fmla="*/ 1365963 h 1365963"/>
              <a:gd name="connsiteX6" fmla="*/ 147856 w 887117"/>
              <a:gd name="connsiteY6" fmla="*/ 1365963 h 1365963"/>
              <a:gd name="connsiteX7" fmla="*/ 0 w 887117"/>
              <a:gd name="connsiteY7" fmla="*/ 1218107 h 1365963"/>
              <a:gd name="connsiteX8" fmla="*/ 0 w 887117"/>
              <a:gd name="connsiteY8" fmla="*/ 147856 h 1365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117" h="1365963">
                <a:moveTo>
                  <a:pt x="0" y="147856"/>
                </a:moveTo>
                <a:cubicBezTo>
                  <a:pt x="0" y="66197"/>
                  <a:pt x="66197" y="0"/>
                  <a:pt x="147856" y="0"/>
                </a:cubicBezTo>
                <a:lnTo>
                  <a:pt x="739261" y="0"/>
                </a:lnTo>
                <a:cubicBezTo>
                  <a:pt x="820920" y="0"/>
                  <a:pt x="887117" y="66197"/>
                  <a:pt x="887117" y="147856"/>
                </a:cubicBezTo>
                <a:lnTo>
                  <a:pt x="887117" y="1218107"/>
                </a:lnTo>
                <a:cubicBezTo>
                  <a:pt x="887117" y="1299766"/>
                  <a:pt x="820920" y="1365963"/>
                  <a:pt x="739261" y="1365963"/>
                </a:cubicBezTo>
                <a:lnTo>
                  <a:pt x="147856" y="1365963"/>
                </a:lnTo>
                <a:cubicBezTo>
                  <a:pt x="66197" y="1365963"/>
                  <a:pt x="0" y="1299766"/>
                  <a:pt x="0" y="1218107"/>
                </a:cubicBezTo>
                <a:lnTo>
                  <a:pt x="0" y="147856"/>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245235" tIns="144270" rIns="245235" bIns="144270" numCol="1" spcCol="1270" anchor="ctr" anchorCtr="0">
            <a:noAutofit/>
          </a:bodyPr>
          <a:lstStyle/>
          <a:p>
            <a:pPr marL="0" lvl="0" indent="0" algn="ctr" defTabSz="2355850">
              <a:lnSpc>
                <a:spcPct val="90000"/>
              </a:lnSpc>
              <a:spcBef>
                <a:spcPct val="0"/>
              </a:spcBef>
              <a:spcAft>
                <a:spcPct val="35000"/>
              </a:spcAft>
              <a:buNone/>
            </a:pPr>
            <a:r>
              <a:rPr lang="en-US" sz="5300" kern="1200" dirty="0"/>
              <a:t>3</a:t>
            </a:r>
          </a:p>
        </p:txBody>
      </p:sp>
      <p:sp>
        <p:nvSpPr>
          <p:cNvPr id="11" name="Freeform 10">
            <a:extLst>
              <a:ext uri="{FF2B5EF4-FFF2-40B4-BE49-F238E27FC236}">
                <a16:creationId xmlns:a16="http://schemas.microsoft.com/office/drawing/2014/main" id="{32E22896-0092-F34E-A8B3-9EDBD06F7E86}"/>
              </a:ext>
            </a:extLst>
          </p:cNvPr>
          <p:cNvSpPr/>
          <p:nvPr/>
        </p:nvSpPr>
        <p:spPr>
          <a:xfrm>
            <a:off x="2877073" y="2160739"/>
            <a:ext cx="8892335" cy="787079"/>
          </a:xfrm>
          <a:custGeom>
            <a:avLst/>
            <a:gdLst>
              <a:gd name="connsiteX0" fmla="*/ 172810 w 1036842"/>
              <a:gd name="connsiteY0" fmla="*/ 0 h 7519633"/>
              <a:gd name="connsiteX1" fmla="*/ 864032 w 1036842"/>
              <a:gd name="connsiteY1" fmla="*/ 0 h 7519633"/>
              <a:gd name="connsiteX2" fmla="*/ 1036842 w 1036842"/>
              <a:gd name="connsiteY2" fmla="*/ 172810 h 7519633"/>
              <a:gd name="connsiteX3" fmla="*/ 1036842 w 1036842"/>
              <a:gd name="connsiteY3" fmla="*/ 7519633 h 7519633"/>
              <a:gd name="connsiteX4" fmla="*/ 1036842 w 1036842"/>
              <a:gd name="connsiteY4" fmla="*/ 7519633 h 7519633"/>
              <a:gd name="connsiteX5" fmla="*/ 0 w 1036842"/>
              <a:gd name="connsiteY5" fmla="*/ 7519633 h 7519633"/>
              <a:gd name="connsiteX6" fmla="*/ 0 w 1036842"/>
              <a:gd name="connsiteY6" fmla="*/ 7519633 h 7519633"/>
              <a:gd name="connsiteX7" fmla="*/ 0 w 1036842"/>
              <a:gd name="connsiteY7" fmla="*/ 172810 h 7519633"/>
              <a:gd name="connsiteX8" fmla="*/ 172810 w 1036842"/>
              <a:gd name="connsiteY8" fmla="*/ 0 h 751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6842" h="7519633">
                <a:moveTo>
                  <a:pt x="1036842" y="1253296"/>
                </a:moveTo>
                <a:lnTo>
                  <a:pt x="1036842" y="6266337"/>
                </a:lnTo>
                <a:cubicBezTo>
                  <a:pt x="1036842" y="6958509"/>
                  <a:pt x="1026174" y="7519629"/>
                  <a:pt x="1013014" y="7519629"/>
                </a:cubicBezTo>
                <a:lnTo>
                  <a:pt x="0" y="7519629"/>
                </a:lnTo>
                <a:lnTo>
                  <a:pt x="0" y="7519629"/>
                </a:lnTo>
                <a:lnTo>
                  <a:pt x="0" y="4"/>
                </a:lnTo>
                <a:lnTo>
                  <a:pt x="0" y="4"/>
                </a:lnTo>
                <a:lnTo>
                  <a:pt x="1013014" y="4"/>
                </a:lnTo>
                <a:cubicBezTo>
                  <a:pt x="1026174" y="4"/>
                  <a:pt x="1036842" y="561124"/>
                  <a:pt x="1036842" y="1253296"/>
                </a:cubicBezTo>
                <a:close/>
              </a:path>
            </a:pathLst>
          </a:custGeom>
          <a:solidFill>
            <a:schemeClr val="tx2">
              <a:lumMod val="40000"/>
              <a:lumOff val="60000"/>
              <a:alpha val="90000"/>
            </a:schemeClr>
          </a:solidFill>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4439" rIns="298264" bIns="174440" numCol="1" spcCol="1270" anchor="ctr" anchorCtr="0">
            <a:noAutofit/>
          </a:bodyPr>
          <a:lstStyle/>
          <a:p>
            <a:pPr marL="0" lvl="1" algn="l" defTabSz="800100">
              <a:lnSpc>
                <a:spcPct val="90000"/>
              </a:lnSpc>
              <a:spcBef>
                <a:spcPct val="0"/>
              </a:spcBef>
              <a:spcAft>
                <a:spcPct val="15000"/>
              </a:spcAft>
            </a:pPr>
            <a:r>
              <a:rPr lang="en-US" sz="1800" b="0" i="0" u="none" kern="1200" dirty="0">
                <a:solidFill>
                  <a:schemeClr val="tx2">
                    <a:lumMod val="50000"/>
                  </a:schemeClr>
                </a:solidFill>
              </a:rPr>
              <a:t>While there isn’t a linear correlation, using ANOVA we can see that the two are correlated.</a:t>
            </a:r>
            <a:endParaRPr lang="en-US" sz="1800" kern="1200" dirty="0">
              <a:solidFill>
                <a:schemeClr val="tx2">
                  <a:lumMod val="50000"/>
                </a:schemeClr>
              </a:solidFill>
            </a:endParaRPr>
          </a:p>
        </p:txBody>
      </p:sp>
      <p:sp>
        <p:nvSpPr>
          <p:cNvPr id="13" name="Freeform 12">
            <a:extLst>
              <a:ext uri="{FF2B5EF4-FFF2-40B4-BE49-F238E27FC236}">
                <a16:creationId xmlns:a16="http://schemas.microsoft.com/office/drawing/2014/main" id="{5A330046-560B-AD40-8FC8-EADB9853ABC8}"/>
              </a:ext>
            </a:extLst>
          </p:cNvPr>
          <p:cNvSpPr/>
          <p:nvPr/>
        </p:nvSpPr>
        <p:spPr>
          <a:xfrm>
            <a:off x="2877072" y="4065341"/>
            <a:ext cx="8892335" cy="871326"/>
          </a:xfrm>
          <a:custGeom>
            <a:avLst/>
            <a:gdLst>
              <a:gd name="connsiteX0" fmla="*/ 191308 w 1147824"/>
              <a:gd name="connsiteY0" fmla="*/ 0 h 6718816"/>
              <a:gd name="connsiteX1" fmla="*/ 956516 w 1147824"/>
              <a:gd name="connsiteY1" fmla="*/ 0 h 6718816"/>
              <a:gd name="connsiteX2" fmla="*/ 1147824 w 1147824"/>
              <a:gd name="connsiteY2" fmla="*/ 191308 h 6718816"/>
              <a:gd name="connsiteX3" fmla="*/ 1147824 w 1147824"/>
              <a:gd name="connsiteY3" fmla="*/ 6718816 h 6718816"/>
              <a:gd name="connsiteX4" fmla="*/ 1147824 w 1147824"/>
              <a:gd name="connsiteY4" fmla="*/ 6718816 h 6718816"/>
              <a:gd name="connsiteX5" fmla="*/ 0 w 1147824"/>
              <a:gd name="connsiteY5" fmla="*/ 6718816 h 6718816"/>
              <a:gd name="connsiteX6" fmla="*/ 0 w 1147824"/>
              <a:gd name="connsiteY6" fmla="*/ 6718816 h 6718816"/>
              <a:gd name="connsiteX7" fmla="*/ 0 w 1147824"/>
              <a:gd name="connsiteY7" fmla="*/ 191308 h 6718816"/>
              <a:gd name="connsiteX8" fmla="*/ 191308 w 1147824"/>
              <a:gd name="connsiteY8" fmla="*/ 0 h 671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824" h="6718816">
                <a:moveTo>
                  <a:pt x="1147824" y="1119828"/>
                </a:moveTo>
                <a:lnTo>
                  <a:pt x="1147824" y="5598988"/>
                </a:lnTo>
                <a:cubicBezTo>
                  <a:pt x="1147824" y="6217447"/>
                  <a:pt x="1133191" y="6718813"/>
                  <a:pt x="1115141" y="6718813"/>
                </a:cubicBezTo>
                <a:lnTo>
                  <a:pt x="0" y="6718813"/>
                </a:lnTo>
                <a:lnTo>
                  <a:pt x="0" y="6718813"/>
                </a:lnTo>
                <a:lnTo>
                  <a:pt x="0" y="3"/>
                </a:lnTo>
                <a:lnTo>
                  <a:pt x="0" y="3"/>
                </a:lnTo>
                <a:lnTo>
                  <a:pt x="1115141" y="3"/>
                </a:lnTo>
                <a:cubicBezTo>
                  <a:pt x="1133191" y="3"/>
                  <a:pt x="1147824" y="501369"/>
                  <a:pt x="1147824" y="1119828"/>
                </a:cubicBezTo>
                <a:close/>
              </a:path>
            </a:pathLst>
          </a:custGeom>
          <a:solidFill>
            <a:schemeClr val="tx2">
              <a:lumMod val="40000"/>
              <a:lumOff val="60000"/>
              <a:alpha val="90000"/>
            </a:schemeClr>
          </a:solidFill>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9857" rIns="303682" bIns="179857" numCol="1" spcCol="1270" anchor="ctr" anchorCtr="0">
            <a:noAutofit/>
          </a:bodyPr>
          <a:lstStyle/>
          <a:p>
            <a:pPr marL="0" lvl="1" defTabSz="800100">
              <a:lnSpc>
                <a:spcPct val="90000"/>
              </a:lnSpc>
              <a:spcBef>
                <a:spcPct val="0"/>
              </a:spcBef>
              <a:spcAft>
                <a:spcPct val="15000"/>
              </a:spcAft>
            </a:pPr>
            <a:r>
              <a:rPr lang="en-US" sz="1800" b="0" i="0" u="none" kern="1200" dirty="0">
                <a:solidFill>
                  <a:schemeClr val="tx2">
                    <a:lumMod val="50000"/>
                  </a:schemeClr>
                </a:solidFill>
              </a:rPr>
              <a:t>Different types of crimes (such as murder, MV theft, and larceny) are also not linearly correlated </a:t>
            </a:r>
            <a:r>
              <a:rPr lang="en-US" dirty="0">
                <a:solidFill>
                  <a:schemeClr val="tx2">
                    <a:lumMod val="50000"/>
                  </a:schemeClr>
                </a:solidFill>
              </a:rPr>
              <a:t>but using ANOVA we can see that different avg. ratings do correlate with different crime rates.</a:t>
            </a:r>
            <a:endParaRPr lang="en-US" sz="1800" kern="1200" dirty="0">
              <a:solidFill>
                <a:schemeClr val="tx2">
                  <a:lumMod val="50000"/>
                </a:schemeClr>
              </a:solidFill>
            </a:endParaRPr>
          </a:p>
        </p:txBody>
      </p:sp>
      <p:sp>
        <p:nvSpPr>
          <p:cNvPr id="14" name="Freeform 13">
            <a:extLst>
              <a:ext uri="{FF2B5EF4-FFF2-40B4-BE49-F238E27FC236}">
                <a16:creationId xmlns:a16="http://schemas.microsoft.com/office/drawing/2014/main" id="{1509423E-C18A-2843-ABC9-045EB316A749}"/>
              </a:ext>
            </a:extLst>
          </p:cNvPr>
          <p:cNvSpPr/>
          <p:nvPr/>
        </p:nvSpPr>
        <p:spPr>
          <a:xfrm>
            <a:off x="2877072" y="5902472"/>
            <a:ext cx="8892335" cy="800899"/>
          </a:xfrm>
          <a:custGeom>
            <a:avLst/>
            <a:gdLst>
              <a:gd name="connsiteX0" fmla="*/ 175845 w 1055048"/>
              <a:gd name="connsiteY0" fmla="*/ 0 h 7553012"/>
              <a:gd name="connsiteX1" fmla="*/ 879203 w 1055048"/>
              <a:gd name="connsiteY1" fmla="*/ 0 h 7553012"/>
              <a:gd name="connsiteX2" fmla="*/ 1055048 w 1055048"/>
              <a:gd name="connsiteY2" fmla="*/ 175845 h 7553012"/>
              <a:gd name="connsiteX3" fmla="*/ 1055048 w 1055048"/>
              <a:gd name="connsiteY3" fmla="*/ 7553012 h 7553012"/>
              <a:gd name="connsiteX4" fmla="*/ 1055048 w 1055048"/>
              <a:gd name="connsiteY4" fmla="*/ 7553012 h 7553012"/>
              <a:gd name="connsiteX5" fmla="*/ 0 w 1055048"/>
              <a:gd name="connsiteY5" fmla="*/ 7553012 h 7553012"/>
              <a:gd name="connsiteX6" fmla="*/ 0 w 1055048"/>
              <a:gd name="connsiteY6" fmla="*/ 7553012 h 7553012"/>
              <a:gd name="connsiteX7" fmla="*/ 0 w 1055048"/>
              <a:gd name="connsiteY7" fmla="*/ 175845 h 7553012"/>
              <a:gd name="connsiteX8" fmla="*/ 175845 w 1055048"/>
              <a:gd name="connsiteY8" fmla="*/ 0 h 755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5048" h="7553012">
                <a:moveTo>
                  <a:pt x="1055048" y="1258862"/>
                </a:moveTo>
                <a:lnTo>
                  <a:pt x="1055048" y="6294150"/>
                </a:lnTo>
                <a:cubicBezTo>
                  <a:pt x="1055048" y="6989404"/>
                  <a:pt x="1044051" y="7553012"/>
                  <a:pt x="1030485" y="7553012"/>
                </a:cubicBezTo>
                <a:lnTo>
                  <a:pt x="0" y="7553012"/>
                </a:lnTo>
                <a:lnTo>
                  <a:pt x="0" y="7553012"/>
                </a:lnTo>
                <a:lnTo>
                  <a:pt x="0" y="0"/>
                </a:lnTo>
                <a:lnTo>
                  <a:pt x="0" y="0"/>
                </a:lnTo>
                <a:lnTo>
                  <a:pt x="1030485" y="0"/>
                </a:lnTo>
                <a:cubicBezTo>
                  <a:pt x="1044051" y="0"/>
                  <a:pt x="1055048" y="563608"/>
                  <a:pt x="1055048" y="1258862"/>
                </a:cubicBezTo>
                <a:close/>
              </a:path>
            </a:pathLst>
          </a:custGeom>
          <a:solidFill>
            <a:schemeClr val="tx2">
              <a:lumMod val="40000"/>
              <a:lumOff val="60000"/>
              <a:alpha val="90000"/>
            </a:schemeClr>
          </a:solidFill>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5327" rIns="299152" bIns="175329" numCol="1" spcCol="1270" anchor="ctr" anchorCtr="0">
            <a:noAutofit/>
          </a:bodyPr>
          <a:lstStyle/>
          <a:p>
            <a:pPr marL="0" lvl="1" algn="l" defTabSz="800100">
              <a:lnSpc>
                <a:spcPct val="90000"/>
              </a:lnSpc>
              <a:spcBef>
                <a:spcPct val="0"/>
              </a:spcBef>
              <a:spcAft>
                <a:spcPct val="15000"/>
              </a:spcAft>
            </a:pPr>
            <a:r>
              <a:rPr lang="en-US" sz="1800" kern="1200" dirty="0">
                <a:solidFill>
                  <a:schemeClr val="tx2">
                    <a:lumMod val="50000"/>
                  </a:schemeClr>
                </a:solidFill>
              </a:rPr>
              <a:t>Population is correlated to the avg. rating but it may not be a linear correlation and there are many outliers. </a:t>
            </a:r>
          </a:p>
        </p:txBody>
      </p:sp>
    </p:spTree>
    <p:extLst>
      <p:ext uri="{BB962C8B-B14F-4D97-AF65-F5344CB8AC3E}">
        <p14:creationId xmlns:p14="http://schemas.microsoft.com/office/powerpoint/2010/main" val="397377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7D8DC-6E4D-C84A-A28C-551745C35D89}"/>
              </a:ext>
            </a:extLst>
          </p:cNvPr>
          <p:cNvSpPr>
            <a:spLocks noGrp="1"/>
          </p:cNvSpPr>
          <p:nvPr>
            <p:ph idx="1"/>
          </p:nvPr>
        </p:nvSpPr>
        <p:spPr>
          <a:xfrm>
            <a:off x="1464816" y="1455938"/>
            <a:ext cx="9934112" cy="4455283"/>
          </a:xfrm>
        </p:spPr>
        <p:txBody>
          <a:bodyPr>
            <a:normAutofit/>
          </a:bodyPr>
          <a:lstStyle/>
          <a:p>
            <a:pPr marL="0" indent="0">
              <a:buNone/>
            </a:pPr>
            <a:endParaRPr lang="en-US" dirty="0"/>
          </a:p>
          <a:p>
            <a:r>
              <a:rPr lang="en-US" b="1" dirty="0"/>
              <a:t>Most surprisingly</a:t>
            </a:r>
            <a:r>
              <a:rPr lang="en-US" dirty="0"/>
              <a:t>: Using the boxplots it appears that for many crimes, the higher the rating, the higher the median crime rate!</a:t>
            </a:r>
          </a:p>
          <a:p>
            <a:endParaRPr lang="en-US" dirty="0"/>
          </a:p>
          <a:p>
            <a:r>
              <a:rPr lang="en-US" b="1" dirty="0"/>
              <a:t>Causation vs. Correlations: </a:t>
            </a:r>
            <a:r>
              <a:rPr lang="en-US" dirty="0"/>
              <a:t>This of course in no way implies causation and there may be other factors not contemplated by this analysis that may be affecting the rates.</a:t>
            </a:r>
          </a:p>
          <a:p>
            <a:endParaRPr lang="en-US" dirty="0"/>
          </a:p>
          <a:p>
            <a:r>
              <a:rPr lang="en-US" b="1" dirty="0"/>
              <a:t>Further analysis:</a:t>
            </a:r>
            <a:r>
              <a:rPr lang="en-US" dirty="0"/>
              <a:t> If we had time for further analysis, we would like to bring in items like income levels for each county to see if there are any further correlations.</a:t>
            </a:r>
          </a:p>
          <a:p>
            <a:endParaRPr lang="en-US" dirty="0"/>
          </a:p>
          <a:p>
            <a:endParaRPr lang="en-US" dirty="0"/>
          </a:p>
          <a:p>
            <a:endParaRPr lang="en-US" dirty="0"/>
          </a:p>
        </p:txBody>
      </p:sp>
      <p:sp>
        <p:nvSpPr>
          <p:cNvPr id="4" name="Title 1">
            <a:extLst>
              <a:ext uri="{FF2B5EF4-FFF2-40B4-BE49-F238E27FC236}">
                <a16:creationId xmlns:a16="http://schemas.microsoft.com/office/drawing/2014/main" id="{043876CA-CB54-064A-A2A3-66A7C096C28A}"/>
              </a:ext>
            </a:extLst>
          </p:cNvPr>
          <p:cNvSpPr>
            <a:spLocks noGrp="1"/>
          </p:cNvSpPr>
          <p:nvPr>
            <p:ph type="title"/>
          </p:nvPr>
        </p:nvSpPr>
        <p:spPr>
          <a:xfrm>
            <a:off x="2592925" y="624110"/>
            <a:ext cx="8911687" cy="1280890"/>
          </a:xfrm>
        </p:spPr>
        <p:txBody>
          <a:bodyPr>
            <a:normAutofit/>
          </a:bodyPr>
          <a:lstStyle/>
          <a:p>
            <a:pPr algn="ctr"/>
            <a:r>
              <a:rPr lang="en-US" sz="3200" b="1" dirty="0">
                <a:solidFill>
                  <a:schemeClr val="accent3">
                    <a:lumMod val="50000"/>
                  </a:schemeClr>
                </a:solidFill>
              </a:rPr>
              <a:t>Final Thoughts</a:t>
            </a:r>
          </a:p>
        </p:txBody>
      </p:sp>
    </p:spTree>
    <p:extLst>
      <p:ext uri="{BB962C8B-B14F-4D97-AF65-F5344CB8AC3E}">
        <p14:creationId xmlns:p14="http://schemas.microsoft.com/office/powerpoint/2010/main" val="2833553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7D8DC-6E4D-C84A-A28C-551745C35D89}"/>
              </a:ext>
            </a:extLst>
          </p:cNvPr>
          <p:cNvSpPr>
            <a:spLocks noGrp="1"/>
          </p:cNvSpPr>
          <p:nvPr>
            <p:ph idx="1"/>
          </p:nvPr>
        </p:nvSpPr>
        <p:spPr>
          <a:xfrm>
            <a:off x="1464816" y="1455938"/>
            <a:ext cx="9934112" cy="4455283"/>
          </a:xfrm>
        </p:spPr>
        <p:txBody>
          <a:bodyPr>
            <a:normAutofit/>
          </a:bodyPr>
          <a:lstStyle/>
          <a:p>
            <a:pPr marL="0" indent="0" algn="ctr">
              <a:buNone/>
            </a:pPr>
            <a:endParaRPr lang="en-US" sz="3600" dirty="0"/>
          </a:p>
          <a:p>
            <a:pPr marL="0" indent="0" algn="ctr">
              <a:buNone/>
            </a:pPr>
            <a:r>
              <a:rPr lang="en-US" sz="3600" b="1" dirty="0"/>
              <a:t>Any Questions?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32928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57E1-E6BD-6946-BA63-6B90D3370A7F}"/>
              </a:ext>
            </a:extLst>
          </p:cNvPr>
          <p:cNvSpPr>
            <a:spLocks noGrp="1"/>
          </p:cNvSpPr>
          <p:nvPr>
            <p:ph type="title"/>
          </p:nvPr>
        </p:nvSpPr>
        <p:spPr/>
        <p:txBody>
          <a:bodyPr>
            <a:normAutofit/>
          </a:bodyPr>
          <a:lstStyle/>
          <a:p>
            <a:pPr algn="ctr"/>
            <a:r>
              <a:rPr lang="en-US" sz="3200" dirty="0">
                <a:solidFill>
                  <a:srgbClr val="6F3F0C"/>
                </a:solidFill>
              </a:rPr>
              <a:t>Motivation &amp; Hypothesis</a:t>
            </a:r>
          </a:p>
        </p:txBody>
      </p:sp>
      <p:sp>
        <p:nvSpPr>
          <p:cNvPr id="3" name="Content Placeholder 2">
            <a:extLst>
              <a:ext uri="{FF2B5EF4-FFF2-40B4-BE49-F238E27FC236}">
                <a16:creationId xmlns:a16="http://schemas.microsoft.com/office/drawing/2014/main" id="{3EE998E0-BF9F-FA48-9CE1-DF5640F35DB7}"/>
              </a:ext>
            </a:extLst>
          </p:cNvPr>
          <p:cNvSpPr>
            <a:spLocks noGrp="1"/>
          </p:cNvSpPr>
          <p:nvPr>
            <p:ph idx="1"/>
          </p:nvPr>
        </p:nvSpPr>
        <p:spPr/>
        <p:txBody>
          <a:bodyPr/>
          <a:lstStyle/>
          <a:p>
            <a:r>
              <a:rPr lang="en-US" dirty="0">
                <a:solidFill>
                  <a:schemeClr val="tx2">
                    <a:lumMod val="50000"/>
                  </a:schemeClr>
                </a:solidFill>
                <a:cs typeface="Calibri" panose="020F0502020204030204" pitchFamily="34" charset="0"/>
              </a:rPr>
              <a:t>Comparing the restaurant ratings to the US crime statistics.</a:t>
            </a:r>
          </a:p>
          <a:p>
            <a:pPr marL="0" indent="0">
              <a:buNone/>
            </a:pPr>
            <a:endParaRPr lang="en-US" dirty="0">
              <a:solidFill>
                <a:schemeClr val="tx2">
                  <a:lumMod val="50000"/>
                </a:schemeClr>
              </a:solidFill>
              <a:cs typeface="Calibri" panose="020F0502020204030204" pitchFamily="34" charset="0"/>
            </a:endParaRPr>
          </a:p>
          <a:p>
            <a:r>
              <a:rPr lang="en-US" dirty="0">
                <a:solidFill>
                  <a:schemeClr val="tx2">
                    <a:lumMod val="50000"/>
                  </a:schemeClr>
                </a:solidFill>
                <a:cs typeface="Calibri" panose="020F0502020204030204" pitchFamily="34" charset="0"/>
              </a:rPr>
              <a:t>We expect there not to be a correlation between the restaurant ratings and the crime statistics because there are often good eateries in bad areas. </a:t>
            </a:r>
            <a:endParaRPr lang="en-US" dirty="0">
              <a:solidFill>
                <a:schemeClr val="tx2">
                  <a:lumMod val="50000"/>
                </a:schemeClr>
              </a:solidFill>
            </a:endParaRPr>
          </a:p>
        </p:txBody>
      </p:sp>
    </p:spTree>
    <p:extLst>
      <p:ext uri="{BB962C8B-B14F-4D97-AF65-F5344CB8AC3E}">
        <p14:creationId xmlns:p14="http://schemas.microsoft.com/office/powerpoint/2010/main" val="59553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093D-4B93-3945-8164-D475AB6E16FA}"/>
              </a:ext>
            </a:extLst>
          </p:cNvPr>
          <p:cNvSpPr>
            <a:spLocks noGrp="1"/>
          </p:cNvSpPr>
          <p:nvPr>
            <p:ph type="title"/>
          </p:nvPr>
        </p:nvSpPr>
        <p:spPr/>
        <p:txBody>
          <a:bodyPr>
            <a:normAutofit/>
          </a:bodyPr>
          <a:lstStyle/>
          <a:p>
            <a:pPr algn="ctr"/>
            <a:r>
              <a:rPr lang="en-US" sz="3200" dirty="0">
                <a:solidFill>
                  <a:srgbClr val="6F3F0C"/>
                </a:solidFill>
              </a:rPr>
              <a:t>Research Questions</a:t>
            </a:r>
          </a:p>
        </p:txBody>
      </p:sp>
      <p:graphicFrame>
        <p:nvGraphicFramePr>
          <p:cNvPr id="10" name="Content Placeholder 9">
            <a:extLst>
              <a:ext uri="{FF2B5EF4-FFF2-40B4-BE49-F238E27FC236}">
                <a16:creationId xmlns:a16="http://schemas.microsoft.com/office/drawing/2014/main" id="{A2F931A3-3B08-2E48-9ED8-D2071FDFDDF0}"/>
              </a:ext>
            </a:extLst>
          </p:cNvPr>
          <p:cNvGraphicFramePr>
            <a:graphicFrameLocks noGrp="1"/>
          </p:cNvGraphicFramePr>
          <p:nvPr>
            <p:ph idx="1"/>
            <p:extLst>
              <p:ext uri="{D42A27DB-BD31-4B8C-83A1-F6EECF244321}">
                <p14:modId xmlns:p14="http://schemas.microsoft.com/office/powerpoint/2010/main" val="1975484847"/>
              </p:ext>
            </p:extLst>
          </p:nvPr>
        </p:nvGraphicFramePr>
        <p:xfrm>
          <a:off x="2589212" y="2133599"/>
          <a:ext cx="8915400" cy="4238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21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solidFill>
                  <a:schemeClr val="accent2">
                    <a:lumMod val="50000"/>
                  </a:schemeClr>
                </a:solidFill>
              </a:rPr>
              <a:t>Data sources</a:t>
            </a:r>
          </a:p>
        </p:txBody>
      </p:sp>
      <p:sp>
        <p:nvSpPr>
          <p:cNvPr id="3" name="Content Placeholder 2"/>
          <p:cNvSpPr>
            <a:spLocks noGrp="1"/>
          </p:cNvSpPr>
          <p:nvPr>
            <p:ph idx="1"/>
          </p:nvPr>
        </p:nvSpPr>
        <p:spPr>
          <a:xfrm>
            <a:off x="2589212" y="1536700"/>
            <a:ext cx="8915400" cy="4559300"/>
          </a:xfrm>
        </p:spPr>
        <p:txBody>
          <a:bodyPr/>
          <a:lstStyle/>
          <a:p>
            <a:r>
              <a:rPr lang="en-US" dirty="0">
                <a:solidFill>
                  <a:schemeClr val="tx2">
                    <a:lumMod val="50000"/>
                  </a:schemeClr>
                </a:solidFill>
              </a:rPr>
              <a:t>Crime data: </a:t>
            </a:r>
            <a:r>
              <a:rPr lang="en-US" dirty="0" err="1">
                <a:solidFill>
                  <a:schemeClr val="tx2">
                    <a:lumMod val="50000"/>
                  </a:schemeClr>
                </a:solidFill>
              </a:rPr>
              <a:t>Data.gov</a:t>
            </a:r>
            <a:endParaRPr lang="en-US" dirty="0">
              <a:solidFill>
                <a:schemeClr val="tx2">
                  <a:lumMod val="50000"/>
                </a:schemeClr>
              </a:solidFill>
            </a:endParaRPr>
          </a:p>
          <a:p>
            <a:endParaRPr lang="en-US" dirty="0">
              <a:solidFill>
                <a:schemeClr val="tx2">
                  <a:lumMod val="50000"/>
                </a:schemeClr>
              </a:solidFill>
            </a:endParaRPr>
          </a:p>
          <a:p>
            <a:r>
              <a:rPr lang="en-US" dirty="0">
                <a:solidFill>
                  <a:schemeClr val="tx2">
                    <a:lumMod val="50000"/>
                  </a:schemeClr>
                </a:solidFill>
              </a:rPr>
              <a:t>An annual publication in which the FBI compiles the volume and rate of violent and property crime offenses for the nation and by state. Individual law enforcement agency data are also provided for those contributors supplying 12 months complete offense data.</a:t>
            </a:r>
          </a:p>
          <a:p>
            <a:endParaRPr lang="en-US" dirty="0">
              <a:solidFill>
                <a:schemeClr val="tx2">
                  <a:lumMod val="50000"/>
                </a:schemeClr>
              </a:solidFill>
            </a:endParaRPr>
          </a:p>
          <a:p>
            <a:r>
              <a:rPr lang="en-US" dirty="0">
                <a:solidFill>
                  <a:schemeClr val="tx2">
                    <a:lumMod val="50000"/>
                  </a:schemeClr>
                </a:solidFill>
              </a:rPr>
              <a:t>Format : .</a:t>
            </a:r>
            <a:r>
              <a:rPr lang="en-US" dirty="0" err="1">
                <a:solidFill>
                  <a:schemeClr val="tx2">
                    <a:lumMod val="50000"/>
                  </a:schemeClr>
                </a:solidFill>
              </a:rPr>
              <a:t>csv</a:t>
            </a:r>
            <a:r>
              <a:rPr lang="en-US" dirty="0">
                <a:solidFill>
                  <a:schemeClr val="tx2">
                    <a:lumMod val="50000"/>
                  </a:schemeClr>
                </a:solidFill>
              </a:rPr>
              <a:t> file</a:t>
            </a:r>
          </a:p>
          <a:p>
            <a:endParaRPr lang="en-US" dirty="0">
              <a:solidFill>
                <a:schemeClr val="tx2">
                  <a:lumMod val="50000"/>
                </a:schemeClr>
              </a:solidFill>
            </a:endParaRPr>
          </a:p>
          <a:p>
            <a:r>
              <a:rPr lang="en-US" u="sng" dirty="0">
                <a:solidFill>
                  <a:schemeClr val="tx2">
                    <a:lumMod val="50000"/>
                  </a:schemeClr>
                </a:solidFill>
                <a:hlinkClick r:id="rId2"/>
              </a:rPr>
              <a:t>https://catalog.data.gov/dataset/crime-in-the-united-states-2015</a:t>
            </a:r>
            <a:endParaRPr lang="en-US" dirty="0">
              <a:solidFill>
                <a:schemeClr val="tx2">
                  <a:lumMod val="50000"/>
                </a:schemeClr>
              </a:solidFill>
            </a:endParaRPr>
          </a:p>
          <a:p>
            <a:endParaRPr lang="en-US" dirty="0">
              <a:solidFill>
                <a:schemeClr val="tx2">
                  <a:lumMod val="50000"/>
                </a:schemeClr>
              </a:solidFill>
            </a:endParaRPr>
          </a:p>
        </p:txBody>
      </p:sp>
    </p:spTree>
    <p:extLst>
      <p:ext uri="{BB962C8B-B14F-4D97-AF65-F5344CB8AC3E}">
        <p14:creationId xmlns:p14="http://schemas.microsoft.com/office/powerpoint/2010/main" val="220452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solidFill>
                  <a:schemeClr val="accent2">
                    <a:lumMod val="50000"/>
                  </a:schemeClr>
                </a:solidFill>
              </a:rPr>
              <a:t>Data sources</a:t>
            </a:r>
          </a:p>
        </p:txBody>
      </p:sp>
      <p:sp>
        <p:nvSpPr>
          <p:cNvPr id="3" name="Content Placeholder 2"/>
          <p:cNvSpPr>
            <a:spLocks noGrp="1"/>
          </p:cNvSpPr>
          <p:nvPr>
            <p:ph idx="1"/>
          </p:nvPr>
        </p:nvSpPr>
        <p:spPr>
          <a:xfrm>
            <a:off x="2589212" y="1587500"/>
            <a:ext cx="8915400" cy="4953000"/>
          </a:xfrm>
        </p:spPr>
        <p:txBody>
          <a:bodyPr>
            <a:normAutofit/>
          </a:bodyPr>
          <a:lstStyle/>
          <a:p>
            <a:r>
              <a:rPr lang="en-US" dirty="0">
                <a:solidFill>
                  <a:schemeClr val="tx2">
                    <a:lumMod val="50000"/>
                  </a:schemeClr>
                </a:solidFill>
              </a:rPr>
              <a:t>Restaurant rating: </a:t>
            </a:r>
            <a:r>
              <a:rPr lang="en-US" dirty="0" err="1">
                <a:solidFill>
                  <a:schemeClr val="tx2">
                    <a:lumMod val="50000"/>
                  </a:schemeClr>
                </a:solidFill>
              </a:rPr>
              <a:t>Yelp.com</a:t>
            </a:r>
            <a:endParaRPr lang="en-US" dirty="0">
              <a:solidFill>
                <a:schemeClr val="tx2">
                  <a:lumMod val="50000"/>
                </a:schemeClr>
              </a:solidFill>
            </a:endParaRPr>
          </a:p>
          <a:p>
            <a:endParaRPr lang="en-US" dirty="0">
              <a:solidFill>
                <a:schemeClr val="tx2">
                  <a:lumMod val="50000"/>
                </a:schemeClr>
              </a:solidFill>
            </a:endParaRPr>
          </a:p>
          <a:p>
            <a:r>
              <a:rPr lang="en-US" dirty="0">
                <a:solidFill>
                  <a:schemeClr val="tx2">
                    <a:lumMod val="50000"/>
                  </a:schemeClr>
                </a:solidFill>
              </a:rPr>
              <a:t>API: </a:t>
            </a:r>
            <a:r>
              <a:rPr lang="en-US" u="sng" dirty="0">
                <a:solidFill>
                  <a:schemeClr val="tx2">
                    <a:lumMod val="50000"/>
                  </a:schemeClr>
                </a:solidFill>
                <a:hlinkClick r:id="rId2"/>
              </a:rPr>
              <a:t>https://api.yelp.com/v3/businesses/search</a:t>
            </a:r>
            <a:endParaRPr lang="en-US" u="sng" dirty="0">
              <a:solidFill>
                <a:schemeClr val="tx2">
                  <a:lumMod val="50000"/>
                </a:schemeClr>
              </a:solidFill>
            </a:endParaRPr>
          </a:p>
          <a:p>
            <a:endParaRPr lang="en-US" dirty="0">
              <a:solidFill>
                <a:schemeClr val="tx2">
                  <a:lumMod val="50000"/>
                </a:schemeClr>
              </a:solidFill>
            </a:endParaRPr>
          </a:p>
          <a:p>
            <a:r>
              <a:rPr lang="en-US" dirty="0">
                <a:solidFill>
                  <a:schemeClr val="tx2">
                    <a:lumMod val="50000"/>
                  </a:schemeClr>
                </a:solidFill>
              </a:rPr>
              <a:t>Yelp documentation: </a:t>
            </a:r>
            <a:r>
              <a:rPr lang="en-US" u="sng" dirty="0">
                <a:solidFill>
                  <a:schemeClr val="tx2">
                    <a:lumMod val="50000"/>
                  </a:schemeClr>
                </a:solidFill>
                <a:hlinkClick r:id="rId3"/>
              </a:rPr>
              <a:t>https://www.yelp.com/developers/documentation/v3/business_search</a:t>
            </a:r>
            <a:endParaRPr lang="en-US" u="sng" dirty="0">
              <a:solidFill>
                <a:schemeClr val="tx2">
                  <a:lumMod val="50000"/>
                </a:schemeClr>
              </a:solidFill>
            </a:endParaRPr>
          </a:p>
          <a:p>
            <a:endParaRPr lang="en-US" dirty="0">
              <a:solidFill>
                <a:schemeClr val="tx2">
                  <a:lumMod val="50000"/>
                </a:schemeClr>
              </a:solidFill>
            </a:endParaRPr>
          </a:p>
          <a:p>
            <a:r>
              <a:rPr lang="en-US" dirty="0">
                <a:solidFill>
                  <a:schemeClr val="tx2">
                    <a:lumMod val="50000"/>
                  </a:schemeClr>
                </a:solidFill>
              </a:rPr>
              <a:t>Format: </a:t>
            </a:r>
            <a:r>
              <a:rPr lang="en-US" dirty="0" err="1">
                <a:solidFill>
                  <a:schemeClr val="tx2">
                    <a:lumMod val="50000"/>
                  </a:schemeClr>
                </a:solidFill>
              </a:rPr>
              <a:t>json</a:t>
            </a:r>
            <a:endParaRPr lang="en-US" dirty="0">
              <a:solidFill>
                <a:schemeClr val="tx2">
                  <a:lumMod val="50000"/>
                </a:schemeClr>
              </a:solidFill>
            </a:endParaRPr>
          </a:p>
          <a:p>
            <a:endParaRPr lang="en-US" dirty="0">
              <a:solidFill>
                <a:schemeClr val="tx2">
                  <a:lumMod val="50000"/>
                </a:schemeClr>
              </a:solidFill>
            </a:endParaRPr>
          </a:p>
          <a:p>
            <a:r>
              <a:rPr lang="en-US" u="sng" dirty="0">
                <a:solidFill>
                  <a:schemeClr val="tx2">
                    <a:lumMod val="50000"/>
                  </a:schemeClr>
                </a:solidFill>
                <a:hlinkClick r:id="rId4"/>
              </a:rPr>
              <a:t>https://www.kaggle.com/uciml/restaurant-data-with-consumer-ratings</a:t>
            </a:r>
            <a:r>
              <a:rPr lang="en-US" dirty="0">
                <a:solidFill>
                  <a:schemeClr val="tx2">
                    <a:lumMod val="50000"/>
                  </a:schemeClr>
                </a:solidFill>
              </a:rPr>
              <a:t> - Reviewed and discarded since we were not sure about the reliability of the source.  The volume did not meet the 10,000’s criteria</a:t>
            </a:r>
          </a:p>
          <a:p>
            <a:endParaRPr lang="en-US" dirty="0">
              <a:solidFill>
                <a:schemeClr val="tx2">
                  <a:lumMod val="50000"/>
                </a:schemeClr>
              </a:solidFill>
            </a:endParaRPr>
          </a:p>
        </p:txBody>
      </p:sp>
    </p:spTree>
    <p:extLst>
      <p:ext uri="{BB962C8B-B14F-4D97-AF65-F5344CB8AC3E}">
        <p14:creationId xmlns:p14="http://schemas.microsoft.com/office/powerpoint/2010/main" val="128500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790"/>
          </a:xfrm>
        </p:spPr>
        <p:txBody>
          <a:bodyPr>
            <a:normAutofit/>
          </a:bodyPr>
          <a:lstStyle/>
          <a:p>
            <a:pPr algn="ctr"/>
            <a:r>
              <a:rPr lang="en-US" sz="3200" dirty="0">
                <a:solidFill>
                  <a:schemeClr val="accent2">
                    <a:lumMod val="50000"/>
                  </a:schemeClr>
                </a:solidFill>
              </a:rPr>
              <a:t>Process</a:t>
            </a:r>
          </a:p>
        </p:txBody>
      </p:sp>
      <p:sp>
        <p:nvSpPr>
          <p:cNvPr id="3" name="Content Placeholder 2"/>
          <p:cNvSpPr>
            <a:spLocks noGrp="1"/>
          </p:cNvSpPr>
          <p:nvPr>
            <p:ph idx="1"/>
          </p:nvPr>
        </p:nvSpPr>
        <p:spPr>
          <a:xfrm>
            <a:off x="2589212" y="1447800"/>
            <a:ext cx="8915400" cy="4826000"/>
          </a:xfrm>
        </p:spPr>
        <p:txBody>
          <a:bodyPr>
            <a:normAutofit/>
          </a:bodyPr>
          <a:lstStyle/>
          <a:p>
            <a:r>
              <a:rPr lang="en-US" dirty="0" err="1">
                <a:solidFill>
                  <a:schemeClr val="tx2">
                    <a:lumMod val="50000"/>
                  </a:schemeClr>
                </a:solidFill>
              </a:rPr>
              <a:t>Clean_crime_data.ipynb</a:t>
            </a:r>
            <a:r>
              <a:rPr lang="en-US" dirty="0">
                <a:solidFill>
                  <a:schemeClr val="tx2">
                    <a:lumMod val="50000"/>
                  </a:schemeClr>
                </a:solidFill>
              </a:rPr>
              <a:t> – Load crime data from </a:t>
            </a:r>
            <a:r>
              <a:rPr lang="en-US" dirty="0" err="1">
                <a:solidFill>
                  <a:schemeClr val="tx2">
                    <a:lumMod val="50000"/>
                  </a:schemeClr>
                </a:solidFill>
              </a:rPr>
              <a:t>data.gov</a:t>
            </a:r>
            <a:endParaRPr lang="en-US" dirty="0">
              <a:solidFill>
                <a:schemeClr val="tx2">
                  <a:lumMod val="50000"/>
                </a:schemeClr>
              </a:solidFill>
            </a:endParaRPr>
          </a:p>
          <a:p>
            <a:endParaRPr lang="en-US" dirty="0">
              <a:solidFill>
                <a:schemeClr val="tx2">
                  <a:lumMod val="50000"/>
                </a:schemeClr>
              </a:solidFill>
            </a:endParaRPr>
          </a:p>
          <a:p>
            <a:r>
              <a:rPr lang="en-US" dirty="0" err="1">
                <a:solidFill>
                  <a:schemeClr val="tx2">
                    <a:lumMod val="50000"/>
                  </a:schemeClr>
                </a:solidFill>
              </a:rPr>
              <a:t>Yelp.ipynb</a:t>
            </a:r>
            <a:r>
              <a:rPr lang="en-US" dirty="0">
                <a:solidFill>
                  <a:schemeClr val="tx2">
                    <a:lumMod val="50000"/>
                  </a:schemeClr>
                </a:solidFill>
              </a:rPr>
              <a:t> – call Yelp API and write </a:t>
            </a:r>
            <a:r>
              <a:rPr lang="en-US" dirty="0" err="1">
                <a:solidFill>
                  <a:schemeClr val="tx2">
                    <a:lumMod val="50000"/>
                  </a:schemeClr>
                </a:solidFill>
              </a:rPr>
              <a:t>yelp_data.csv</a:t>
            </a:r>
            <a:r>
              <a:rPr lang="en-US" dirty="0">
                <a:solidFill>
                  <a:schemeClr val="tx2">
                    <a:lumMod val="50000"/>
                  </a:schemeClr>
                </a:solidFill>
              </a:rPr>
              <a:t> file</a:t>
            </a:r>
          </a:p>
          <a:p>
            <a:endParaRPr lang="en-US" dirty="0">
              <a:solidFill>
                <a:schemeClr val="tx2">
                  <a:lumMod val="50000"/>
                </a:schemeClr>
              </a:solidFill>
            </a:endParaRPr>
          </a:p>
          <a:p>
            <a:r>
              <a:rPr lang="en-US" dirty="0" err="1">
                <a:solidFill>
                  <a:schemeClr val="tx2">
                    <a:lumMod val="50000"/>
                  </a:schemeClr>
                </a:solidFill>
              </a:rPr>
              <a:t>Reformat_yelp.ipny</a:t>
            </a:r>
            <a:r>
              <a:rPr lang="en-US" dirty="0">
                <a:solidFill>
                  <a:schemeClr val="tx2">
                    <a:lumMod val="50000"/>
                  </a:schemeClr>
                </a:solidFill>
              </a:rPr>
              <a:t> – Split county and state into separate columns and write </a:t>
            </a:r>
            <a:r>
              <a:rPr lang="en-US" dirty="0" err="1">
                <a:solidFill>
                  <a:schemeClr val="tx2">
                    <a:lumMod val="50000"/>
                  </a:schemeClr>
                </a:solidFill>
              </a:rPr>
              <a:t>yelp_reformat.csv</a:t>
            </a:r>
            <a:endParaRPr lang="en-US" dirty="0">
              <a:solidFill>
                <a:schemeClr val="tx2">
                  <a:lumMod val="50000"/>
                </a:schemeClr>
              </a:solidFill>
            </a:endParaRPr>
          </a:p>
          <a:p>
            <a:endParaRPr lang="en-US" dirty="0">
              <a:solidFill>
                <a:schemeClr val="tx2">
                  <a:lumMod val="50000"/>
                </a:schemeClr>
              </a:solidFill>
            </a:endParaRPr>
          </a:p>
          <a:p>
            <a:r>
              <a:rPr lang="en-US" dirty="0">
                <a:solidFill>
                  <a:schemeClr val="tx2">
                    <a:lumMod val="50000"/>
                  </a:schemeClr>
                </a:solidFill>
              </a:rPr>
              <a:t>ANALYSIS01.ipynb – Analyze the data using graphs</a:t>
            </a:r>
          </a:p>
          <a:p>
            <a:endParaRPr lang="en-US" dirty="0">
              <a:solidFill>
                <a:schemeClr val="tx2">
                  <a:lumMod val="50000"/>
                </a:schemeClr>
              </a:solidFill>
            </a:endParaRPr>
          </a:p>
          <a:p>
            <a:r>
              <a:rPr lang="en-US" dirty="0" err="1">
                <a:solidFill>
                  <a:schemeClr val="tx2">
                    <a:lumMod val="50000"/>
                  </a:schemeClr>
                </a:solidFill>
              </a:rPr>
              <a:t>Heatmap.ipynb</a:t>
            </a:r>
            <a:r>
              <a:rPr lang="en-US" dirty="0">
                <a:solidFill>
                  <a:schemeClr val="tx2">
                    <a:lumMod val="50000"/>
                  </a:schemeClr>
                </a:solidFill>
              </a:rPr>
              <a:t> – Generate heat maps</a:t>
            </a:r>
          </a:p>
          <a:p>
            <a:endParaRPr lang="en-US" dirty="0">
              <a:solidFill>
                <a:schemeClr val="tx2">
                  <a:lumMod val="50000"/>
                </a:schemeClr>
              </a:solidFill>
            </a:endParaRPr>
          </a:p>
          <a:p>
            <a:r>
              <a:rPr lang="en-US" dirty="0" err="1">
                <a:solidFill>
                  <a:schemeClr val="tx2">
                    <a:lumMod val="50000"/>
                  </a:schemeClr>
                </a:solidFill>
              </a:rPr>
              <a:t>Statistics.ipynb</a:t>
            </a:r>
            <a:r>
              <a:rPr lang="en-US" dirty="0">
                <a:solidFill>
                  <a:schemeClr val="tx2">
                    <a:lumMod val="50000"/>
                  </a:schemeClr>
                </a:solidFill>
              </a:rPr>
              <a:t> – Statistical analysis to confirm analysis</a:t>
            </a:r>
          </a:p>
          <a:p>
            <a:endParaRPr lang="en-US" dirty="0">
              <a:solidFill>
                <a:schemeClr val="tx2">
                  <a:lumMod val="50000"/>
                </a:schemeClr>
              </a:solidFill>
            </a:endParaRPr>
          </a:p>
          <a:p>
            <a:endParaRPr lang="en-US" dirty="0">
              <a:solidFill>
                <a:schemeClr val="tx2">
                  <a:lumMod val="50000"/>
                </a:schemeClr>
              </a:solidFill>
            </a:endParaRPr>
          </a:p>
          <a:p>
            <a:endParaRPr lang="en-US" dirty="0">
              <a:solidFill>
                <a:schemeClr val="tx2">
                  <a:lumMod val="50000"/>
                </a:schemeClr>
              </a:solidFill>
            </a:endParaRPr>
          </a:p>
        </p:txBody>
      </p:sp>
    </p:spTree>
    <p:extLst>
      <p:ext uri="{BB962C8B-B14F-4D97-AF65-F5344CB8AC3E}">
        <p14:creationId xmlns:p14="http://schemas.microsoft.com/office/powerpoint/2010/main" val="11439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2590"/>
          </a:xfrm>
        </p:spPr>
        <p:txBody>
          <a:bodyPr>
            <a:normAutofit/>
          </a:bodyPr>
          <a:lstStyle/>
          <a:p>
            <a:pPr algn="ctr"/>
            <a:r>
              <a:rPr lang="en-US" sz="3200" dirty="0">
                <a:solidFill>
                  <a:schemeClr val="accent2">
                    <a:lumMod val="50000"/>
                  </a:schemeClr>
                </a:solidFill>
              </a:rPr>
              <a:t>Data volume</a:t>
            </a:r>
          </a:p>
        </p:txBody>
      </p:sp>
      <p:sp>
        <p:nvSpPr>
          <p:cNvPr id="3" name="Content Placeholder 2"/>
          <p:cNvSpPr>
            <a:spLocks noGrp="1"/>
          </p:cNvSpPr>
          <p:nvPr>
            <p:ph idx="1"/>
          </p:nvPr>
        </p:nvSpPr>
        <p:spPr>
          <a:xfrm>
            <a:off x="2589212" y="1536700"/>
            <a:ext cx="8915400" cy="4374522"/>
          </a:xfrm>
        </p:spPr>
        <p:txBody>
          <a:bodyPr>
            <a:normAutofit/>
          </a:bodyPr>
          <a:lstStyle/>
          <a:p>
            <a:endParaRPr lang="en-US" dirty="0">
              <a:solidFill>
                <a:schemeClr val="tx2">
                  <a:lumMod val="50000"/>
                </a:schemeClr>
              </a:solidFill>
            </a:endParaRPr>
          </a:p>
          <a:p>
            <a:r>
              <a:rPr lang="en-US" dirty="0">
                <a:solidFill>
                  <a:schemeClr val="tx2">
                    <a:lumMod val="50000"/>
                  </a:schemeClr>
                </a:solidFill>
              </a:rPr>
              <a:t>Crime data: </a:t>
            </a:r>
          </a:p>
          <a:p>
            <a:pPr lvl="1"/>
            <a:r>
              <a:rPr lang="en-US" sz="1800" dirty="0">
                <a:solidFill>
                  <a:schemeClr val="tx2">
                    <a:lumMod val="50000"/>
                  </a:schemeClr>
                </a:solidFill>
              </a:rPr>
              <a:t>3,137 Counties</a:t>
            </a:r>
          </a:p>
          <a:p>
            <a:endParaRPr lang="en-US" dirty="0">
              <a:solidFill>
                <a:schemeClr val="tx2">
                  <a:lumMod val="50000"/>
                </a:schemeClr>
              </a:solidFill>
            </a:endParaRPr>
          </a:p>
          <a:p>
            <a:r>
              <a:rPr lang="en-US" dirty="0">
                <a:solidFill>
                  <a:schemeClr val="tx2">
                    <a:lumMod val="50000"/>
                  </a:schemeClr>
                </a:solidFill>
              </a:rPr>
              <a:t>Yelp data:</a:t>
            </a:r>
          </a:p>
          <a:p>
            <a:pPr marL="685800" lvl="1"/>
            <a:r>
              <a:rPr lang="en-US" sz="1800" dirty="0">
                <a:solidFill>
                  <a:schemeClr val="tx2">
                    <a:lumMod val="50000"/>
                  </a:schemeClr>
                </a:solidFill>
              </a:rPr>
              <a:t>105,640 restaurant ratings</a:t>
            </a:r>
          </a:p>
          <a:p>
            <a:pPr marL="685800" lvl="1"/>
            <a:r>
              <a:rPr lang="en-US" sz="1800" dirty="0">
                <a:solidFill>
                  <a:schemeClr val="tx2">
                    <a:lumMod val="50000"/>
                  </a:schemeClr>
                </a:solidFill>
              </a:rPr>
              <a:t>Accessed ratings for up to 50 restaurants per county</a:t>
            </a:r>
          </a:p>
          <a:p>
            <a:pPr marL="685800" lvl="1"/>
            <a:r>
              <a:rPr lang="en-US" sz="1800" dirty="0">
                <a:solidFill>
                  <a:schemeClr val="tx2">
                    <a:lumMod val="50000"/>
                  </a:schemeClr>
                </a:solidFill>
              </a:rPr>
              <a:t>27 counties had no restaurant ratings</a:t>
            </a:r>
          </a:p>
          <a:p>
            <a:pPr marL="685800" lvl="1"/>
            <a:r>
              <a:rPr lang="en-US" sz="1800" dirty="0">
                <a:solidFill>
                  <a:schemeClr val="tx2">
                    <a:lumMod val="50000"/>
                  </a:schemeClr>
                </a:solidFill>
              </a:rPr>
              <a:t>Process took about 1 hour to extract data</a:t>
            </a:r>
          </a:p>
          <a:p>
            <a:endParaRPr lang="en-US" dirty="0">
              <a:solidFill>
                <a:schemeClr val="tx2">
                  <a:lumMod val="50000"/>
                </a:schemeClr>
              </a:solidFill>
            </a:endParaRPr>
          </a:p>
          <a:p>
            <a:endParaRPr lang="en-US" dirty="0">
              <a:solidFill>
                <a:schemeClr val="tx2">
                  <a:lumMod val="50000"/>
                </a:schemeClr>
              </a:solidFill>
            </a:endParaRPr>
          </a:p>
          <a:p>
            <a:endParaRPr lang="en-US" dirty="0">
              <a:solidFill>
                <a:schemeClr val="tx2">
                  <a:lumMod val="50000"/>
                </a:schemeClr>
              </a:solidFill>
            </a:endParaRPr>
          </a:p>
          <a:p>
            <a:endParaRPr lang="en-US" dirty="0">
              <a:solidFill>
                <a:schemeClr val="tx2">
                  <a:lumMod val="50000"/>
                </a:schemeClr>
              </a:solidFill>
            </a:endParaRPr>
          </a:p>
          <a:p>
            <a:endParaRPr lang="en-US" dirty="0">
              <a:solidFill>
                <a:schemeClr val="tx2">
                  <a:lumMod val="50000"/>
                </a:schemeClr>
              </a:solidFill>
            </a:endParaRPr>
          </a:p>
        </p:txBody>
      </p:sp>
    </p:spTree>
    <p:extLst>
      <p:ext uri="{BB962C8B-B14F-4D97-AF65-F5344CB8AC3E}">
        <p14:creationId xmlns:p14="http://schemas.microsoft.com/office/powerpoint/2010/main" val="30336058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761</TotalTime>
  <Words>1801</Words>
  <Application>Microsoft Macintosh PowerPoint</Application>
  <PresentationFormat>Widescreen</PresentationFormat>
  <Paragraphs>187</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Century Gothic</vt:lpstr>
      <vt:lpstr>Wingdings 3</vt:lpstr>
      <vt:lpstr>Wisp</vt:lpstr>
      <vt:lpstr>Crime and Dine </vt:lpstr>
      <vt:lpstr>PowerPoint Presentation</vt:lpstr>
      <vt:lpstr>PowerPoint Presentation</vt:lpstr>
      <vt:lpstr>Motivation &amp; Hypothesis</vt:lpstr>
      <vt:lpstr>Research Questions</vt:lpstr>
      <vt:lpstr>Data sources</vt:lpstr>
      <vt:lpstr>Data sources</vt:lpstr>
      <vt:lpstr>Process</vt:lpstr>
      <vt:lpstr>Data volume</vt:lpstr>
      <vt:lpstr>   Loading Crime Data </vt:lpstr>
      <vt:lpstr> </vt:lpstr>
      <vt:lpstr>   Loading Restaurant Rating </vt:lpstr>
      <vt:lpstr>Yelp Documentation</vt:lpstr>
      <vt:lpstr>PowerPoint Presentation</vt:lpstr>
      <vt:lpstr>Lessons Learned</vt:lpstr>
      <vt:lpstr>Restaurant Ratings </vt:lpstr>
      <vt:lpstr>Crime Rate Heatmap</vt:lpstr>
      <vt:lpstr> Population Heatmap</vt:lpstr>
      <vt:lpstr>Check for Correlation between Crime (Type of Crime across US) data &amp;  Dine (Yelp Review data)</vt:lpstr>
      <vt:lpstr>Check for Correlation between Yelp Restaurant Rating and Population</vt:lpstr>
      <vt:lpstr>Check for Correlation between Murder and Yelp Avg Restaurant Rating</vt:lpstr>
      <vt:lpstr>Check for Correlation between Robbery Rate and Yelp Avg Restaurant Rating</vt:lpstr>
      <vt:lpstr>Check for Correlation between MV Theft Rate and Yelp Avg Restaurant Rating</vt:lpstr>
      <vt:lpstr>PowerPoint Presentation</vt:lpstr>
      <vt:lpstr>Separate the Avg Restaurant Rating into Groups</vt:lpstr>
      <vt:lpstr>Using ANOVA To Evaluate if the Avg. Rating is Correlated to the Crime Rate</vt:lpstr>
      <vt:lpstr>Separate the Average Restaurant Rating into Similar Groups</vt:lpstr>
      <vt:lpstr>Using ANOVA To Evaluate if the Avg. Rating is Correlated to the Crime Rate</vt:lpstr>
      <vt:lpstr>Using ANOVA To Evaluate if the Avg. Rating is Correlated to the Population</vt:lpstr>
      <vt:lpstr>Does the type of crime differ?</vt:lpstr>
      <vt:lpstr>Using ANOVA To Evaluate if the Avg. Rating is Correlated to the Murder Rate</vt:lpstr>
      <vt:lpstr>Using ANOVA To Evaluate if the Avg. Rating is Correlated to the Larceny Rate</vt:lpstr>
      <vt:lpstr>Using ANOVA To Evaluate if the Avg. Rating is Correlated to the Motor Vehicle Theft Rate</vt:lpstr>
      <vt:lpstr>PowerPoint Presentation</vt:lpstr>
      <vt:lpstr>Research Questions &amp; Answers</vt:lpstr>
      <vt:lpstr>Final Thoughts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Dine </dc:title>
  <dc:creator>Xeniya  Bogoslavskaya </dc:creator>
  <cp:lastModifiedBy>Xeniya  Bogoslavskaya </cp:lastModifiedBy>
  <cp:revision>30</cp:revision>
  <dcterms:created xsi:type="dcterms:W3CDTF">2019-03-23T16:05:48Z</dcterms:created>
  <dcterms:modified xsi:type="dcterms:W3CDTF">2019-04-09T23:36:38Z</dcterms:modified>
</cp:coreProperties>
</file>